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9"/>
  </p:notesMasterIdLst>
  <p:handoutMasterIdLst>
    <p:handoutMasterId r:id="rId20"/>
  </p:handoutMasterIdLst>
  <p:sldIdLst>
    <p:sldId id="283" r:id="rId2"/>
    <p:sldId id="264" r:id="rId3"/>
    <p:sldId id="332" r:id="rId4"/>
    <p:sldId id="333" r:id="rId5"/>
    <p:sldId id="334" r:id="rId6"/>
    <p:sldId id="336" r:id="rId7"/>
    <p:sldId id="335" r:id="rId8"/>
    <p:sldId id="337" r:id="rId9"/>
    <p:sldId id="338" r:id="rId10"/>
    <p:sldId id="339" r:id="rId11"/>
    <p:sldId id="341" r:id="rId12"/>
    <p:sldId id="344" r:id="rId13"/>
    <p:sldId id="346" r:id="rId14"/>
    <p:sldId id="342" r:id="rId15"/>
    <p:sldId id="345" r:id="rId16"/>
    <p:sldId id="343" r:id="rId17"/>
    <p:sldId id="284"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AE2"/>
    <a:srgbClr val="C4EBF4"/>
    <a:srgbClr val="336387"/>
    <a:srgbClr val="70CCE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80991" autoAdjust="0"/>
  </p:normalViewPr>
  <p:slideViewPr>
    <p:cSldViewPr snapToObjects="1">
      <p:cViewPr varScale="1">
        <p:scale>
          <a:sx n="60" d="100"/>
          <a:sy n="60" d="100"/>
        </p:scale>
        <p:origin x="1758" y="66"/>
      </p:cViewPr>
      <p:guideLst/>
    </p:cSldViewPr>
  </p:slideViewPr>
  <p:outlineViewPr>
    <p:cViewPr>
      <p:scale>
        <a:sx n="33" d="100"/>
        <a:sy n="33" d="100"/>
      </p:scale>
      <p:origin x="0" y="-144"/>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굴림" panose="020B0600000101010101" pitchFamily="34" charset="-127"/>
              </a:defRPr>
            </a:lvl1pPr>
          </a:lstStyle>
          <a:p>
            <a:pPr>
              <a:defRPr/>
            </a:pPr>
            <a:endParaRPr lang="en-US" altLang="ko-KR"/>
          </a:p>
        </p:txBody>
      </p:sp>
      <p:sp>
        <p:nvSpPr>
          <p:cNvPr id="686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굴림" panose="020B0600000101010101" pitchFamily="34" charset="-127"/>
              </a:defRPr>
            </a:lvl1pPr>
          </a:lstStyle>
          <a:p>
            <a:pPr>
              <a:defRPr/>
            </a:pPr>
            <a:endParaRPr lang="en-US" altLang="ko-KR"/>
          </a:p>
        </p:txBody>
      </p:sp>
      <p:sp>
        <p:nvSpPr>
          <p:cNvPr id="686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굴림" panose="020B0600000101010101" pitchFamily="34" charset="-127"/>
              </a:defRPr>
            </a:lvl1pPr>
          </a:lstStyle>
          <a:p>
            <a:pPr>
              <a:defRPr/>
            </a:pPr>
            <a:endParaRPr lang="en-US" altLang="ko-KR"/>
          </a:p>
        </p:txBody>
      </p:sp>
      <p:sp>
        <p:nvSpPr>
          <p:cNvPr id="686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굴림" panose="020B0600000101010101" pitchFamily="34" charset="-127"/>
              </a:defRPr>
            </a:lvl1pPr>
          </a:lstStyle>
          <a:p>
            <a:pPr>
              <a:defRPr/>
            </a:pPr>
            <a:fld id="{1BB6866B-4FA1-4F64-ACF9-586BBFC43FAC}" type="slidenum">
              <a:rPr lang="ko-KR" altLang="en-US"/>
              <a:pPr>
                <a:defRPr/>
              </a:pPr>
              <a:t>‹#›</a:t>
            </a:fld>
            <a:endParaRPr lang="en-US" altLang="ko-KR"/>
          </a:p>
        </p:txBody>
      </p:sp>
    </p:spTree>
    <p:extLst>
      <p:ext uri="{BB962C8B-B14F-4D97-AF65-F5344CB8AC3E}">
        <p14:creationId xmlns:p14="http://schemas.microsoft.com/office/powerpoint/2010/main" val="2808191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굴림" panose="020B0600000101010101" pitchFamily="34" charset="-127"/>
              </a:defRPr>
            </a:lvl1pPr>
          </a:lstStyle>
          <a:p>
            <a:pPr>
              <a:defRPr/>
            </a:pPr>
            <a:endParaRPr lang="en-US" altLang="ko-KR"/>
          </a:p>
        </p:txBody>
      </p:sp>
      <p:sp>
        <p:nvSpPr>
          <p:cNvPr id="72707"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굴림" panose="020B0600000101010101" pitchFamily="34" charset="-127"/>
              </a:defRPr>
            </a:lvl1pPr>
          </a:lstStyle>
          <a:p>
            <a:pPr>
              <a:defRPr/>
            </a:pPr>
            <a:endParaRPr lang="en-US" altLang="ko-KR"/>
          </a:p>
        </p:txBody>
      </p:sp>
      <p:sp>
        <p:nvSpPr>
          <p:cNvPr id="307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2709"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72710"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굴림" panose="020B0600000101010101" pitchFamily="34" charset="-127"/>
              </a:defRPr>
            </a:lvl1pPr>
          </a:lstStyle>
          <a:p>
            <a:pPr>
              <a:defRPr/>
            </a:pPr>
            <a:endParaRPr lang="en-US" altLang="ko-KR"/>
          </a:p>
        </p:txBody>
      </p:sp>
      <p:sp>
        <p:nvSpPr>
          <p:cNvPr id="72711"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굴림" panose="020B0600000101010101" pitchFamily="34" charset="-127"/>
              </a:defRPr>
            </a:lvl1pPr>
          </a:lstStyle>
          <a:p>
            <a:pPr>
              <a:defRPr/>
            </a:pPr>
            <a:fld id="{481BBA37-BFF1-47AC-AE8C-4BABF445FE60}" type="slidenum">
              <a:rPr lang="ko-KR" altLang="en-US"/>
              <a:pPr>
                <a:defRPr/>
              </a:pPr>
              <a:t>‹#›</a:t>
            </a:fld>
            <a:endParaRPr lang="en-US" altLang="ko-KR"/>
          </a:p>
        </p:txBody>
      </p:sp>
    </p:spTree>
    <p:extLst>
      <p:ext uri="{BB962C8B-B14F-4D97-AF65-F5344CB8AC3E}">
        <p14:creationId xmlns:p14="http://schemas.microsoft.com/office/powerpoint/2010/main" val="3725453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p:spPr>
        <p:txBody>
          <a:bodyPr/>
          <a:lstStyle/>
          <a:p>
            <a:pPr eaLnBrk="1" hangingPunct="1"/>
            <a:endParaRPr lang="zh-CN" altLang="en-US" dirty="0" smtClean="0"/>
          </a:p>
        </p:txBody>
      </p:sp>
      <p:sp>
        <p:nvSpPr>
          <p:cNvPr id="6148" name="灯片编号占位符 3"/>
          <p:cNvSpPr>
            <a:spLocks noGrp="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77DC1C7-5B1B-48B3-B36C-CCB420E8C947}" type="slidenum">
              <a:rPr lang="ko-KR" altLang="en-US" smtClean="0">
                <a:ea typeface="Gulim" panose="020B0600000101010101" pitchFamily="34" charset="-127"/>
              </a:rPr>
              <a:pPr/>
              <a:t>1</a:t>
            </a:fld>
            <a:endParaRPr lang="en-US" altLang="ko-KR" smtClean="0">
              <a:ea typeface="Gulim" panose="020B0600000101010101" pitchFamily="34" charset="-127"/>
            </a:endParaRPr>
          </a:p>
        </p:txBody>
      </p:sp>
    </p:spTree>
    <p:extLst>
      <p:ext uri="{BB962C8B-B14F-4D97-AF65-F5344CB8AC3E}">
        <p14:creationId xmlns:p14="http://schemas.microsoft.com/office/powerpoint/2010/main" val="255516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81BBA37-BFF1-47AC-AE8C-4BABF445FE60}" type="slidenum">
              <a:rPr lang="ko-KR" altLang="en-US" smtClean="0"/>
              <a:pPr>
                <a:defRPr/>
              </a:pPr>
              <a:t>10</a:t>
            </a:fld>
            <a:endParaRPr lang="en-US" altLang="ko-KR"/>
          </a:p>
        </p:txBody>
      </p:sp>
    </p:spTree>
    <p:extLst>
      <p:ext uri="{BB962C8B-B14F-4D97-AF65-F5344CB8AC3E}">
        <p14:creationId xmlns:p14="http://schemas.microsoft.com/office/powerpoint/2010/main" val="2577088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Zeroth</a:t>
            </a:r>
            <a:r>
              <a:rPr lang="en-US" altLang="zh-CN" baseline="0" dirty="0" smtClean="0"/>
              <a:t> moment of energy density</a:t>
            </a:r>
            <a:endParaRPr lang="zh-CN" altLang="en-US" dirty="0"/>
          </a:p>
        </p:txBody>
      </p:sp>
      <p:sp>
        <p:nvSpPr>
          <p:cNvPr id="4" name="灯片编号占位符 3"/>
          <p:cNvSpPr>
            <a:spLocks noGrp="1"/>
          </p:cNvSpPr>
          <p:nvPr>
            <p:ph type="sldNum" sz="quarter" idx="10"/>
          </p:nvPr>
        </p:nvSpPr>
        <p:spPr/>
        <p:txBody>
          <a:bodyPr/>
          <a:lstStyle/>
          <a:p>
            <a:pPr>
              <a:defRPr/>
            </a:pPr>
            <a:fld id="{481BBA37-BFF1-47AC-AE8C-4BABF445FE60}" type="slidenum">
              <a:rPr lang="ko-KR" altLang="en-US" smtClean="0"/>
              <a:pPr>
                <a:defRPr/>
              </a:pPr>
              <a:t>11</a:t>
            </a:fld>
            <a:endParaRPr lang="en-US" altLang="ko-KR"/>
          </a:p>
        </p:txBody>
      </p:sp>
    </p:spTree>
    <p:extLst>
      <p:ext uri="{BB962C8B-B14F-4D97-AF65-F5344CB8AC3E}">
        <p14:creationId xmlns:p14="http://schemas.microsoft.com/office/powerpoint/2010/main" val="183866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panose="020B0604020202020204" pitchFamily="34" charset="0"/>
                <a:ea typeface="+mn-ea"/>
                <a:cs typeface="+mn-cs"/>
              </a:rPr>
              <a:t>They devastate the offshore structures and flood the coastal cities, leading to severe death and destruction.</a:t>
            </a:r>
            <a:endParaRPr lang="zh-CN" altLang="en-US" dirty="0"/>
          </a:p>
        </p:txBody>
      </p:sp>
      <p:sp>
        <p:nvSpPr>
          <p:cNvPr id="4" name="灯片编号占位符 3"/>
          <p:cNvSpPr>
            <a:spLocks noGrp="1"/>
          </p:cNvSpPr>
          <p:nvPr>
            <p:ph type="sldNum" sz="quarter" idx="10"/>
          </p:nvPr>
        </p:nvSpPr>
        <p:spPr/>
        <p:txBody>
          <a:bodyPr/>
          <a:lstStyle/>
          <a:p>
            <a:pPr>
              <a:defRPr/>
            </a:pPr>
            <a:fld id="{481BBA37-BFF1-47AC-AE8C-4BABF445FE60}" type="slidenum">
              <a:rPr lang="ko-KR" altLang="en-US" smtClean="0"/>
              <a:pPr>
                <a:defRPr/>
              </a:pPr>
              <a:t>12</a:t>
            </a:fld>
            <a:endParaRPr lang="en-US" altLang="ko-KR"/>
          </a:p>
        </p:txBody>
      </p:sp>
    </p:spTree>
    <p:extLst>
      <p:ext uri="{BB962C8B-B14F-4D97-AF65-F5344CB8AC3E}">
        <p14:creationId xmlns:p14="http://schemas.microsoft.com/office/powerpoint/2010/main" val="3513886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81BBA37-BFF1-47AC-AE8C-4BABF445FE60}" type="slidenum">
              <a:rPr lang="ko-KR" altLang="en-US" smtClean="0"/>
              <a:pPr>
                <a:defRPr/>
              </a:pPr>
              <a:t>13</a:t>
            </a:fld>
            <a:endParaRPr lang="en-US" altLang="ko-KR"/>
          </a:p>
        </p:txBody>
      </p:sp>
    </p:spTree>
    <p:extLst>
      <p:ext uri="{BB962C8B-B14F-4D97-AF65-F5344CB8AC3E}">
        <p14:creationId xmlns:p14="http://schemas.microsoft.com/office/powerpoint/2010/main" val="92442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81BBA37-BFF1-47AC-AE8C-4BABF445FE60}" type="slidenum">
              <a:rPr lang="ko-KR" altLang="en-US" smtClean="0"/>
              <a:pPr>
                <a:defRPr/>
              </a:pPr>
              <a:t>14</a:t>
            </a:fld>
            <a:endParaRPr lang="en-US" altLang="ko-KR"/>
          </a:p>
        </p:txBody>
      </p:sp>
    </p:spTree>
    <p:extLst>
      <p:ext uri="{BB962C8B-B14F-4D97-AF65-F5344CB8AC3E}">
        <p14:creationId xmlns:p14="http://schemas.microsoft.com/office/powerpoint/2010/main" val="3327789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81BBA37-BFF1-47AC-AE8C-4BABF445FE60}" type="slidenum">
              <a:rPr lang="ko-KR" altLang="en-US" smtClean="0"/>
              <a:pPr>
                <a:defRPr/>
              </a:pPr>
              <a:t>15</a:t>
            </a:fld>
            <a:endParaRPr lang="en-US" altLang="ko-KR"/>
          </a:p>
        </p:txBody>
      </p:sp>
    </p:spTree>
    <p:extLst>
      <p:ext uri="{BB962C8B-B14F-4D97-AF65-F5344CB8AC3E}">
        <p14:creationId xmlns:p14="http://schemas.microsoft.com/office/powerpoint/2010/main" val="2500051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81BBA37-BFF1-47AC-AE8C-4BABF445FE60}" type="slidenum">
              <a:rPr lang="ko-KR" altLang="en-US" smtClean="0"/>
              <a:pPr>
                <a:defRPr/>
              </a:pPr>
              <a:t>16</a:t>
            </a:fld>
            <a:endParaRPr lang="en-US" altLang="ko-KR"/>
          </a:p>
        </p:txBody>
      </p:sp>
    </p:spTree>
    <p:extLst>
      <p:ext uri="{BB962C8B-B14F-4D97-AF65-F5344CB8AC3E}">
        <p14:creationId xmlns:p14="http://schemas.microsoft.com/office/powerpoint/2010/main" val="383466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ln/>
        </p:spPr>
      </p:sp>
      <p:sp>
        <p:nvSpPr>
          <p:cNvPr id="77827" name="备注占位符 2"/>
          <p:cNvSpPr>
            <a:spLocks noGrp="1"/>
          </p:cNvSpPr>
          <p:nvPr>
            <p:ph type="body" idx="1"/>
          </p:nvPr>
        </p:nvSpPr>
        <p:spPr>
          <a:noFill/>
        </p:spPr>
        <p:txBody>
          <a:bodyPr/>
          <a:lstStyle/>
          <a:p>
            <a:pPr eaLnBrk="1" hangingPunct="1"/>
            <a:r>
              <a:rPr lang="zh-CN" altLang="en-US" smtClean="0"/>
              <a:t>我的开题报告讲完了，请各位老师批评指正</a:t>
            </a:r>
          </a:p>
        </p:txBody>
      </p:sp>
      <p:sp>
        <p:nvSpPr>
          <p:cNvPr id="77828" name="灯片编号占位符 3"/>
          <p:cNvSpPr>
            <a:spLocks noGrp="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08D5B94-4E94-460B-9E2A-512E0BAB62F2}" type="slidenum">
              <a:rPr lang="ko-KR" altLang="en-US" smtClean="0">
                <a:ea typeface="Gulim" panose="020B0600000101010101" pitchFamily="34" charset="-127"/>
              </a:rPr>
              <a:pPr/>
              <a:t>17</a:t>
            </a:fld>
            <a:endParaRPr lang="en-US" altLang="ko-KR" smtClean="0">
              <a:ea typeface="Gulim" panose="020B0600000101010101" pitchFamily="34" charset="-127"/>
            </a:endParaRPr>
          </a:p>
        </p:txBody>
      </p:sp>
    </p:spTree>
    <p:extLst>
      <p:ext uri="{BB962C8B-B14F-4D97-AF65-F5344CB8AC3E}">
        <p14:creationId xmlns:p14="http://schemas.microsoft.com/office/powerpoint/2010/main" val="218999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a:ln/>
        </p:spPr>
      </p:sp>
      <p:sp>
        <p:nvSpPr>
          <p:cNvPr id="8195" name="备注占位符 2"/>
          <p:cNvSpPr>
            <a:spLocks noGrp="1"/>
          </p:cNvSpPr>
          <p:nvPr>
            <p:ph type="body" idx="1"/>
          </p:nvPr>
        </p:nvSpPr>
        <p:spPr>
          <a:noFill/>
        </p:spPr>
        <p:txBody>
          <a:bodyPr/>
          <a:lstStyle/>
          <a:p>
            <a:pPr eaLnBrk="1" hangingPunct="1"/>
            <a:endParaRPr lang="zh-CN" altLang="en-US" dirty="0" smtClean="0"/>
          </a:p>
        </p:txBody>
      </p:sp>
      <p:sp>
        <p:nvSpPr>
          <p:cNvPr id="8196" name="灯片编号占位符 3"/>
          <p:cNvSpPr>
            <a:spLocks noGrp="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21791BE-FC71-4642-B6CD-641649F801F0}" type="slidenum">
              <a:rPr lang="ko-KR" altLang="en-US" smtClean="0">
                <a:ea typeface="Gulim" panose="020B0600000101010101" pitchFamily="34" charset="-127"/>
              </a:rPr>
              <a:pPr/>
              <a:t>2</a:t>
            </a:fld>
            <a:endParaRPr lang="en-US" altLang="ko-KR" smtClean="0">
              <a:ea typeface="Gulim" panose="020B0600000101010101" pitchFamily="34" charset="-127"/>
            </a:endParaRPr>
          </a:p>
        </p:txBody>
      </p:sp>
    </p:spTree>
    <p:extLst>
      <p:ext uri="{BB962C8B-B14F-4D97-AF65-F5344CB8AC3E}">
        <p14:creationId xmlns:p14="http://schemas.microsoft.com/office/powerpoint/2010/main" val="64393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panose="020B0604020202020204" pitchFamily="34" charset="0"/>
                <a:ea typeface="+mn-ea"/>
                <a:cs typeface="+mn-cs"/>
              </a:rPr>
              <a:t>A large number of ocean hydrodynamic processes are significantly affected by the atmospheric flow. And the</a:t>
            </a:r>
            <a:r>
              <a:rPr lang="en-US" altLang="zh-CN" sz="1200" kern="1200" baseline="0" dirty="0" smtClean="0">
                <a:solidFill>
                  <a:schemeClr val="tx1"/>
                </a:solidFill>
                <a:effectLst/>
                <a:latin typeface="Arial" panose="020B0604020202020204" pitchFamily="34" charset="0"/>
                <a:ea typeface="+mn-ea"/>
                <a:cs typeface="+mn-cs"/>
              </a:rPr>
              <a:t> flow </a:t>
            </a:r>
            <a:r>
              <a:rPr lang="en-US" altLang="zh-CN" sz="1200" kern="1200" dirty="0" smtClean="0">
                <a:solidFill>
                  <a:schemeClr val="tx1"/>
                </a:solidFill>
                <a:effectLst/>
                <a:latin typeface="Arial" panose="020B0604020202020204" pitchFamily="34" charset="0"/>
                <a:ea typeface="+mn-ea"/>
                <a:cs typeface="+mn-cs"/>
              </a:rPr>
              <a:t>plays its role primarily through transferring momentum into the ocean water. This intensity of momentum transfer is equivalent to a shear stress</a:t>
            </a:r>
            <a:r>
              <a:rPr lang="en-US" altLang="zh-CN" sz="1200" kern="1200" baseline="0" dirty="0" smtClean="0">
                <a:solidFill>
                  <a:schemeClr val="tx1"/>
                </a:solidFill>
                <a:effectLst/>
                <a:latin typeface="Arial" panose="020B0604020202020204" pitchFamily="34" charset="0"/>
                <a:ea typeface="+mn-ea"/>
                <a:cs typeface="+mn-cs"/>
              </a:rPr>
              <a:t> called wind stress. Look at this formula here, it is the momentum equation of ocean dynamics and the stress term is shown here. It can be estimated by the following formula. Cd</a:t>
            </a:r>
            <a:r>
              <a:rPr lang="zh-CN" altLang="en-US" sz="1200" kern="1200" baseline="0" dirty="0" smtClean="0">
                <a:solidFill>
                  <a:schemeClr val="tx1"/>
                </a:solidFill>
                <a:effectLst/>
                <a:latin typeface="Arial" panose="020B0604020202020204" pitchFamily="34" charset="0"/>
                <a:ea typeface="+mn-ea"/>
                <a:cs typeface="+mn-cs"/>
              </a:rPr>
              <a:t> </a:t>
            </a:r>
            <a:r>
              <a:rPr lang="en-US" altLang="zh-CN" sz="1200" kern="1200" baseline="0" dirty="0" smtClean="0">
                <a:solidFill>
                  <a:schemeClr val="tx1"/>
                </a:solidFill>
                <a:effectLst/>
                <a:latin typeface="Arial" panose="020B0604020202020204" pitchFamily="34" charset="0"/>
                <a:ea typeface="+mn-ea"/>
                <a:cs typeface="+mn-cs"/>
              </a:rPr>
              <a:t>is the wind drag coefficient, once it is given, the wind stress can then be known. There are two methods to estimate Cd. The first one is to relate Cd only with u10 and derive the relationship from field observations or experiments.  The second one is to calculate the roughness height first and then Cd through the wind speed profile.</a:t>
            </a:r>
          </a:p>
        </p:txBody>
      </p:sp>
      <p:sp>
        <p:nvSpPr>
          <p:cNvPr id="4" name="灯片编号占位符 3"/>
          <p:cNvSpPr>
            <a:spLocks noGrp="1"/>
          </p:cNvSpPr>
          <p:nvPr>
            <p:ph type="sldNum" sz="quarter" idx="10"/>
          </p:nvPr>
        </p:nvSpPr>
        <p:spPr/>
        <p:txBody>
          <a:bodyPr/>
          <a:lstStyle/>
          <a:p>
            <a:pPr>
              <a:defRPr/>
            </a:pPr>
            <a:fld id="{481BBA37-BFF1-47AC-AE8C-4BABF445FE60}" type="slidenum">
              <a:rPr lang="ko-KR" altLang="en-US" smtClean="0"/>
              <a:pPr>
                <a:defRPr/>
              </a:pPr>
              <a:t>3</a:t>
            </a:fld>
            <a:endParaRPr lang="en-US" altLang="ko-KR"/>
          </a:p>
        </p:txBody>
      </p:sp>
    </p:spTree>
    <p:extLst>
      <p:ext uri="{BB962C8B-B14F-4D97-AF65-F5344CB8AC3E}">
        <p14:creationId xmlns:p14="http://schemas.microsoft.com/office/powerpoint/2010/main" val="407480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mn-cs"/>
              </a:rPr>
              <a:t>But</a:t>
            </a:r>
            <a:r>
              <a:rPr lang="en-US" altLang="zh-CN" sz="1200" kern="1200" baseline="0" dirty="0" smtClean="0">
                <a:solidFill>
                  <a:schemeClr val="tx1"/>
                </a:solidFill>
                <a:effectLst/>
                <a:latin typeface="Arial" panose="020B0604020202020204" pitchFamily="34" charset="0"/>
                <a:ea typeface="+mn-ea"/>
                <a:cs typeface="+mn-cs"/>
              </a:rPr>
              <a:t> some problems exist for the above methods. Since m</a:t>
            </a:r>
            <a:r>
              <a:rPr lang="en-US" altLang="zh-CN" sz="1200" kern="1200" dirty="0" smtClean="0">
                <a:solidFill>
                  <a:schemeClr val="tx1"/>
                </a:solidFill>
                <a:effectLst/>
                <a:latin typeface="Arial" panose="020B0604020202020204" pitchFamily="34" charset="0"/>
                <a:ea typeface="+mn-ea"/>
                <a:cs typeface="+mn-cs"/>
              </a:rPr>
              <a:t>ost of the existing formulas usually fit the field or laboratory data under moderate wind conditions, they </a:t>
            </a:r>
            <a:r>
              <a:rPr lang="en-US" altLang="zh-CN" sz="1200" b="0" dirty="0" smtClean="0"/>
              <a:t>show a monotonically increasing tendency with the increase of the wind speed, but </a:t>
            </a:r>
            <a:r>
              <a:rPr lang="en-US" altLang="zh-CN" sz="1200" kern="100" dirty="0" smtClean="0">
                <a:solidFill>
                  <a:schemeClr val="tx1"/>
                </a:solidFill>
                <a:latin typeface="Arial" panose="020B0604020202020204" pitchFamily="34" charset="0"/>
                <a:ea typeface="+mn-ea"/>
                <a:cs typeface="+mn-cs"/>
              </a:rPr>
              <a:t>the direct field measurements indicated that Cd does not increase or even decreases beyond a certain level. Some modifications</a:t>
            </a:r>
            <a:r>
              <a:rPr lang="en-US" altLang="zh-CN" sz="1200" kern="100" baseline="0" dirty="0" smtClean="0">
                <a:solidFill>
                  <a:schemeClr val="tx1"/>
                </a:solidFill>
                <a:latin typeface="Arial" panose="020B0604020202020204" pitchFamily="34" charset="0"/>
                <a:ea typeface="+mn-ea"/>
                <a:cs typeface="+mn-cs"/>
              </a:rPr>
              <a:t> have been made by authors in recent years.  But they also vary to large extent under high wind conditions. And another problem is the bulk formulas are only related to the wind speed, they all neglect the sea state effect. My previous work is to propose a method that solve these two problems.</a:t>
            </a:r>
            <a:endParaRPr lang="zh-CN" altLang="en-US" sz="1200" kern="1200" dirty="0" smtClean="0">
              <a:solidFill>
                <a:schemeClr val="tx1"/>
              </a:solidFill>
              <a:latin typeface="Arial" panose="020B0604020202020204" pitchFamily="34" charset="0"/>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481BBA37-BFF1-47AC-AE8C-4BABF445FE60}" type="slidenum">
              <a:rPr lang="ko-KR" altLang="en-US" smtClean="0"/>
              <a:pPr>
                <a:defRPr/>
              </a:pPr>
              <a:t>4</a:t>
            </a:fld>
            <a:endParaRPr lang="en-US" altLang="ko-KR"/>
          </a:p>
        </p:txBody>
      </p:sp>
    </p:spTree>
    <p:extLst>
      <p:ext uri="{BB962C8B-B14F-4D97-AF65-F5344CB8AC3E}">
        <p14:creationId xmlns:p14="http://schemas.microsoft.com/office/powerpoint/2010/main" val="43131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a:t>
            </a:r>
            <a:r>
              <a:rPr lang="en-US" altLang="zh-CN" baseline="0" dirty="0" smtClean="0"/>
              <a:t> method is to solve the momentum and energy equation in the atmospheric wave boundary layer. </a:t>
            </a:r>
            <a:r>
              <a:rPr lang="en-US" altLang="zh-CN" sz="1200" kern="1200" dirty="0" smtClean="0">
                <a:solidFill>
                  <a:schemeClr val="tx1"/>
                </a:solidFill>
                <a:effectLst/>
                <a:latin typeface="Arial" panose="020B0604020202020204" pitchFamily="34" charset="0"/>
                <a:ea typeface="+mn-ea"/>
                <a:cs typeface="+mn-cs"/>
              </a:rPr>
              <a:t>The shear stress within the wave boundary layer can be written as the combination of turbulent stress,</a:t>
            </a:r>
            <a:r>
              <a:rPr lang="en-US" altLang="zh-CN" sz="1200" kern="1200" baseline="0" dirty="0" smtClean="0">
                <a:solidFill>
                  <a:schemeClr val="tx1"/>
                </a:solidFill>
                <a:effectLst/>
                <a:latin typeface="Arial" panose="020B0604020202020204" pitchFamily="34" charset="0"/>
                <a:ea typeface="+mn-ea"/>
                <a:cs typeface="+mn-cs"/>
              </a:rPr>
              <a:t> wave-induced stress and viscous stress. </a:t>
            </a:r>
            <a:r>
              <a:rPr lang="en-US" altLang="zh-CN" sz="1200" kern="1200" dirty="0" smtClean="0">
                <a:solidFill>
                  <a:schemeClr val="tx1"/>
                </a:solidFill>
                <a:effectLst/>
                <a:latin typeface="Arial" panose="020B0604020202020204" pitchFamily="34" charset="0"/>
                <a:ea typeface="+mn-ea"/>
                <a:cs typeface="+mn-cs"/>
              </a:rPr>
              <a:t>On the other hand, the energy conservation in</a:t>
            </a:r>
            <a:r>
              <a:rPr lang="en-US" altLang="zh-CN" sz="1200" kern="1200" baseline="0" dirty="0" smtClean="0">
                <a:solidFill>
                  <a:schemeClr val="tx1"/>
                </a:solidFill>
                <a:effectLst/>
                <a:latin typeface="Arial" panose="020B0604020202020204" pitchFamily="34" charset="0"/>
                <a:ea typeface="+mn-ea"/>
                <a:cs typeface="+mn-cs"/>
              </a:rPr>
              <a:t> this </a:t>
            </a:r>
            <a:r>
              <a:rPr lang="en-US" altLang="zh-CN" sz="1200" kern="1200" dirty="0" smtClean="0">
                <a:solidFill>
                  <a:schemeClr val="tx1"/>
                </a:solidFill>
                <a:effectLst/>
                <a:latin typeface="Arial" panose="020B0604020202020204" pitchFamily="34" charset="0"/>
                <a:ea typeface="+mn-ea"/>
                <a:cs typeface="+mn-cs"/>
              </a:rPr>
              <a:t>layer are expressed</a:t>
            </a:r>
            <a:r>
              <a:rPr lang="en-US" altLang="zh-CN" sz="1200" kern="1200" baseline="0" dirty="0" smtClean="0">
                <a:solidFill>
                  <a:schemeClr val="tx1"/>
                </a:solidFill>
                <a:effectLst/>
                <a:latin typeface="Arial" panose="020B0604020202020204" pitchFamily="34" charset="0"/>
                <a:ea typeface="+mn-ea"/>
                <a:cs typeface="+mn-cs"/>
              </a:rPr>
              <a:t> in this form. Each term in the left hand side denotes…. Iterate these two equations using some specific technique, we can obtain the total stress, that is wind stress. Note that the wave-induced stress is related to the wave spectrum, so if we calculate the wind stress, the wave model should be calculated first to provide the wave information.</a:t>
            </a:r>
            <a:endParaRPr lang="zh-CN" altLang="en-US" dirty="0"/>
          </a:p>
        </p:txBody>
      </p:sp>
      <p:sp>
        <p:nvSpPr>
          <p:cNvPr id="4" name="灯片编号占位符 3"/>
          <p:cNvSpPr>
            <a:spLocks noGrp="1"/>
          </p:cNvSpPr>
          <p:nvPr>
            <p:ph type="sldNum" sz="quarter" idx="10"/>
          </p:nvPr>
        </p:nvSpPr>
        <p:spPr/>
        <p:txBody>
          <a:bodyPr/>
          <a:lstStyle/>
          <a:p>
            <a:pPr>
              <a:defRPr/>
            </a:pPr>
            <a:fld id="{481BBA37-BFF1-47AC-AE8C-4BABF445FE60}" type="slidenum">
              <a:rPr lang="ko-KR" altLang="en-US" smtClean="0"/>
              <a:pPr>
                <a:defRPr/>
              </a:pPr>
              <a:t>5</a:t>
            </a:fld>
            <a:endParaRPr lang="en-US" altLang="ko-KR"/>
          </a:p>
        </p:txBody>
      </p:sp>
    </p:spTree>
    <p:extLst>
      <p:ext uri="{BB962C8B-B14F-4D97-AF65-F5344CB8AC3E}">
        <p14:creationId xmlns:p14="http://schemas.microsoft.com/office/powerpoint/2010/main" val="458210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 run an</a:t>
            </a:r>
            <a:r>
              <a:rPr lang="en-US" altLang="zh-CN" baseline="0" dirty="0" smtClean="0"/>
              <a:t> ideal case using the Holland wind field. The first figure is the wind profile and the second one is the wind speed distribution in the plane. Some hurricane parameters is set as follows.   Once the wind field is input, we can calculate the wave field using wave model. Then using the outcome wave spectrum to evaluate the wind stress.</a:t>
            </a:r>
            <a:endParaRPr lang="zh-CN" altLang="en-US" dirty="0"/>
          </a:p>
        </p:txBody>
      </p:sp>
      <p:sp>
        <p:nvSpPr>
          <p:cNvPr id="4" name="灯片编号占位符 3"/>
          <p:cNvSpPr>
            <a:spLocks noGrp="1"/>
          </p:cNvSpPr>
          <p:nvPr>
            <p:ph type="sldNum" sz="quarter" idx="10"/>
          </p:nvPr>
        </p:nvSpPr>
        <p:spPr/>
        <p:txBody>
          <a:bodyPr/>
          <a:lstStyle/>
          <a:p>
            <a:pPr>
              <a:defRPr/>
            </a:pPr>
            <a:fld id="{481BBA37-BFF1-47AC-AE8C-4BABF445FE60}" type="slidenum">
              <a:rPr lang="ko-KR" altLang="en-US" smtClean="0"/>
              <a:pPr>
                <a:defRPr/>
              </a:pPr>
              <a:t>6</a:t>
            </a:fld>
            <a:endParaRPr lang="en-US" altLang="ko-KR"/>
          </a:p>
        </p:txBody>
      </p:sp>
    </p:spTree>
    <p:extLst>
      <p:ext uri="{BB962C8B-B14F-4D97-AF65-F5344CB8AC3E}">
        <p14:creationId xmlns:p14="http://schemas.microsoft.com/office/powerpoint/2010/main" val="69727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two figures are</a:t>
            </a:r>
            <a:r>
              <a:rPr lang="en-US" altLang="zh-CN" baseline="0" dirty="0" smtClean="0"/>
              <a:t> the results. The horizontal axis is wind speed and the vertical one is wind drag coefficient. Without the sea spray effect shown in the last term in the energy equation, the drag coefficient still increase with the increasing wind speed. But after consideration of sea spray, the drag coefficient levels off and then decrease. The scatters and the dash lines are the observational measurements. We can see that they are in a good agreement. </a:t>
            </a:r>
            <a:r>
              <a:rPr lang="en-US" altLang="zh-CN" dirty="0" smtClean="0"/>
              <a:t>The variance</a:t>
            </a:r>
            <a:r>
              <a:rPr lang="en-US" altLang="zh-CN" baseline="0" dirty="0" smtClean="0"/>
              <a:t> of drag coefficient under same wind speed is due to the different sea state.</a:t>
            </a:r>
            <a:endParaRPr lang="zh-CN" altLang="en-US" dirty="0"/>
          </a:p>
        </p:txBody>
      </p:sp>
      <p:sp>
        <p:nvSpPr>
          <p:cNvPr id="4" name="灯片编号占位符 3"/>
          <p:cNvSpPr>
            <a:spLocks noGrp="1"/>
          </p:cNvSpPr>
          <p:nvPr>
            <p:ph type="sldNum" sz="quarter" idx="10"/>
          </p:nvPr>
        </p:nvSpPr>
        <p:spPr/>
        <p:txBody>
          <a:bodyPr/>
          <a:lstStyle/>
          <a:p>
            <a:pPr>
              <a:defRPr/>
            </a:pPr>
            <a:fld id="{481BBA37-BFF1-47AC-AE8C-4BABF445FE60}" type="slidenum">
              <a:rPr lang="ko-KR" altLang="en-US" smtClean="0"/>
              <a:pPr>
                <a:defRPr/>
              </a:pPr>
              <a:t>7</a:t>
            </a:fld>
            <a:endParaRPr lang="en-US" altLang="ko-KR"/>
          </a:p>
        </p:txBody>
      </p:sp>
    </p:spTree>
    <p:extLst>
      <p:ext uri="{BB962C8B-B14F-4D97-AF65-F5344CB8AC3E}">
        <p14:creationId xmlns:p14="http://schemas.microsoft.com/office/powerpoint/2010/main" val="77900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After I obtain</a:t>
            </a:r>
            <a:r>
              <a:rPr lang="en-US" altLang="zh-CN" baseline="0" dirty="0" smtClean="0"/>
              <a:t> the evaluation method of wind stress, I use it to simulate the hurricane waves. I choose Katrina because it has the extreme wind speed. </a:t>
            </a:r>
            <a:endParaRPr lang="zh-CN" altLang="en-US" dirty="0"/>
          </a:p>
        </p:txBody>
      </p:sp>
      <p:sp>
        <p:nvSpPr>
          <p:cNvPr id="4" name="灯片编号占位符 3"/>
          <p:cNvSpPr>
            <a:spLocks noGrp="1"/>
          </p:cNvSpPr>
          <p:nvPr>
            <p:ph type="sldNum" sz="quarter" idx="10"/>
          </p:nvPr>
        </p:nvSpPr>
        <p:spPr/>
        <p:txBody>
          <a:bodyPr/>
          <a:lstStyle/>
          <a:p>
            <a:pPr>
              <a:defRPr/>
            </a:pPr>
            <a:fld id="{481BBA37-BFF1-47AC-AE8C-4BABF445FE60}" type="slidenum">
              <a:rPr lang="ko-KR" altLang="en-US" smtClean="0"/>
              <a:pPr>
                <a:defRPr/>
              </a:pPr>
              <a:t>8</a:t>
            </a:fld>
            <a:endParaRPr lang="en-US" altLang="ko-KR"/>
          </a:p>
        </p:txBody>
      </p:sp>
    </p:spTree>
    <p:extLst>
      <p:ext uri="{BB962C8B-B14F-4D97-AF65-F5344CB8AC3E}">
        <p14:creationId xmlns:p14="http://schemas.microsoft.com/office/powerpoint/2010/main" val="211199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81BBA37-BFF1-47AC-AE8C-4BABF445FE60}" type="slidenum">
              <a:rPr lang="ko-KR" altLang="en-US" smtClean="0"/>
              <a:pPr>
                <a:defRPr/>
              </a:pPr>
              <a:t>9</a:t>
            </a:fld>
            <a:endParaRPr lang="en-US" altLang="ko-KR"/>
          </a:p>
        </p:txBody>
      </p:sp>
    </p:spTree>
    <p:extLst>
      <p:ext uri="{BB962C8B-B14F-4D97-AF65-F5344CB8AC3E}">
        <p14:creationId xmlns:p14="http://schemas.microsoft.com/office/powerpoint/2010/main" val="2543832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AutoShape 348"/>
          <p:cNvSpPr>
            <a:spLocks noChangeArrowheads="1"/>
          </p:cNvSpPr>
          <p:nvPr/>
        </p:nvSpPr>
        <p:spPr bwMode="auto">
          <a:xfrm>
            <a:off x="0" y="2414588"/>
            <a:ext cx="9163050" cy="2309812"/>
          </a:xfrm>
          <a:prstGeom prst="flowChartDocument">
            <a:avLst/>
          </a:prstGeom>
          <a:gradFill rotWithShape="0">
            <a:gsLst>
              <a:gs pos="0">
                <a:schemeClr val="tx2"/>
              </a:gs>
              <a:gs pos="100000">
                <a:schemeClr val="accent2"/>
              </a:gs>
            </a:gsLst>
            <a:lin ang="0" scaled="1"/>
          </a:gradFill>
          <a:ln>
            <a:noFill/>
          </a:ln>
          <a:effectLst>
            <a:outerShdw dist="107763" dir="8100000" algn="ctr" rotWithShape="0">
              <a:schemeClr val="accent1"/>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4" name="AutoShape 356"/>
          <p:cNvSpPr>
            <a:spLocks noChangeArrowheads="1"/>
          </p:cNvSpPr>
          <p:nvPr/>
        </p:nvSpPr>
        <p:spPr bwMode="auto">
          <a:xfrm>
            <a:off x="0" y="690563"/>
            <a:ext cx="9144000" cy="2255837"/>
          </a:xfrm>
          <a:prstGeom prst="flowChartDocumen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5" name="AutoShape 347"/>
          <p:cNvSpPr>
            <a:spLocks noChangeArrowheads="1"/>
          </p:cNvSpPr>
          <p:nvPr/>
        </p:nvSpPr>
        <p:spPr bwMode="auto">
          <a:xfrm>
            <a:off x="0" y="0"/>
            <a:ext cx="9144000" cy="2414588"/>
          </a:xfrm>
          <a:prstGeom prst="flowChartDocument">
            <a:avLst/>
          </a:prstGeom>
          <a:gradFill rotWithShape="0">
            <a:gsLst>
              <a:gs pos="0">
                <a:schemeClr val="accent2"/>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6" name="Text Box 538"/>
          <p:cNvSpPr txBox="1">
            <a:spLocks noChangeArrowheads="1"/>
          </p:cNvSpPr>
          <p:nvPr/>
        </p:nvSpPr>
        <p:spPr bwMode="gray">
          <a:xfrm>
            <a:off x="3541713" y="6324600"/>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ko-KR" sz="2000" b="1">
                <a:solidFill>
                  <a:schemeClr val="tx2"/>
                </a:solidFill>
                <a:latin typeface="Lucida Sans Unicode" panose="020B0602030504020204" pitchFamily="34" charset="0"/>
                <a:ea typeface="Gulim" panose="020B0600000101010101" pitchFamily="34" charset="-127"/>
              </a:rPr>
              <a:t>Company Logo</a:t>
            </a:r>
          </a:p>
        </p:txBody>
      </p:sp>
      <p:sp>
        <p:nvSpPr>
          <p:cNvPr id="7" name="AutoShape 503"/>
          <p:cNvSpPr>
            <a:spLocks noChangeArrowheads="1"/>
          </p:cNvSpPr>
          <p:nvPr/>
        </p:nvSpPr>
        <p:spPr bwMode="auto">
          <a:xfrm>
            <a:off x="381000" y="887413"/>
            <a:ext cx="485775" cy="1260475"/>
          </a:xfrm>
          <a:prstGeom prst="upArrow">
            <a:avLst>
              <a:gd name="adj1" fmla="val 50000"/>
              <a:gd name="adj2" fmla="val 64869"/>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8" name="AutoShape 504"/>
          <p:cNvSpPr>
            <a:spLocks noChangeArrowheads="1"/>
          </p:cNvSpPr>
          <p:nvPr/>
        </p:nvSpPr>
        <p:spPr bwMode="auto">
          <a:xfrm>
            <a:off x="1477963" y="1438275"/>
            <a:ext cx="485775" cy="976313"/>
          </a:xfrm>
          <a:prstGeom prst="upArrow">
            <a:avLst>
              <a:gd name="adj1" fmla="val 50000"/>
              <a:gd name="adj2" fmla="val 50245"/>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9" name="AutoShape 505"/>
          <p:cNvSpPr>
            <a:spLocks noChangeArrowheads="1"/>
          </p:cNvSpPr>
          <p:nvPr/>
        </p:nvSpPr>
        <p:spPr bwMode="auto">
          <a:xfrm>
            <a:off x="2105025" y="304800"/>
            <a:ext cx="485775" cy="976313"/>
          </a:xfrm>
          <a:prstGeom prst="upArrow">
            <a:avLst>
              <a:gd name="adj1" fmla="val 50000"/>
              <a:gd name="adj2" fmla="val 50245"/>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10" name="AutoShape 506"/>
          <p:cNvSpPr>
            <a:spLocks noChangeArrowheads="1"/>
          </p:cNvSpPr>
          <p:nvPr/>
        </p:nvSpPr>
        <p:spPr bwMode="auto">
          <a:xfrm>
            <a:off x="2957513" y="1466850"/>
            <a:ext cx="485775" cy="976313"/>
          </a:xfrm>
          <a:prstGeom prst="upArrow">
            <a:avLst>
              <a:gd name="adj1" fmla="val 50000"/>
              <a:gd name="adj2" fmla="val 50245"/>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11" name="AutoShape 507"/>
          <p:cNvSpPr>
            <a:spLocks noChangeArrowheads="1"/>
          </p:cNvSpPr>
          <p:nvPr/>
        </p:nvSpPr>
        <p:spPr bwMode="auto">
          <a:xfrm>
            <a:off x="3779838" y="690563"/>
            <a:ext cx="485775" cy="976312"/>
          </a:xfrm>
          <a:prstGeom prst="upArrow">
            <a:avLst>
              <a:gd name="adj1" fmla="val 50000"/>
              <a:gd name="adj2" fmla="val 50245"/>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12" name="Text Box 537"/>
          <p:cNvSpPr txBox="1">
            <a:spLocks noChangeArrowheads="1"/>
          </p:cNvSpPr>
          <p:nvPr/>
        </p:nvSpPr>
        <p:spPr bwMode="gray">
          <a:xfrm>
            <a:off x="381000" y="2414588"/>
            <a:ext cx="409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ko-KR" b="1">
                <a:latin typeface="Verdana" panose="020B0604030504040204" pitchFamily="34" charset="0"/>
                <a:ea typeface="Gulim" panose="020B0600000101010101" pitchFamily="34" charset="-127"/>
              </a:rPr>
              <a:t>Add Your Company Slogan</a:t>
            </a:r>
          </a:p>
        </p:txBody>
      </p:sp>
      <p:grpSp>
        <p:nvGrpSpPr>
          <p:cNvPr id="13" name="Group 509"/>
          <p:cNvGrpSpPr>
            <a:grpSpLocks/>
          </p:cNvGrpSpPr>
          <p:nvPr/>
        </p:nvGrpSpPr>
        <p:grpSpPr bwMode="auto">
          <a:xfrm>
            <a:off x="5362575" y="2422525"/>
            <a:ext cx="569913" cy="523875"/>
            <a:chOff x="2922" y="1088"/>
            <a:chExt cx="438" cy="403"/>
          </a:xfrm>
        </p:grpSpPr>
        <p:sp>
          <p:nvSpPr>
            <p:cNvPr id="14" name="Oval 346"/>
            <p:cNvSpPr>
              <a:spLocks noChangeArrowheads="1"/>
            </p:cNvSpPr>
            <p:nvPr userDrawn="1"/>
          </p:nvSpPr>
          <p:spPr bwMode="auto">
            <a:xfrm>
              <a:off x="2922" y="1088"/>
              <a:ext cx="438" cy="403"/>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15" name="Oval 508"/>
            <p:cNvSpPr>
              <a:spLocks noChangeArrowheads="1"/>
            </p:cNvSpPr>
            <p:nvPr userDrawn="1"/>
          </p:nvSpPr>
          <p:spPr bwMode="auto">
            <a:xfrm>
              <a:off x="2957" y="1117"/>
              <a:ext cx="266" cy="266"/>
            </a:xfrm>
            <a:prstGeom prst="ellipse">
              <a:avLst/>
            </a:prstGeom>
            <a:gradFill rotWithShape="0">
              <a:gsLst>
                <a:gs pos="0">
                  <a:schemeClr val="bg1"/>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grpSp>
      <p:grpSp>
        <p:nvGrpSpPr>
          <p:cNvPr id="16" name="Group 510"/>
          <p:cNvGrpSpPr>
            <a:grpSpLocks/>
          </p:cNvGrpSpPr>
          <p:nvPr/>
        </p:nvGrpSpPr>
        <p:grpSpPr bwMode="auto">
          <a:xfrm>
            <a:off x="7772400" y="2114550"/>
            <a:ext cx="327025" cy="300038"/>
            <a:chOff x="2922" y="1088"/>
            <a:chExt cx="438" cy="403"/>
          </a:xfrm>
        </p:grpSpPr>
        <p:sp>
          <p:nvSpPr>
            <p:cNvPr id="17" name="Oval 511"/>
            <p:cNvSpPr>
              <a:spLocks noChangeArrowheads="1"/>
            </p:cNvSpPr>
            <p:nvPr userDrawn="1"/>
          </p:nvSpPr>
          <p:spPr bwMode="auto">
            <a:xfrm>
              <a:off x="2922" y="1088"/>
              <a:ext cx="438" cy="403"/>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18" name="Oval 512"/>
            <p:cNvSpPr>
              <a:spLocks noChangeArrowheads="1"/>
            </p:cNvSpPr>
            <p:nvPr userDrawn="1"/>
          </p:nvSpPr>
          <p:spPr bwMode="auto">
            <a:xfrm>
              <a:off x="2957" y="1117"/>
              <a:ext cx="266" cy="266"/>
            </a:xfrm>
            <a:prstGeom prst="ellipse">
              <a:avLst/>
            </a:prstGeom>
            <a:gradFill rotWithShape="0">
              <a:gsLst>
                <a:gs pos="0">
                  <a:schemeClr val="bg1"/>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grpSp>
      <p:grpSp>
        <p:nvGrpSpPr>
          <p:cNvPr id="19" name="Group 513"/>
          <p:cNvGrpSpPr>
            <a:grpSpLocks/>
          </p:cNvGrpSpPr>
          <p:nvPr/>
        </p:nvGrpSpPr>
        <p:grpSpPr bwMode="auto">
          <a:xfrm>
            <a:off x="5932488" y="1938338"/>
            <a:ext cx="327025" cy="300037"/>
            <a:chOff x="2922" y="1088"/>
            <a:chExt cx="438" cy="403"/>
          </a:xfrm>
        </p:grpSpPr>
        <p:sp>
          <p:nvSpPr>
            <p:cNvPr id="20" name="Oval 514"/>
            <p:cNvSpPr>
              <a:spLocks noChangeArrowheads="1"/>
            </p:cNvSpPr>
            <p:nvPr userDrawn="1"/>
          </p:nvSpPr>
          <p:spPr bwMode="auto">
            <a:xfrm>
              <a:off x="2922" y="1088"/>
              <a:ext cx="438" cy="403"/>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21" name="Oval 515"/>
            <p:cNvSpPr>
              <a:spLocks noChangeArrowheads="1"/>
            </p:cNvSpPr>
            <p:nvPr userDrawn="1"/>
          </p:nvSpPr>
          <p:spPr bwMode="auto">
            <a:xfrm>
              <a:off x="2957" y="1117"/>
              <a:ext cx="266" cy="266"/>
            </a:xfrm>
            <a:prstGeom prst="ellipse">
              <a:avLst/>
            </a:prstGeom>
            <a:gradFill rotWithShape="0">
              <a:gsLst>
                <a:gs pos="0">
                  <a:schemeClr val="bg1"/>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grpSp>
      <p:grpSp>
        <p:nvGrpSpPr>
          <p:cNvPr id="22" name="Group 516"/>
          <p:cNvGrpSpPr>
            <a:grpSpLocks/>
          </p:cNvGrpSpPr>
          <p:nvPr/>
        </p:nvGrpSpPr>
        <p:grpSpPr bwMode="auto">
          <a:xfrm>
            <a:off x="6938963" y="2073275"/>
            <a:ext cx="244475" cy="223838"/>
            <a:chOff x="2922" y="1088"/>
            <a:chExt cx="438" cy="403"/>
          </a:xfrm>
        </p:grpSpPr>
        <p:sp>
          <p:nvSpPr>
            <p:cNvPr id="23" name="Oval 517"/>
            <p:cNvSpPr>
              <a:spLocks noChangeArrowheads="1"/>
            </p:cNvSpPr>
            <p:nvPr userDrawn="1"/>
          </p:nvSpPr>
          <p:spPr bwMode="auto">
            <a:xfrm>
              <a:off x="2922" y="1088"/>
              <a:ext cx="438" cy="403"/>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24" name="Oval 518"/>
            <p:cNvSpPr>
              <a:spLocks noChangeArrowheads="1"/>
            </p:cNvSpPr>
            <p:nvPr userDrawn="1"/>
          </p:nvSpPr>
          <p:spPr bwMode="auto">
            <a:xfrm>
              <a:off x="2957" y="1117"/>
              <a:ext cx="266" cy="266"/>
            </a:xfrm>
            <a:prstGeom prst="ellipse">
              <a:avLst/>
            </a:prstGeom>
            <a:gradFill rotWithShape="0">
              <a:gsLst>
                <a:gs pos="0">
                  <a:schemeClr val="bg1"/>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grpSp>
      <p:sp>
        <p:nvSpPr>
          <p:cNvPr id="25" name="AutoShape 519"/>
          <p:cNvSpPr>
            <a:spLocks noChangeArrowheads="1"/>
          </p:cNvSpPr>
          <p:nvPr/>
        </p:nvSpPr>
        <p:spPr bwMode="auto">
          <a:xfrm>
            <a:off x="4694238" y="1341438"/>
            <a:ext cx="485775" cy="976312"/>
          </a:xfrm>
          <a:prstGeom prst="upArrow">
            <a:avLst>
              <a:gd name="adj1" fmla="val 50000"/>
              <a:gd name="adj2" fmla="val 50245"/>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13848" name="Rectangle 536"/>
          <p:cNvSpPr>
            <a:spLocks noGrp="1" noChangeArrowheads="1"/>
          </p:cNvSpPr>
          <p:nvPr>
            <p:ph type="ctrTitle" sz="quarter"/>
          </p:nvPr>
        </p:nvSpPr>
        <p:spPr bwMode="black">
          <a:xfrm>
            <a:off x="420688" y="2946400"/>
            <a:ext cx="8723312" cy="1123950"/>
          </a:xfrm>
        </p:spPr>
        <p:txBody>
          <a:bodyPr/>
          <a:lstStyle>
            <a:lvl1pPr>
              <a:defRPr sz="4800">
                <a:solidFill>
                  <a:schemeClr val="accent1"/>
                </a:solidFill>
                <a:ea typeface="굴림" panose="020B0600000101010101" pitchFamily="34" charset="-127"/>
              </a:defRPr>
            </a:lvl1pPr>
          </a:lstStyle>
          <a:p>
            <a:pPr lvl="0"/>
            <a:r>
              <a:rPr lang="zh-CN" altLang="en-US" noProof="0" smtClean="0"/>
              <a:t>单击此处编辑母版标题样式</a:t>
            </a:r>
            <a:endParaRPr lang="en-US" altLang="ko-KR" noProof="0" smtClean="0"/>
          </a:p>
        </p:txBody>
      </p:sp>
      <p:sp>
        <p:nvSpPr>
          <p:cNvPr id="26" name="Rectangle 23"/>
          <p:cNvSpPr>
            <a:spLocks noGrp="1" noChangeArrowheads="1"/>
          </p:cNvSpPr>
          <p:nvPr>
            <p:ph type="dt" sz="quarter" idx="10"/>
          </p:nvPr>
        </p:nvSpPr>
        <p:spPr bwMode="auto">
          <a:xfrm>
            <a:off x="457200" y="6553200"/>
            <a:ext cx="2133600" cy="152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C0C0C0"/>
                  </a:outerShdw>
                </a:effectLst>
                <a:ea typeface="굴림" panose="020B0600000101010101" pitchFamily="34" charset="-127"/>
              </a:defRPr>
            </a:lvl1pPr>
          </a:lstStyle>
          <a:p>
            <a:pPr>
              <a:defRPr/>
            </a:pPr>
            <a:endParaRPr lang="en-US" altLang="ko-KR"/>
          </a:p>
        </p:txBody>
      </p:sp>
      <p:sp>
        <p:nvSpPr>
          <p:cNvPr id="27" name="Rectangle 24"/>
          <p:cNvSpPr>
            <a:spLocks noGrp="1" noChangeArrowheads="1"/>
          </p:cNvSpPr>
          <p:nvPr>
            <p:ph type="ftr" sz="quarter" idx="11"/>
          </p:nvPr>
        </p:nvSpPr>
        <p:spPr bwMode="auto">
          <a:xfrm>
            <a:off x="3200400" y="6629400"/>
            <a:ext cx="2895600" cy="152400"/>
          </a:xfrm>
        </p:spPr>
        <p:txBody>
          <a:bodyPr/>
          <a:lstStyle>
            <a:lvl1pPr algn="ctr">
              <a:defRPr b="0">
                <a:solidFill>
                  <a:schemeClr val="tx1"/>
                </a:solidFill>
                <a:effectLst>
                  <a:outerShdw blurRad="38100" dist="38100" dir="2700000" algn="tl">
                    <a:srgbClr val="C0C0C0"/>
                  </a:outerShdw>
                </a:effectLst>
                <a:latin typeface="Times New Roman" panose="02020603050405020304" pitchFamily="18" charset="0"/>
              </a:defRPr>
            </a:lvl1pPr>
          </a:lstStyle>
          <a:p>
            <a:pPr>
              <a:defRPr/>
            </a:pPr>
            <a:endParaRPr lang="en-US" altLang="ko-KR"/>
          </a:p>
        </p:txBody>
      </p:sp>
      <p:sp>
        <p:nvSpPr>
          <p:cNvPr id="28" name="Rectangle 25"/>
          <p:cNvSpPr>
            <a:spLocks noGrp="1" noChangeArrowheads="1"/>
          </p:cNvSpPr>
          <p:nvPr>
            <p:ph type="sldNum" sz="quarter" idx="12"/>
          </p:nvPr>
        </p:nvSpPr>
        <p:spPr bwMode="auto">
          <a:xfrm>
            <a:off x="6610350" y="6553200"/>
            <a:ext cx="2133600" cy="152400"/>
          </a:xfrm>
        </p:spPr>
        <p:txBody>
          <a:bodyPr/>
          <a:lstStyle>
            <a:lvl1pPr algn="r">
              <a:defRPr sz="1400" b="0">
                <a:solidFill>
                  <a:schemeClr val="tx1"/>
                </a:solidFill>
                <a:effectLst>
                  <a:outerShdw blurRad="38100" dist="38100" dir="2700000" algn="tl">
                    <a:srgbClr val="C0C0C0"/>
                  </a:outerShdw>
                </a:effectLst>
                <a:latin typeface="Times New Roman" panose="02020603050405020304" pitchFamily="18" charset="0"/>
              </a:defRPr>
            </a:lvl1pPr>
          </a:lstStyle>
          <a:p>
            <a:pPr>
              <a:defRPr/>
            </a:pPr>
            <a:fld id="{6C206DE1-6729-443C-88A3-455A3078BF56}" type="slidenum">
              <a:rPr lang="ko-KR" altLang="en-US"/>
              <a:pPr>
                <a:defRPr/>
              </a:pPr>
              <a:t>‹#›</a:t>
            </a:fld>
            <a:endParaRPr lang="en-US" altLang="ko-KR"/>
          </a:p>
        </p:txBody>
      </p:sp>
    </p:spTree>
    <p:extLst>
      <p:ext uri="{BB962C8B-B14F-4D97-AF65-F5344CB8AC3E}">
        <p14:creationId xmlns:p14="http://schemas.microsoft.com/office/powerpoint/2010/main" val="1578771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4"/>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p:cNvSpPr>
            <a:spLocks noGrp="1" noChangeArrowheads="1"/>
          </p:cNvSpPr>
          <p:nvPr>
            <p:ph type="sldNum" sz="quarter" idx="11"/>
          </p:nvPr>
        </p:nvSpPr>
        <p:spPr>
          <a:ln/>
        </p:spPr>
        <p:txBody>
          <a:bodyPr/>
          <a:lstStyle>
            <a:lvl1pPr>
              <a:defRPr/>
            </a:lvl1pPr>
          </a:lstStyle>
          <a:p>
            <a:pPr>
              <a:defRPr/>
            </a:pPr>
            <a:fld id="{A6D3D259-AD13-42C5-A3E3-8281BC683F0E}" type="slidenum">
              <a:rPr lang="ko-KR" altLang="en-US"/>
              <a:pPr>
                <a:defRPr/>
              </a:pPr>
              <a:t>‹#›</a:t>
            </a:fld>
            <a:endParaRPr lang="en-US" altLang="ko-KR"/>
          </a:p>
        </p:txBody>
      </p:sp>
    </p:spTree>
    <p:extLst>
      <p:ext uri="{BB962C8B-B14F-4D97-AF65-F5344CB8AC3E}">
        <p14:creationId xmlns:p14="http://schemas.microsoft.com/office/powerpoint/2010/main" val="156180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4963" y="152400"/>
            <a:ext cx="2125662"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1" y="152400"/>
            <a:ext cx="6227763"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4"/>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p:cNvSpPr>
            <a:spLocks noGrp="1" noChangeArrowheads="1"/>
          </p:cNvSpPr>
          <p:nvPr>
            <p:ph type="sldNum" sz="quarter" idx="11"/>
          </p:nvPr>
        </p:nvSpPr>
        <p:spPr>
          <a:ln/>
        </p:spPr>
        <p:txBody>
          <a:bodyPr/>
          <a:lstStyle>
            <a:lvl1pPr>
              <a:defRPr/>
            </a:lvl1pPr>
          </a:lstStyle>
          <a:p>
            <a:pPr>
              <a:defRPr/>
            </a:pPr>
            <a:fld id="{AAFBE2B3-06FE-44F9-A33B-410435B39B1B}" type="slidenum">
              <a:rPr lang="ko-KR" altLang="en-US"/>
              <a:pPr>
                <a:defRPr/>
              </a:pPr>
              <a:t>‹#›</a:t>
            </a:fld>
            <a:endParaRPr lang="en-US" altLang="ko-KR"/>
          </a:p>
        </p:txBody>
      </p:sp>
    </p:spTree>
    <p:extLst>
      <p:ext uri="{BB962C8B-B14F-4D97-AF65-F5344CB8AC3E}">
        <p14:creationId xmlns:p14="http://schemas.microsoft.com/office/powerpoint/2010/main" val="732185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304800" y="152400"/>
            <a:ext cx="7772400" cy="6096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352425" y="1371600"/>
            <a:ext cx="8458200" cy="4953000"/>
          </a:xfrm>
        </p:spPr>
        <p:txBody>
          <a:bodyPr/>
          <a:lstStyle/>
          <a:p>
            <a:pPr lvl="0"/>
            <a:r>
              <a:rPr lang="zh-CN" altLang="en-US" noProof="0" smtClean="0"/>
              <a:t>单击图标添加图表</a:t>
            </a:r>
            <a:endParaRPr lang="zh-CN" altLang="en-US" noProof="0"/>
          </a:p>
        </p:txBody>
      </p:sp>
      <p:sp>
        <p:nvSpPr>
          <p:cNvPr id="4" name="Rectangle 24"/>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p:cNvSpPr>
            <a:spLocks noGrp="1" noChangeArrowheads="1"/>
          </p:cNvSpPr>
          <p:nvPr>
            <p:ph type="sldNum" sz="quarter" idx="11"/>
          </p:nvPr>
        </p:nvSpPr>
        <p:spPr>
          <a:ln/>
        </p:spPr>
        <p:txBody>
          <a:bodyPr/>
          <a:lstStyle>
            <a:lvl1pPr>
              <a:defRPr/>
            </a:lvl1pPr>
          </a:lstStyle>
          <a:p>
            <a:pPr>
              <a:defRPr/>
            </a:pPr>
            <a:fld id="{C45EDE4E-3F49-4C1B-AAEE-2EDA99C46581}" type="slidenum">
              <a:rPr lang="ko-KR" altLang="en-US"/>
              <a:pPr>
                <a:defRPr/>
              </a:pPr>
              <a:t>‹#›</a:t>
            </a:fld>
            <a:endParaRPr lang="en-US" altLang="ko-KR"/>
          </a:p>
        </p:txBody>
      </p:sp>
    </p:spTree>
    <p:extLst>
      <p:ext uri="{BB962C8B-B14F-4D97-AF65-F5344CB8AC3E}">
        <p14:creationId xmlns:p14="http://schemas.microsoft.com/office/powerpoint/2010/main" val="1104117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4800" y="152400"/>
            <a:ext cx="7772400" cy="6096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52425" y="1371600"/>
            <a:ext cx="8458200" cy="4953000"/>
          </a:xfrm>
        </p:spPr>
        <p:txBody>
          <a:bodyPr/>
          <a:lstStyle/>
          <a:p>
            <a:pPr lvl="0"/>
            <a:r>
              <a:rPr lang="zh-CN" altLang="en-US" noProof="0" smtClean="0"/>
              <a:t>单击图标添加表格</a:t>
            </a:r>
            <a:endParaRPr lang="zh-CN" altLang="en-US" noProof="0"/>
          </a:p>
        </p:txBody>
      </p:sp>
      <p:sp>
        <p:nvSpPr>
          <p:cNvPr id="4" name="Rectangle 24"/>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p:cNvSpPr>
            <a:spLocks noGrp="1" noChangeArrowheads="1"/>
          </p:cNvSpPr>
          <p:nvPr>
            <p:ph type="sldNum" sz="quarter" idx="11"/>
          </p:nvPr>
        </p:nvSpPr>
        <p:spPr>
          <a:ln/>
        </p:spPr>
        <p:txBody>
          <a:bodyPr/>
          <a:lstStyle>
            <a:lvl1pPr>
              <a:defRPr/>
            </a:lvl1pPr>
          </a:lstStyle>
          <a:p>
            <a:pPr>
              <a:defRPr/>
            </a:pPr>
            <a:fld id="{554CC21A-C944-4B16-8A21-C95684E7839E}" type="slidenum">
              <a:rPr lang="ko-KR" altLang="en-US"/>
              <a:pPr>
                <a:defRPr/>
              </a:pPr>
              <a:t>‹#›</a:t>
            </a:fld>
            <a:endParaRPr lang="en-US" altLang="ko-KR"/>
          </a:p>
        </p:txBody>
      </p:sp>
    </p:spTree>
    <p:extLst>
      <p:ext uri="{BB962C8B-B14F-4D97-AF65-F5344CB8AC3E}">
        <p14:creationId xmlns:p14="http://schemas.microsoft.com/office/powerpoint/2010/main" val="233695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4"/>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p:cNvSpPr>
            <a:spLocks noGrp="1" noChangeArrowheads="1"/>
          </p:cNvSpPr>
          <p:nvPr>
            <p:ph type="sldNum" sz="quarter" idx="11"/>
          </p:nvPr>
        </p:nvSpPr>
        <p:spPr>
          <a:ln/>
        </p:spPr>
        <p:txBody>
          <a:bodyPr/>
          <a:lstStyle>
            <a:lvl1pPr>
              <a:defRPr/>
            </a:lvl1pPr>
          </a:lstStyle>
          <a:p>
            <a:pPr>
              <a:defRPr/>
            </a:pPr>
            <a:fld id="{66F023FA-0245-4732-9F65-D512721D62F6}" type="slidenum">
              <a:rPr lang="ko-KR" altLang="en-US"/>
              <a:pPr>
                <a:defRPr/>
              </a:pPr>
              <a:t>‹#›</a:t>
            </a:fld>
            <a:endParaRPr lang="en-US" altLang="ko-KR"/>
          </a:p>
        </p:txBody>
      </p:sp>
    </p:spTree>
    <p:extLst>
      <p:ext uri="{BB962C8B-B14F-4D97-AF65-F5344CB8AC3E}">
        <p14:creationId xmlns:p14="http://schemas.microsoft.com/office/powerpoint/2010/main" val="370340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24"/>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p:cNvSpPr>
            <a:spLocks noGrp="1" noChangeArrowheads="1"/>
          </p:cNvSpPr>
          <p:nvPr>
            <p:ph type="sldNum" sz="quarter" idx="11"/>
          </p:nvPr>
        </p:nvSpPr>
        <p:spPr>
          <a:ln/>
        </p:spPr>
        <p:txBody>
          <a:bodyPr/>
          <a:lstStyle>
            <a:lvl1pPr>
              <a:defRPr/>
            </a:lvl1pPr>
          </a:lstStyle>
          <a:p>
            <a:pPr>
              <a:defRPr/>
            </a:pPr>
            <a:fld id="{D4E12FD4-55C2-47E2-82E3-1FEEC0A16E40}" type="slidenum">
              <a:rPr lang="ko-KR" altLang="en-US"/>
              <a:pPr>
                <a:defRPr/>
              </a:pPr>
              <a:t>‹#›</a:t>
            </a:fld>
            <a:endParaRPr lang="en-US" altLang="ko-KR"/>
          </a:p>
        </p:txBody>
      </p:sp>
    </p:spTree>
    <p:extLst>
      <p:ext uri="{BB962C8B-B14F-4D97-AF65-F5344CB8AC3E}">
        <p14:creationId xmlns:p14="http://schemas.microsoft.com/office/powerpoint/2010/main" val="187688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52425" y="1371600"/>
            <a:ext cx="4152900"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371600"/>
            <a:ext cx="4152900"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4"/>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p:cNvSpPr>
            <a:spLocks noGrp="1" noChangeArrowheads="1"/>
          </p:cNvSpPr>
          <p:nvPr>
            <p:ph type="sldNum" sz="quarter" idx="11"/>
          </p:nvPr>
        </p:nvSpPr>
        <p:spPr>
          <a:ln/>
        </p:spPr>
        <p:txBody>
          <a:bodyPr/>
          <a:lstStyle>
            <a:lvl1pPr>
              <a:defRPr/>
            </a:lvl1pPr>
          </a:lstStyle>
          <a:p>
            <a:pPr>
              <a:defRPr/>
            </a:pPr>
            <a:fld id="{D37EC3F7-4AE2-4F80-973D-E04DBE8E938D}" type="slidenum">
              <a:rPr lang="ko-KR" altLang="en-US"/>
              <a:pPr>
                <a:defRPr/>
              </a:pPr>
              <a:t>‹#›</a:t>
            </a:fld>
            <a:endParaRPr lang="en-US" altLang="ko-KR"/>
          </a:p>
        </p:txBody>
      </p:sp>
    </p:spTree>
    <p:extLst>
      <p:ext uri="{BB962C8B-B14F-4D97-AF65-F5344CB8AC3E}">
        <p14:creationId xmlns:p14="http://schemas.microsoft.com/office/powerpoint/2010/main" val="177670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7"/>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9"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4"/>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8" name="Rectangle 25"/>
          <p:cNvSpPr>
            <a:spLocks noGrp="1" noChangeArrowheads="1"/>
          </p:cNvSpPr>
          <p:nvPr>
            <p:ph type="sldNum" sz="quarter" idx="11"/>
          </p:nvPr>
        </p:nvSpPr>
        <p:spPr>
          <a:ln/>
        </p:spPr>
        <p:txBody>
          <a:bodyPr/>
          <a:lstStyle>
            <a:lvl1pPr>
              <a:defRPr/>
            </a:lvl1pPr>
          </a:lstStyle>
          <a:p>
            <a:pPr>
              <a:defRPr/>
            </a:pPr>
            <a:fld id="{FF08A043-E555-4E2A-AA94-7D046830C9C3}" type="slidenum">
              <a:rPr lang="ko-KR" altLang="en-US"/>
              <a:pPr>
                <a:defRPr/>
              </a:pPr>
              <a:t>‹#›</a:t>
            </a:fld>
            <a:endParaRPr lang="en-US" altLang="ko-KR"/>
          </a:p>
        </p:txBody>
      </p:sp>
    </p:spTree>
    <p:extLst>
      <p:ext uri="{BB962C8B-B14F-4D97-AF65-F5344CB8AC3E}">
        <p14:creationId xmlns:p14="http://schemas.microsoft.com/office/powerpoint/2010/main" val="126322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4"/>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4" name="Rectangle 25"/>
          <p:cNvSpPr>
            <a:spLocks noGrp="1" noChangeArrowheads="1"/>
          </p:cNvSpPr>
          <p:nvPr>
            <p:ph type="sldNum" sz="quarter" idx="11"/>
          </p:nvPr>
        </p:nvSpPr>
        <p:spPr>
          <a:ln/>
        </p:spPr>
        <p:txBody>
          <a:bodyPr/>
          <a:lstStyle>
            <a:lvl1pPr>
              <a:defRPr/>
            </a:lvl1pPr>
          </a:lstStyle>
          <a:p>
            <a:pPr>
              <a:defRPr/>
            </a:pPr>
            <a:fld id="{33857108-E8A6-4B33-B04C-0CC2AACBF4C9}" type="slidenum">
              <a:rPr lang="ko-KR" altLang="en-US"/>
              <a:pPr>
                <a:defRPr/>
              </a:pPr>
              <a:t>‹#›</a:t>
            </a:fld>
            <a:endParaRPr lang="en-US" altLang="ko-KR"/>
          </a:p>
        </p:txBody>
      </p:sp>
    </p:spTree>
    <p:extLst>
      <p:ext uri="{BB962C8B-B14F-4D97-AF65-F5344CB8AC3E}">
        <p14:creationId xmlns:p14="http://schemas.microsoft.com/office/powerpoint/2010/main" val="370432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4"/>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3" name="Rectangle 25"/>
          <p:cNvSpPr>
            <a:spLocks noGrp="1" noChangeArrowheads="1"/>
          </p:cNvSpPr>
          <p:nvPr>
            <p:ph type="sldNum" sz="quarter" idx="11"/>
          </p:nvPr>
        </p:nvSpPr>
        <p:spPr>
          <a:ln/>
        </p:spPr>
        <p:txBody>
          <a:bodyPr/>
          <a:lstStyle>
            <a:lvl1pPr>
              <a:defRPr/>
            </a:lvl1pPr>
          </a:lstStyle>
          <a:p>
            <a:pPr>
              <a:defRPr/>
            </a:pPr>
            <a:fld id="{4B9E65C6-8BE1-40D5-B2D9-4B03EDE2E059}" type="slidenum">
              <a:rPr lang="ko-KR" altLang="en-US"/>
              <a:pPr>
                <a:defRPr/>
              </a:pPr>
              <a:t>‹#›</a:t>
            </a:fld>
            <a:endParaRPr lang="en-US" altLang="ko-KR"/>
          </a:p>
        </p:txBody>
      </p:sp>
    </p:spTree>
    <p:extLst>
      <p:ext uri="{BB962C8B-B14F-4D97-AF65-F5344CB8AC3E}">
        <p14:creationId xmlns:p14="http://schemas.microsoft.com/office/powerpoint/2010/main" val="153186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24"/>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p:cNvSpPr>
            <a:spLocks noGrp="1" noChangeArrowheads="1"/>
          </p:cNvSpPr>
          <p:nvPr>
            <p:ph type="sldNum" sz="quarter" idx="11"/>
          </p:nvPr>
        </p:nvSpPr>
        <p:spPr>
          <a:ln/>
        </p:spPr>
        <p:txBody>
          <a:bodyPr/>
          <a:lstStyle>
            <a:lvl1pPr>
              <a:defRPr/>
            </a:lvl1pPr>
          </a:lstStyle>
          <a:p>
            <a:pPr>
              <a:defRPr/>
            </a:pPr>
            <a:fld id="{A8450CBC-EF0B-4C4C-9FDA-2943D31AF9E3}" type="slidenum">
              <a:rPr lang="ko-KR" altLang="en-US"/>
              <a:pPr>
                <a:defRPr/>
              </a:pPr>
              <a:t>‹#›</a:t>
            </a:fld>
            <a:endParaRPr lang="en-US" altLang="ko-KR"/>
          </a:p>
        </p:txBody>
      </p:sp>
    </p:spTree>
    <p:extLst>
      <p:ext uri="{BB962C8B-B14F-4D97-AF65-F5344CB8AC3E}">
        <p14:creationId xmlns:p14="http://schemas.microsoft.com/office/powerpoint/2010/main" val="40177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24"/>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p:cNvSpPr>
            <a:spLocks noGrp="1" noChangeArrowheads="1"/>
          </p:cNvSpPr>
          <p:nvPr>
            <p:ph type="sldNum" sz="quarter" idx="11"/>
          </p:nvPr>
        </p:nvSpPr>
        <p:spPr>
          <a:ln/>
        </p:spPr>
        <p:txBody>
          <a:bodyPr/>
          <a:lstStyle>
            <a:lvl1pPr>
              <a:defRPr/>
            </a:lvl1pPr>
          </a:lstStyle>
          <a:p>
            <a:pPr>
              <a:defRPr/>
            </a:pPr>
            <a:fld id="{6D80E23C-BA4D-4F46-B257-0714C9A151CE}" type="slidenum">
              <a:rPr lang="ko-KR" altLang="en-US"/>
              <a:pPr>
                <a:defRPr/>
              </a:pPr>
              <a:t>‹#›</a:t>
            </a:fld>
            <a:endParaRPr lang="en-US" altLang="ko-KR"/>
          </a:p>
        </p:txBody>
      </p:sp>
    </p:spTree>
    <p:extLst>
      <p:ext uri="{BB962C8B-B14F-4D97-AF65-F5344CB8AC3E}">
        <p14:creationId xmlns:p14="http://schemas.microsoft.com/office/powerpoint/2010/main" val="299482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2557" name="AutoShape 269"/>
          <p:cNvSpPr>
            <a:spLocks noChangeArrowheads="1"/>
          </p:cNvSpPr>
          <p:nvPr/>
        </p:nvSpPr>
        <p:spPr bwMode="auto">
          <a:xfrm>
            <a:off x="0" y="0"/>
            <a:ext cx="9144000" cy="1100138"/>
          </a:xfrm>
          <a:prstGeom prst="flowChartDocument">
            <a:avLst/>
          </a:prstGeom>
          <a:gradFill rotWithShape="0">
            <a:gsLst>
              <a:gs pos="0">
                <a:schemeClr val="hlink"/>
              </a:gs>
              <a:gs pos="100000">
                <a:schemeClr val="hlink">
                  <a:gamma/>
                  <a:tint val="12157"/>
                  <a:invGamma/>
                </a:schemeClr>
              </a:gs>
            </a:gsLst>
            <a:lin ang="0" scaled="1"/>
          </a:gradFill>
          <a:ln>
            <a:noFill/>
          </a:ln>
          <a:effectLst>
            <a:outerShdw dist="92457" dir="4443276" algn="ctr" rotWithShape="0">
              <a:schemeClr val="accent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1027" name="Rectangle 22"/>
          <p:cNvSpPr>
            <a:spLocks noGrp="1" noChangeArrowheads="1"/>
          </p:cNvSpPr>
          <p:nvPr>
            <p:ph type="body" idx="1"/>
          </p:nvPr>
        </p:nvSpPr>
        <p:spPr bwMode="auto">
          <a:xfrm>
            <a:off x="352425" y="1371600"/>
            <a:ext cx="8458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 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2312" name="Rectangle 24"/>
          <p:cNvSpPr>
            <a:spLocks noGrp="1" noChangeArrowheads="1"/>
          </p:cNvSpPr>
          <p:nvPr>
            <p:ph type="ftr" sz="quarter" idx="3"/>
          </p:nvPr>
        </p:nvSpPr>
        <p:spPr bwMode="black">
          <a:xfrm>
            <a:off x="5943600" y="6432550"/>
            <a:ext cx="274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1">
                <a:solidFill>
                  <a:schemeClr val="tx2"/>
                </a:solidFill>
                <a:latin typeface="+mn-lt"/>
                <a:ea typeface="굴림" panose="020B0600000101010101" pitchFamily="34" charset="-127"/>
              </a:defRPr>
            </a:lvl1pPr>
          </a:lstStyle>
          <a:p>
            <a:pPr>
              <a:defRPr/>
            </a:pPr>
            <a:r>
              <a:rPr lang="en-US" altLang="ko-KR"/>
              <a:t>Company Logo</a:t>
            </a:r>
          </a:p>
        </p:txBody>
      </p:sp>
      <p:sp>
        <p:nvSpPr>
          <p:cNvPr id="12313" name="Rectangle 25"/>
          <p:cNvSpPr>
            <a:spLocks noGrp="1" noChangeArrowheads="1"/>
          </p:cNvSpPr>
          <p:nvPr>
            <p:ph type="sldNum" sz="quarter" idx="4"/>
          </p:nvPr>
        </p:nvSpPr>
        <p:spPr bwMode="black">
          <a:xfrm>
            <a:off x="8610600" y="6477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1">
                <a:solidFill>
                  <a:schemeClr val="tx2"/>
                </a:solidFill>
                <a:latin typeface="+mn-lt"/>
                <a:ea typeface="굴림" panose="020B0600000101010101" pitchFamily="34" charset="-127"/>
              </a:defRPr>
            </a:lvl1pPr>
          </a:lstStyle>
          <a:p>
            <a:pPr>
              <a:defRPr/>
            </a:pPr>
            <a:fld id="{3DFCBE9F-9AE5-453F-9A0F-FCD81346B593}" type="slidenum">
              <a:rPr lang="ko-KR" altLang="en-US"/>
              <a:pPr>
                <a:defRPr/>
              </a:pPr>
              <a:t>‹#›</a:t>
            </a:fld>
            <a:endParaRPr lang="en-US" altLang="ko-KR"/>
          </a:p>
        </p:txBody>
      </p:sp>
      <p:sp>
        <p:nvSpPr>
          <p:cNvPr id="1030" name="Rectangle 21"/>
          <p:cNvSpPr>
            <a:spLocks noGrp="1" noChangeArrowheads="1"/>
          </p:cNvSpPr>
          <p:nvPr>
            <p:ph type="title"/>
          </p:nvPr>
        </p:nvSpPr>
        <p:spPr bwMode="gray">
          <a:xfrm>
            <a:off x="3048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ko-KR" smtClean="0"/>
          </a:p>
        </p:txBody>
      </p:sp>
      <p:grpSp>
        <p:nvGrpSpPr>
          <p:cNvPr id="1031" name="Group 257"/>
          <p:cNvGrpSpPr>
            <a:grpSpLocks/>
          </p:cNvGrpSpPr>
          <p:nvPr/>
        </p:nvGrpSpPr>
        <p:grpSpPr bwMode="auto">
          <a:xfrm>
            <a:off x="7791450" y="576263"/>
            <a:ext cx="569913" cy="523875"/>
            <a:chOff x="2922" y="1088"/>
            <a:chExt cx="438" cy="403"/>
          </a:xfrm>
        </p:grpSpPr>
        <p:sp>
          <p:nvSpPr>
            <p:cNvPr id="1041" name="Oval 258"/>
            <p:cNvSpPr>
              <a:spLocks noChangeArrowheads="1"/>
            </p:cNvSpPr>
            <p:nvPr userDrawn="1"/>
          </p:nvSpPr>
          <p:spPr bwMode="auto">
            <a:xfrm>
              <a:off x="2922" y="1088"/>
              <a:ext cx="438" cy="403"/>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1042" name="Oval 259"/>
            <p:cNvSpPr>
              <a:spLocks noChangeArrowheads="1"/>
            </p:cNvSpPr>
            <p:nvPr userDrawn="1"/>
          </p:nvSpPr>
          <p:spPr bwMode="auto">
            <a:xfrm>
              <a:off x="2957" y="1117"/>
              <a:ext cx="266" cy="266"/>
            </a:xfrm>
            <a:prstGeom prst="ellipse">
              <a:avLst/>
            </a:prstGeom>
            <a:gradFill rotWithShape="0">
              <a:gsLst>
                <a:gs pos="0">
                  <a:schemeClr val="bg1"/>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grpSp>
      <p:grpSp>
        <p:nvGrpSpPr>
          <p:cNvPr id="1032" name="Group 260"/>
          <p:cNvGrpSpPr>
            <a:grpSpLocks/>
          </p:cNvGrpSpPr>
          <p:nvPr/>
        </p:nvGrpSpPr>
        <p:grpSpPr bwMode="auto">
          <a:xfrm>
            <a:off x="8810625" y="350838"/>
            <a:ext cx="327025" cy="300037"/>
            <a:chOff x="2922" y="1088"/>
            <a:chExt cx="438" cy="403"/>
          </a:xfrm>
        </p:grpSpPr>
        <p:sp>
          <p:nvSpPr>
            <p:cNvPr id="1039" name="Oval 261"/>
            <p:cNvSpPr>
              <a:spLocks noChangeArrowheads="1"/>
            </p:cNvSpPr>
            <p:nvPr userDrawn="1"/>
          </p:nvSpPr>
          <p:spPr bwMode="auto">
            <a:xfrm>
              <a:off x="2922" y="1088"/>
              <a:ext cx="438" cy="403"/>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1040" name="Oval 262"/>
            <p:cNvSpPr>
              <a:spLocks noChangeArrowheads="1"/>
            </p:cNvSpPr>
            <p:nvPr userDrawn="1"/>
          </p:nvSpPr>
          <p:spPr bwMode="auto">
            <a:xfrm>
              <a:off x="2957" y="1117"/>
              <a:ext cx="266" cy="266"/>
            </a:xfrm>
            <a:prstGeom prst="ellipse">
              <a:avLst/>
            </a:prstGeom>
            <a:gradFill rotWithShape="0">
              <a:gsLst>
                <a:gs pos="0">
                  <a:schemeClr val="bg1"/>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grpSp>
      <p:grpSp>
        <p:nvGrpSpPr>
          <p:cNvPr id="1033" name="Group 263"/>
          <p:cNvGrpSpPr>
            <a:grpSpLocks/>
          </p:cNvGrpSpPr>
          <p:nvPr/>
        </p:nvGrpSpPr>
        <p:grpSpPr bwMode="auto">
          <a:xfrm>
            <a:off x="8034338" y="28575"/>
            <a:ext cx="327025" cy="300038"/>
            <a:chOff x="2922" y="1088"/>
            <a:chExt cx="438" cy="403"/>
          </a:xfrm>
        </p:grpSpPr>
        <p:sp>
          <p:nvSpPr>
            <p:cNvPr id="1037" name="Oval 264"/>
            <p:cNvSpPr>
              <a:spLocks noChangeArrowheads="1"/>
            </p:cNvSpPr>
            <p:nvPr userDrawn="1"/>
          </p:nvSpPr>
          <p:spPr bwMode="auto">
            <a:xfrm>
              <a:off x="2922" y="1088"/>
              <a:ext cx="438" cy="403"/>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1038" name="Oval 265"/>
            <p:cNvSpPr>
              <a:spLocks noChangeArrowheads="1"/>
            </p:cNvSpPr>
            <p:nvPr userDrawn="1"/>
          </p:nvSpPr>
          <p:spPr bwMode="auto">
            <a:xfrm>
              <a:off x="2957" y="1117"/>
              <a:ext cx="266" cy="266"/>
            </a:xfrm>
            <a:prstGeom prst="ellipse">
              <a:avLst/>
            </a:prstGeom>
            <a:gradFill rotWithShape="0">
              <a:gsLst>
                <a:gs pos="0">
                  <a:schemeClr val="bg1"/>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grpSp>
      <p:grpSp>
        <p:nvGrpSpPr>
          <p:cNvPr id="1034" name="Group 266"/>
          <p:cNvGrpSpPr>
            <a:grpSpLocks/>
          </p:cNvGrpSpPr>
          <p:nvPr/>
        </p:nvGrpSpPr>
        <p:grpSpPr bwMode="auto">
          <a:xfrm>
            <a:off x="7086600" y="79375"/>
            <a:ext cx="244475" cy="223838"/>
            <a:chOff x="2922" y="1088"/>
            <a:chExt cx="438" cy="403"/>
          </a:xfrm>
        </p:grpSpPr>
        <p:sp>
          <p:nvSpPr>
            <p:cNvPr id="1035" name="Oval 267"/>
            <p:cNvSpPr>
              <a:spLocks noChangeArrowheads="1"/>
            </p:cNvSpPr>
            <p:nvPr userDrawn="1"/>
          </p:nvSpPr>
          <p:spPr bwMode="auto">
            <a:xfrm>
              <a:off x="2922" y="1088"/>
              <a:ext cx="438" cy="403"/>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1036" name="Oval 268"/>
            <p:cNvSpPr>
              <a:spLocks noChangeArrowheads="1"/>
            </p:cNvSpPr>
            <p:nvPr userDrawn="1"/>
          </p:nvSpPr>
          <p:spPr bwMode="auto">
            <a:xfrm>
              <a:off x="2957" y="1117"/>
              <a:ext cx="266" cy="266"/>
            </a:xfrm>
            <a:prstGeom prst="ellipse">
              <a:avLst/>
            </a:prstGeom>
            <a:gradFill rotWithShape="0">
              <a:gsLst>
                <a:gs pos="0">
                  <a:schemeClr val="bg1"/>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grpSp>
    </p:spTree>
  </p:cSld>
  <p:clrMap bg1="lt1" tx1="dk1" bg2="lt2" tx2="dk2" accent1="accent1" accent2="accent2" accent3="accent3" accent4="accent4" accent5="accent5" accent6="accent6" hlink="hlink" folHlink="folHlink"/>
  <p:sldLayoutIdLst>
    <p:sldLayoutId id="2147483683"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iming>
    <p:tnLst>
      <p:par>
        <p:cTn id="1" dur="indefinite" restart="never" nodeType="tmRoot"/>
      </p:par>
    </p:tnLst>
  </p:timing>
  <p:hf hdr="0" dt="0"/>
  <p:txStyles>
    <p:titleStyle>
      <a:lvl1pPr algn="l" rtl="0" fontAlgn="base">
        <a:spcBef>
          <a:spcPct val="0"/>
        </a:spcBef>
        <a:spcAft>
          <a:spcPct val="0"/>
        </a:spcAft>
        <a:defRPr sz="3200" b="1" kern="1200">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anose="020B0604030504040204" pitchFamily="34" charset="0"/>
        </a:defRPr>
      </a:lvl2pPr>
      <a:lvl3pPr algn="l" rtl="0" fontAlgn="base">
        <a:spcBef>
          <a:spcPct val="0"/>
        </a:spcBef>
        <a:spcAft>
          <a:spcPct val="0"/>
        </a:spcAft>
        <a:defRPr sz="3200" b="1">
          <a:solidFill>
            <a:schemeClr val="tx1"/>
          </a:solidFill>
          <a:latin typeface="Verdana" panose="020B0604030504040204" pitchFamily="34" charset="0"/>
        </a:defRPr>
      </a:lvl3pPr>
      <a:lvl4pPr algn="l" rtl="0" fontAlgn="base">
        <a:spcBef>
          <a:spcPct val="0"/>
        </a:spcBef>
        <a:spcAft>
          <a:spcPct val="0"/>
        </a:spcAft>
        <a:defRPr sz="3200" b="1">
          <a:solidFill>
            <a:schemeClr val="tx1"/>
          </a:solidFill>
          <a:latin typeface="Verdana" panose="020B0604030504040204" pitchFamily="34" charset="0"/>
        </a:defRPr>
      </a:lvl4pPr>
      <a:lvl5pPr algn="l" rtl="0" fontAlgn="base">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p:titleStyle>
    <p:bodyStyle>
      <a:lvl1pPr marL="342900" indent="-342900" algn="l" rtl="0" fontAlgn="base">
        <a:spcBef>
          <a:spcPct val="20000"/>
        </a:spcBef>
        <a:spcAft>
          <a:spcPct val="0"/>
        </a:spcAft>
        <a:buClr>
          <a:schemeClr val="hlink"/>
        </a:buClr>
        <a:buSzPct val="150000"/>
        <a:buChar char="•"/>
        <a:defRPr sz="2800" b="1" kern="1200">
          <a:solidFill>
            <a:schemeClr val="tx1"/>
          </a:solidFill>
          <a:latin typeface="+mn-lt"/>
          <a:ea typeface="+mn-ea"/>
          <a:cs typeface="+mn-cs"/>
        </a:defRPr>
      </a:lvl1pPr>
      <a:lvl2pPr marL="742950" indent="-285750" algn="l" rtl="0" fontAlgn="base">
        <a:spcBef>
          <a:spcPct val="20000"/>
        </a:spcBef>
        <a:spcAft>
          <a:spcPct val="0"/>
        </a:spcAft>
        <a:buClr>
          <a:schemeClr val="bg2"/>
        </a:buClr>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SzPct val="6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hlink"/>
        </a:buClr>
        <a:buSzPct val="60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6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20.w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notesSlide" Target="../notesSlides/notesSlide11.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22.wmf"/><Relationship Id="rId4" Type="http://schemas.openxmlformats.org/officeDocument/2006/relationships/oleObject" Target="../embeddings/oleObject13.bin"/><Relationship Id="rId9" Type="http://schemas.openxmlformats.org/officeDocument/2006/relationships/image" Target="../media/image25.tif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31.wmf"/><Relationship Id="rId3" Type="http://schemas.openxmlformats.org/officeDocument/2006/relationships/notesSlide" Target="../notesSlides/notesSlide13.xml"/><Relationship Id="rId7" Type="http://schemas.openxmlformats.org/officeDocument/2006/relationships/image" Target="../media/image28.wmf"/><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9.wmf"/></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3.xml"/><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image" Target="../media/image10.w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tiff"/><Relationship Id="rId4" Type="http://schemas.openxmlformats.org/officeDocument/2006/relationships/image" Target="../media/image18.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250825" y="3097213"/>
            <a:ext cx="8723313" cy="1123950"/>
          </a:xfrm>
        </p:spPr>
        <p:txBody>
          <a:bodyPr/>
          <a:lstStyle/>
          <a:p>
            <a:pPr algn="ctr"/>
            <a:r>
              <a:rPr lang="en-US" altLang="ko-KR" sz="3600" dirty="0" smtClean="0">
                <a:ea typeface="黑体" panose="02010609060101010101" pitchFamily="49" charset="-122"/>
              </a:rPr>
              <a:t>Enhancement of Wind Stress and</a:t>
            </a:r>
            <a:br>
              <a:rPr lang="en-US" altLang="ko-KR" sz="3600" dirty="0" smtClean="0">
                <a:ea typeface="黑体" panose="02010609060101010101" pitchFamily="49" charset="-122"/>
              </a:rPr>
            </a:br>
            <a:r>
              <a:rPr lang="en-US" altLang="ko-KR" sz="3600" dirty="0" smtClean="0">
                <a:ea typeface="黑体" panose="02010609060101010101" pitchFamily="49" charset="-122"/>
              </a:rPr>
              <a:t>Hurricane Waves Simulation</a:t>
            </a:r>
            <a:endParaRPr lang="ko-KR" altLang="en-US" sz="3600" dirty="0" smtClean="0">
              <a:ea typeface="Gulim" panose="020B0600000101010101" pitchFamily="34" charset="-127"/>
            </a:endParaRPr>
          </a:p>
        </p:txBody>
      </p:sp>
      <p:sp>
        <p:nvSpPr>
          <p:cNvPr id="5123" name="Rectangle 5"/>
          <p:cNvSpPr>
            <a:spLocks noGrp="1" noChangeArrowheads="1"/>
          </p:cNvSpPr>
          <p:nvPr>
            <p:ph type="subTitle" idx="4294967295"/>
          </p:nvPr>
        </p:nvSpPr>
        <p:spPr>
          <a:xfrm>
            <a:off x="3273425" y="5912644"/>
            <a:ext cx="2597150" cy="792162"/>
          </a:xfrm>
        </p:spPr>
        <p:txBody>
          <a:bodyPr/>
          <a:lstStyle/>
          <a:p>
            <a:pPr marL="0" indent="0" algn="ctr">
              <a:buFontTx/>
              <a:buNone/>
            </a:pPr>
            <a:r>
              <a:rPr lang="en-US" altLang="zh-CN" sz="2000" b="0" dirty="0" err="1" smtClean="0">
                <a:latin typeface="+mn-ea"/>
              </a:rPr>
              <a:t>Yingjian</a:t>
            </a:r>
            <a:r>
              <a:rPr lang="en-US" altLang="zh-CN" sz="2000" b="0" dirty="0" smtClean="0">
                <a:latin typeface="+mn-ea"/>
              </a:rPr>
              <a:t> Chen</a:t>
            </a:r>
          </a:p>
          <a:p>
            <a:pPr marL="0" indent="0" algn="ctr">
              <a:buFontTx/>
              <a:buNone/>
            </a:pPr>
            <a:endParaRPr lang="ko-KR" altLang="en-US" sz="2000" b="0" dirty="0" smtClean="0">
              <a:solidFill>
                <a:schemeClr val="bg1"/>
              </a:solidFill>
              <a:ea typeface="Gulim" panose="020B0600000101010101" pitchFamily="34" charset="-127"/>
            </a:endParaRPr>
          </a:p>
        </p:txBody>
      </p:sp>
      <p:sp>
        <p:nvSpPr>
          <p:cNvPr id="5124" name="矩形 1"/>
          <p:cNvSpPr>
            <a:spLocks noChangeArrowheads="1"/>
          </p:cNvSpPr>
          <p:nvPr/>
        </p:nvSpPr>
        <p:spPr bwMode="auto">
          <a:xfrm>
            <a:off x="179388" y="2420938"/>
            <a:ext cx="3671887" cy="360362"/>
          </a:xfrm>
          <a:prstGeom prst="rect">
            <a:avLst/>
          </a:prstGeom>
          <a:solidFill>
            <a:schemeClr val="bg1"/>
          </a:solidFill>
          <a:ln w="9525" algn="ctr">
            <a:solidFill>
              <a:schemeClr val="bg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zh-CN" b="1" dirty="0" smtClean="0">
                <a:ea typeface="宋体" panose="02010600030101010101" pitchFamily="2" charset="-122"/>
              </a:rPr>
              <a:t>Fall 2015 Group Meeting</a:t>
            </a:r>
            <a:endParaRPr lang="zh-CN" altLang="en-US" b="1" dirty="0">
              <a:ea typeface="宋体" panose="02010600030101010101" pitchFamily="2" charset="-122"/>
            </a:endParaRPr>
          </a:p>
        </p:txBody>
      </p:sp>
      <p:sp>
        <p:nvSpPr>
          <p:cNvPr id="5125" name="矩形 2"/>
          <p:cNvSpPr>
            <a:spLocks noChangeArrowheads="1"/>
          </p:cNvSpPr>
          <p:nvPr/>
        </p:nvSpPr>
        <p:spPr bwMode="auto">
          <a:xfrm>
            <a:off x="3563938" y="6308725"/>
            <a:ext cx="2016125" cy="360363"/>
          </a:xfrm>
          <a:prstGeom prst="rect">
            <a:avLst/>
          </a:prstGeom>
          <a:solidFill>
            <a:schemeClr val="bg1"/>
          </a:solidFill>
          <a:ln w="9525" algn="ctr">
            <a:solidFill>
              <a:schemeClr val="bg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zh-CN" sz="2000" dirty="0" smtClean="0">
                <a:latin typeface="+mn-ea"/>
              </a:rPr>
              <a:t>2015.12.11</a:t>
            </a:r>
            <a:endParaRPr lang="zh-CN" altLang="en-US" sz="2000" dirty="0">
              <a:latin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Case Study</a:t>
            </a:r>
            <a:endParaRPr lang="zh-CN" altLang="en-US" dirty="0"/>
          </a:p>
        </p:txBody>
      </p:sp>
      <p:sp>
        <p:nvSpPr>
          <p:cNvPr id="3" name="内容占位符 2"/>
          <p:cNvSpPr>
            <a:spLocks noGrp="1"/>
          </p:cNvSpPr>
          <p:nvPr>
            <p:ph idx="1"/>
          </p:nvPr>
        </p:nvSpPr>
        <p:spPr/>
        <p:txBody>
          <a:bodyPr/>
          <a:lstStyle/>
          <a:p>
            <a:r>
              <a:rPr lang="en-US" altLang="zh-CN" sz="2000" dirty="0"/>
              <a:t>Sea surface wave model – SWAVE</a:t>
            </a:r>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pPr>
              <a:lnSpc>
                <a:spcPct val="150000"/>
              </a:lnSpc>
              <a:spcBef>
                <a:spcPts val="1200"/>
              </a:spcBef>
            </a:pPr>
            <a:r>
              <a:rPr lang="en-US" altLang="zh-CN" sz="1800" b="0" dirty="0" smtClean="0"/>
              <a:t>Unstructured grid - </a:t>
            </a:r>
            <a:r>
              <a:rPr lang="en-US" altLang="zh-CN" sz="1800" b="0" dirty="0"/>
              <a:t>fix the complex irregular geometry in coastal </a:t>
            </a:r>
            <a:r>
              <a:rPr lang="en-US" altLang="zh-CN" sz="1800" b="0" dirty="0" smtClean="0"/>
              <a:t>regions</a:t>
            </a:r>
          </a:p>
          <a:p>
            <a:pPr>
              <a:lnSpc>
                <a:spcPct val="150000"/>
              </a:lnSpc>
            </a:pPr>
            <a:r>
              <a:rPr lang="en-US" altLang="zh-CN" sz="1800" b="0" dirty="0"/>
              <a:t>second-order upwind finite-volume </a:t>
            </a:r>
            <a:r>
              <a:rPr lang="en-US" altLang="zh-CN" sz="1800" b="0" dirty="0" smtClean="0"/>
              <a:t>scheme</a:t>
            </a:r>
          </a:p>
          <a:p>
            <a:pPr>
              <a:lnSpc>
                <a:spcPct val="150000"/>
              </a:lnSpc>
            </a:pPr>
            <a:r>
              <a:rPr lang="en-US" altLang="zh-CN" sz="1800" b="0" dirty="0" smtClean="0"/>
              <a:t>Shallow water wave model</a:t>
            </a:r>
            <a:endParaRPr lang="zh-CN" altLang="en-US" sz="1800" b="0" dirty="0"/>
          </a:p>
        </p:txBody>
      </p:sp>
      <p:sp>
        <p:nvSpPr>
          <p:cNvPr id="5" name="灯片编号占位符 4"/>
          <p:cNvSpPr>
            <a:spLocks noGrp="1"/>
          </p:cNvSpPr>
          <p:nvPr>
            <p:ph type="sldNum" sz="quarter" idx="11"/>
          </p:nvPr>
        </p:nvSpPr>
        <p:spPr/>
        <p:txBody>
          <a:bodyPr/>
          <a:lstStyle/>
          <a:p>
            <a:pPr>
              <a:defRPr/>
            </a:pPr>
            <a:fld id="{66F023FA-0245-4732-9F65-D512721D62F6}" type="slidenum">
              <a:rPr lang="ko-KR" altLang="en-US" smtClean="0"/>
              <a:pPr>
                <a:defRPr/>
              </a:pPr>
              <a:t>10</a:t>
            </a:fld>
            <a:endParaRPr lang="en-US" altLang="ko-KR"/>
          </a:p>
        </p:txBody>
      </p:sp>
      <p:graphicFrame>
        <p:nvGraphicFramePr>
          <p:cNvPr id="7" name="对象 6"/>
          <p:cNvGraphicFramePr>
            <a:graphicFrameLocks noChangeAspect="1"/>
          </p:cNvGraphicFramePr>
          <p:nvPr>
            <p:extLst>
              <p:ext uri="{D42A27DB-BD31-4B8C-83A1-F6EECF244321}">
                <p14:modId xmlns:p14="http://schemas.microsoft.com/office/powerpoint/2010/main" val="1996732771"/>
              </p:ext>
            </p:extLst>
          </p:nvPr>
        </p:nvGraphicFramePr>
        <p:xfrm>
          <a:off x="1907704" y="1988840"/>
          <a:ext cx="5088565" cy="720080"/>
        </p:xfrm>
        <a:graphic>
          <a:graphicData uri="http://schemas.openxmlformats.org/presentationml/2006/ole">
            <mc:AlternateContent xmlns:mc="http://schemas.openxmlformats.org/markup-compatibility/2006">
              <mc:Choice xmlns:v="urn:schemas-microsoft-com:vml" Requires="v">
                <p:oleObj spid="_x0000_s95263" name="Equation" r:id="rId4" imgW="3022600" imgH="431800" progId="Equation.DSMT4">
                  <p:embed/>
                </p:oleObj>
              </mc:Choice>
              <mc:Fallback>
                <p:oleObj name="Equation" r:id="rId4" imgW="30226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1988840"/>
                        <a:ext cx="5088565" cy="720080"/>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236077348"/>
              </p:ext>
            </p:extLst>
          </p:nvPr>
        </p:nvGraphicFramePr>
        <p:xfrm>
          <a:off x="2123728" y="2780928"/>
          <a:ext cx="4722466" cy="446720"/>
        </p:xfrm>
        <a:graphic>
          <a:graphicData uri="http://schemas.openxmlformats.org/presentationml/2006/ole">
            <mc:AlternateContent xmlns:mc="http://schemas.openxmlformats.org/markup-compatibility/2006">
              <mc:Choice xmlns:v="urn:schemas-microsoft-com:vml" Requires="v">
                <p:oleObj spid="_x0000_s95264" name="Equation" r:id="rId6" imgW="2819400" imgH="266700" progId="Equation.DSMT4">
                  <p:embed/>
                </p:oleObj>
              </mc:Choice>
              <mc:Fallback>
                <p:oleObj name="Equation" r:id="rId6" imgW="2819400" imgH="2667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2780928"/>
                        <a:ext cx="4722466" cy="446720"/>
                      </a:xfrm>
                      <a:prstGeom prst="rect">
                        <a:avLst/>
                      </a:prstGeom>
                      <a:noFill/>
                    </p:spPr>
                  </p:pic>
                </p:oleObj>
              </mc:Fallback>
            </mc:AlternateContent>
          </a:graphicData>
        </a:graphic>
      </p:graphicFrame>
    </p:spTree>
    <p:extLst>
      <p:ext uri="{BB962C8B-B14F-4D97-AF65-F5344CB8AC3E}">
        <p14:creationId xmlns:p14="http://schemas.microsoft.com/office/powerpoint/2010/main" val="470680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Case Study</a:t>
            </a:r>
            <a:endParaRPr lang="zh-CN" altLang="en-US" dirty="0"/>
          </a:p>
        </p:txBody>
      </p:sp>
      <p:sp>
        <p:nvSpPr>
          <p:cNvPr id="3" name="内容占位符 2"/>
          <p:cNvSpPr>
            <a:spLocks noGrp="1"/>
          </p:cNvSpPr>
          <p:nvPr>
            <p:ph idx="1"/>
          </p:nvPr>
        </p:nvSpPr>
        <p:spPr/>
        <p:txBody>
          <a:bodyPr/>
          <a:lstStyle/>
          <a:p>
            <a:r>
              <a:rPr lang="en-US" altLang="zh-CN" sz="2000" dirty="0" smtClean="0"/>
              <a:t>Validation – significant wave height</a:t>
            </a:r>
            <a:endParaRPr lang="zh-CN" altLang="en-US" sz="2000" dirty="0"/>
          </a:p>
        </p:txBody>
      </p:sp>
      <p:sp>
        <p:nvSpPr>
          <p:cNvPr id="5" name="灯片编号占位符 4"/>
          <p:cNvSpPr>
            <a:spLocks noGrp="1"/>
          </p:cNvSpPr>
          <p:nvPr>
            <p:ph type="sldNum" sz="quarter" idx="11"/>
          </p:nvPr>
        </p:nvSpPr>
        <p:spPr/>
        <p:txBody>
          <a:bodyPr/>
          <a:lstStyle/>
          <a:p>
            <a:pPr>
              <a:defRPr/>
            </a:pPr>
            <a:fld id="{66F023FA-0245-4732-9F65-D512721D62F6}" type="slidenum">
              <a:rPr lang="ko-KR" altLang="en-US" smtClean="0"/>
              <a:pPr>
                <a:defRPr/>
              </a:pPr>
              <a:t>11</a:t>
            </a:fld>
            <a:endParaRPr lang="en-US" altLang="ko-KR"/>
          </a:p>
        </p:txBody>
      </p:sp>
      <p:graphicFrame>
        <p:nvGraphicFramePr>
          <p:cNvPr id="7" name="对象 6"/>
          <p:cNvGraphicFramePr>
            <a:graphicFrameLocks noChangeAspect="1"/>
          </p:cNvGraphicFramePr>
          <p:nvPr>
            <p:extLst>
              <p:ext uri="{D42A27DB-BD31-4B8C-83A1-F6EECF244321}">
                <p14:modId xmlns:p14="http://schemas.microsoft.com/office/powerpoint/2010/main" val="714824076"/>
              </p:ext>
            </p:extLst>
          </p:nvPr>
        </p:nvGraphicFramePr>
        <p:xfrm>
          <a:off x="2168733" y="2060848"/>
          <a:ext cx="1323147" cy="504056"/>
        </p:xfrm>
        <a:graphic>
          <a:graphicData uri="http://schemas.openxmlformats.org/presentationml/2006/ole">
            <mc:AlternateContent xmlns:mc="http://schemas.openxmlformats.org/markup-compatibility/2006">
              <mc:Choice xmlns:v="urn:schemas-microsoft-com:vml" Requires="v">
                <p:oleObj spid="_x0000_s96285" name="Equation" r:id="rId4" imgW="799753" imgH="304668" progId="Equation.DSMT4">
                  <p:embed/>
                </p:oleObj>
              </mc:Choice>
              <mc:Fallback>
                <p:oleObj name="Equation" r:id="rId4" imgW="799753" imgH="304668"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8733" y="2060848"/>
                        <a:ext cx="1323147" cy="504056"/>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05288515"/>
              </p:ext>
            </p:extLst>
          </p:nvPr>
        </p:nvGraphicFramePr>
        <p:xfrm>
          <a:off x="4015020" y="1988840"/>
          <a:ext cx="3274469" cy="648072"/>
        </p:xfrm>
        <a:graphic>
          <a:graphicData uri="http://schemas.openxmlformats.org/presentationml/2006/ole">
            <mc:AlternateContent xmlns:mc="http://schemas.openxmlformats.org/markup-compatibility/2006">
              <mc:Choice xmlns:v="urn:schemas-microsoft-com:vml" Requires="v">
                <p:oleObj spid="_x0000_s96286" name="Equation" r:id="rId6" imgW="1828800" imgH="368300" progId="Equation.DSMT4">
                  <p:embed/>
                </p:oleObj>
              </mc:Choice>
              <mc:Fallback>
                <p:oleObj name="Equation" r:id="rId6" imgW="1828800" imgH="368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5020" y="1988840"/>
                        <a:ext cx="3274469" cy="648072"/>
                      </a:xfrm>
                      <a:prstGeom prst="rect">
                        <a:avLst/>
                      </a:prstGeom>
                      <a:noFill/>
                    </p:spPr>
                  </p:pic>
                </p:oleObj>
              </mc:Fallback>
            </mc:AlternateContent>
          </a:graphicData>
        </a:graphic>
      </p:graphicFrame>
      <p:pic>
        <p:nvPicPr>
          <p:cNvPr id="10" name="图片 9" descr="D:\Katrina\Figures\Figure 5\Figure 5(a).ti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15179" y="2708920"/>
            <a:ext cx="5274310" cy="2109470"/>
          </a:xfrm>
          <a:prstGeom prst="rect">
            <a:avLst/>
          </a:prstGeom>
          <a:noFill/>
          <a:ln>
            <a:noFill/>
          </a:ln>
        </p:spPr>
      </p:pic>
      <p:pic>
        <p:nvPicPr>
          <p:cNvPr id="11" name="图片 10" descr="D:\Katrina\Figures\Figure 5\Figure 5(b).ti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15179" y="4714441"/>
            <a:ext cx="5274310" cy="2109470"/>
          </a:xfrm>
          <a:prstGeom prst="rect">
            <a:avLst/>
          </a:prstGeom>
          <a:noFill/>
          <a:ln>
            <a:noFill/>
          </a:ln>
        </p:spPr>
      </p:pic>
    </p:spTree>
    <p:extLst>
      <p:ext uri="{BB962C8B-B14F-4D97-AF65-F5344CB8AC3E}">
        <p14:creationId xmlns:p14="http://schemas.microsoft.com/office/powerpoint/2010/main" val="3128551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3" name="内容占位符 2"/>
          <p:cNvSpPr>
            <a:spLocks noGrp="1"/>
          </p:cNvSpPr>
          <p:nvPr>
            <p:ph idx="1"/>
          </p:nvPr>
        </p:nvSpPr>
        <p:spPr/>
        <p:txBody>
          <a:bodyPr/>
          <a:lstStyle/>
          <a:p>
            <a:r>
              <a:rPr lang="en-US" altLang="zh-CN" sz="2000" dirty="0"/>
              <a:t>Storm surge </a:t>
            </a:r>
            <a:r>
              <a:rPr lang="en-US" altLang="zh-CN" sz="2000" dirty="0" smtClean="0"/>
              <a:t>simulation</a:t>
            </a:r>
          </a:p>
          <a:p>
            <a:pPr>
              <a:lnSpc>
                <a:spcPct val="200000"/>
              </a:lnSpc>
            </a:pPr>
            <a:r>
              <a:rPr lang="en-US" altLang="zh-CN" sz="1800" b="0" dirty="0" smtClean="0"/>
              <a:t>Sea level rise in the coastal regions when a tropical cyclone passes</a:t>
            </a:r>
          </a:p>
          <a:p>
            <a:pPr marL="0" indent="0">
              <a:lnSpc>
                <a:spcPct val="200000"/>
              </a:lnSpc>
              <a:buNone/>
            </a:pPr>
            <a:r>
              <a:rPr lang="en-US" altLang="zh-CN" sz="2000" dirty="0" smtClean="0"/>
              <a:t>    </a:t>
            </a:r>
            <a:endParaRPr lang="zh-CN" altLang="en-US" sz="2000" b="0" dirty="0"/>
          </a:p>
        </p:txBody>
      </p:sp>
      <p:sp>
        <p:nvSpPr>
          <p:cNvPr id="5" name="灯片编号占位符 4"/>
          <p:cNvSpPr>
            <a:spLocks noGrp="1"/>
          </p:cNvSpPr>
          <p:nvPr>
            <p:ph type="sldNum" sz="quarter" idx="11"/>
          </p:nvPr>
        </p:nvSpPr>
        <p:spPr/>
        <p:txBody>
          <a:bodyPr/>
          <a:lstStyle/>
          <a:p>
            <a:pPr>
              <a:defRPr/>
            </a:pPr>
            <a:fld id="{66F023FA-0245-4732-9F65-D512721D62F6}" type="slidenum">
              <a:rPr lang="ko-KR" altLang="en-US" smtClean="0"/>
              <a:pPr>
                <a:defRPr/>
              </a:pPr>
              <a:t>12</a:t>
            </a:fld>
            <a:endParaRPr lang="en-US" altLang="ko-KR"/>
          </a:p>
        </p:txBody>
      </p:sp>
      <p:sp>
        <p:nvSpPr>
          <p:cNvPr id="4" name="文本框 3"/>
          <p:cNvSpPr txBox="1"/>
          <p:nvPr/>
        </p:nvSpPr>
        <p:spPr>
          <a:xfrm>
            <a:off x="849433" y="4192542"/>
            <a:ext cx="1800200" cy="461665"/>
          </a:xfrm>
          <a:prstGeom prst="rect">
            <a:avLst/>
          </a:prstGeom>
          <a:noFill/>
          <a:ln>
            <a:solidFill>
              <a:schemeClr val="tx2">
                <a:lumMod val="50000"/>
                <a:lumOff val="50000"/>
              </a:schemeClr>
            </a:solidFill>
          </a:ln>
        </p:spPr>
        <p:txBody>
          <a:bodyPr wrap="square" rtlCol="0">
            <a:spAutoFit/>
          </a:bodyPr>
          <a:lstStyle/>
          <a:p>
            <a:pPr algn="ctr"/>
            <a:r>
              <a:rPr lang="en-US" altLang="zh-CN" sz="2400" b="1" dirty="0" smtClean="0"/>
              <a:t>Storm surge</a:t>
            </a:r>
            <a:endParaRPr lang="zh-CN" altLang="en-US" sz="2400" b="1" dirty="0"/>
          </a:p>
        </p:txBody>
      </p:sp>
      <p:sp>
        <p:nvSpPr>
          <p:cNvPr id="14" name="文本框 13"/>
          <p:cNvSpPr txBox="1"/>
          <p:nvPr/>
        </p:nvSpPr>
        <p:spPr>
          <a:xfrm>
            <a:off x="3328907" y="2674640"/>
            <a:ext cx="2505236" cy="461665"/>
          </a:xfrm>
          <a:prstGeom prst="rect">
            <a:avLst/>
          </a:prstGeom>
          <a:noFill/>
          <a:ln>
            <a:solidFill>
              <a:schemeClr val="tx2">
                <a:lumMod val="50000"/>
                <a:lumOff val="50000"/>
              </a:schemeClr>
            </a:solidFill>
          </a:ln>
        </p:spPr>
        <p:txBody>
          <a:bodyPr wrap="square" rtlCol="0">
            <a:spAutoFit/>
          </a:bodyPr>
          <a:lstStyle/>
          <a:p>
            <a:pPr algn="ctr"/>
            <a:r>
              <a:rPr lang="en-US" altLang="zh-CN" sz="2400" b="1" dirty="0" err="1" smtClean="0"/>
              <a:t>Atronamical</a:t>
            </a:r>
            <a:r>
              <a:rPr lang="en-US" altLang="zh-CN" sz="2400" b="1" dirty="0" smtClean="0"/>
              <a:t> </a:t>
            </a:r>
            <a:r>
              <a:rPr lang="en-US" altLang="zh-CN" sz="2400" b="1" dirty="0" smtClean="0"/>
              <a:t>tide</a:t>
            </a:r>
            <a:endParaRPr lang="zh-CN" altLang="en-US" sz="2400" b="1" dirty="0"/>
          </a:p>
        </p:txBody>
      </p:sp>
      <p:sp>
        <p:nvSpPr>
          <p:cNvPr id="17" name="文本框 16"/>
          <p:cNvSpPr txBox="1"/>
          <p:nvPr/>
        </p:nvSpPr>
        <p:spPr>
          <a:xfrm>
            <a:off x="3328907" y="3689810"/>
            <a:ext cx="2505236" cy="461665"/>
          </a:xfrm>
          <a:prstGeom prst="rect">
            <a:avLst/>
          </a:prstGeom>
          <a:noFill/>
          <a:ln>
            <a:solidFill>
              <a:schemeClr val="tx2">
                <a:lumMod val="50000"/>
                <a:lumOff val="50000"/>
              </a:schemeClr>
            </a:solidFill>
          </a:ln>
        </p:spPr>
        <p:txBody>
          <a:bodyPr wrap="square" rtlCol="0">
            <a:spAutoFit/>
          </a:bodyPr>
          <a:lstStyle/>
          <a:p>
            <a:pPr algn="ctr"/>
            <a:r>
              <a:rPr lang="en-US" altLang="zh-CN" sz="2400" b="1" dirty="0" smtClean="0"/>
              <a:t>Stress-induced</a:t>
            </a:r>
            <a:endParaRPr lang="zh-CN" altLang="en-US" sz="2400" b="1" dirty="0"/>
          </a:p>
        </p:txBody>
      </p:sp>
      <p:sp>
        <p:nvSpPr>
          <p:cNvPr id="18" name="文本框 17"/>
          <p:cNvSpPr txBox="1"/>
          <p:nvPr/>
        </p:nvSpPr>
        <p:spPr>
          <a:xfrm>
            <a:off x="3328907" y="4704980"/>
            <a:ext cx="2505236" cy="461665"/>
          </a:xfrm>
          <a:prstGeom prst="rect">
            <a:avLst/>
          </a:prstGeom>
          <a:noFill/>
          <a:ln>
            <a:solidFill>
              <a:schemeClr val="tx2">
                <a:lumMod val="50000"/>
                <a:lumOff val="50000"/>
              </a:schemeClr>
            </a:solidFill>
          </a:ln>
        </p:spPr>
        <p:txBody>
          <a:bodyPr wrap="square" rtlCol="0">
            <a:spAutoFit/>
          </a:bodyPr>
          <a:lstStyle/>
          <a:p>
            <a:pPr algn="ctr"/>
            <a:r>
              <a:rPr lang="en-US" altLang="zh-CN" sz="2400" b="1" dirty="0" smtClean="0"/>
              <a:t>pressure-induced</a:t>
            </a:r>
            <a:endParaRPr lang="zh-CN" altLang="en-US" sz="2400" b="1" dirty="0"/>
          </a:p>
        </p:txBody>
      </p:sp>
      <p:sp>
        <p:nvSpPr>
          <p:cNvPr id="19" name="文本框 18"/>
          <p:cNvSpPr txBox="1"/>
          <p:nvPr/>
        </p:nvSpPr>
        <p:spPr>
          <a:xfrm>
            <a:off x="3328907" y="5720150"/>
            <a:ext cx="2505236" cy="461665"/>
          </a:xfrm>
          <a:prstGeom prst="rect">
            <a:avLst/>
          </a:prstGeom>
          <a:noFill/>
          <a:ln>
            <a:solidFill>
              <a:schemeClr val="tx2">
                <a:lumMod val="50000"/>
                <a:lumOff val="50000"/>
              </a:schemeClr>
            </a:solidFill>
          </a:ln>
        </p:spPr>
        <p:txBody>
          <a:bodyPr wrap="square" rtlCol="0">
            <a:spAutoFit/>
          </a:bodyPr>
          <a:lstStyle/>
          <a:p>
            <a:pPr algn="ctr"/>
            <a:r>
              <a:rPr lang="en-US" altLang="zh-CN" sz="2400" b="1" dirty="0" smtClean="0"/>
              <a:t>wave-induced</a:t>
            </a:r>
            <a:endParaRPr lang="zh-CN" altLang="en-US" sz="2400" b="1" dirty="0"/>
          </a:p>
        </p:txBody>
      </p:sp>
      <p:sp>
        <p:nvSpPr>
          <p:cNvPr id="20" name="文本框 19"/>
          <p:cNvSpPr txBox="1"/>
          <p:nvPr/>
        </p:nvSpPr>
        <p:spPr>
          <a:xfrm>
            <a:off x="6516216" y="4192542"/>
            <a:ext cx="1944216" cy="461665"/>
          </a:xfrm>
          <a:prstGeom prst="rect">
            <a:avLst/>
          </a:prstGeom>
          <a:noFill/>
          <a:ln>
            <a:solidFill>
              <a:schemeClr val="tx2">
                <a:lumMod val="50000"/>
                <a:lumOff val="50000"/>
              </a:schemeClr>
            </a:solidFill>
          </a:ln>
        </p:spPr>
        <p:txBody>
          <a:bodyPr wrap="square" rtlCol="0">
            <a:spAutoFit/>
          </a:bodyPr>
          <a:lstStyle/>
          <a:p>
            <a:pPr algn="ctr"/>
            <a:r>
              <a:rPr lang="en-US" altLang="zh-CN" sz="2400" b="1" dirty="0" smtClean="0"/>
              <a:t>Ocean model</a:t>
            </a:r>
            <a:endParaRPr lang="zh-CN" altLang="en-US" sz="2400" b="1" dirty="0"/>
          </a:p>
        </p:txBody>
      </p:sp>
      <p:cxnSp>
        <p:nvCxnSpPr>
          <p:cNvPr id="10" name="直接箭头连接符 9"/>
          <p:cNvCxnSpPr>
            <a:stCxn id="4" idx="3"/>
          </p:cNvCxnSpPr>
          <p:nvPr/>
        </p:nvCxnSpPr>
        <p:spPr bwMode="auto">
          <a:xfrm flipV="1">
            <a:off x="2649633" y="2924944"/>
            <a:ext cx="679274" cy="1498431"/>
          </a:xfrm>
          <a:prstGeom prst="straightConnector1">
            <a:avLst/>
          </a:prstGeom>
          <a:solidFill>
            <a:schemeClr val="accent1"/>
          </a:solidFill>
          <a:ln w="9525" cap="flat" cmpd="sng" algn="ctr">
            <a:solidFill>
              <a:schemeClr val="tx2">
                <a:lumMod val="50000"/>
                <a:lumOff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箭头连接符 20"/>
          <p:cNvCxnSpPr>
            <a:stCxn id="4" idx="3"/>
            <a:endCxn id="17" idx="1"/>
          </p:cNvCxnSpPr>
          <p:nvPr/>
        </p:nvCxnSpPr>
        <p:spPr bwMode="auto">
          <a:xfrm flipV="1">
            <a:off x="2649633" y="3920643"/>
            <a:ext cx="679274" cy="502732"/>
          </a:xfrm>
          <a:prstGeom prst="straightConnector1">
            <a:avLst/>
          </a:prstGeom>
          <a:solidFill>
            <a:schemeClr val="accent1"/>
          </a:solidFill>
          <a:ln w="9525" cap="flat" cmpd="sng" algn="ctr">
            <a:solidFill>
              <a:schemeClr val="tx2">
                <a:lumMod val="50000"/>
                <a:lumOff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箭头连接符 22"/>
          <p:cNvCxnSpPr>
            <a:stCxn id="4" idx="3"/>
            <a:endCxn id="18" idx="1"/>
          </p:cNvCxnSpPr>
          <p:nvPr/>
        </p:nvCxnSpPr>
        <p:spPr bwMode="auto">
          <a:xfrm>
            <a:off x="2649633" y="4423375"/>
            <a:ext cx="679274" cy="512438"/>
          </a:xfrm>
          <a:prstGeom prst="straightConnector1">
            <a:avLst/>
          </a:prstGeom>
          <a:solidFill>
            <a:schemeClr val="accent1"/>
          </a:solidFill>
          <a:ln w="9525" cap="flat" cmpd="sng" algn="ctr">
            <a:solidFill>
              <a:schemeClr val="tx2">
                <a:lumMod val="50000"/>
                <a:lumOff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箭头连接符 24"/>
          <p:cNvCxnSpPr>
            <a:stCxn id="4" idx="3"/>
            <a:endCxn id="19" idx="1"/>
          </p:cNvCxnSpPr>
          <p:nvPr/>
        </p:nvCxnSpPr>
        <p:spPr bwMode="auto">
          <a:xfrm>
            <a:off x="2649633" y="4423375"/>
            <a:ext cx="679274" cy="1527608"/>
          </a:xfrm>
          <a:prstGeom prst="straightConnector1">
            <a:avLst/>
          </a:prstGeom>
          <a:solidFill>
            <a:schemeClr val="accent1"/>
          </a:solidFill>
          <a:ln w="9525" cap="flat" cmpd="sng" algn="ctr">
            <a:solidFill>
              <a:schemeClr val="tx2">
                <a:lumMod val="50000"/>
                <a:lumOff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箭头连接符 26"/>
          <p:cNvCxnSpPr>
            <a:endCxn id="20" idx="1"/>
          </p:cNvCxnSpPr>
          <p:nvPr/>
        </p:nvCxnSpPr>
        <p:spPr bwMode="auto">
          <a:xfrm>
            <a:off x="5834143" y="2924944"/>
            <a:ext cx="682073" cy="1498431"/>
          </a:xfrm>
          <a:prstGeom prst="straightConnector1">
            <a:avLst/>
          </a:prstGeom>
          <a:solidFill>
            <a:schemeClr val="accent1"/>
          </a:solidFill>
          <a:ln w="9525" cap="flat" cmpd="sng" algn="ctr">
            <a:solidFill>
              <a:schemeClr val="tx2">
                <a:lumMod val="50000"/>
                <a:lumOff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箭头连接符 29"/>
          <p:cNvCxnSpPr>
            <a:stCxn id="17" idx="3"/>
            <a:endCxn id="20" idx="1"/>
          </p:cNvCxnSpPr>
          <p:nvPr/>
        </p:nvCxnSpPr>
        <p:spPr bwMode="auto">
          <a:xfrm>
            <a:off x="5834143" y="3920643"/>
            <a:ext cx="682073" cy="502732"/>
          </a:xfrm>
          <a:prstGeom prst="straightConnector1">
            <a:avLst/>
          </a:prstGeom>
          <a:solidFill>
            <a:schemeClr val="accent1"/>
          </a:solidFill>
          <a:ln w="9525" cap="flat" cmpd="sng" algn="ctr">
            <a:solidFill>
              <a:schemeClr val="tx2">
                <a:lumMod val="50000"/>
                <a:lumOff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箭头连接符 31"/>
          <p:cNvCxnSpPr>
            <a:stCxn id="18" idx="3"/>
            <a:endCxn id="20" idx="1"/>
          </p:cNvCxnSpPr>
          <p:nvPr/>
        </p:nvCxnSpPr>
        <p:spPr bwMode="auto">
          <a:xfrm flipV="1">
            <a:off x="5834143" y="4423375"/>
            <a:ext cx="682073" cy="512438"/>
          </a:xfrm>
          <a:prstGeom prst="straightConnector1">
            <a:avLst/>
          </a:prstGeom>
          <a:solidFill>
            <a:schemeClr val="accent1"/>
          </a:solidFill>
          <a:ln w="9525" cap="flat" cmpd="sng" algn="ctr">
            <a:solidFill>
              <a:schemeClr val="tx2">
                <a:lumMod val="50000"/>
                <a:lumOff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箭头连接符 33"/>
          <p:cNvCxnSpPr>
            <a:stCxn id="19" idx="3"/>
            <a:endCxn id="20" idx="1"/>
          </p:cNvCxnSpPr>
          <p:nvPr/>
        </p:nvCxnSpPr>
        <p:spPr bwMode="auto">
          <a:xfrm flipV="1">
            <a:off x="5834143" y="4423375"/>
            <a:ext cx="682073" cy="1527608"/>
          </a:xfrm>
          <a:prstGeom prst="straightConnector1">
            <a:avLst/>
          </a:prstGeom>
          <a:solidFill>
            <a:schemeClr val="accent1"/>
          </a:solidFill>
          <a:ln w="9525" cap="flat" cmpd="sng" algn="ctr">
            <a:solidFill>
              <a:schemeClr val="tx2">
                <a:lumMod val="50000"/>
                <a:lumOff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5" name="图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8182" y="2713885"/>
            <a:ext cx="5306686" cy="347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29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3" name="内容占位符 2"/>
          <p:cNvSpPr>
            <a:spLocks noGrp="1"/>
          </p:cNvSpPr>
          <p:nvPr>
            <p:ph idx="1"/>
          </p:nvPr>
        </p:nvSpPr>
        <p:spPr/>
        <p:txBody>
          <a:bodyPr/>
          <a:lstStyle/>
          <a:p>
            <a:r>
              <a:rPr lang="en-US" altLang="zh-CN" sz="2000" dirty="0"/>
              <a:t>Storm surge simulation</a:t>
            </a:r>
            <a:endParaRPr lang="en-US" altLang="zh-CN" sz="2000" dirty="0" smtClean="0"/>
          </a:p>
          <a:p>
            <a:pPr marL="0" indent="0">
              <a:lnSpc>
                <a:spcPct val="200000"/>
              </a:lnSpc>
              <a:buNone/>
            </a:pPr>
            <a:r>
              <a:rPr lang="en-US" altLang="zh-CN" sz="2000" dirty="0" smtClean="0"/>
              <a:t>    </a:t>
            </a:r>
            <a:r>
              <a:rPr lang="en-US" altLang="zh-CN" sz="2000" b="0" dirty="0" smtClean="0"/>
              <a:t>FVCOM (</a:t>
            </a:r>
            <a:r>
              <a:rPr lang="en-US" altLang="zh-CN" sz="2000" b="0" dirty="0" err="1" smtClean="0"/>
              <a:t>Oceandynamic</a:t>
            </a:r>
            <a:r>
              <a:rPr lang="en-US" altLang="zh-CN" sz="2000" b="0" dirty="0" smtClean="0"/>
              <a:t> model)</a:t>
            </a:r>
            <a:endParaRPr lang="zh-CN" altLang="en-US" sz="2000" b="0" dirty="0"/>
          </a:p>
        </p:txBody>
      </p:sp>
      <p:sp>
        <p:nvSpPr>
          <p:cNvPr id="5" name="灯片编号占位符 4"/>
          <p:cNvSpPr>
            <a:spLocks noGrp="1"/>
          </p:cNvSpPr>
          <p:nvPr>
            <p:ph type="sldNum" sz="quarter" idx="11"/>
          </p:nvPr>
        </p:nvSpPr>
        <p:spPr/>
        <p:txBody>
          <a:bodyPr/>
          <a:lstStyle/>
          <a:p>
            <a:pPr>
              <a:defRPr/>
            </a:pPr>
            <a:fld id="{66F023FA-0245-4732-9F65-D512721D62F6}" type="slidenum">
              <a:rPr lang="ko-KR" altLang="en-US" smtClean="0"/>
              <a:pPr>
                <a:defRPr/>
              </a:pPr>
              <a:t>13</a:t>
            </a:fld>
            <a:endParaRPr lang="en-US" altLang="ko-KR"/>
          </a:p>
        </p:txBody>
      </p:sp>
      <p:graphicFrame>
        <p:nvGraphicFramePr>
          <p:cNvPr id="7" name="对象 6"/>
          <p:cNvGraphicFramePr>
            <a:graphicFrameLocks noChangeAspect="1"/>
          </p:cNvGraphicFramePr>
          <p:nvPr>
            <p:extLst/>
          </p:nvPr>
        </p:nvGraphicFramePr>
        <p:xfrm>
          <a:off x="1547664" y="3212976"/>
          <a:ext cx="6163578" cy="648072"/>
        </p:xfrm>
        <a:graphic>
          <a:graphicData uri="http://schemas.openxmlformats.org/presentationml/2006/ole">
            <mc:AlternateContent xmlns:mc="http://schemas.openxmlformats.org/markup-compatibility/2006">
              <mc:Choice xmlns:v="urn:schemas-microsoft-com:vml" Requires="v">
                <p:oleObj spid="_x0000_s99350" name="Equation" r:id="rId4" imgW="4254500" imgH="444500" progId="Equation.DSMT4">
                  <p:embed/>
                </p:oleObj>
              </mc:Choice>
              <mc:Fallback>
                <p:oleObj name="Equation" r:id="rId4" imgW="42545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3212976"/>
                        <a:ext cx="6163578" cy="648072"/>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nvPr>
        </p:nvGraphicFramePr>
        <p:xfrm>
          <a:off x="3074843" y="2506624"/>
          <a:ext cx="2793301" cy="706352"/>
        </p:xfrm>
        <a:graphic>
          <a:graphicData uri="http://schemas.openxmlformats.org/presentationml/2006/ole">
            <mc:AlternateContent xmlns:mc="http://schemas.openxmlformats.org/markup-compatibility/2006">
              <mc:Choice xmlns:v="urn:schemas-microsoft-com:vml" Requires="v">
                <p:oleObj spid="_x0000_s99351" name="Equation" r:id="rId6" imgW="1663700" imgH="419100" progId="Equation.DSMT4">
                  <p:embed/>
                </p:oleObj>
              </mc:Choice>
              <mc:Fallback>
                <p:oleObj name="Equation" r:id="rId6" imgW="1663700" imgH="419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4843" y="2506624"/>
                        <a:ext cx="2793301" cy="706352"/>
                      </a:xfrm>
                      <a:prstGeom prst="rect">
                        <a:avLst/>
                      </a:prstGeom>
                      <a:noFill/>
                    </p:spPr>
                  </p:pic>
                </p:oleObj>
              </mc:Fallback>
            </mc:AlternateContent>
          </a:graphicData>
        </a:graphic>
      </p:graphicFrame>
      <p:graphicFrame>
        <p:nvGraphicFramePr>
          <p:cNvPr id="11" name="对象 10"/>
          <p:cNvGraphicFramePr>
            <a:graphicFrameLocks noChangeAspect="1"/>
          </p:cNvGraphicFramePr>
          <p:nvPr>
            <p:extLst/>
          </p:nvPr>
        </p:nvGraphicFramePr>
        <p:xfrm>
          <a:off x="1547664" y="4074159"/>
          <a:ext cx="6163578" cy="650985"/>
        </p:xfrm>
        <a:graphic>
          <a:graphicData uri="http://schemas.openxmlformats.org/presentationml/2006/ole">
            <mc:AlternateContent xmlns:mc="http://schemas.openxmlformats.org/markup-compatibility/2006">
              <mc:Choice xmlns:v="urn:schemas-microsoft-com:vml" Requires="v">
                <p:oleObj spid="_x0000_s99352" name="Equation" r:id="rId8" imgW="4241800" imgH="444500" progId="Equation.DSMT4">
                  <p:embed/>
                </p:oleObj>
              </mc:Choice>
              <mc:Fallback>
                <p:oleObj name="Equation" r:id="rId8" imgW="4241800" imgH="444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664" y="4074159"/>
                        <a:ext cx="6163578" cy="650985"/>
                      </a:xfrm>
                      <a:prstGeom prst="rect">
                        <a:avLst/>
                      </a:prstGeom>
                      <a:noFill/>
                    </p:spPr>
                  </p:pic>
                </p:oleObj>
              </mc:Fallback>
            </mc:AlternateContent>
          </a:graphicData>
        </a:graphic>
      </p:graphicFrame>
      <p:graphicFrame>
        <p:nvGraphicFramePr>
          <p:cNvPr id="13" name="对象 12"/>
          <p:cNvGraphicFramePr>
            <a:graphicFrameLocks noChangeAspect="1"/>
          </p:cNvGraphicFramePr>
          <p:nvPr>
            <p:extLst/>
          </p:nvPr>
        </p:nvGraphicFramePr>
        <p:xfrm>
          <a:off x="2517462" y="4900540"/>
          <a:ext cx="4790842" cy="760708"/>
        </p:xfrm>
        <a:graphic>
          <a:graphicData uri="http://schemas.openxmlformats.org/presentationml/2006/ole">
            <mc:AlternateContent xmlns:mc="http://schemas.openxmlformats.org/markup-compatibility/2006">
              <mc:Choice xmlns:v="urn:schemas-microsoft-com:vml" Requires="v">
                <p:oleObj spid="_x0000_s99353" name="Equation" r:id="rId10" imgW="2819400" imgH="444500" progId="Equation.DSMT4">
                  <p:embed/>
                </p:oleObj>
              </mc:Choice>
              <mc:Fallback>
                <p:oleObj name="Equation" r:id="rId10" imgW="2819400" imgH="444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7462" y="4900540"/>
                        <a:ext cx="4790842" cy="760708"/>
                      </a:xfrm>
                      <a:prstGeom prst="rect">
                        <a:avLst/>
                      </a:prstGeom>
                      <a:noFill/>
                    </p:spPr>
                  </p:pic>
                </p:oleObj>
              </mc:Fallback>
            </mc:AlternateContent>
          </a:graphicData>
        </a:graphic>
      </p:graphicFrame>
      <p:graphicFrame>
        <p:nvGraphicFramePr>
          <p:cNvPr id="15" name="对象 14"/>
          <p:cNvGraphicFramePr>
            <a:graphicFrameLocks noChangeAspect="1"/>
          </p:cNvGraphicFramePr>
          <p:nvPr>
            <p:extLst/>
          </p:nvPr>
        </p:nvGraphicFramePr>
        <p:xfrm>
          <a:off x="2555776" y="5692628"/>
          <a:ext cx="4871768" cy="760708"/>
        </p:xfrm>
        <a:graphic>
          <a:graphicData uri="http://schemas.openxmlformats.org/presentationml/2006/ole">
            <mc:AlternateContent xmlns:mc="http://schemas.openxmlformats.org/markup-compatibility/2006">
              <mc:Choice xmlns:v="urn:schemas-microsoft-com:vml" Requires="v">
                <p:oleObj spid="_x0000_s99354" name="Equation" r:id="rId12" imgW="2870200" imgH="444500" progId="Equation.DSMT4">
                  <p:embed/>
                </p:oleObj>
              </mc:Choice>
              <mc:Fallback>
                <p:oleObj name="Equation" r:id="rId12" imgW="2870200" imgH="444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55776" y="5692628"/>
                        <a:ext cx="4871768" cy="760708"/>
                      </a:xfrm>
                      <a:prstGeom prst="rect">
                        <a:avLst/>
                      </a:prstGeom>
                      <a:noFill/>
                    </p:spPr>
                  </p:pic>
                </p:oleObj>
              </mc:Fallback>
            </mc:AlternateContent>
          </a:graphicData>
        </a:graphic>
      </p:graphicFrame>
      <p:sp>
        <p:nvSpPr>
          <p:cNvPr id="16" name="文本框 15"/>
          <p:cNvSpPr txBox="1"/>
          <p:nvPr/>
        </p:nvSpPr>
        <p:spPr>
          <a:xfrm>
            <a:off x="1547664" y="5405154"/>
            <a:ext cx="792088" cy="400110"/>
          </a:xfrm>
          <a:prstGeom prst="rect">
            <a:avLst/>
          </a:prstGeom>
          <a:noFill/>
        </p:spPr>
        <p:txBody>
          <a:bodyPr wrap="square" rtlCol="0">
            <a:spAutoFit/>
          </a:bodyPr>
          <a:lstStyle/>
          <a:p>
            <a:r>
              <a:rPr lang="en-US" altLang="zh-CN" sz="2000" b="1" dirty="0" smtClean="0"/>
              <a:t>B.C.</a:t>
            </a:r>
            <a:endParaRPr lang="zh-CN" altLang="en-US" sz="2000" b="1" dirty="0"/>
          </a:p>
        </p:txBody>
      </p:sp>
    </p:spTree>
    <p:extLst>
      <p:ext uri="{BB962C8B-B14F-4D97-AF65-F5344CB8AC3E}">
        <p14:creationId xmlns:p14="http://schemas.microsoft.com/office/powerpoint/2010/main" val="1808455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3" name="内容占位符 2"/>
          <p:cNvSpPr>
            <a:spLocks noGrp="1"/>
          </p:cNvSpPr>
          <p:nvPr>
            <p:ph idx="1"/>
          </p:nvPr>
        </p:nvSpPr>
        <p:spPr/>
        <p:txBody>
          <a:bodyPr/>
          <a:lstStyle/>
          <a:p>
            <a:r>
              <a:rPr lang="en-US" altLang="zh-CN" sz="2000" dirty="0" smtClean="0"/>
              <a:t>Storm surge simulation – Sandy (2012)</a:t>
            </a:r>
            <a:endParaRPr lang="zh-CN" altLang="en-US" sz="2000" dirty="0"/>
          </a:p>
        </p:txBody>
      </p:sp>
      <p:sp>
        <p:nvSpPr>
          <p:cNvPr id="5" name="灯片编号占位符 4"/>
          <p:cNvSpPr>
            <a:spLocks noGrp="1"/>
          </p:cNvSpPr>
          <p:nvPr>
            <p:ph type="sldNum" sz="quarter" idx="11"/>
          </p:nvPr>
        </p:nvSpPr>
        <p:spPr/>
        <p:txBody>
          <a:bodyPr/>
          <a:lstStyle/>
          <a:p>
            <a:pPr>
              <a:defRPr/>
            </a:pPr>
            <a:fld id="{66F023FA-0245-4732-9F65-D512721D62F6}" type="slidenum">
              <a:rPr lang="ko-KR" altLang="en-US" smtClean="0"/>
              <a:pPr>
                <a:defRPr/>
              </a:pPr>
              <a:t>14</a:t>
            </a:fld>
            <a:endParaRPr lang="en-US" altLang="ko-KR" dirty="0"/>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8945" r="14669"/>
          <a:stretch/>
        </p:blipFill>
        <p:spPr>
          <a:xfrm>
            <a:off x="1403648" y="1954168"/>
            <a:ext cx="6414410" cy="4339999"/>
          </a:xfrm>
          <a:prstGeom prst="rect">
            <a:avLst/>
          </a:prstGeom>
        </p:spPr>
      </p:pic>
    </p:spTree>
    <p:extLst>
      <p:ext uri="{BB962C8B-B14F-4D97-AF65-F5344CB8AC3E}">
        <p14:creationId xmlns:p14="http://schemas.microsoft.com/office/powerpoint/2010/main" val="1841690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5" name="灯片编号占位符 4"/>
          <p:cNvSpPr>
            <a:spLocks noGrp="1"/>
          </p:cNvSpPr>
          <p:nvPr>
            <p:ph type="sldNum" sz="quarter" idx="11"/>
          </p:nvPr>
        </p:nvSpPr>
        <p:spPr/>
        <p:txBody>
          <a:bodyPr/>
          <a:lstStyle/>
          <a:p>
            <a:pPr>
              <a:defRPr/>
            </a:pPr>
            <a:fld id="{66F023FA-0245-4732-9F65-D512721D62F6}" type="slidenum">
              <a:rPr lang="ko-KR" altLang="en-US" smtClean="0"/>
              <a:pPr>
                <a:defRPr/>
              </a:pPr>
              <a:t>15</a:t>
            </a:fld>
            <a:endParaRPr lang="en-US" altLang="ko-KR"/>
          </a:p>
        </p:txBody>
      </p:sp>
      <p:pic>
        <p:nvPicPr>
          <p:cNvPr id="6" name="图片 5"/>
          <p:cNvPicPr>
            <a:picLocks noChangeAspect="1"/>
          </p:cNvPicPr>
          <p:nvPr/>
        </p:nvPicPr>
        <p:blipFill rotWithShape="1">
          <a:blip r:embed="rId3">
            <a:clrChange>
              <a:clrFrom>
                <a:srgbClr val="F0F0F0"/>
              </a:clrFrom>
              <a:clrTo>
                <a:srgbClr val="F0F0F0">
                  <a:alpha val="0"/>
                </a:srgbClr>
              </a:clrTo>
            </a:clrChange>
            <a:extLst>
              <a:ext uri="{28A0092B-C50C-407E-A947-70E740481C1C}">
                <a14:useLocalDpi xmlns:a14="http://schemas.microsoft.com/office/drawing/2010/main" val="0"/>
              </a:ext>
            </a:extLst>
          </a:blip>
          <a:srcRect l="27163" t="16479" r="34250" b="13431"/>
          <a:stretch/>
        </p:blipFill>
        <p:spPr>
          <a:xfrm>
            <a:off x="415886" y="1822594"/>
            <a:ext cx="4372138" cy="4104456"/>
          </a:xfrm>
          <a:prstGeom prst="rect">
            <a:avLst/>
          </a:prstGeom>
        </p:spPr>
      </p:pic>
      <p:pic>
        <p:nvPicPr>
          <p:cNvPr id="7" name="图片 6"/>
          <p:cNvPicPr>
            <a:picLocks noChangeAspect="1"/>
          </p:cNvPicPr>
          <p:nvPr/>
        </p:nvPicPr>
        <p:blipFill rotWithShape="1">
          <a:blip r:embed="rId4">
            <a:clrChange>
              <a:clrFrom>
                <a:srgbClr val="F0F0F0"/>
              </a:clrFrom>
              <a:clrTo>
                <a:srgbClr val="F0F0F0">
                  <a:alpha val="0"/>
                </a:srgbClr>
              </a:clrTo>
            </a:clrChange>
            <a:extLst>
              <a:ext uri="{28A0092B-C50C-407E-A947-70E740481C1C}">
                <a14:useLocalDpi xmlns:a14="http://schemas.microsoft.com/office/drawing/2010/main" val="0"/>
              </a:ext>
            </a:extLst>
          </a:blip>
          <a:srcRect l="26775" t="15237" r="33063" b="14674"/>
          <a:stretch/>
        </p:blipFill>
        <p:spPr>
          <a:xfrm>
            <a:off x="4486306" y="1772816"/>
            <a:ext cx="4550190" cy="4104093"/>
          </a:xfrm>
          <a:prstGeom prst="rect">
            <a:avLst/>
          </a:prstGeom>
        </p:spPr>
      </p:pic>
    </p:spTree>
    <p:extLst>
      <p:ext uri="{BB962C8B-B14F-4D97-AF65-F5344CB8AC3E}">
        <p14:creationId xmlns:p14="http://schemas.microsoft.com/office/powerpoint/2010/main" val="3990753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5" name="灯片编号占位符 4"/>
          <p:cNvSpPr>
            <a:spLocks noGrp="1"/>
          </p:cNvSpPr>
          <p:nvPr>
            <p:ph type="sldNum" sz="quarter" idx="11"/>
          </p:nvPr>
        </p:nvSpPr>
        <p:spPr/>
        <p:txBody>
          <a:bodyPr/>
          <a:lstStyle/>
          <a:p>
            <a:pPr>
              <a:defRPr/>
            </a:pPr>
            <a:fld id="{66F023FA-0245-4732-9F65-D512721D62F6}" type="slidenum">
              <a:rPr lang="ko-KR" altLang="en-US" smtClean="0"/>
              <a:pPr>
                <a:defRPr/>
              </a:pPr>
              <a:t>16</a:t>
            </a:fld>
            <a:endParaRPr lang="en-US" altLang="ko-K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060848"/>
            <a:ext cx="4324582" cy="3470343"/>
          </a:xfrm>
          <a:prstGeom prst="rect">
            <a:avLst/>
          </a:prstGeom>
        </p:spPr>
      </p:pic>
      <p:sp>
        <p:nvSpPr>
          <p:cNvPr id="7" name="文本框 6"/>
          <p:cNvSpPr txBox="1"/>
          <p:nvPr/>
        </p:nvSpPr>
        <p:spPr>
          <a:xfrm>
            <a:off x="971600" y="1588730"/>
            <a:ext cx="3168352" cy="400110"/>
          </a:xfrm>
          <a:prstGeom prst="rect">
            <a:avLst/>
          </a:prstGeom>
          <a:noFill/>
        </p:spPr>
        <p:txBody>
          <a:bodyPr wrap="square" rtlCol="0">
            <a:spAutoFit/>
          </a:bodyPr>
          <a:lstStyle/>
          <a:p>
            <a:r>
              <a:rPr lang="en-US" altLang="zh-CN" sz="2000" b="1" dirty="0" smtClean="0"/>
              <a:t>PSU WRF-</a:t>
            </a:r>
            <a:r>
              <a:rPr lang="en-US" altLang="zh-CN" sz="2000" b="1" dirty="0" err="1" smtClean="0"/>
              <a:t>EnKF</a:t>
            </a:r>
            <a:endParaRPr lang="zh-CN" altLang="en-US" sz="2000" b="1" dirty="0"/>
          </a:p>
        </p:txBody>
      </p:sp>
      <p:sp>
        <p:nvSpPr>
          <p:cNvPr id="8" name="文本框 7"/>
          <p:cNvSpPr txBox="1"/>
          <p:nvPr/>
        </p:nvSpPr>
        <p:spPr>
          <a:xfrm>
            <a:off x="960639" y="5445224"/>
            <a:ext cx="3168352" cy="400110"/>
          </a:xfrm>
          <a:prstGeom prst="rect">
            <a:avLst/>
          </a:prstGeom>
          <a:noFill/>
        </p:spPr>
        <p:txBody>
          <a:bodyPr wrap="square" rtlCol="0">
            <a:spAutoFit/>
          </a:bodyPr>
          <a:lstStyle/>
          <a:p>
            <a:r>
              <a:rPr lang="en-US" altLang="zh-CN" sz="2000" b="1" dirty="0" smtClean="0"/>
              <a:t>(</a:t>
            </a:r>
            <a:r>
              <a:rPr lang="en-US" altLang="zh-CN" sz="2000" b="1" dirty="0" err="1" smtClean="0"/>
              <a:t>Munsell</a:t>
            </a:r>
            <a:r>
              <a:rPr lang="en-US" altLang="zh-CN" sz="2000" b="1" dirty="0" smtClean="0"/>
              <a:t> and Zhang, 2014)</a:t>
            </a:r>
            <a:endParaRPr lang="zh-CN" altLang="en-US" sz="2000" b="1" dirty="0"/>
          </a:p>
        </p:txBody>
      </p:sp>
      <p:sp>
        <p:nvSpPr>
          <p:cNvPr id="9" name="文本框 8"/>
          <p:cNvSpPr txBox="1"/>
          <p:nvPr/>
        </p:nvSpPr>
        <p:spPr>
          <a:xfrm>
            <a:off x="5010200" y="1916832"/>
            <a:ext cx="3600400" cy="42473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000" dirty="0" err="1" smtClean="0"/>
              <a:t>Hindcast</a:t>
            </a:r>
            <a:r>
              <a:rPr lang="en-US" altLang="zh-CN" sz="2000" dirty="0" smtClean="0"/>
              <a:t> using H*wind</a:t>
            </a:r>
          </a:p>
          <a:p>
            <a:pPr marL="342900" indent="-342900">
              <a:lnSpc>
                <a:spcPct val="150000"/>
              </a:lnSpc>
              <a:buFont typeface="Arial" panose="020B0604020202020204" pitchFamily="34" charset="0"/>
              <a:buChar char="•"/>
            </a:pPr>
            <a:r>
              <a:rPr lang="en-US" altLang="zh-CN" sz="2000" dirty="0" smtClean="0"/>
              <a:t>Forecast using PSU WRF-</a:t>
            </a:r>
            <a:r>
              <a:rPr lang="en-US" altLang="zh-CN" sz="2000" dirty="0" err="1" smtClean="0"/>
              <a:t>EnKF</a:t>
            </a:r>
            <a:endParaRPr lang="en-US" altLang="zh-CN" sz="2000" dirty="0" smtClean="0"/>
          </a:p>
          <a:p>
            <a:pPr marL="342900" indent="-342900">
              <a:lnSpc>
                <a:spcPct val="150000"/>
              </a:lnSpc>
              <a:buFont typeface="Arial" panose="020B0604020202020204" pitchFamily="34" charset="0"/>
              <a:buChar char="•"/>
            </a:pPr>
            <a:r>
              <a:rPr lang="en-US" altLang="zh-CN" sz="2000" dirty="0" smtClean="0"/>
              <a:t>Coupling of ocean currents and surface waves</a:t>
            </a:r>
          </a:p>
          <a:p>
            <a:pPr marL="342900" indent="-342900">
              <a:lnSpc>
                <a:spcPct val="150000"/>
              </a:lnSpc>
              <a:buFont typeface="Arial" panose="020B0604020202020204" pitchFamily="34" charset="0"/>
              <a:buChar char="•"/>
            </a:pPr>
            <a:r>
              <a:rPr lang="en-US" altLang="zh-CN" sz="2000" dirty="0" smtClean="0"/>
              <a:t>Validation of wind stress evaluation method</a:t>
            </a:r>
          </a:p>
          <a:p>
            <a:pPr marL="342900" indent="-342900">
              <a:lnSpc>
                <a:spcPct val="150000"/>
              </a:lnSpc>
              <a:buFont typeface="Arial" panose="020B0604020202020204" pitchFamily="34" charset="0"/>
              <a:buChar char="•"/>
            </a:pPr>
            <a:r>
              <a:rPr lang="en-US" altLang="zh-CN" sz="2000" dirty="0" smtClean="0"/>
              <a:t>Comparisons…</a:t>
            </a:r>
          </a:p>
          <a:p>
            <a:pPr marL="342900" indent="-342900">
              <a:lnSpc>
                <a:spcPct val="150000"/>
              </a:lnSpc>
              <a:buFont typeface="Arial" panose="020B0604020202020204" pitchFamily="34" charset="0"/>
              <a:buChar char="•"/>
            </a:pPr>
            <a:r>
              <a:rPr lang="en-US" altLang="zh-CN" sz="2000" dirty="0" smtClean="0"/>
              <a:t>Discussions…</a:t>
            </a:r>
            <a:endParaRPr lang="zh-CN" altLang="en-US" sz="2000" dirty="0"/>
          </a:p>
        </p:txBody>
      </p:sp>
    </p:spTree>
    <p:extLst>
      <p:ext uri="{BB962C8B-B14F-4D97-AF65-F5344CB8AC3E}">
        <p14:creationId xmlns:p14="http://schemas.microsoft.com/office/powerpoint/2010/main" val="1641041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5"/>
          <p:cNvSpPr>
            <a:spLocks noGrp="1" noChangeArrowheads="1"/>
          </p:cNvSpPr>
          <p:nvPr>
            <p:ph type="sldNum" sz="quarter" idx="12"/>
          </p:nvPr>
        </p:nvSpPr>
        <p:spPr/>
        <p:txBody>
          <a:bodyPr/>
          <a:lstStyle/>
          <a:p>
            <a:pPr>
              <a:defRPr/>
            </a:pPr>
            <a:fld id="{DA51DBAD-E965-4DCA-A6B7-6A3C6D5B0078}" type="slidenum">
              <a:rPr lang="ko-KR" altLang="en-US"/>
              <a:pPr>
                <a:defRPr/>
              </a:pPr>
              <a:t>17</a:t>
            </a:fld>
            <a:endParaRPr lang="en-US" altLang="ko-KR"/>
          </a:p>
        </p:txBody>
      </p:sp>
      <p:sp>
        <p:nvSpPr>
          <p:cNvPr id="76803" name="Rectangle 2"/>
          <p:cNvSpPr>
            <a:spLocks noGrp="1" noChangeArrowheads="1"/>
          </p:cNvSpPr>
          <p:nvPr>
            <p:ph type="ctrTitle"/>
          </p:nvPr>
        </p:nvSpPr>
        <p:spPr>
          <a:xfrm>
            <a:off x="420688" y="3169146"/>
            <a:ext cx="8723312" cy="1123950"/>
          </a:xfrm>
        </p:spPr>
        <p:txBody>
          <a:bodyPr/>
          <a:lstStyle/>
          <a:p>
            <a:r>
              <a:rPr lang="en-US" altLang="zh-CN" dirty="0" smtClean="0">
                <a:latin typeface="黑体" panose="02010609060101010101" pitchFamily="49" charset="-122"/>
                <a:ea typeface="黑体" panose="02010609060101010101" pitchFamily="49" charset="-122"/>
              </a:rPr>
              <a:t>Thank you!</a:t>
            </a:r>
            <a:endParaRPr lang="en-US" altLang="ko-KR" dirty="0" smtClean="0">
              <a:latin typeface="黑体" panose="02010609060101010101" pitchFamily="49" charset="-122"/>
              <a:ea typeface="黑体" panose="02010609060101010101" pitchFamily="49" charset="-122"/>
            </a:endParaRPr>
          </a:p>
        </p:txBody>
      </p:sp>
      <p:sp>
        <p:nvSpPr>
          <p:cNvPr id="76804" name="矩形 1"/>
          <p:cNvSpPr>
            <a:spLocks noChangeArrowheads="1"/>
          </p:cNvSpPr>
          <p:nvPr/>
        </p:nvSpPr>
        <p:spPr bwMode="auto">
          <a:xfrm>
            <a:off x="420688" y="2420938"/>
            <a:ext cx="3503612" cy="3603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76805" name="矩形 5"/>
          <p:cNvSpPr>
            <a:spLocks noChangeArrowheads="1"/>
          </p:cNvSpPr>
          <p:nvPr/>
        </p:nvSpPr>
        <p:spPr bwMode="auto">
          <a:xfrm>
            <a:off x="2771775" y="6345238"/>
            <a:ext cx="3503613" cy="3603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灯片编号占位符 4"/>
          <p:cNvSpPr>
            <a:spLocks noGrp="1"/>
          </p:cNvSpPr>
          <p:nvPr>
            <p:ph type="sldNum" sz="quarter" idx="11"/>
          </p:nvPr>
        </p:nvSpPr>
        <p:spPr/>
        <p:txBody>
          <a:bodyPr/>
          <a:lstStyle/>
          <a:p>
            <a:pPr>
              <a:defRPr/>
            </a:pPr>
            <a:fld id="{0D50AF64-F480-466F-994B-5CB4F70BAE73}" type="slidenum">
              <a:rPr lang="ko-KR" altLang="en-US"/>
              <a:pPr>
                <a:defRPr/>
              </a:pPr>
              <a:t>2</a:t>
            </a:fld>
            <a:endParaRPr lang="en-US" altLang="ko-KR"/>
          </a:p>
        </p:txBody>
      </p:sp>
      <p:sp>
        <p:nvSpPr>
          <p:cNvPr id="7171" name="Rectangle 2"/>
          <p:cNvSpPr>
            <a:spLocks noGrp="1" noChangeArrowheads="1"/>
          </p:cNvSpPr>
          <p:nvPr>
            <p:ph type="title"/>
          </p:nvPr>
        </p:nvSpPr>
        <p:spPr bwMode="black">
          <a:xfrm>
            <a:off x="381000" y="223838"/>
            <a:ext cx="8229600" cy="609600"/>
          </a:xfrm>
        </p:spPr>
        <p:txBody>
          <a:bodyPr/>
          <a:lstStyle/>
          <a:p>
            <a:pPr algn="ctr"/>
            <a:r>
              <a:rPr lang="en-US" altLang="zh-CN" sz="4000" dirty="0" smtClean="0">
                <a:latin typeface="黑体" panose="02010609060101010101" pitchFamily="49" charset="-122"/>
                <a:ea typeface="黑体" panose="02010609060101010101" pitchFamily="49" charset="-122"/>
              </a:rPr>
              <a:t>CONTENTS</a:t>
            </a:r>
            <a:endParaRPr lang="en-US" altLang="ko-KR" sz="4000" dirty="0" smtClean="0">
              <a:latin typeface="黑体" panose="02010609060101010101" pitchFamily="49" charset="-122"/>
              <a:ea typeface="黑体" panose="02010609060101010101" pitchFamily="49" charset="-122"/>
            </a:endParaRPr>
          </a:p>
        </p:txBody>
      </p:sp>
      <p:sp>
        <p:nvSpPr>
          <p:cNvPr id="7172" name="Rectangle 27"/>
          <p:cNvSpPr>
            <a:spLocks noChangeArrowheads="1"/>
          </p:cNvSpPr>
          <p:nvPr/>
        </p:nvSpPr>
        <p:spPr bwMode="auto">
          <a:xfrm>
            <a:off x="3476079" y="1966441"/>
            <a:ext cx="5715000" cy="533400"/>
          </a:xfrm>
          <a:prstGeom prst="rect">
            <a:avLst/>
          </a:prstGeom>
          <a:noFill/>
          <a:ln>
            <a:noFill/>
          </a:ln>
          <a:effectLst/>
          <a:extLst>
            <a:ext uri="{909E8E84-426E-40DD-AFC4-6F175D3DCCD1}">
              <a14:hiddenFill xmlns:a14="http://schemas.microsoft.com/office/drawing/2010/main">
                <a:gradFill rotWithShape="0">
                  <a:gsLst>
                    <a:gs pos="0">
                      <a:schemeClr val="hlink"/>
                    </a:gs>
                    <a:gs pos="100000">
                      <a:schemeClr val="folHlink"/>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zh-CN" sz="2800" dirty="0" smtClean="0">
                <a:latin typeface="+mj-lt"/>
                <a:ea typeface="黑体" panose="02010609060101010101" pitchFamily="49" charset="-122"/>
              </a:rPr>
              <a:t>Introduction</a:t>
            </a:r>
            <a:endParaRPr lang="ko-KR" altLang="en-US" sz="2800" dirty="0">
              <a:latin typeface="+mj-lt"/>
              <a:ea typeface="Gulim" panose="020B0600000101010101" pitchFamily="34" charset="-127"/>
            </a:endParaRPr>
          </a:p>
        </p:txBody>
      </p:sp>
      <p:grpSp>
        <p:nvGrpSpPr>
          <p:cNvPr id="7173" name="Group 35"/>
          <p:cNvGrpSpPr>
            <a:grpSpLocks/>
          </p:cNvGrpSpPr>
          <p:nvPr/>
        </p:nvGrpSpPr>
        <p:grpSpPr bwMode="auto">
          <a:xfrm>
            <a:off x="2699792" y="1933103"/>
            <a:ext cx="611187" cy="600075"/>
            <a:chOff x="864" y="1046"/>
            <a:chExt cx="480" cy="480"/>
          </a:xfrm>
        </p:grpSpPr>
        <p:sp>
          <p:nvSpPr>
            <p:cNvPr id="7193" name="Oval 32"/>
            <p:cNvSpPr>
              <a:spLocks noChangeArrowheads="1"/>
            </p:cNvSpPr>
            <p:nvPr/>
          </p:nvSpPr>
          <p:spPr bwMode="auto">
            <a:xfrm>
              <a:off x="864" y="1046"/>
              <a:ext cx="480" cy="480"/>
            </a:xfrm>
            <a:prstGeom prst="ellipse">
              <a:avLst/>
            </a:prstGeom>
            <a:gradFill rotWithShape="0">
              <a:gsLst>
                <a:gs pos="0">
                  <a:schemeClr val="hlink"/>
                </a:gs>
                <a:gs pos="100000">
                  <a:schemeClr val="accent2"/>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7194" name="Oval 33">
              <a:hlinkClick r:id="rId3" action="ppaction://hlinksldjump"/>
            </p:cNvPr>
            <p:cNvSpPr>
              <a:spLocks noChangeArrowheads="1"/>
            </p:cNvSpPr>
            <p:nvPr/>
          </p:nvSpPr>
          <p:spPr bwMode="auto">
            <a:xfrm>
              <a:off x="926" y="1095"/>
              <a:ext cx="355" cy="355"/>
            </a:xfrm>
            <a:prstGeom prst="ellipse">
              <a:avLst/>
            </a:prstGeom>
            <a:gradFill rotWithShape="0">
              <a:gsLst>
                <a:gs pos="0">
                  <a:schemeClr val="accent2"/>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ko-KR" altLang="en-US" sz="2400" b="1">
                  <a:latin typeface="Verdana" panose="020B0604030504040204" pitchFamily="34" charset="0"/>
                  <a:ea typeface="Gulim" panose="020B0600000101010101" pitchFamily="34" charset="-127"/>
                </a:rPr>
                <a:t>1</a:t>
              </a:r>
            </a:p>
          </p:txBody>
        </p:sp>
      </p:grpSp>
      <p:sp>
        <p:nvSpPr>
          <p:cNvPr id="7174" name="Rectangle 42"/>
          <p:cNvSpPr>
            <a:spLocks noChangeArrowheads="1"/>
          </p:cNvSpPr>
          <p:nvPr/>
        </p:nvSpPr>
        <p:spPr bwMode="auto">
          <a:xfrm>
            <a:off x="3476079" y="2903066"/>
            <a:ext cx="5715000" cy="533400"/>
          </a:xfrm>
          <a:prstGeom prst="rect">
            <a:avLst/>
          </a:prstGeom>
          <a:noFill/>
          <a:ln>
            <a:noFill/>
          </a:ln>
          <a:effectLst/>
          <a:extLst>
            <a:ext uri="{909E8E84-426E-40DD-AFC4-6F175D3DCCD1}">
              <a14:hiddenFill xmlns:a14="http://schemas.microsoft.com/office/drawing/2010/main">
                <a:gradFill rotWithShape="0">
                  <a:gsLst>
                    <a:gs pos="0">
                      <a:schemeClr val="hlink"/>
                    </a:gs>
                    <a:gs pos="100000">
                      <a:schemeClr val="folHlink"/>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zh-CN" sz="2800" dirty="0" smtClean="0">
                <a:latin typeface="+mj-lt"/>
                <a:ea typeface="黑体" panose="02010609060101010101" pitchFamily="49" charset="-122"/>
              </a:rPr>
              <a:t>Method</a:t>
            </a:r>
            <a:endParaRPr lang="ko-KR" altLang="en-US" sz="2800" dirty="0">
              <a:latin typeface="+mj-lt"/>
              <a:ea typeface="Gulim" panose="020B0600000101010101" pitchFamily="34" charset="-127"/>
            </a:endParaRPr>
          </a:p>
        </p:txBody>
      </p:sp>
      <p:sp>
        <p:nvSpPr>
          <p:cNvPr id="7175" name="Rectangle 46"/>
          <p:cNvSpPr>
            <a:spLocks noChangeArrowheads="1"/>
          </p:cNvSpPr>
          <p:nvPr/>
        </p:nvSpPr>
        <p:spPr bwMode="auto">
          <a:xfrm>
            <a:off x="3476079" y="3849216"/>
            <a:ext cx="5715000" cy="533400"/>
          </a:xfrm>
          <a:prstGeom prst="rect">
            <a:avLst/>
          </a:prstGeom>
          <a:noFill/>
          <a:ln>
            <a:noFill/>
          </a:ln>
          <a:effectLst/>
          <a:extLst>
            <a:ext uri="{909E8E84-426E-40DD-AFC4-6F175D3DCCD1}">
              <a14:hiddenFill xmlns:a14="http://schemas.microsoft.com/office/drawing/2010/main">
                <a:gradFill rotWithShape="0">
                  <a:gsLst>
                    <a:gs pos="0">
                      <a:schemeClr val="hlink"/>
                    </a:gs>
                    <a:gs pos="100000">
                      <a:schemeClr val="folHlink"/>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zh-CN" sz="2800" dirty="0" smtClean="0">
                <a:latin typeface="+mj-lt"/>
                <a:ea typeface="黑体" panose="02010609060101010101" pitchFamily="49" charset="-122"/>
              </a:rPr>
              <a:t>Case Study</a:t>
            </a:r>
            <a:endParaRPr lang="ko-KR" altLang="en-US" sz="2800" dirty="0">
              <a:latin typeface="+mj-lt"/>
              <a:ea typeface="Gulim" panose="020B0600000101010101" pitchFamily="34" charset="-127"/>
            </a:endParaRPr>
          </a:p>
        </p:txBody>
      </p:sp>
      <p:sp>
        <p:nvSpPr>
          <p:cNvPr id="7176" name="Rectangle 50"/>
          <p:cNvSpPr>
            <a:spLocks noChangeArrowheads="1"/>
          </p:cNvSpPr>
          <p:nvPr/>
        </p:nvSpPr>
        <p:spPr bwMode="auto">
          <a:xfrm>
            <a:off x="3476079" y="4806478"/>
            <a:ext cx="5715000" cy="533400"/>
          </a:xfrm>
          <a:prstGeom prst="rect">
            <a:avLst/>
          </a:prstGeom>
          <a:noFill/>
          <a:ln>
            <a:noFill/>
          </a:ln>
          <a:effectLst/>
          <a:extLst>
            <a:ext uri="{909E8E84-426E-40DD-AFC4-6F175D3DCCD1}">
              <a14:hiddenFill xmlns:a14="http://schemas.microsoft.com/office/drawing/2010/main">
                <a:gradFill rotWithShape="0">
                  <a:gsLst>
                    <a:gs pos="0">
                      <a:schemeClr val="hlink"/>
                    </a:gs>
                    <a:gs pos="100000">
                      <a:schemeClr val="folHlink"/>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zh-CN" sz="2800" dirty="0" smtClean="0">
                <a:latin typeface="+mj-lt"/>
                <a:ea typeface="黑体" panose="02010609060101010101" pitchFamily="49" charset="-122"/>
              </a:rPr>
              <a:t>Future Work</a:t>
            </a:r>
            <a:endParaRPr lang="ko-KR" altLang="en-US" sz="2800" dirty="0">
              <a:latin typeface="+mj-lt"/>
              <a:ea typeface="Gulim" panose="020B0600000101010101" pitchFamily="34" charset="-127"/>
            </a:endParaRPr>
          </a:p>
        </p:txBody>
      </p:sp>
      <p:grpSp>
        <p:nvGrpSpPr>
          <p:cNvPr id="7180" name="Group 35"/>
          <p:cNvGrpSpPr>
            <a:grpSpLocks/>
          </p:cNvGrpSpPr>
          <p:nvPr/>
        </p:nvGrpSpPr>
        <p:grpSpPr bwMode="auto">
          <a:xfrm>
            <a:off x="2704554" y="2874491"/>
            <a:ext cx="609600" cy="600075"/>
            <a:chOff x="864" y="1046"/>
            <a:chExt cx="480" cy="480"/>
          </a:xfrm>
        </p:grpSpPr>
        <p:sp>
          <p:nvSpPr>
            <p:cNvPr id="7191" name="Oval 32"/>
            <p:cNvSpPr>
              <a:spLocks noChangeArrowheads="1"/>
            </p:cNvSpPr>
            <p:nvPr/>
          </p:nvSpPr>
          <p:spPr bwMode="auto">
            <a:xfrm>
              <a:off x="864" y="1046"/>
              <a:ext cx="480" cy="480"/>
            </a:xfrm>
            <a:prstGeom prst="ellipse">
              <a:avLst/>
            </a:prstGeom>
            <a:gradFill rotWithShape="0">
              <a:gsLst>
                <a:gs pos="0">
                  <a:schemeClr val="hlink"/>
                </a:gs>
                <a:gs pos="100000">
                  <a:schemeClr val="accent2"/>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7192" name="Oval 33">
              <a:hlinkClick r:id="rId4" action="ppaction://hlinksldjump"/>
            </p:cNvPr>
            <p:cNvSpPr>
              <a:spLocks noChangeArrowheads="1"/>
            </p:cNvSpPr>
            <p:nvPr/>
          </p:nvSpPr>
          <p:spPr bwMode="auto">
            <a:xfrm>
              <a:off x="926" y="1095"/>
              <a:ext cx="355" cy="355"/>
            </a:xfrm>
            <a:prstGeom prst="ellipse">
              <a:avLst/>
            </a:prstGeom>
            <a:gradFill rotWithShape="0">
              <a:gsLst>
                <a:gs pos="0">
                  <a:schemeClr val="accent2"/>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ko-KR" sz="2400" b="1">
                  <a:latin typeface="Verdana" panose="020B0604030504040204" pitchFamily="34" charset="0"/>
                  <a:ea typeface="Gulim" panose="020B0600000101010101" pitchFamily="34" charset="-127"/>
                </a:rPr>
                <a:t>2</a:t>
              </a:r>
              <a:endParaRPr lang="ko-KR" altLang="en-US" sz="2400" b="1">
                <a:latin typeface="Verdana" panose="020B0604030504040204" pitchFamily="34" charset="0"/>
                <a:ea typeface="Gulim" panose="020B0600000101010101" pitchFamily="34" charset="-127"/>
              </a:endParaRPr>
            </a:p>
          </p:txBody>
        </p:sp>
      </p:grpSp>
      <p:grpSp>
        <p:nvGrpSpPr>
          <p:cNvPr id="7181" name="Group 35"/>
          <p:cNvGrpSpPr>
            <a:grpSpLocks/>
          </p:cNvGrpSpPr>
          <p:nvPr/>
        </p:nvGrpSpPr>
        <p:grpSpPr bwMode="auto">
          <a:xfrm>
            <a:off x="2699792" y="3815878"/>
            <a:ext cx="611187" cy="600075"/>
            <a:chOff x="864" y="1046"/>
            <a:chExt cx="480" cy="480"/>
          </a:xfrm>
        </p:grpSpPr>
        <p:sp>
          <p:nvSpPr>
            <p:cNvPr id="7189" name="Oval 32"/>
            <p:cNvSpPr>
              <a:spLocks noChangeArrowheads="1"/>
            </p:cNvSpPr>
            <p:nvPr/>
          </p:nvSpPr>
          <p:spPr bwMode="auto">
            <a:xfrm>
              <a:off x="864" y="1046"/>
              <a:ext cx="480" cy="480"/>
            </a:xfrm>
            <a:prstGeom prst="ellipse">
              <a:avLst/>
            </a:prstGeom>
            <a:gradFill rotWithShape="0">
              <a:gsLst>
                <a:gs pos="0">
                  <a:schemeClr val="hlink"/>
                </a:gs>
                <a:gs pos="100000">
                  <a:schemeClr val="accent2"/>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7190" name="Oval 33">
              <a:hlinkClick r:id="rId5" action="ppaction://hlinksldjump"/>
            </p:cNvPr>
            <p:cNvSpPr>
              <a:spLocks noChangeArrowheads="1"/>
            </p:cNvSpPr>
            <p:nvPr/>
          </p:nvSpPr>
          <p:spPr bwMode="auto">
            <a:xfrm>
              <a:off x="926" y="1095"/>
              <a:ext cx="355" cy="355"/>
            </a:xfrm>
            <a:prstGeom prst="ellipse">
              <a:avLst/>
            </a:prstGeom>
            <a:gradFill rotWithShape="0">
              <a:gsLst>
                <a:gs pos="0">
                  <a:schemeClr val="accent2"/>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ko-KR" sz="2400" b="1">
                  <a:latin typeface="Verdana" panose="020B0604030504040204" pitchFamily="34" charset="0"/>
                  <a:ea typeface="Gulim" panose="020B0600000101010101" pitchFamily="34" charset="-127"/>
                </a:rPr>
                <a:t>3</a:t>
              </a:r>
              <a:endParaRPr lang="ko-KR" altLang="en-US" sz="2400" b="1">
                <a:latin typeface="Verdana" panose="020B0604030504040204" pitchFamily="34" charset="0"/>
                <a:ea typeface="Gulim" panose="020B0600000101010101" pitchFamily="34" charset="-127"/>
              </a:endParaRPr>
            </a:p>
          </p:txBody>
        </p:sp>
      </p:grpSp>
      <p:grpSp>
        <p:nvGrpSpPr>
          <p:cNvPr id="7182" name="Group 35"/>
          <p:cNvGrpSpPr>
            <a:grpSpLocks/>
          </p:cNvGrpSpPr>
          <p:nvPr/>
        </p:nvGrpSpPr>
        <p:grpSpPr bwMode="auto">
          <a:xfrm>
            <a:off x="2699792" y="4773141"/>
            <a:ext cx="611187" cy="600075"/>
            <a:chOff x="864" y="1046"/>
            <a:chExt cx="480" cy="480"/>
          </a:xfrm>
        </p:grpSpPr>
        <p:sp>
          <p:nvSpPr>
            <p:cNvPr id="7187" name="Oval 32"/>
            <p:cNvSpPr>
              <a:spLocks noChangeArrowheads="1"/>
            </p:cNvSpPr>
            <p:nvPr/>
          </p:nvSpPr>
          <p:spPr bwMode="auto">
            <a:xfrm>
              <a:off x="864" y="1046"/>
              <a:ext cx="480" cy="480"/>
            </a:xfrm>
            <a:prstGeom prst="ellipse">
              <a:avLst/>
            </a:prstGeom>
            <a:gradFill rotWithShape="0">
              <a:gsLst>
                <a:gs pos="0">
                  <a:schemeClr val="hlink"/>
                </a:gs>
                <a:gs pos="100000">
                  <a:schemeClr val="accent2"/>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7188" name="Oval 33">
              <a:hlinkClick r:id="" action="ppaction://noaction"/>
            </p:cNvPr>
            <p:cNvSpPr>
              <a:spLocks noChangeArrowheads="1"/>
            </p:cNvSpPr>
            <p:nvPr/>
          </p:nvSpPr>
          <p:spPr bwMode="auto">
            <a:xfrm>
              <a:off x="926" y="1095"/>
              <a:ext cx="355" cy="355"/>
            </a:xfrm>
            <a:prstGeom prst="ellipse">
              <a:avLst/>
            </a:prstGeom>
            <a:gradFill rotWithShape="0">
              <a:gsLst>
                <a:gs pos="0">
                  <a:schemeClr val="accent2"/>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ko-KR" sz="2400" b="1">
                  <a:latin typeface="Verdana" panose="020B0604030504040204" pitchFamily="34" charset="0"/>
                  <a:ea typeface="Gulim" panose="020B0600000101010101" pitchFamily="34" charset="-127"/>
                </a:rPr>
                <a:t>4</a:t>
              </a:r>
              <a:endParaRPr lang="ko-KR" altLang="en-US" sz="2400" b="1">
                <a:latin typeface="Verdana" panose="020B0604030504040204" pitchFamily="34" charset="0"/>
                <a:ea typeface="Gulim" panose="020B0600000101010101" pitchFamily="34" charset="-127"/>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Introduction</a:t>
            </a:r>
            <a:endParaRPr lang="zh-CN" altLang="en-US" dirty="0"/>
          </a:p>
        </p:txBody>
      </p:sp>
      <p:sp>
        <p:nvSpPr>
          <p:cNvPr id="5" name="灯片编号占位符 4"/>
          <p:cNvSpPr>
            <a:spLocks noGrp="1"/>
          </p:cNvSpPr>
          <p:nvPr>
            <p:ph type="sldNum" sz="quarter" idx="11"/>
          </p:nvPr>
        </p:nvSpPr>
        <p:spPr/>
        <p:txBody>
          <a:bodyPr/>
          <a:lstStyle/>
          <a:p>
            <a:pPr>
              <a:defRPr/>
            </a:pPr>
            <a:fld id="{66F023FA-0245-4732-9F65-D512721D62F6}" type="slidenum">
              <a:rPr lang="ko-KR" altLang="en-US" smtClean="0"/>
              <a:pPr>
                <a:defRPr/>
              </a:pPr>
              <a:t>3</a:t>
            </a:fld>
            <a:endParaRPr lang="en-US" altLang="ko-KR"/>
          </a:p>
        </p:txBody>
      </p:sp>
      <p:sp>
        <p:nvSpPr>
          <p:cNvPr id="6" name="文本框 5"/>
          <p:cNvSpPr txBox="1"/>
          <p:nvPr/>
        </p:nvSpPr>
        <p:spPr>
          <a:xfrm>
            <a:off x="827584" y="1541133"/>
            <a:ext cx="2016224" cy="783193"/>
          </a:xfrm>
          <a:prstGeom prst="roundRect">
            <a:avLst/>
          </a:prstGeom>
          <a:ln w="25400">
            <a:solidFill>
              <a:schemeClr val="tx2">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a:r>
              <a:rPr lang="en-US" altLang="zh-CN" sz="2000" dirty="0" smtClean="0"/>
              <a:t>Atmospheric flow</a:t>
            </a:r>
            <a:endParaRPr lang="zh-CN" altLang="en-US" sz="2000" dirty="0"/>
          </a:p>
        </p:txBody>
      </p:sp>
      <p:sp>
        <p:nvSpPr>
          <p:cNvPr id="7" name="下箭头 6"/>
          <p:cNvSpPr/>
          <p:nvPr/>
        </p:nvSpPr>
        <p:spPr bwMode="auto">
          <a:xfrm>
            <a:off x="1727684" y="2403013"/>
            <a:ext cx="216024" cy="792088"/>
          </a:xfrm>
          <a:prstGeom prst="downArrow">
            <a:avLst/>
          </a:prstGeom>
          <a:solidFill>
            <a:schemeClr val="tx2">
              <a:lumMod val="50000"/>
              <a:lumOff val="50000"/>
            </a:schemeClr>
          </a:solidFill>
          <a:ln w="9525" cap="flat" cmpd="sng" algn="ctr">
            <a:solidFill>
              <a:schemeClr val="tx2">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8" name="文本框 7"/>
          <p:cNvSpPr txBox="1"/>
          <p:nvPr/>
        </p:nvSpPr>
        <p:spPr>
          <a:xfrm>
            <a:off x="827584" y="3273788"/>
            <a:ext cx="2016224" cy="442674"/>
          </a:xfrm>
          <a:prstGeom prst="roundRect">
            <a:avLst/>
          </a:prstGeom>
          <a:ln w="25400">
            <a:solidFill>
              <a:schemeClr val="tx2">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a:r>
              <a:rPr lang="en-US" altLang="zh-CN" sz="2000" dirty="0" smtClean="0"/>
              <a:t>Ocean</a:t>
            </a:r>
            <a:endParaRPr lang="zh-CN" altLang="en-US" sz="2000" dirty="0"/>
          </a:p>
        </p:txBody>
      </p:sp>
      <p:sp>
        <p:nvSpPr>
          <p:cNvPr id="10" name="文本框 9"/>
          <p:cNvSpPr txBox="1"/>
          <p:nvPr/>
        </p:nvSpPr>
        <p:spPr>
          <a:xfrm>
            <a:off x="1979712" y="2564904"/>
            <a:ext cx="1656184" cy="400110"/>
          </a:xfrm>
          <a:prstGeom prst="rect">
            <a:avLst/>
          </a:prstGeom>
          <a:noFill/>
        </p:spPr>
        <p:txBody>
          <a:bodyPr wrap="square" rtlCol="0">
            <a:spAutoFit/>
          </a:bodyPr>
          <a:lstStyle/>
          <a:p>
            <a:r>
              <a:rPr lang="en-US" altLang="zh-CN" sz="2000" dirty="0" smtClean="0">
                <a:latin typeface="+mn-lt"/>
              </a:rPr>
              <a:t>momentum</a:t>
            </a:r>
            <a:endParaRPr lang="zh-CN" altLang="en-US" sz="2000" dirty="0">
              <a:latin typeface="+mn-lt"/>
            </a:endParaRPr>
          </a:p>
        </p:txBody>
      </p:sp>
      <p:sp>
        <p:nvSpPr>
          <p:cNvPr id="16" name="右箭头 15"/>
          <p:cNvSpPr/>
          <p:nvPr/>
        </p:nvSpPr>
        <p:spPr bwMode="auto">
          <a:xfrm>
            <a:off x="3635896" y="2672916"/>
            <a:ext cx="576064" cy="184086"/>
          </a:xfrm>
          <a:prstGeom prst="rightArrow">
            <a:avLst/>
          </a:prstGeom>
          <a:solidFill>
            <a:schemeClr val="tx2">
              <a:lumMod val="50000"/>
              <a:lumOff val="50000"/>
            </a:schemeClr>
          </a:solidFill>
          <a:ln w="9525" cap="flat" cmpd="sng" algn="ctr">
            <a:solidFill>
              <a:schemeClr val="tx2">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17" name="文本框 16"/>
          <p:cNvSpPr txBox="1"/>
          <p:nvPr/>
        </p:nvSpPr>
        <p:spPr>
          <a:xfrm>
            <a:off x="4223428" y="2564904"/>
            <a:ext cx="1788731" cy="400110"/>
          </a:xfrm>
          <a:prstGeom prst="rect">
            <a:avLst/>
          </a:prstGeom>
          <a:noFill/>
        </p:spPr>
        <p:txBody>
          <a:bodyPr wrap="square" rtlCol="0">
            <a:spAutoFit/>
          </a:bodyPr>
          <a:lstStyle/>
          <a:p>
            <a:r>
              <a:rPr lang="en-US" altLang="zh-CN" sz="2000" dirty="0" smtClean="0">
                <a:latin typeface="+mn-lt"/>
              </a:rPr>
              <a:t>Wind Stress</a:t>
            </a:r>
            <a:endParaRPr lang="zh-CN" altLang="en-US" sz="2000" dirty="0">
              <a:latin typeface="+mn-lt"/>
            </a:endParaRPr>
          </a:p>
        </p:txBody>
      </p:sp>
      <p:graphicFrame>
        <p:nvGraphicFramePr>
          <p:cNvPr id="19" name="对象 18"/>
          <p:cNvGraphicFramePr>
            <a:graphicFrameLocks noChangeAspect="1"/>
          </p:cNvGraphicFramePr>
          <p:nvPr>
            <p:extLst>
              <p:ext uri="{D42A27DB-BD31-4B8C-83A1-F6EECF244321}">
                <p14:modId xmlns:p14="http://schemas.microsoft.com/office/powerpoint/2010/main" val="4173829492"/>
              </p:ext>
            </p:extLst>
          </p:nvPr>
        </p:nvGraphicFramePr>
        <p:xfrm>
          <a:off x="6012159" y="2532899"/>
          <a:ext cx="2096542" cy="464120"/>
        </p:xfrm>
        <a:graphic>
          <a:graphicData uri="http://schemas.openxmlformats.org/presentationml/2006/ole">
            <mc:AlternateContent xmlns:mc="http://schemas.openxmlformats.org/markup-compatibility/2006">
              <mc:Choice xmlns:v="urn:schemas-microsoft-com:vml" Requires="v">
                <p:oleObj spid="_x0000_s78971" name="Equation" r:id="rId4" imgW="1244060" imgH="266584" progId="Equation.DSMT4">
                  <p:embed/>
                </p:oleObj>
              </mc:Choice>
              <mc:Fallback>
                <p:oleObj name="Equation" r:id="rId4" imgW="1244060" imgH="266584"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59" y="2532899"/>
                        <a:ext cx="2096542" cy="464120"/>
                      </a:xfrm>
                      <a:prstGeom prst="rect">
                        <a:avLst/>
                      </a:prstGeom>
                      <a:noFill/>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24345183"/>
              </p:ext>
            </p:extLst>
          </p:nvPr>
        </p:nvGraphicFramePr>
        <p:xfrm>
          <a:off x="7509390" y="3141866"/>
          <a:ext cx="1023050" cy="863198"/>
        </p:xfrm>
        <a:graphic>
          <a:graphicData uri="http://schemas.openxmlformats.org/presentationml/2006/ole">
            <mc:AlternateContent xmlns:mc="http://schemas.openxmlformats.org/markup-compatibility/2006">
              <mc:Choice xmlns:v="urn:schemas-microsoft-com:vml" Requires="v">
                <p:oleObj spid="_x0000_s78972" name="Equation" r:id="rId6" imgW="609600" imgH="508000" progId="Equation.DSMT4">
                  <p:embed/>
                </p:oleObj>
              </mc:Choice>
              <mc:Fallback>
                <p:oleObj name="Equation" r:id="rId6" imgW="609600" imgH="508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90" y="3141866"/>
                        <a:ext cx="1023050" cy="863198"/>
                      </a:xfrm>
                      <a:prstGeom prst="rect">
                        <a:avLst/>
                      </a:prstGeom>
                      <a:noFill/>
                    </p:spPr>
                  </p:pic>
                </p:oleObj>
              </mc:Fallback>
            </mc:AlternateContent>
          </a:graphicData>
        </a:graphic>
      </p:graphicFrame>
      <p:sp>
        <p:nvSpPr>
          <p:cNvPr id="22" name="下箭头 21"/>
          <p:cNvSpPr/>
          <p:nvPr/>
        </p:nvSpPr>
        <p:spPr bwMode="auto">
          <a:xfrm>
            <a:off x="7509390" y="3068960"/>
            <a:ext cx="230962" cy="276769"/>
          </a:xfrm>
          <a:prstGeom prst="downArrow">
            <a:avLst/>
          </a:prstGeom>
          <a:solidFill>
            <a:schemeClr val="tx2">
              <a:lumMod val="50000"/>
              <a:lumOff val="50000"/>
            </a:schemeClr>
          </a:solidFill>
          <a:ln w="9525" cap="flat" cmpd="sng" algn="ctr">
            <a:solidFill>
              <a:schemeClr val="tx2">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23" name="文本框 22"/>
          <p:cNvSpPr txBox="1"/>
          <p:nvPr/>
        </p:nvSpPr>
        <p:spPr>
          <a:xfrm>
            <a:off x="755576" y="4077072"/>
            <a:ext cx="3096344" cy="1862048"/>
          </a:xfrm>
          <a:prstGeom prst="rect">
            <a:avLst/>
          </a:prstGeom>
          <a:noFill/>
        </p:spPr>
        <p:txBody>
          <a:bodyPr wrap="square" rtlCol="0">
            <a:spAutoFit/>
          </a:bodyPr>
          <a:lstStyle/>
          <a:p>
            <a:r>
              <a:rPr lang="en-US" altLang="zh-CN" sz="2000" dirty="0" smtClean="0">
                <a:latin typeface="+mn-lt"/>
              </a:rPr>
              <a:t>Evaluation Methods:</a:t>
            </a:r>
          </a:p>
          <a:p>
            <a:pPr marL="342900" indent="-342900">
              <a:lnSpc>
                <a:spcPct val="200000"/>
              </a:lnSpc>
              <a:buFont typeface="Arial" panose="020B0604020202020204" pitchFamily="34" charset="0"/>
              <a:buChar char="•"/>
            </a:pPr>
            <a:r>
              <a:rPr lang="en-US" altLang="zh-CN" sz="2000" dirty="0" smtClean="0">
                <a:latin typeface="+mn-lt"/>
              </a:rPr>
              <a:t>Bulk formula </a:t>
            </a:r>
          </a:p>
          <a:p>
            <a:pPr marL="342900" indent="-342900">
              <a:lnSpc>
                <a:spcPct val="200000"/>
              </a:lnSpc>
              <a:spcBef>
                <a:spcPts val="1800"/>
              </a:spcBef>
              <a:buFont typeface="Arial" panose="020B0604020202020204" pitchFamily="34" charset="0"/>
              <a:buChar char="•"/>
            </a:pPr>
            <a:r>
              <a:rPr lang="en-US" altLang="zh-CN" sz="2000" dirty="0" smtClean="0">
                <a:latin typeface="+mn-lt"/>
              </a:rPr>
              <a:t> </a:t>
            </a:r>
            <a:endParaRPr lang="en-US" altLang="zh-CN" sz="2000" dirty="0">
              <a:latin typeface="+mn-lt"/>
            </a:endParaRPr>
          </a:p>
        </p:txBody>
      </p:sp>
      <p:graphicFrame>
        <p:nvGraphicFramePr>
          <p:cNvPr id="25" name="对象 24"/>
          <p:cNvGraphicFramePr>
            <a:graphicFrameLocks noChangeAspect="1"/>
          </p:cNvGraphicFramePr>
          <p:nvPr>
            <p:extLst>
              <p:ext uri="{D42A27DB-BD31-4B8C-83A1-F6EECF244321}">
                <p14:modId xmlns:p14="http://schemas.microsoft.com/office/powerpoint/2010/main" val="3475819238"/>
              </p:ext>
            </p:extLst>
          </p:nvPr>
        </p:nvGraphicFramePr>
        <p:xfrm>
          <a:off x="2944351" y="4577514"/>
          <a:ext cx="1383090" cy="488149"/>
        </p:xfrm>
        <a:graphic>
          <a:graphicData uri="http://schemas.openxmlformats.org/presentationml/2006/ole">
            <mc:AlternateContent xmlns:mc="http://schemas.openxmlformats.org/markup-compatibility/2006">
              <mc:Choice xmlns:v="urn:schemas-microsoft-com:vml" Requires="v">
                <p:oleObj spid="_x0000_s78973" name="Equation" r:id="rId8" imgW="800100" imgH="279400" progId="Equation.DSMT4">
                  <p:embed/>
                </p:oleObj>
              </mc:Choice>
              <mc:Fallback>
                <p:oleObj name="Equation" r:id="rId8" imgW="800100" imgH="2794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4351" y="4577514"/>
                        <a:ext cx="1383090" cy="488149"/>
                      </a:xfrm>
                      <a:prstGeom prst="rect">
                        <a:avLst/>
                      </a:prstGeom>
                      <a:noFill/>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1643961263"/>
              </p:ext>
            </p:extLst>
          </p:nvPr>
        </p:nvGraphicFramePr>
        <p:xfrm>
          <a:off x="1122592" y="5216331"/>
          <a:ext cx="1631155" cy="876965"/>
        </p:xfrm>
        <a:graphic>
          <a:graphicData uri="http://schemas.openxmlformats.org/presentationml/2006/ole">
            <mc:AlternateContent xmlns:mc="http://schemas.openxmlformats.org/markup-compatibility/2006">
              <mc:Choice xmlns:v="urn:schemas-microsoft-com:vml" Requires="v">
                <p:oleObj spid="_x0000_s78974" name="Equation" r:id="rId10" imgW="888614" imgH="482391" progId="Equation.DSMT4">
                  <p:embed/>
                </p:oleObj>
              </mc:Choice>
              <mc:Fallback>
                <p:oleObj name="Equation" r:id="rId10" imgW="888614" imgH="482391"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2592" y="5216331"/>
                        <a:ext cx="1631155" cy="876965"/>
                      </a:xfrm>
                      <a:prstGeom prst="rect">
                        <a:avLst/>
                      </a:prstGeom>
                      <a:noFill/>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2628899397"/>
              </p:ext>
            </p:extLst>
          </p:nvPr>
        </p:nvGraphicFramePr>
        <p:xfrm>
          <a:off x="3517678" y="5042410"/>
          <a:ext cx="2062434" cy="1194902"/>
        </p:xfrm>
        <a:graphic>
          <a:graphicData uri="http://schemas.openxmlformats.org/presentationml/2006/ole">
            <mc:AlternateContent xmlns:mc="http://schemas.openxmlformats.org/markup-compatibility/2006">
              <mc:Choice xmlns:v="urn:schemas-microsoft-com:vml" Requires="v">
                <p:oleObj spid="_x0000_s78975" name="Equation" r:id="rId12" imgW="1206360" imgH="685800" progId="Equation.DSMT4">
                  <p:embed/>
                </p:oleObj>
              </mc:Choice>
              <mc:Fallback>
                <p:oleObj name="Equation" r:id="rId12" imgW="1206360" imgH="685800" progId="Equation.DSMT4">
                  <p:embed/>
                  <p:pic>
                    <p:nvPicPr>
                      <p:cNvPr id="0" name="Object 11"/>
                      <p:cNvPicPr>
                        <a:picLocks noChangeAspect="1" noChangeArrowheads="1"/>
                      </p:cNvPicPr>
                      <p:nvPr/>
                    </p:nvPicPr>
                    <p:blipFill>
                      <a:blip r:embed="rId13"/>
                      <a:srcRect/>
                      <a:stretch>
                        <a:fillRect/>
                      </a:stretch>
                    </p:blipFill>
                    <p:spPr bwMode="auto">
                      <a:xfrm>
                        <a:off x="3517678" y="5042410"/>
                        <a:ext cx="2062434" cy="1194902"/>
                      </a:xfrm>
                      <a:prstGeom prst="rect">
                        <a:avLst/>
                      </a:prstGeom>
                      <a:noFill/>
                    </p:spPr>
                  </p:pic>
                </p:oleObj>
              </mc:Fallback>
            </mc:AlternateContent>
          </a:graphicData>
        </a:graphic>
      </p:graphicFrame>
      <p:sp>
        <p:nvSpPr>
          <p:cNvPr id="30" name="右箭头 29"/>
          <p:cNvSpPr/>
          <p:nvPr/>
        </p:nvSpPr>
        <p:spPr bwMode="auto">
          <a:xfrm>
            <a:off x="2843808" y="5549170"/>
            <a:ext cx="576064" cy="184086"/>
          </a:xfrm>
          <a:prstGeom prst="rightArrow">
            <a:avLst/>
          </a:prstGeom>
          <a:solidFill>
            <a:schemeClr val="tx2">
              <a:lumMod val="50000"/>
              <a:lumOff val="50000"/>
            </a:schemeClr>
          </a:solidFill>
          <a:ln w="9525" cap="flat" cmpd="sng" algn="ctr">
            <a:solidFill>
              <a:schemeClr val="tx2">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1110968020"/>
              </p:ext>
            </p:extLst>
          </p:nvPr>
        </p:nvGraphicFramePr>
        <p:xfrm>
          <a:off x="6012159" y="5226515"/>
          <a:ext cx="1144151" cy="866781"/>
        </p:xfrm>
        <a:graphic>
          <a:graphicData uri="http://schemas.openxmlformats.org/presentationml/2006/ole">
            <mc:AlternateContent xmlns:mc="http://schemas.openxmlformats.org/markup-compatibility/2006">
              <mc:Choice xmlns:v="urn:schemas-microsoft-com:vml" Requires="v">
                <p:oleObj spid="_x0000_s78976" name="Equation" r:id="rId14" imgW="634725" imgH="469696" progId="Equation.DSMT4">
                  <p:embed/>
                </p:oleObj>
              </mc:Choice>
              <mc:Fallback>
                <p:oleObj name="Equation" r:id="rId14" imgW="634725" imgH="469696" progId="Equation.DSMT4">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2159" y="5226515"/>
                        <a:ext cx="1144151" cy="866781"/>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384161216"/>
              </p:ext>
            </p:extLst>
          </p:nvPr>
        </p:nvGraphicFramePr>
        <p:xfrm>
          <a:off x="3190263" y="1361250"/>
          <a:ext cx="5643792" cy="717789"/>
        </p:xfrm>
        <a:graphic>
          <a:graphicData uri="http://schemas.openxmlformats.org/presentationml/2006/ole">
            <mc:AlternateContent xmlns:mc="http://schemas.openxmlformats.org/markup-compatibility/2006">
              <mc:Choice xmlns:v="urn:schemas-microsoft-com:vml" Requires="v">
                <p:oleObj spid="_x0000_s78977" name="Equation" r:id="rId16" imgW="3822700" imgH="482600" progId="Equation.DSMT4">
                  <p:embed/>
                </p:oleObj>
              </mc:Choice>
              <mc:Fallback>
                <p:oleObj name="Equation" r:id="rId16" imgW="3822700" imgH="482600" progId="Equation.DSMT4">
                  <p:embed/>
                  <p:pic>
                    <p:nvPicPr>
                      <p:cNvPr id="0" name="Object 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90263" y="1361250"/>
                        <a:ext cx="5643792" cy="717789"/>
                      </a:xfrm>
                      <a:prstGeom prst="rect">
                        <a:avLst/>
                      </a:prstGeom>
                      <a:noFill/>
                    </p:spPr>
                  </p:pic>
                </p:oleObj>
              </mc:Fallback>
            </mc:AlternateContent>
          </a:graphicData>
        </a:graphic>
      </p:graphicFrame>
    </p:spTree>
    <p:extLst>
      <p:ext uri="{BB962C8B-B14F-4D97-AF65-F5344CB8AC3E}">
        <p14:creationId xmlns:p14="http://schemas.microsoft.com/office/powerpoint/2010/main" val="562871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Introduction</a:t>
            </a:r>
            <a:endParaRPr lang="zh-CN" altLang="en-US" dirty="0"/>
          </a:p>
        </p:txBody>
      </p:sp>
      <p:sp>
        <p:nvSpPr>
          <p:cNvPr id="3" name="内容占位符 2"/>
          <p:cNvSpPr>
            <a:spLocks noGrp="1"/>
          </p:cNvSpPr>
          <p:nvPr>
            <p:ph idx="1"/>
          </p:nvPr>
        </p:nvSpPr>
        <p:spPr>
          <a:xfrm>
            <a:off x="368612" y="1340768"/>
            <a:ext cx="8458200" cy="4953000"/>
          </a:xfrm>
        </p:spPr>
        <p:txBody>
          <a:bodyPr/>
          <a:lstStyle/>
          <a:p>
            <a:pPr marL="0" indent="0">
              <a:lnSpc>
                <a:spcPct val="150000"/>
              </a:lnSpc>
              <a:spcBef>
                <a:spcPts val="600"/>
              </a:spcBef>
              <a:buNone/>
            </a:pPr>
            <a:r>
              <a:rPr lang="en-US" altLang="zh-CN" sz="2400" dirty="0" smtClean="0"/>
              <a:t>Problems:</a:t>
            </a:r>
          </a:p>
          <a:p>
            <a:pPr algn="just">
              <a:lnSpc>
                <a:spcPct val="150000"/>
              </a:lnSpc>
              <a:spcBef>
                <a:spcPts val="600"/>
              </a:spcBef>
            </a:pPr>
            <a:r>
              <a:rPr lang="en-US" altLang="zh-CN" sz="2000" b="0" dirty="0" smtClean="0"/>
              <a:t>Most formulas show </a:t>
            </a:r>
            <a:r>
              <a:rPr lang="en-US" altLang="zh-CN" sz="2000" b="0" dirty="0"/>
              <a:t>a monotonically increasing tendency with the increase of the wind </a:t>
            </a:r>
            <a:r>
              <a:rPr lang="en-US" altLang="zh-CN" sz="2000" b="0" dirty="0" smtClean="0"/>
              <a:t>speed</a:t>
            </a:r>
          </a:p>
          <a:p>
            <a:pPr algn="just">
              <a:lnSpc>
                <a:spcPct val="150000"/>
              </a:lnSpc>
              <a:spcBef>
                <a:spcPts val="600"/>
              </a:spcBef>
            </a:pPr>
            <a:endParaRPr lang="en-US" altLang="zh-CN" sz="2000" b="0" dirty="0"/>
          </a:p>
          <a:p>
            <a:pPr algn="just">
              <a:lnSpc>
                <a:spcPct val="150000"/>
              </a:lnSpc>
              <a:spcBef>
                <a:spcPts val="600"/>
              </a:spcBef>
            </a:pPr>
            <a:endParaRPr lang="en-US" altLang="zh-CN" sz="2000" b="0" dirty="0" smtClean="0"/>
          </a:p>
          <a:p>
            <a:pPr algn="just">
              <a:lnSpc>
                <a:spcPct val="150000"/>
              </a:lnSpc>
              <a:spcBef>
                <a:spcPts val="600"/>
              </a:spcBef>
            </a:pPr>
            <a:endParaRPr lang="en-US" altLang="zh-CN" sz="2000" b="0" dirty="0"/>
          </a:p>
          <a:p>
            <a:pPr algn="just">
              <a:lnSpc>
                <a:spcPct val="150000"/>
              </a:lnSpc>
              <a:spcBef>
                <a:spcPts val="600"/>
              </a:spcBef>
            </a:pPr>
            <a:endParaRPr lang="en-US" altLang="zh-CN" sz="2000" b="0" dirty="0" smtClean="0"/>
          </a:p>
          <a:p>
            <a:pPr algn="just">
              <a:lnSpc>
                <a:spcPct val="150000"/>
              </a:lnSpc>
              <a:spcBef>
                <a:spcPts val="600"/>
              </a:spcBef>
            </a:pPr>
            <a:endParaRPr lang="en-US" altLang="zh-CN" sz="2000" b="0" dirty="0"/>
          </a:p>
          <a:p>
            <a:pPr algn="just">
              <a:lnSpc>
                <a:spcPct val="150000"/>
              </a:lnSpc>
              <a:spcBef>
                <a:spcPts val="600"/>
              </a:spcBef>
            </a:pPr>
            <a:r>
              <a:rPr lang="en-US" altLang="zh-CN" sz="2000" b="0" dirty="0" smtClean="0"/>
              <a:t>Neglected the sea state effect</a:t>
            </a:r>
            <a:endParaRPr lang="zh-CN" altLang="en-US" sz="2000" b="0" dirty="0"/>
          </a:p>
        </p:txBody>
      </p:sp>
      <p:sp>
        <p:nvSpPr>
          <p:cNvPr id="5" name="灯片编号占位符 4"/>
          <p:cNvSpPr>
            <a:spLocks noGrp="1"/>
          </p:cNvSpPr>
          <p:nvPr>
            <p:ph type="sldNum" sz="quarter" idx="11"/>
          </p:nvPr>
        </p:nvSpPr>
        <p:spPr/>
        <p:txBody>
          <a:bodyPr/>
          <a:lstStyle/>
          <a:p>
            <a:pPr>
              <a:defRPr/>
            </a:pPr>
            <a:fld id="{66F023FA-0245-4732-9F65-D512721D62F6}" type="slidenum">
              <a:rPr lang="ko-KR" altLang="en-US" smtClean="0"/>
              <a:pPr>
                <a:defRPr/>
              </a:pPr>
              <a:t>4</a:t>
            </a:fld>
            <a:endParaRPr lang="en-US" altLang="ko-KR"/>
          </a:p>
        </p:txBody>
      </p:sp>
      <p:sp>
        <p:nvSpPr>
          <p:cNvPr id="6" name="圆角矩形 5"/>
          <p:cNvSpPr/>
          <p:nvPr/>
        </p:nvSpPr>
        <p:spPr>
          <a:xfrm>
            <a:off x="683568" y="3571413"/>
            <a:ext cx="8143244" cy="1634490"/>
          </a:xfrm>
          <a:prstGeom prst="roundRect">
            <a:avLst/>
          </a:prstGeom>
          <a:ln>
            <a:solidFill>
              <a:schemeClr val="tx2">
                <a:lumMod val="50000"/>
                <a:lumOff val="50000"/>
              </a:schemeClr>
            </a:solidFill>
          </a:ln>
        </p:spPr>
        <p:style>
          <a:lnRef idx="2">
            <a:schemeClr val="dk1"/>
          </a:lnRef>
          <a:fillRef idx="1">
            <a:schemeClr val="lt1"/>
          </a:fillRef>
          <a:effectRef idx="0">
            <a:schemeClr val="dk1"/>
          </a:effectRef>
          <a:fontRef idx="minor">
            <a:schemeClr val="dk1"/>
          </a:fontRef>
        </p:style>
        <p:txBody>
          <a:bodyPr wrap="square" anchor="ctr">
            <a:spAutoFit/>
          </a:bodyPr>
          <a:lstStyle/>
          <a:p>
            <a:pPr algn="just">
              <a:lnSpc>
                <a:spcPct val="150000"/>
              </a:lnSpc>
            </a:pPr>
            <a:r>
              <a:rPr lang="en-US" altLang="zh-CN" sz="2000" kern="100" dirty="0">
                <a:latin typeface="+mn-lt"/>
                <a:ea typeface="宋体" panose="02010600030101010101" pitchFamily="2" charset="-122"/>
              </a:rPr>
              <a:t>The direct field measurements </a:t>
            </a:r>
            <a:r>
              <a:rPr lang="en-US" altLang="zh-CN" sz="2000" kern="100" dirty="0" smtClean="0">
                <a:latin typeface="+mn-lt"/>
                <a:ea typeface="宋体" panose="02010600030101010101" pitchFamily="2" charset="-122"/>
              </a:rPr>
              <a:t>indicated </a:t>
            </a:r>
            <a:r>
              <a:rPr lang="en-US" altLang="zh-CN" sz="2000" kern="100" dirty="0">
                <a:latin typeface="+mn-lt"/>
                <a:ea typeface="宋体" panose="02010600030101010101" pitchFamily="2" charset="-122"/>
              </a:rPr>
              <a:t>that </a:t>
            </a:r>
            <a:r>
              <a:rPr lang="en-US" altLang="zh-CN" sz="2000" kern="100" dirty="0" smtClean="0">
                <a:latin typeface="+mn-lt"/>
                <a:ea typeface="宋体" panose="02010600030101010101" pitchFamily="2" charset="-122"/>
              </a:rPr>
              <a:t>Cd </a:t>
            </a:r>
            <a:r>
              <a:rPr lang="en-US" altLang="zh-CN" sz="2000" kern="100" dirty="0">
                <a:latin typeface="+mn-lt"/>
                <a:ea typeface="宋体" panose="02010600030101010101" pitchFamily="2" charset="-122"/>
              </a:rPr>
              <a:t>does not increase or even </a:t>
            </a:r>
            <a:r>
              <a:rPr lang="en-US" altLang="zh-CN" sz="2000" kern="100" dirty="0" smtClean="0">
                <a:latin typeface="+mn-lt"/>
                <a:ea typeface="宋体" panose="02010600030101010101" pitchFamily="2" charset="-122"/>
              </a:rPr>
              <a:t>decreases beyond </a:t>
            </a:r>
            <a:r>
              <a:rPr lang="en-US" altLang="zh-CN" sz="2000" kern="100" dirty="0">
                <a:latin typeface="+mn-lt"/>
                <a:ea typeface="宋体" panose="02010600030101010101" pitchFamily="2" charset="-122"/>
              </a:rPr>
              <a:t>a certain level (e.g., Powell et al., 2003; </a:t>
            </a:r>
            <a:r>
              <a:rPr lang="en-US" altLang="zh-CN" sz="2000" kern="100" dirty="0" err="1">
                <a:latin typeface="+mn-lt"/>
                <a:ea typeface="宋体" panose="02010600030101010101" pitchFamily="2" charset="-122"/>
              </a:rPr>
              <a:t>Jarosz</a:t>
            </a:r>
            <a:r>
              <a:rPr lang="en-US" altLang="zh-CN" sz="2000" kern="100" dirty="0">
                <a:latin typeface="+mn-lt"/>
                <a:ea typeface="宋体" panose="02010600030101010101" pitchFamily="2" charset="-122"/>
              </a:rPr>
              <a:t> et al., </a:t>
            </a:r>
            <a:r>
              <a:rPr lang="en-US" altLang="zh-CN" sz="2000" kern="100" dirty="0" smtClean="0">
                <a:latin typeface="+mn-lt"/>
                <a:ea typeface="宋体" panose="02010600030101010101" pitchFamily="2" charset="-122"/>
              </a:rPr>
              <a:t>2007)</a:t>
            </a:r>
            <a:endParaRPr lang="zh-CN" altLang="en-US" sz="2000" dirty="0">
              <a:latin typeface="+mn-lt"/>
            </a:endParaRPr>
          </a:p>
        </p:txBody>
      </p:sp>
      <p:sp>
        <p:nvSpPr>
          <p:cNvPr id="7" name="下箭头 6"/>
          <p:cNvSpPr/>
          <p:nvPr/>
        </p:nvSpPr>
        <p:spPr bwMode="auto">
          <a:xfrm>
            <a:off x="4430548" y="3047266"/>
            <a:ext cx="334328" cy="453742"/>
          </a:xfrm>
          <a:prstGeom prst="downArrow">
            <a:avLst/>
          </a:prstGeom>
          <a:solidFill>
            <a:schemeClr val="tx2">
              <a:lumMod val="50000"/>
              <a:lumOff val="50000"/>
            </a:schemeClr>
          </a:solidFill>
          <a:ln w="9525" cap="flat" cmpd="sng" algn="ctr">
            <a:solidFill>
              <a:schemeClr val="tx2">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pic>
        <p:nvPicPr>
          <p:cNvPr id="8" name="图片 7" descr="D:\科研\论文\Review\图\Fig. 1.tif"/>
          <p:cNvPicPr/>
          <p:nvPr/>
        </p:nvPicPr>
        <p:blipFill rotWithShape="1">
          <a:blip r:embed="rId3" cstate="print">
            <a:extLst>
              <a:ext uri="{28A0092B-C50C-407E-A947-70E740481C1C}">
                <a14:useLocalDpi xmlns:a14="http://schemas.microsoft.com/office/drawing/2010/main" val="0"/>
              </a:ext>
            </a:extLst>
          </a:blip>
          <a:srcRect l="8784" t="5143" r="7461" b="1594"/>
          <a:stretch/>
        </p:blipFill>
        <p:spPr bwMode="auto">
          <a:xfrm>
            <a:off x="2381540" y="1844530"/>
            <a:ext cx="4419600" cy="34537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320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Method</a:t>
            </a:r>
            <a:endParaRPr lang="zh-CN" altLang="en-US" dirty="0"/>
          </a:p>
        </p:txBody>
      </p:sp>
      <p:sp>
        <p:nvSpPr>
          <p:cNvPr id="3" name="内容占位符 2"/>
          <p:cNvSpPr>
            <a:spLocks noGrp="1"/>
          </p:cNvSpPr>
          <p:nvPr>
            <p:ph idx="1"/>
          </p:nvPr>
        </p:nvSpPr>
        <p:spPr/>
        <p:txBody>
          <a:bodyPr/>
          <a:lstStyle/>
          <a:p>
            <a:r>
              <a:rPr lang="en-US" altLang="zh-CN" sz="2000" dirty="0"/>
              <a:t>The </a:t>
            </a:r>
            <a:r>
              <a:rPr lang="en-US" altLang="zh-CN" sz="2000" dirty="0" smtClean="0"/>
              <a:t>atmospheric wave </a:t>
            </a:r>
            <a:r>
              <a:rPr lang="en-US" altLang="zh-CN" sz="2000" dirty="0"/>
              <a:t>boundary layer</a:t>
            </a:r>
            <a:endParaRPr lang="zh-CN" altLang="en-US" sz="2000" dirty="0"/>
          </a:p>
        </p:txBody>
      </p:sp>
      <p:sp>
        <p:nvSpPr>
          <p:cNvPr id="5" name="灯片编号占位符 4"/>
          <p:cNvSpPr>
            <a:spLocks noGrp="1"/>
          </p:cNvSpPr>
          <p:nvPr>
            <p:ph type="sldNum" sz="quarter" idx="11"/>
          </p:nvPr>
        </p:nvSpPr>
        <p:spPr/>
        <p:txBody>
          <a:bodyPr/>
          <a:lstStyle/>
          <a:p>
            <a:pPr>
              <a:defRPr/>
            </a:pPr>
            <a:fld id="{66F023FA-0245-4732-9F65-D512721D62F6}" type="slidenum">
              <a:rPr lang="ko-KR" altLang="en-US" smtClean="0"/>
              <a:pPr>
                <a:defRPr/>
              </a:pPr>
              <a:t>5</a:t>
            </a:fld>
            <a:endParaRPr lang="en-US" altLang="ko-KR"/>
          </a:p>
        </p:txBody>
      </p:sp>
      <p:graphicFrame>
        <p:nvGraphicFramePr>
          <p:cNvPr id="7" name="对象 6"/>
          <p:cNvGraphicFramePr>
            <a:graphicFrameLocks noChangeAspect="1"/>
          </p:cNvGraphicFramePr>
          <p:nvPr>
            <p:extLst>
              <p:ext uri="{D42A27DB-BD31-4B8C-83A1-F6EECF244321}">
                <p14:modId xmlns:p14="http://schemas.microsoft.com/office/powerpoint/2010/main" val="1452719947"/>
              </p:ext>
            </p:extLst>
          </p:nvPr>
        </p:nvGraphicFramePr>
        <p:xfrm>
          <a:off x="2743249" y="1989138"/>
          <a:ext cx="2836863" cy="444500"/>
        </p:xfrm>
        <a:graphic>
          <a:graphicData uri="http://schemas.openxmlformats.org/presentationml/2006/ole">
            <mc:AlternateContent xmlns:mc="http://schemas.openxmlformats.org/markup-compatibility/2006">
              <mc:Choice xmlns:v="urn:schemas-microsoft-com:vml" Requires="v">
                <p:oleObj spid="_x0000_s93227" name="Equation" r:id="rId4" imgW="1815840" imgH="279360" progId="Equation.DSMT4">
                  <p:embed/>
                </p:oleObj>
              </mc:Choice>
              <mc:Fallback>
                <p:oleObj name="Equation" r:id="rId4" imgW="1815840" imgH="279360" progId="Equation.DSMT4">
                  <p:embed/>
                  <p:pic>
                    <p:nvPicPr>
                      <p:cNvPr id="0" name="Object 1"/>
                      <p:cNvPicPr>
                        <a:picLocks noChangeAspect="1" noChangeArrowheads="1"/>
                      </p:cNvPicPr>
                      <p:nvPr/>
                    </p:nvPicPr>
                    <p:blipFill>
                      <a:blip r:embed="rId5"/>
                      <a:srcRect/>
                      <a:stretch>
                        <a:fillRect/>
                      </a:stretch>
                    </p:blipFill>
                    <p:spPr bwMode="auto">
                      <a:xfrm>
                        <a:off x="2743249" y="1989138"/>
                        <a:ext cx="2836863" cy="444500"/>
                      </a:xfrm>
                      <a:prstGeom prst="rect">
                        <a:avLst/>
                      </a:prstGeom>
                      <a:noFill/>
                    </p:spPr>
                  </p:pic>
                </p:oleObj>
              </mc:Fallback>
            </mc:AlternateContent>
          </a:graphicData>
        </a:graphic>
      </p:graphicFrame>
      <p:sp>
        <p:nvSpPr>
          <p:cNvPr id="8" name="文本框 7"/>
          <p:cNvSpPr txBox="1"/>
          <p:nvPr/>
        </p:nvSpPr>
        <p:spPr>
          <a:xfrm>
            <a:off x="899592" y="1988840"/>
            <a:ext cx="1800200" cy="400110"/>
          </a:xfrm>
          <a:prstGeom prst="rect">
            <a:avLst/>
          </a:prstGeom>
          <a:noFill/>
        </p:spPr>
        <p:txBody>
          <a:bodyPr wrap="square" rtlCol="0">
            <a:spAutoFit/>
          </a:bodyPr>
          <a:lstStyle/>
          <a:p>
            <a:r>
              <a:rPr lang="en-US" altLang="zh-CN" sz="2000" b="1" dirty="0" smtClean="0">
                <a:latin typeface="+mn-lt"/>
              </a:rPr>
              <a:t>Momentum</a:t>
            </a:r>
            <a:endParaRPr lang="zh-CN" altLang="en-US" sz="2000" b="1" dirty="0">
              <a:latin typeface="+mn-lt"/>
            </a:endParaRPr>
          </a:p>
        </p:txBody>
      </p:sp>
      <p:sp>
        <p:nvSpPr>
          <p:cNvPr id="9" name="文本框 8"/>
          <p:cNvSpPr txBox="1"/>
          <p:nvPr/>
        </p:nvSpPr>
        <p:spPr>
          <a:xfrm>
            <a:off x="899592" y="3861048"/>
            <a:ext cx="1800200" cy="400110"/>
          </a:xfrm>
          <a:prstGeom prst="rect">
            <a:avLst/>
          </a:prstGeom>
          <a:noFill/>
        </p:spPr>
        <p:txBody>
          <a:bodyPr wrap="square" rtlCol="0">
            <a:spAutoFit/>
          </a:bodyPr>
          <a:lstStyle/>
          <a:p>
            <a:r>
              <a:rPr lang="en-US" altLang="zh-CN" sz="2000" b="1" dirty="0" smtClean="0">
                <a:latin typeface="+mn-lt"/>
              </a:rPr>
              <a:t>Energy</a:t>
            </a:r>
            <a:endParaRPr lang="zh-CN" altLang="en-US" sz="2000" b="1" dirty="0">
              <a:latin typeface="+mn-lt"/>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8044217"/>
              </p:ext>
            </p:extLst>
          </p:nvPr>
        </p:nvGraphicFramePr>
        <p:xfrm>
          <a:off x="2123728" y="3661495"/>
          <a:ext cx="6073775" cy="762000"/>
        </p:xfrm>
        <a:graphic>
          <a:graphicData uri="http://schemas.openxmlformats.org/presentationml/2006/ole">
            <mc:AlternateContent xmlns:mc="http://schemas.openxmlformats.org/markup-compatibility/2006">
              <mc:Choice xmlns:v="urn:schemas-microsoft-com:vml" Requires="v">
                <p:oleObj spid="_x0000_s93228" name="Equation" r:id="rId6" imgW="3416040" imgH="431640" progId="Equation.DSMT4">
                  <p:embed/>
                </p:oleObj>
              </mc:Choice>
              <mc:Fallback>
                <p:oleObj name="Equation" r:id="rId6" imgW="3416040" imgH="431640" progId="Equation.DSMT4">
                  <p:embed/>
                  <p:pic>
                    <p:nvPicPr>
                      <p:cNvPr id="0" name="Object 3"/>
                      <p:cNvPicPr>
                        <a:picLocks noChangeAspect="1" noChangeArrowheads="1"/>
                      </p:cNvPicPr>
                      <p:nvPr/>
                    </p:nvPicPr>
                    <p:blipFill>
                      <a:blip r:embed="rId7"/>
                      <a:srcRect/>
                      <a:stretch>
                        <a:fillRect/>
                      </a:stretch>
                    </p:blipFill>
                    <p:spPr bwMode="auto">
                      <a:xfrm>
                        <a:off x="2123728" y="3661495"/>
                        <a:ext cx="6073775" cy="762000"/>
                      </a:xfrm>
                      <a:prstGeom prst="rect">
                        <a:avLst/>
                      </a:prstGeom>
                      <a:noFill/>
                    </p:spPr>
                  </p:pic>
                </p:oleObj>
              </mc:Fallback>
            </mc:AlternateContent>
          </a:graphicData>
        </a:graphic>
      </p:graphicFrame>
      <p:sp>
        <p:nvSpPr>
          <p:cNvPr id="13" name="文本框 12"/>
          <p:cNvSpPr txBox="1"/>
          <p:nvPr/>
        </p:nvSpPr>
        <p:spPr>
          <a:xfrm>
            <a:off x="1475656" y="2693947"/>
            <a:ext cx="1872208" cy="400110"/>
          </a:xfrm>
          <a:prstGeom prst="rect">
            <a:avLst/>
          </a:prstGeom>
          <a:noFill/>
        </p:spPr>
        <p:txBody>
          <a:bodyPr wrap="square" rtlCol="0">
            <a:spAutoFit/>
          </a:bodyPr>
          <a:lstStyle/>
          <a:p>
            <a:r>
              <a:rPr lang="en-US" altLang="zh-CN" sz="2000" dirty="0" smtClean="0"/>
              <a:t>Turbulent stress</a:t>
            </a:r>
            <a:endParaRPr lang="zh-CN" altLang="en-US" sz="2000" dirty="0"/>
          </a:p>
        </p:txBody>
      </p:sp>
      <p:sp>
        <p:nvSpPr>
          <p:cNvPr id="14" name="文本框 13"/>
          <p:cNvSpPr txBox="1"/>
          <p:nvPr/>
        </p:nvSpPr>
        <p:spPr>
          <a:xfrm>
            <a:off x="3347864" y="2998944"/>
            <a:ext cx="2304256" cy="400110"/>
          </a:xfrm>
          <a:prstGeom prst="rect">
            <a:avLst/>
          </a:prstGeom>
          <a:noFill/>
        </p:spPr>
        <p:txBody>
          <a:bodyPr wrap="square" rtlCol="0">
            <a:spAutoFit/>
          </a:bodyPr>
          <a:lstStyle/>
          <a:p>
            <a:r>
              <a:rPr lang="en-US" altLang="zh-CN" sz="2000" dirty="0" smtClean="0"/>
              <a:t>Wave-induced stress</a:t>
            </a:r>
            <a:endParaRPr lang="zh-CN" altLang="en-US" sz="2000" dirty="0"/>
          </a:p>
        </p:txBody>
      </p:sp>
      <p:sp>
        <p:nvSpPr>
          <p:cNvPr id="15" name="文本框 14"/>
          <p:cNvSpPr txBox="1"/>
          <p:nvPr/>
        </p:nvSpPr>
        <p:spPr>
          <a:xfrm>
            <a:off x="5580112" y="2780928"/>
            <a:ext cx="2304256" cy="400110"/>
          </a:xfrm>
          <a:prstGeom prst="rect">
            <a:avLst/>
          </a:prstGeom>
          <a:noFill/>
        </p:spPr>
        <p:txBody>
          <a:bodyPr wrap="square" rtlCol="0">
            <a:spAutoFit/>
          </a:bodyPr>
          <a:lstStyle/>
          <a:p>
            <a:r>
              <a:rPr lang="en-US" altLang="zh-CN" sz="2000" dirty="0" smtClean="0"/>
              <a:t>Viscous stress</a:t>
            </a:r>
            <a:endParaRPr lang="zh-CN" altLang="en-US" sz="2000" dirty="0"/>
          </a:p>
        </p:txBody>
      </p:sp>
      <p:sp>
        <p:nvSpPr>
          <p:cNvPr id="16" name="下箭头 15"/>
          <p:cNvSpPr/>
          <p:nvPr/>
        </p:nvSpPr>
        <p:spPr bwMode="auto">
          <a:xfrm rot="2700000">
            <a:off x="3065763" y="2405046"/>
            <a:ext cx="176943" cy="443955"/>
          </a:xfrm>
          <a:prstGeom prst="downArrow">
            <a:avLst/>
          </a:prstGeom>
          <a:solidFill>
            <a:schemeClr val="tx2">
              <a:lumMod val="50000"/>
              <a:lumOff val="50000"/>
            </a:schemeClr>
          </a:solidFill>
          <a:ln w="9525" cap="flat" cmpd="sng" algn="ctr">
            <a:solidFill>
              <a:schemeClr val="tx2">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17" name="下箭头 16"/>
          <p:cNvSpPr/>
          <p:nvPr/>
        </p:nvSpPr>
        <p:spPr bwMode="auto">
          <a:xfrm>
            <a:off x="4283968" y="2503654"/>
            <a:ext cx="187127" cy="565306"/>
          </a:xfrm>
          <a:prstGeom prst="downArrow">
            <a:avLst/>
          </a:prstGeom>
          <a:solidFill>
            <a:schemeClr val="tx2">
              <a:lumMod val="50000"/>
              <a:lumOff val="50000"/>
            </a:schemeClr>
          </a:solidFill>
          <a:ln w="9525" cap="flat" cmpd="sng" algn="ctr">
            <a:solidFill>
              <a:schemeClr val="tx2">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18" name="下箭头 17"/>
          <p:cNvSpPr/>
          <p:nvPr/>
        </p:nvSpPr>
        <p:spPr bwMode="auto">
          <a:xfrm rot="-2700000">
            <a:off x="5482178" y="2459328"/>
            <a:ext cx="213433" cy="372733"/>
          </a:xfrm>
          <a:prstGeom prst="downArrow">
            <a:avLst/>
          </a:prstGeom>
          <a:solidFill>
            <a:schemeClr val="tx2">
              <a:lumMod val="50000"/>
              <a:lumOff val="50000"/>
            </a:schemeClr>
          </a:solidFill>
          <a:ln w="9525" cap="flat" cmpd="sng" algn="ctr">
            <a:solidFill>
              <a:schemeClr val="tx2">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19" name="下箭头 18"/>
          <p:cNvSpPr/>
          <p:nvPr/>
        </p:nvSpPr>
        <p:spPr bwMode="auto">
          <a:xfrm rot="2700000">
            <a:off x="2360293" y="4456866"/>
            <a:ext cx="176943" cy="443955"/>
          </a:xfrm>
          <a:prstGeom prst="downArrow">
            <a:avLst/>
          </a:prstGeom>
          <a:solidFill>
            <a:schemeClr val="tx2">
              <a:lumMod val="50000"/>
              <a:lumOff val="50000"/>
            </a:schemeClr>
          </a:solidFill>
          <a:ln w="9525" cap="flat" cmpd="sng" algn="ctr">
            <a:solidFill>
              <a:schemeClr val="tx2">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20" name="文本框 19"/>
          <p:cNvSpPr txBox="1"/>
          <p:nvPr/>
        </p:nvSpPr>
        <p:spPr>
          <a:xfrm>
            <a:off x="899592" y="4828094"/>
            <a:ext cx="1872208" cy="400110"/>
          </a:xfrm>
          <a:prstGeom prst="rect">
            <a:avLst/>
          </a:prstGeom>
          <a:noFill/>
        </p:spPr>
        <p:txBody>
          <a:bodyPr wrap="square" rtlCol="0">
            <a:spAutoFit/>
          </a:bodyPr>
          <a:lstStyle/>
          <a:p>
            <a:r>
              <a:rPr lang="en-US" altLang="zh-CN" sz="2000" dirty="0" smtClean="0"/>
              <a:t>TKE production</a:t>
            </a:r>
            <a:endParaRPr lang="zh-CN" altLang="en-US" sz="2000" dirty="0"/>
          </a:p>
        </p:txBody>
      </p:sp>
      <p:sp>
        <p:nvSpPr>
          <p:cNvPr id="21" name="下箭头 20"/>
          <p:cNvSpPr/>
          <p:nvPr/>
        </p:nvSpPr>
        <p:spPr bwMode="auto">
          <a:xfrm rot="1800000">
            <a:off x="3785533" y="4586809"/>
            <a:ext cx="187127" cy="565306"/>
          </a:xfrm>
          <a:prstGeom prst="downArrow">
            <a:avLst/>
          </a:prstGeom>
          <a:solidFill>
            <a:schemeClr val="tx2">
              <a:lumMod val="50000"/>
              <a:lumOff val="50000"/>
            </a:schemeClr>
          </a:solidFill>
          <a:ln w="9525" cap="flat" cmpd="sng" algn="ctr">
            <a:solidFill>
              <a:schemeClr val="tx2">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22" name="文本框 21"/>
          <p:cNvSpPr txBox="1"/>
          <p:nvPr/>
        </p:nvSpPr>
        <p:spPr>
          <a:xfrm>
            <a:off x="2771800" y="5158800"/>
            <a:ext cx="2016224" cy="400110"/>
          </a:xfrm>
          <a:prstGeom prst="rect">
            <a:avLst/>
          </a:prstGeom>
          <a:noFill/>
        </p:spPr>
        <p:txBody>
          <a:bodyPr wrap="square" rtlCol="0">
            <a:spAutoFit/>
          </a:bodyPr>
          <a:lstStyle/>
          <a:p>
            <a:r>
              <a:rPr lang="en-US" altLang="zh-CN" sz="2000" dirty="0" smtClean="0"/>
              <a:t>Vertical transport</a:t>
            </a:r>
            <a:endParaRPr lang="zh-CN" altLang="en-US" sz="2000" dirty="0"/>
          </a:p>
        </p:txBody>
      </p:sp>
      <p:sp>
        <p:nvSpPr>
          <p:cNvPr id="23" name="下箭头 22"/>
          <p:cNvSpPr/>
          <p:nvPr/>
        </p:nvSpPr>
        <p:spPr bwMode="auto">
          <a:xfrm>
            <a:off x="5263529" y="4422375"/>
            <a:ext cx="187127" cy="368772"/>
          </a:xfrm>
          <a:prstGeom prst="downArrow">
            <a:avLst/>
          </a:prstGeom>
          <a:solidFill>
            <a:schemeClr val="tx2">
              <a:lumMod val="50000"/>
              <a:lumOff val="50000"/>
            </a:schemeClr>
          </a:solidFill>
          <a:ln w="9525" cap="flat" cmpd="sng" algn="ctr">
            <a:solidFill>
              <a:schemeClr val="tx2">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24" name="文本框 23"/>
          <p:cNvSpPr txBox="1"/>
          <p:nvPr/>
        </p:nvSpPr>
        <p:spPr>
          <a:xfrm>
            <a:off x="4132956" y="4762182"/>
            <a:ext cx="2599284" cy="400110"/>
          </a:xfrm>
          <a:prstGeom prst="rect">
            <a:avLst/>
          </a:prstGeom>
          <a:noFill/>
        </p:spPr>
        <p:txBody>
          <a:bodyPr wrap="square" rtlCol="0">
            <a:spAutoFit/>
          </a:bodyPr>
          <a:lstStyle/>
          <a:p>
            <a:r>
              <a:rPr lang="en-US" altLang="zh-CN" sz="2000" dirty="0" smtClean="0"/>
              <a:t>Viscous dissipation rate</a:t>
            </a:r>
            <a:endParaRPr lang="zh-CN" altLang="en-US" sz="2000" dirty="0"/>
          </a:p>
        </p:txBody>
      </p:sp>
      <p:sp>
        <p:nvSpPr>
          <p:cNvPr id="25" name="下箭头 24"/>
          <p:cNvSpPr/>
          <p:nvPr/>
        </p:nvSpPr>
        <p:spPr bwMode="auto">
          <a:xfrm>
            <a:off x="6904136" y="4404894"/>
            <a:ext cx="187127" cy="823310"/>
          </a:xfrm>
          <a:prstGeom prst="downArrow">
            <a:avLst/>
          </a:prstGeom>
          <a:solidFill>
            <a:schemeClr val="tx2">
              <a:lumMod val="50000"/>
              <a:lumOff val="50000"/>
            </a:schemeClr>
          </a:solidFill>
          <a:ln w="9525" cap="flat" cmpd="sng" algn="ctr">
            <a:solidFill>
              <a:schemeClr val="tx2">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26" name="矩形 25"/>
          <p:cNvSpPr/>
          <p:nvPr/>
        </p:nvSpPr>
        <p:spPr>
          <a:xfrm>
            <a:off x="5891337" y="5229200"/>
            <a:ext cx="2569095" cy="1015663"/>
          </a:xfrm>
          <a:prstGeom prst="rect">
            <a:avLst/>
          </a:prstGeom>
        </p:spPr>
        <p:txBody>
          <a:bodyPr wrap="square">
            <a:spAutoFit/>
          </a:bodyPr>
          <a:lstStyle/>
          <a:p>
            <a:pPr algn="just"/>
            <a:r>
              <a:rPr lang="en-US" altLang="zh-CN" sz="2000" dirty="0" smtClean="0"/>
              <a:t>Energy </a:t>
            </a:r>
            <a:r>
              <a:rPr lang="en-US" altLang="zh-CN" sz="2000" dirty="0"/>
              <a:t>dissipation due to stratification of the sea spray</a:t>
            </a:r>
            <a:endParaRPr lang="zh-CN" altLang="en-US" sz="2000" dirty="0"/>
          </a:p>
        </p:txBody>
      </p:sp>
    </p:spTree>
    <p:extLst>
      <p:ext uri="{BB962C8B-B14F-4D97-AF65-F5344CB8AC3E}">
        <p14:creationId xmlns:p14="http://schemas.microsoft.com/office/powerpoint/2010/main" val="2935844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Method</a:t>
            </a:r>
            <a:endParaRPr lang="zh-CN" altLang="en-US" dirty="0"/>
          </a:p>
        </p:txBody>
      </p:sp>
      <p:sp>
        <p:nvSpPr>
          <p:cNvPr id="5" name="灯片编号占位符 4"/>
          <p:cNvSpPr>
            <a:spLocks noGrp="1"/>
          </p:cNvSpPr>
          <p:nvPr>
            <p:ph type="sldNum" sz="quarter" idx="11"/>
          </p:nvPr>
        </p:nvSpPr>
        <p:spPr/>
        <p:txBody>
          <a:bodyPr/>
          <a:lstStyle/>
          <a:p>
            <a:pPr>
              <a:defRPr/>
            </a:pPr>
            <a:fld id="{66F023FA-0245-4732-9F65-D512721D62F6}" type="slidenum">
              <a:rPr lang="ko-KR" altLang="en-US" smtClean="0"/>
              <a:pPr>
                <a:defRPr/>
              </a:pPr>
              <a:t>6</a:t>
            </a:fld>
            <a:endParaRPr lang="en-US" altLang="ko-KR"/>
          </a:p>
        </p:txBody>
      </p:sp>
      <p:pic>
        <p:nvPicPr>
          <p:cNvPr id="94210"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648" y="2264733"/>
            <a:ext cx="3475037"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822648" y="1427393"/>
            <a:ext cx="5693568" cy="523220"/>
          </a:xfrm>
          <a:prstGeom prst="rect">
            <a:avLst/>
          </a:prstGeom>
          <a:noFill/>
        </p:spPr>
        <p:txBody>
          <a:bodyPr wrap="square" rtlCol="0">
            <a:spAutoFit/>
          </a:bodyPr>
          <a:lstStyle/>
          <a:p>
            <a:r>
              <a:rPr lang="en-US" altLang="zh-CN" sz="2800" b="1" dirty="0" smtClean="0"/>
              <a:t>Ideal Wind Field (Holland, 1980)</a:t>
            </a:r>
            <a:endParaRPr lang="zh-CN" altLang="en-US" sz="2800" b="1" dirty="0"/>
          </a:p>
        </p:txBody>
      </p:sp>
      <p:pic>
        <p:nvPicPr>
          <p:cNvPr id="94211" name="图片 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6932" y="1950613"/>
            <a:ext cx="3428156" cy="304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822648" y="4998844"/>
            <a:ext cx="5693568" cy="1754326"/>
          </a:xfrm>
          <a:prstGeom prst="rect">
            <a:avLst/>
          </a:prstGeom>
          <a:noFill/>
        </p:spPr>
        <p:txBody>
          <a:bodyPr wrap="square" rtlCol="0">
            <a:spAutoFit/>
          </a:bodyPr>
          <a:lstStyle/>
          <a:p>
            <a:pPr>
              <a:lnSpc>
                <a:spcPct val="150000"/>
              </a:lnSpc>
            </a:pPr>
            <a:r>
              <a:rPr lang="en-US" altLang="zh-CN" sz="2000" dirty="0" smtClean="0">
                <a:latin typeface="+mn-lt"/>
              </a:rPr>
              <a:t>Center pressure: 95 </a:t>
            </a:r>
            <a:r>
              <a:rPr lang="en-US" altLang="zh-CN" sz="2000" dirty="0" err="1" smtClean="0">
                <a:latin typeface="+mn-lt"/>
              </a:rPr>
              <a:t>kPa</a:t>
            </a:r>
            <a:endParaRPr lang="en-US" altLang="zh-CN" sz="2000" dirty="0" smtClean="0">
              <a:latin typeface="+mn-lt"/>
            </a:endParaRPr>
          </a:p>
          <a:p>
            <a:pPr>
              <a:lnSpc>
                <a:spcPct val="150000"/>
              </a:lnSpc>
            </a:pPr>
            <a:r>
              <a:rPr lang="en-US" altLang="zh-CN" sz="2000" dirty="0" smtClean="0">
                <a:latin typeface="+mn-lt"/>
              </a:rPr>
              <a:t>Radius </a:t>
            </a:r>
            <a:r>
              <a:rPr lang="en-US" altLang="zh-CN" sz="2000" dirty="0">
                <a:latin typeface="+mn-lt"/>
              </a:rPr>
              <a:t>of maximum wind speed: 70 km</a:t>
            </a:r>
          </a:p>
          <a:p>
            <a:pPr>
              <a:lnSpc>
                <a:spcPct val="150000"/>
              </a:lnSpc>
            </a:pPr>
            <a:r>
              <a:rPr lang="en-US" altLang="zh-CN" sz="2000" dirty="0">
                <a:latin typeface="+mn-lt"/>
              </a:rPr>
              <a:t>Translation speed: 5 m/s</a:t>
            </a:r>
            <a:endParaRPr lang="zh-CN" altLang="en-US" sz="2000" dirty="0">
              <a:latin typeface="+mn-lt"/>
            </a:endParaRPr>
          </a:p>
          <a:p>
            <a:endParaRPr lang="en-US" altLang="zh-CN" dirty="0" smtClean="0"/>
          </a:p>
        </p:txBody>
      </p:sp>
    </p:spTree>
    <p:extLst>
      <p:ext uri="{BB962C8B-B14F-4D97-AF65-F5344CB8AC3E}">
        <p14:creationId xmlns:p14="http://schemas.microsoft.com/office/powerpoint/2010/main" val="2758162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a:t>
            </a:r>
            <a:endParaRPr lang="zh-CN" altLang="en-US" dirty="0"/>
          </a:p>
        </p:txBody>
      </p:sp>
      <p:sp>
        <p:nvSpPr>
          <p:cNvPr id="5" name="灯片编号占位符 4"/>
          <p:cNvSpPr>
            <a:spLocks noGrp="1"/>
          </p:cNvSpPr>
          <p:nvPr>
            <p:ph type="sldNum" sz="quarter" idx="11"/>
          </p:nvPr>
        </p:nvSpPr>
        <p:spPr/>
        <p:txBody>
          <a:bodyPr/>
          <a:lstStyle/>
          <a:p>
            <a:pPr>
              <a:defRPr/>
            </a:pPr>
            <a:fld id="{66F023FA-0245-4732-9F65-D512721D62F6}" type="slidenum">
              <a:rPr lang="ko-KR" altLang="en-US" smtClean="0"/>
              <a:pPr>
                <a:defRPr/>
              </a:pPr>
              <a:t>7</a:t>
            </a:fld>
            <a:endParaRPr lang="en-US" altLang="ko-KR"/>
          </a:p>
        </p:txBody>
      </p:sp>
      <p:pic>
        <p:nvPicPr>
          <p:cNvPr id="94210"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132856"/>
            <a:ext cx="3970616"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2143436"/>
            <a:ext cx="3926891" cy="294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683568" y="1588730"/>
            <a:ext cx="3528392" cy="400110"/>
          </a:xfrm>
          <a:prstGeom prst="rect">
            <a:avLst/>
          </a:prstGeom>
          <a:noFill/>
        </p:spPr>
        <p:txBody>
          <a:bodyPr wrap="square" rtlCol="0">
            <a:spAutoFit/>
          </a:bodyPr>
          <a:lstStyle/>
          <a:p>
            <a:r>
              <a:rPr lang="en-US" altLang="zh-CN" sz="2000" dirty="0" smtClean="0">
                <a:latin typeface="+mj-lt"/>
              </a:rPr>
              <a:t>Without sea spray effect:</a:t>
            </a:r>
            <a:endParaRPr lang="zh-CN" altLang="en-US" sz="2000" dirty="0">
              <a:latin typeface="+mj-lt"/>
            </a:endParaRPr>
          </a:p>
        </p:txBody>
      </p:sp>
      <p:sp>
        <p:nvSpPr>
          <p:cNvPr id="8" name="文本框 7"/>
          <p:cNvSpPr txBox="1"/>
          <p:nvPr/>
        </p:nvSpPr>
        <p:spPr>
          <a:xfrm>
            <a:off x="4644008" y="1588730"/>
            <a:ext cx="3528392" cy="400110"/>
          </a:xfrm>
          <a:prstGeom prst="rect">
            <a:avLst/>
          </a:prstGeom>
          <a:noFill/>
        </p:spPr>
        <p:txBody>
          <a:bodyPr wrap="square" rtlCol="0">
            <a:spAutoFit/>
          </a:bodyPr>
          <a:lstStyle/>
          <a:p>
            <a:r>
              <a:rPr lang="en-US" altLang="zh-CN" sz="2000" dirty="0" smtClean="0">
                <a:latin typeface="+mj-lt"/>
              </a:rPr>
              <a:t>With sea spray effect:</a:t>
            </a:r>
            <a:endParaRPr lang="zh-CN" altLang="en-US" sz="2000" dirty="0">
              <a:latin typeface="+mj-lt"/>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2764264189"/>
              </p:ext>
            </p:extLst>
          </p:nvPr>
        </p:nvGraphicFramePr>
        <p:xfrm>
          <a:off x="1763688" y="5249997"/>
          <a:ext cx="6073775" cy="762000"/>
        </p:xfrm>
        <a:graphic>
          <a:graphicData uri="http://schemas.openxmlformats.org/presentationml/2006/ole">
            <mc:AlternateContent xmlns:mc="http://schemas.openxmlformats.org/markup-compatibility/2006">
              <mc:Choice xmlns:v="urn:schemas-microsoft-com:vml" Requires="v">
                <p:oleObj spid="_x0000_s98313" name="Equation" r:id="rId6" imgW="3416040" imgH="431640" progId="Equation.DSMT4">
                  <p:embed/>
                </p:oleObj>
              </mc:Choice>
              <mc:Fallback>
                <p:oleObj name="Equation" r:id="rId6" imgW="3416040" imgH="431640" progId="Equation.DSMT4">
                  <p:embed/>
                  <p:pic>
                    <p:nvPicPr>
                      <p:cNvPr id="0" name=""/>
                      <p:cNvPicPr>
                        <a:picLocks noChangeAspect="1" noChangeArrowheads="1"/>
                      </p:cNvPicPr>
                      <p:nvPr/>
                    </p:nvPicPr>
                    <p:blipFill>
                      <a:blip r:embed="rId7"/>
                      <a:srcRect/>
                      <a:stretch>
                        <a:fillRect/>
                      </a:stretch>
                    </p:blipFill>
                    <p:spPr bwMode="auto">
                      <a:xfrm>
                        <a:off x="1763688" y="5249997"/>
                        <a:ext cx="6073775" cy="762000"/>
                      </a:xfrm>
                      <a:prstGeom prst="rect">
                        <a:avLst/>
                      </a:prstGeom>
                      <a:noFill/>
                    </p:spPr>
                  </p:pic>
                </p:oleObj>
              </mc:Fallback>
            </mc:AlternateContent>
          </a:graphicData>
        </a:graphic>
      </p:graphicFrame>
      <p:sp>
        <p:nvSpPr>
          <p:cNvPr id="6" name="矩形 5"/>
          <p:cNvSpPr/>
          <p:nvPr/>
        </p:nvSpPr>
        <p:spPr bwMode="auto">
          <a:xfrm>
            <a:off x="5436096" y="5249997"/>
            <a:ext cx="1944216" cy="915307"/>
          </a:xfrm>
          <a:prstGeom prst="rect">
            <a:avLst/>
          </a:prstGeom>
          <a:noFill/>
          <a:ln w="9525" cap="flat" cmpd="sng" algn="ctr">
            <a:solidFill>
              <a:schemeClr val="tx2">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949614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Case Study</a:t>
            </a:r>
            <a:endParaRPr lang="zh-CN" altLang="en-US" dirty="0"/>
          </a:p>
        </p:txBody>
      </p:sp>
      <p:sp>
        <p:nvSpPr>
          <p:cNvPr id="3" name="内容占位符 2"/>
          <p:cNvSpPr>
            <a:spLocks noGrp="1"/>
          </p:cNvSpPr>
          <p:nvPr>
            <p:ph idx="1"/>
          </p:nvPr>
        </p:nvSpPr>
        <p:spPr/>
        <p:txBody>
          <a:bodyPr/>
          <a:lstStyle/>
          <a:p>
            <a:r>
              <a:rPr lang="en-US" altLang="zh-CN" sz="2000" dirty="0" smtClean="0"/>
              <a:t>Hurricane waves simulation-Katrina</a:t>
            </a:r>
            <a:endParaRPr lang="zh-CN" altLang="en-US" sz="2000" dirty="0"/>
          </a:p>
        </p:txBody>
      </p:sp>
      <p:sp>
        <p:nvSpPr>
          <p:cNvPr id="5" name="灯片编号占位符 4"/>
          <p:cNvSpPr>
            <a:spLocks noGrp="1"/>
          </p:cNvSpPr>
          <p:nvPr>
            <p:ph type="sldNum" sz="quarter" idx="11"/>
          </p:nvPr>
        </p:nvSpPr>
        <p:spPr/>
        <p:txBody>
          <a:bodyPr/>
          <a:lstStyle/>
          <a:p>
            <a:pPr>
              <a:defRPr/>
            </a:pPr>
            <a:fld id="{66F023FA-0245-4732-9F65-D512721D62F6}" type="slidenum">
              <a:rPr lang="ko-KR" altLang="en-US" smtClean="0"/>
              <a:pPr>
                <a:defRPr/>
              </a:pPr>
              <a:t>8</a:t>
            </a:fld>
            <a:endParaRPr lang="en-US" altLang="ko-KR"/>
          </a:p>
        </p:txBody>
      </p:sp>
      <p:pic>
        <p:nvPicPr>
          <p:cNvPr id="6" name="图片 5" descr="D:\Katrina\Figures\Figure 1\Figure 1.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7169" y="1965324"/>
            <a:ext cx="6408712" cy="4359275"/>
          </a:xfrm>
          <a:prstGeom prst="rect">
            <a:avLst/>
          </a:prstGeom>
          <a:noFill/>
          <a:ln>
            <a:noFill/>
          </a:ln>
        </p:spPr>
      </p:pic>
    </p:spTree>
    <p:extLst>
      <p:ext uri="{BB962C8B-B14F-4D97-AF65-F5344CB8AC3E}">
        <p14:creationId xmlns:p14="http://schemas.microsoft.com/office/powerpoint/2010/main" val="4027275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Case Study</a:t>
            </a:r>
            <a:endParaRPr lang="zh-CN" altLang="en-US" dirty="0"/>
          </a:p>
        </p:txBody>
      </p:sp>
      <p:sp>
        <p:nvSpPr>
          <p:cNvPr id="5" name="灯片编号占位符 4"/>
          <p:cNvSpPr>
            <a:spLocks noGrp="1"/>
          </p:cNvSpPr>
          <p:nvPr>
            <p:ph type="sldNum" sz="quarter" idx="11"/>
          </p:nvPr>
        </p:nvSpPr>
        <p:spPr/>
        <p:txBody>
          <a:bodyPr/>
          <a:lstStyle/>
          <a:p>
            <a:pPr>
              <a:defRPr/>
            </a:pPr>
            <a:fld id="{66F023FA-0245-4732-9F65-D512721D62F6}" type="slidenum">
              <a:rPr lang="ko-KR" altLang="en-US" smtClean="0"/>
              <a:pPr>
                <a:defRPr/>
              </a:pPr>
              <a:t>9</a:t>
            </a:fld>
            <a:endParaRPr lang="en-US" altLang="ko-KR"/>
          </a:p>
        </p:txBody>
      </p:sp>
      <p:pic>
        <p:nvPicPr>
          <p:cNvPr id="6" name="图片 5" descr="D:\Katrina\Figures\Figure 4\Figure 4(a).tif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514" y="1412776"/>
            <a:ext cx="4679950" cy="2339975"/>
          </a:xfrm>
          <a:prstGeom prst="rect">
            <a:avLst/>
          </a:prstGeom>
          <a:noFill/>
          <a:ln>
            <a:noFill/>
          </a:ln>
        </p:spPr>
      </p:pic>
      <p:pic>
        <p:nvPicPr>
          <p:cNvPr id="7" name="图片 6" descr="D:\Katrina\Figures\Figure 4\Figure 4(b).tif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4050" y="1417694"/>
            <a:ext cx="4679950" cy="2339975"/>
          </a:xfrm>
          <a:prstGeom prst="rect">
            <a:avLst/>
          </a:prstGeom>
          <a:noFill/>
          <a:ln>
            <a:noFill/>
          </a:ln>
        </p:spPr>
      </p:pic>
      <p:pic>
        <p:nvPicPr>
          <p:cNvPr id="8" name="图片 7" descr="D:\Katrina\Figures\Figure 4\Figure 4(c).tif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514" y="4052886"/>
            <a:ext cx="4679950" cy="2339975"/>
          </a:xfrm>
          <a:prstGeom prst="rect">
            <a:avLst/>
          </a:prstGeom>
          <a:noFill/>
          <a:ln>
            <a:noFill/>
          </a:ln>
        </p:spPr>
      </p:pic>
      <p:sp>
        <p:nvSpPr>
          <p:cNvPr id="9" name="文本框 8"/>
          <p:cNvSpPr txBox="1"/>
          <p:nvPr/>
        </p:nvSpPr>
        <p:spPr>
          <a:xfrm>
            <a:off x="4892796" y="3951744"/>
            <a:ext cx="4232476"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000" dirty="0" smtClean="0"/>
              <a:t>Land boundary: GSHHG</a:t>
            </a:r>
          </a:p>
          <a:p>
            <a:pPr marL="285750" indent="-285750">
              <a:lnSpc>
                <a:spcPct val="150000"/>
              </a:lnSpc>
              <a:buFont typeface="Arial" panose="020B0604020202020204" pitchFamily="34" charset="0"/>
              <a:buChar char="•"/>
            </a:pPr>
            <a:r>
              <a:rPr lang="en-US" altLang="zh-CN" sz="2000" dirty="0" smtClean="0"/>
              <a:t>Bathymetry: ETOPO1</a:t>
            </a:r>
            <a:r>
              <a:rPr lang="zh-CN" altLang="en-US" sz="2000" dirty="0" smtClean="0"/>
              <a:t> </a:t>
            </a:r>
            <a:r>
              <a:rPr lang="en-US" altLang="zh-CN" sz="2000" dirty="0" smtClean="0"/>
              <a:t>(1’</a:t>
            </a:r>
            <a:r>
              <a:rPr lang="en-US" altLang="zh-CN" sz="2000" dirty="0" smtClean="0">
                <a:latin typeface="黑体" panose="02010609060101010101" pitchFamily="49" charset="-122"/>
                <a:ea typeface="黑体" panose="02010609060101010101" pitchFamily="49" charset="-122"/>
              </a:rPr>
              <a:t>ⅹ</a:t>
            </a:r>
            <a:r>
              <a:rPr lang="en-US" altLang="zh-CN" sz="2000" dirty="0" smtClean="0"/>
              <a:t>1’)</a:t>
            </a:r>
          </a:p>
          <a:p>
            <a:pPr marL="285750" indent="-285750">
              <a:lnSpc>
                <a:spcPct val="150000"/>
              </a:lnSpc>
              <a:buFont typeface="Arial" panose="020B0604020202020204" pitchFamily="34" charset="0"/>
              <a:buChar char="•"/>
            </a:pPr>
            <a:r>
              <a:rPr lang="en-US" altLang="zh-CN" sz="2000" dirty="0" smtClean="0"/>
              <a:t>Elements</a:t>
            </a:r>
            <a:r>
              <a:rPr lang="zh-CN" altLang="en-US" sz="2000" dirty="0" smtClean="0"/>
              <a:t>：</a:t>
            </a:r>
            <a:r>
              <a:rPr lang="en-US" altLang="zh-CN" sz="2000" dirty="0" smtClean="0"/>
              <a:t>193362</a:t>
            </a:r>
          </a:p>
          <a:p>
            <a:pPr marL="285750" indent="-285750">
              <a:lnSpc>
                <a:spcPct val="150000"/>
              </a:lnSpc>
              <a:buFont typeface="Arial" panose="020B0604020202020204" pitchFamily="34" charset="0"/>
              <a:buChar char="•"/>
            </a:pPr>
            <a:r>
              <a:rPr lang="en-US" altLang="zh-CN" sz="2000" dirty="0" smtClean="0"/>
              <a:t>Nodes</a:t>
            </a:r>
            <a:r>
              <a:rPr lang="zh-CN" altLang="en-US" sz="2000" dirty="0" smtClean="0"/>
              <a:t>：</a:t>
            </a:r>
            <a:r>
              <a:rPr lang="en-US" altLang="zh-CN" sz="2000" dirty="0" smtClean="0"/>
              <a:t>98262</a:t>
            </a:r>
          </a:p>
          <a:p>
            <a:pPr marL="285750" indent="-285750">
              <a:lnSpc>
                <a:spcPct val="150000"/>
              </a:lnSpc>
              <a:buFont typeface="Arial" panose="020B0604020202020204" pitchFamily="34" charset="0"/>
              <a:buChar char="•"/>
            </a:pPr>
            <a:r>
              <a:rPr lang="en-US" altLang="zh-CN" sz="2000" dirty="0" smtClean="0"/>
              <a:t>Wind Field: H*</a:t>
            </a:r>
            <a:r>
              <a:rPr lang="en-US" altLang="zh-CN" sz="2000" dirty="0" err="1" smtClean="0"/>
              <a:t>wind+FNL</a:t>
            </a:r>
            <a:endParaRPr lang="en-US" altLang="zh-CN" sz="2000" dirty="0" smtClean="0"/>
          </a:p>
          <a:p>
            <a:pPr marL="285750" indent="-285750">
              <a:buFont typeface="Arial" panose="020B0604020202020204" pitchFamily="34" charset="0"/>
              <a:buChar char="•"/>
            </a:pPr>
            <a:endParaRPr lang="zh-CN" altLang="en-US" dirty="0"/>
          </a:p>
        </p:txBody>
      </p:sp>
    </p:spTree>
    <p:extLst>
      <p:ext uri="{BB962C8B-B14F-4D97-AF65-F5344CB8AC3E}">
        <p14:creationId xmlns:p14="http://schemas.microsoft.com/office/powerpoint/2010/main" val="2278401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035betty_wave2">
  <a:themeElements>
    <a:clrScheme name="035betty_wave2 4">
      <a:dk1>
        <a:srgbClr val="000000"/>
      </a:dk1>
      <a:lt1>
        <a:srgbClr val="FFFFFF"/>
      </a:lt1>
      <a:dk2>
        <a:srgbClr val="003060"/>
      </a:dk2>
      <a:lt2>
        <a:srgbClr val="969696"/>
      </a:lt2>
      <a:accent1>
        <a:srgbClr val="FFFF00"/>
      </a:accent1>
      <a:accent2>
        <a:srgbClr val="336387"/>
      </a:accent2>
      <a:accent3>
        <a:srgbClr val="FFFFFF"/>
      </a:accent3>
      <a:accent4>
        <a:srgbClr val="000000"/>
      </a:accent4>
      <a:accent5>
        <a:srgbClr val="FFFFAA"/>
      </a:accent5>
      <a:accent6>
        <a:srgbClr val="2D597A"/>
      </a:accent6>
      <a:hlink>
        <a:srgbClr val="66CAE2"/>
      </a:hlink>
      <a:folHlink>
        <a:srgbClr val="CCFFCC"/>
      </a:folHlink>
    </a:clrScheme>
    <a:fontScheme name="035betty_wave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035betty_wave2 1">
        <a:dk1>
          <a:srgbClr val="000000"/>
        </a:dk1>
        <a:lt1>
          <a:srgbClr val="FFFFFF"/>
        </a:lt1>
        <a:dk2>
          <a:srgbClr val="003060"/>
        </a:dk2>
        <a:lt2>
          <a:srgbClr val="969696"/>
        </a:lt2>
        <a:accent1>
          <a:srgbClr val="FF9900"/>
        </a:accent1>
        <a:accent2>
          <a:srgbClr val="336387"/>
        </a:accent2>
        <a:accent3>
          <a:srgbClr val="FFFFFF"/>
        </a:accent3>
        <a:accent4>
          <a:srgbClr val="000000"/>
        </a:accent4>
        <a:accent5>
          <a:srgbClr val="FFCAAA"/>
        </a:accent5>
        <a:accent6>
          <a:srgbClr val="2D597A"/>
        </a:accent6>
        <a:hlink>
          <a:srgbClr val="66CAE2"/>
        </a:hlink>
        <a:folHlink>
          <a:srgbClr val="CCECFF"/>
        </a:folHlink>
      </a:clrScheme>
      <a:clrMap bg1="lt1" tx1="dk1" bg2="lt2" tx2="dk2" accent1="accent1" accent2="accent2" accent3="accent3" accent4="accent4" accent5="accent5" accent6="accent6" hlink="hlink" folHlink="folHlink"/>
    </a:extraClrScheme>
    <a:extraClrScheme>
      <a:clrScheme name="035betty_wave2 2">
        <a:dk1>
          <a:srgbClr val="000000"/>
        </a:dk1>
        <a:lt1>
          <a:srgbClr val="FFFFFF"/>
        </a:lt1>
        <a:dk2>
          <a:srgbClr val="000066"/>
        </a:dk2>
        <a:lt2>
          <a:srgbClr val="969696"/>
        </a:lt2>
        <a:accent1>
          <a:srgbClr val="33CCCC"/>
        </a:accent1>
        <a:accent2>
          <a:srgbClr val="333399"/>
        </a:accent2>
        <a:accent3>
          <a:srgbClr val="FFFFFF"/>
        </a:accent3>
        <a:accent4>
          <a:srgbClr val="000000"/>
        </a:accent4>
        <a:accent5>
          <a:srgbClr val="ADE2E2"/>
        </a:accent5>
        <a:accent6>
          <a:srgbClr val="2D2D8A"/>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035betty_wave2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clrMap bg1="lt1" tx1="dk1" bg2="lt2" tx2="dk2" accent1="accent1" accent2="accent2" accent3="accent3" accent4="accent4" accent5="accent5" accent6="accent6" hlink="hlink" folHlink="folHlink"/>
    </a:extraClrScheme>
    <a:extraClrScheme>
      <a:clrScheme name="035betty_wave2 4">
        <a:dk1>
          <a:srgbClr val="000000"/>
        </a:dk1>
        <a:lt1>
          <a:srgbClr val="FFFFFF"/>
        </a:lt1>
        <a:dk2>
          <a:srgbClr val="003060"/>
        </a:dk2>
        <a:lt2>
          <a:srgbClr val="969696"/>
        </a:lt2>
        <a:accent1>
          <a:srgbClr val="FFFF00"/>
        </a:accent1>
        <a:accent2>
          <a:srgbClr val="336387"/>
        </a:accent2>
        <a:accent3>
          <a:srgbClr val="FFFFFF"/>
        </a:accent3>
        <a:accent4>
          <a:srgbClr val="000000"/>
        </a:accent4>
        <a:accent5>
          <a:srgbClr val="FFFFAA"/>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035betty_wave2</Template>
  <TotalTime>5293</TotalTime>
  <Words>963</Words>
  <Application>Microsoft Office PowerPoint</Application>
  <PresentationFormat>全屏显示(4:3)</PresentationFormat>
  <Paragraphs>139</Paragraphs>
  <Slides>17</Slides>
  <Notes>17</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17</vt:i4>
      </vt:variant>
    </vt:vector>
  </HeadingPairs>
  <TitlesOfParts>
    <vt:vector size="29" baseType="lpstr">
      <vt:lpstr>Gulim</vt:lpstr>
      <vt:lpstr>Gulim</vt:lpstr>
      <vt:lpstr>맑은 고딕</vt:lpstr>
      <vt:lpstr>黑体</vt:lpstr>
      <vt:lpstr>宋体</vt:lpstr>
      <vt:lpstr>Arial</vt:lpstr>
      <vt:lpstr>Lucida Sans Unicode</vt:lpstr>
      <vt:lpstr>Times New Roman</vt:lpstr>
      <vt:lpstr>Verdana</vt:lpstr>
      <vt:lpstr>Wingdings</vt:lpstr>
      <vt:lpstr>035betty_wave2</vt:lpstr>
      <vt:lpstr>Equation</vt:lpstr>
      <vt:lpstr>Enhancement of Wind Stress and Hurricane Waves Simulation</vt:lpstr>
      <vt:lpstr>CONTENTS</vt:lpstr>
      <vt:lpstr>Introduction</vt:lpstr>
      <vt:lpstr>Introduction</vt:lpstr>
      <vt:lpstr>Method</vt:lpstr>
      <vt:lpstr>Method</vt:lpstr>
      <vt:lpstr>Results</vt:lpstr>
      <vt:lpstr>Case Study</vt:lpstr>
      <vt:lpstr>Case Study</vt:lpstr>
      <vt:lpstr>Case Study</vt:lpstr>
      <vt:lpstr>Case Study</vt:lpstr>
      <vt:lpstr>Future Work</vt:lpstr>
      <vt:lpstr>Future Work</vt:lpstr>
      <vt:lpstr>Future Work</vt:lpstr>
      <vt:lpstr>Future Work</vt:lpstr>
      <vt:lpstr>Future Work</vt:lpstr>
      <vt:lpstr>Thank you!</vt:lpstr>
    </vt:vector>
  </TitlesOfParts>
  <Company>THU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CYJ</dc:creator>
  <cp:lastModifiedBy>CYJ</cp:lastModifiedBy>
  <cp:revision>205</cp:revision>
  <cp:lastPrinted>2015-12-11T14:55:52Z</cp:lastPrinted>
  <dcterms:created xsi:type="dcterms:W3CDTF">2015-06-14T03:10:47Z</dcterms:created>
  <dcterms:modified xsi:type="dcterms:W3CDTF">2015-12-11T17:43:38Z</dcterms:modified>
</cp:coreProperties>
</file>