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5" r:id="rId3"/>
    <p:sldId id="257" r:id="rId4"/>
    <p:sldId id="264" r:id="rId5"/>
    <p:sldId id="258" r:id="rId6"/>
    <p:sldId id="262" r:id="rId7"/>
    <p:sldId id="263" r:id="rId8"/>
    <p:sldId id="260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1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6613"/>
            <a:ext cx="66294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7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5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2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9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69A1-2A9F-B14D-9C47-9AEDEF0518EC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7DB17-10B5-0F47-83F3-2929B95D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1.png"/><Relationship Id="rId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1248927"/>
            <a:ext cx="8352429" cy="4687626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296" y="-95538"/>
            <a:ext cx="9144000" cy="158145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and Propagation of MJO in a high resolution model: Local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effect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59305" y="1339207"/>
            <a:ext cx="8761862" cy="639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Sourav Taraphdar</a:t>
            </a:r>
            <a:r>
              <a:rPr lang="en-US" sz="3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910" y="3828529"/>
            <a:ext cx="794299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  <a:r>
              <a:rPr lang="en-US" sz="2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Fuqing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Yonghui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Michael (Yue) Ying</a:t>
            </a:r>
          </a:p>
          <a:p>
            <a:r>
              <a:rPr lang="en-US" sz="24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Shuguang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</a:p>
          <a:p>
            <a:r>
              <a:rPr lang="en-US" sz="24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Juan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</a:t>
            </a:r>
          </a:p>
          <a:p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Department of Meteorology, The Pennsylvania State University,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PA, USA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Department of Applied Physics and Applied Mathematics, Columbia University,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NY, USA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Department of Atmospheric Sciences, Nanjing University, Nanjing, China</a:t>
            </a:r>
          </a:p>
        </p:txBody>
      </p:sp>
    </p:spTree>
    <p:extLst>
      <p:ext uri="{BB962C8B-B14F-4D97-AF65-F5344CB8AC3E}">
        <p14:creationId xmlns:p14="http://schemas.microsoft.com/office/powerpoint/2010/main" val="318308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56FDFB3-3C3B-A947-AB63-7594BA9A1735}" type="slidenum">
              <a:rPr lang="en-US" sz="900">
                <a:solidFill>
                  <a:srgbClr val="707276"/>
                </a:solidFill>
              </a:rPr>
              <a:pPr/>
              <a:t>10</a:t>
            </a:fld>
            <a:endParaRPr lang="en-US" sz="900">
              <a:solidFill>
                <a:srgbClr val="707276"/>
              </a:solidFill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85725" y="45090"/>
            <a:ext cx="8980487" cy="738664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  <a:cs typeface="Arial" charset="0"/>
              </a:rPr>
              <a:t>Linkage of remote SST and Atlantic tropical cyclone activity mediated by the African monsoon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338" y="985838"/>
            <a:ext cx="3411537" cy="425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 defTabSz="914400" eaLnBrk="1" fontAlgn="auto" hangingPunct="1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Objective</a:t>
            </a:r>
          </a:p>
          <a:p>
            <a:pPr marL="285750" indent="-285750" defTabSz="914400"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r>
              <a:rPr lang="en-US" altLang="en-US" sz="1600" dirty="0">
                <a:latin typeface="Calibri" pitchFamily="34" charset="0"/>
                <a:ea typeface="MS PGothic" pitchFamily="34" charset="-128"/>
                <a:cs typeface="+mn-cs"/>
              </a:rPr>
              <a:t>Systematically </a:t>
            </a:r>
            <a:r>
              <a:rPr lang="en-US" altLang="en-US" sz="1600" dirty="0" smtClean="0">
                <a:latin typeface="Calibri" pitchFamily="34" charset="0"/>
                <a:ea typeface="MS PGothic" pitchFamily="34" charset="-128"/>
              </a:rPr>
              <a:t>analyze</a:t>
            </a:r>
            <a:r>
              <a:rPr lang="en-US" altLang="en-US" sz="1600" dirty="0" smtClean="0"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lang="en-US" altLang="en-US" sz="1600" dirty="0">
                <a:latin typeface="Calibri" pitchFamily="34" charset="0"/>
                <a:ea typeface="MS PGothic" pitchFamily="34" charset="-128"/>
                <a:cs typeface="+mn-cs"/>
              </a:rPr>
              <a:t>the relationship between North Atlantic &amp; Mediterranean (NAMED) SST and </a:t>
            </a:r>
            <a:r>
              <a:rPr lang="en-US" altLang="en-US" sz="1600" dirty="0" smtClean="0">
                <a:latin typeface="Calibri" pitchFamily="34" charset="0"/>
                <a:ea typeface="MS PGothic" pitchFamily="34" charset="-128"/>
                <a:cs typeface="+mn-cs"/>
              </a:rPr>
              <a:t>Atlantic </a:t>
            </a:r>
            <a:r>
              <a:rPr lang="en-US" altLang="en-US" sz="1600" dirty="0">
                <a:latin typeface="Calibri" pitchFamily="34" charset="0"/>
                <a:ea typeface="MS PGothic" pitchFamily="34" charset="-128"/>
                <a:cs typeface="+mn-cs"/>
              </a:rPr>
              <a:t>Hurricane activity through </a:t>
            </a:r>
            <a:r>
              <a:rPr lang="en-US" altLang="en-US" sz="1600" dirty="0" smtClean="0">
                <a:latin typeface="Calibri" pitchFamily="34" charset="0"/>
                <a:ea typeface="MS PGothic" pitchFamily="34" charset="-128"/>
                <a:cs typeface="+mn-cs"/>
              </a:rPr>
              <a:t>their linkages to the </a:t>
            </a:r>
            <a:r>
              <a:rPr lang="en-US" altLang="en-US" sz="1600" dirty="0">
                <a:latin typeface="Calibri" pitchFamily="34" charset="0"/>
                <a:ea typeface="MS PGothic" pitchFamily="34" charset="-128"/>
                <a:cs typeface="+mn-cs"/>
              </a:rPr>
              <a:t>African monsoon rainfall (AMR)</a:t>
            </a:r>
          </a:p>
          <a:p>
            <a:pPr marL="285750" indent="-285750" defTabSz="914400"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  <a:p>
            <a:pPr marL="231775" indent="-231775" algn="ctr" defTabSz="914400" eaLnBrk="1" fontAlgn="auto" hangingPunct="1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Approach</a:t>
            </a:r>
            <a:endParaRPr lang="en-US" sz="1600" b="1" dirty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  <a:p>
            <a:pPr marL="285750" indent="-285750" defTabSz="914400"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Analyzed s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everal observational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data for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a 30-years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(1984 - 2013) period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including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NHC TC track data, NOAA OI and UKMO Had SST, ERA and NCEP reanalysis data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set </a:t>
            </a:r>
          </a:p>
          <a:p>
            <a:pPr marL="285750" indent="-285750" defTabSz="914400"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Establish the dynamical linkages and statistical relationships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  <a:p>
            <a:pPr marL="285750" indent="-285750" defTabSz="914400"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endParaRPr lang="en-US" sz="1600" dirty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2238" y="5158690"/>
            <a:ext cx="9021762" cy="120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altLang="en-US" b="1" kern="0" dirty="0">
                <a:solidFill>
                  <a:prstClr val="black"/>
                </a:solidFill>
                <a:ea typeface="+mn-ea"/>
              </a:rPr>
              <a:t>Impact</a:t>
            </a:r>
          </a:p>
          <a:p>
            <a:pPr defTabSz="914400" eaLnBrk="1" fontAlgn="auto" hangingPunct="1">
              <a:spcBef>
                <a:spcPct val="15000"/>
              </a:spcBef>
              <a:spcAft>
                <a:spcPts val="0"/>
              </a:spcAft>
              <a:buFont typeface="Arial" charset="0"/>
              <a:buChar char="●"/>
              <a:defRPr/>
            </a:pPr>
            <a:r>
              <a:rPr lang="en-US" altLang="en-US" sz="1600" dirty="0">
                <a:ea typeface="MS PGothic" pitchFamily="34" charset="-128"/>
              </a:rPr>
              <a:t>W</a:t>
            </a:r>
            <a:r>
              <a:rPr lang="en-US" altLang="en-US" sz="1600" dirty="0" smtClean="0">
                <a:ea typeface="MS PGothic" pitchFamily="34" charset="-128"/>
              </a:rPr>
              <a:t>armer </a:t>
            </a:r>
            <a:r>
              <a:rPr lang="en-US" altLang="en-US" sz="1600" dirty="0">
                <a:ea typeface="MS PGothic" pitchFamily="34" charset="-128"/>
              </a:rPr>
              <a:t>NAMED </a:t>
            </a:r>
            <a:r>
              <a:rPr lang="en-US" altLang="en-US" sz="1600" dirty="0" smtClean="0">
                <a:ea typeface="MS PGothic" pitchFamily="34" charset="-128"/>
              </a:rPr>
              <a:t>SST is positively linked to hurricane frequency </a:t>
            </a:r>
            <a:r>
              <a:rPr lang="en-US" altLang="en-US" sz="1600" dirty="0">
                <a:ea typeface="MS PGothic" pitchFamily="34" charset="-128"/>
              </a:rPr>
              <a:t>east of 45W </a:t>
            </a:r>
            <a:r>
              <a:rPr lang="en-US" altLang="en-US" sz="1600" dirty="0" smtClean="0">
                <a:ea typeface="MS PGothic" pitchFamily="34" charset="-128"/>
              </a:rPr>
              <a:t>through its influence on AMRs activity, with more prominent correlation </a:t>
            </a:r>
            <a:r>
              <a:rPr lang="en-US" altLang="en-US" sz="1600" dirty="0">
                <a:ea typeface="MS PGothic" pitchFamily="34" charset="-128"/>
              </a:rPr>
              <a:t>in the latter half of summer (August, </a:t>
            </a:r>
            <a:r>
              <a:rPr lang="en-US" altLang="en-US" sz="1600" dirty="0" smtClean="0">
                <a:ea typeface="MS PGothic" pitchFamily="34" charset="-128"/>
              </a:rPr>
              <a:t>September)</a:t>
            </a:r>
          </a:p>
          <a:p>
            <a:pPr defTabSz="914400" eaLnBrk="1" fontAlgn="auto" hangingPunct="1">
              <a:spcBef>
                <a:spcPct val="15000"/>
              </a:spcBef>
              <a:spcAft>
                <a:spcPts val="0"/>
              </a:spcAft>
              <a:buFont typeface="Arial" charset="0"/>
              <a:buChar char="●"/>
              <a:defRPr/>
            </a:pPr>
            <a:r>
              <a:rPr lang="en-US" altLang="en-US" sz="1600" kern="0" dirty="0" smtClean="0">
                <a:solidFill>
                  <a:prstClr val="black"/>
                </a:solidFill>
                <a:ea typeface="+mn-ea"/>
              </a:rPr>
              <a:t>NAMED SST can explains about 8% on </a:t>
            </a:r>
            <a:r>
              <a:rPr lang="en-US" altLang="en-US" sz="1600" kern="0" dirty="0" err="1" smtClean="0">
                <a:solidFill>
                  <a:prstClr val="black"/>
                </a:solidFill>
                <a:ea typeface="+mn-ea"/>
              </a:rPr>
              <a:t>interannual</a:t>
            </a:r>
            <a:r>
              <a:rPr lang="en-US" altLang="en-US" sz="1600" kern="0" dirty="0" smtClean="0">
                <a:solidFill>
                  <a:prstClr val="black"/>
                </a:solidFill>
                <a:ea typeface="+mn-ea"/>
              </a:rPr>
              <a:t> variability of Atlantic TC Frequency</a:t>
            </a:r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87313" y="6351588"/>
            <a:ext cx="8978900" cy="46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/>
            <a:r>
              <a:rPr lang="en-US" sz="1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Taraphdar, S., 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LR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Leung and Samson </a:t>
            </a:r>
            <a:r>
              <a:rPr lang="en-US" sz="12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Hagos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2015 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Linkage of remote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Sea surface temperatures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and Atlantic tropical cyclone activity mediated by the African monsoon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”, </a:t>
            </a:r>
            <a:r>
              <a:rPr lang="en-US" sz="12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Geophys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Res. Lett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., 42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572–578, doi:10.1002/2014GL062600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3015" name="Group 3"/>
          <p:cNvGrpSpPr>
            <a:grpSpLocks/>
          </p:cNvGrpSpPr>
          <p:nvPr/>
        </p:nvGrpSpPr>
        <p:grpSpPr bwMode="auto">
          <a:xfrm>
            <a:off x="3678237" y="878998"/>
            <a:ext cx="5105400" cy="3775075"/>
            <a:chOff x="3657600" y="903758"/>
            <a:chExt cx="5104765" cy="3774838"/>
          </a:xfrm>
        </p:grpSpPr>
        <p:grpSp>
          <p:nvGrpSpPr>
            <p:cNvPr id="43017" name="Group 2"/>
            <p:cNvGrpSpPr>
              <a:grpSpLocks/>
            </p:cNvGrpSpPr>
            <p:nvPr/>
          </p:nvGrpSpPr>
          <p:grpSpPr bwMode="auto">
            <a:xfrm>
              <a:off x="6310540" y="2854333"/>
              <a:ext cx="2451825" cy="1754626"/>
              <a:chOff x="6310540" y="2854333"/>
              <a:chExt cx="2451825" cy="1754626"/>
            </a:xfrm>
          </p:grpSpPr>
          <p:graphicFrame>
            <p:nvGraphicFramePr>
              <p:cNvPr id="43024" name="Chart 14"/>
              <p:cNvGraphicFramePr>
                <a:graphicFrameLocks/>
              </p:cNvGraphicFramePr>
              <p:nvPr/>
            </p:nvGraphicFramePr>
            <p:xfrm>
              <a:off x="6259740" y="2803533"/>
              <a:ext cx="2553425" cy="1856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" name="Chart" r:id="rId4" imgW="2554445" imgH="1859441" progId="Excel.Chart.8">
                      <p:embed/>
                    </p:oleObj>
                  </mc:Choice>
                  <mc:Fallback>
                    <p:oleObj name="Chart" r:id="rId4" imgW="2554445" imgH="1859441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59740" y="2803533"/>
                            <a:ext cx="2553425" cy="18562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025" name="TextBox 6"/>
              <p:cNvSpPr txBox="1">
                <a:spLocks noChangeArrowheads="1"/>
              </p:cNvSpPr>
              <p:nvPr/>
            </p:nvSpPr>
            <p:spPr bwMode="auto">
              <a:xfrm>
                <a:off x="6780217" y="3447550"/>
                <a:ext cx="10666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Arial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SzPct val="100000"/>
                  <a:buBlip>
                    <a:blip r:embed="rId3"/>
                  </a:buBlip>
                  <a:defRPr sz="1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SzPct val="100000"/>
                  <a:buBlip>
                    <a:blip r:embed="rId3"/>
                  </a:buBlip>
                  <a:defRPr sz="1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SzPct val="100000"/>
                  <a:buBlip>
                    <a:blip r:embed="rId3"/>
                  </a:buBlip>
                  <a:defRPr sz="1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SzPct val="100000"/>
                  <a:buBlip>
                    <a:blip r:embed="rId3"/>
                  </a:buBlip>
                  <a:defRPr sz="1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800" b="1">
                    <a:solidFill>
                      <a:srgbClr val="0070C0"/>
                    </a:solidFill>
                    <a:latin typeface="Times New Roman" charset="0"/>
                    <a:cs typeface="Times New Roman" charset="0"/>
                  </a:rPr>
                  <a:t>Total</a:t>
                </a:r>
                <a:endParaRPr lang="en-US" sz="800">
                  <a:latin typeface="Times New Roman" charset="0"/>
                  <a:cs typeface="Times New Roman" charset="0"/>
                </a:endParaRPr>
              </a:p>
              <a:p>
                <a:r>
                  <a:rPr lang="en-US" sz="800" b="1">
                    <a:solidFill>
                      <a:srgbClr val="C00000"/>
                    </a:solidFill>
                    <a:latin typeface="Times New Roman" charset="0"/>
                    <a:cs typeface="Times New Roman" charset="0"/>
                  </a:rPr>
                  <a:t>Hurricane</a:t>
                </a:r>
                <a:endParaRPr lang="en-US" sz="800">
                  <a:latin typeface="Times New Roman" charset="0"/>
                  <a:cs typeface="Times New Roman" charset="0"/>
                </a:endParaRPr>
              </a:p>
              <a:p>
                <a:r>
                  <a:rPr lang="en-US" sz="800" b="1">
                    <a:solidFill>
                      <a:srgbClr val="77933C"/>
                    </a:solidFill>
                    <a:latin typeface="Times New Roman" charset="0"/>
                    <a:cs typeface="Times New Roman" charset="0"/>
                  </a:rPr>
                  <a:t>Tropical Storms</a:t>
                </a:r>
                <a:endParaRPr lang="en-US" sz="800">
                  <a:latin typeface="Times New Roman" charset="0"/>
                  <a:cs typeface="Times New Roman" charset="0"/>
                </a:endParaRPr>
              </a:p>
            </p:txBody>
          </p:sp>
        </p:grpSp>
        <p:pic>
          <p:nvPicPr>
            <p:cNvPr id="43018" name="Picture 24" descr="C:\Users\tara004\sourav\Figures\hurr\new\revised\new\mod_clim\fig_new\figure1_mod.ep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744" b="64368"/>
            <a:stretch>
              <a:fillRect/>
            </a:stretch>
          </p:blipFill>
          <p:spPr bwMode="auto">
            <a:xfrm>
              <a:off x="3690818" y="903758"/>
              <a:ext cx="2507923" cy="183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Picture 25" descr="C:\Users\tara004\sourav\Figures\hurr\new\revised\new\mod_clim\fig_new\figure1_mod.ep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0056"/>
            <a:stretch>
              <a:fillRect/>
            </a:stretch>
          </p:blipFill>
          <p:spPr bwMode="auto">
            <a:xfrm>
              <a:off x="6311504" y="903758"/>
              <a:ext cx="2431301" cy="184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0" name="TextBox 26"/>
            <p:cNvSpPr txBox="1">
              <a:spLocks noChangeArrowheads="1"/>
            </p:cNvSpPr>
            <p:nvPr/>
          </p:nvSpPr>
          <p:spPr bwMode="auto">
            <a:xfrm>
              <a:off x="4236285" y="979024"/>
              <a:ext cx="132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b="1">
                  <a:latin typeface="Calibri" charset="0"/>
                </a:rPr>
                <a:t>A. NOAA OISST</a:t>
              </a:r>
            </a:p>
          </p:txBody>
        </p:sp>
        <p:sp>
          <p:nvSpPr>
            <p:cNvPr id="43021" name="TextBox 27"/>
            <p:cNvSpPr txBox="1">
              <a:spLocks noChangeArrowheads="1"/>
            </p:cNvSpPr>
            <p:nvPr/>
          </p:nvSpPr>
          <p:spPr bwMode="auto">
            <a:xfrm>
              <a:off x="6537013" y="979750"/>
              <a:ext cx="1825959" cy="287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b="1">
                  <a:latin typeface="Calibri" charset="0"/>
                </a:rPr>
                <a:t>B. NCEP 700hPA Wind</a:t>
              </a:r>
            </a:p>
          </p:txBody>
        </p:sp>
        <p:pic>
          <p:nvPicPr>
            <p:cNvPr id="43022" name="Picture 28" descr="C:\Users\tara004\sourav\Figures\hurr\new\revised\new\mod_clim\fig_new\figure1_mod.ep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56" r="50000"/>
            <a:stretch>
              <a:fillRect/>
            </a:stretch>
          </p:blipFill>
          <p:spPr bwMode="auto">
            <a:xfrm>
              <a:off x="3657600" y="2832234"/>
              <a:ext cx="2620686" cy="184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3" name="TextBox 29"/>
            <p:cNvSpPr txBox="1">
              <a:spLocks noChangeArrowheads="1"/>
            </p:cNvSpPr>
            <p:nvPr/>
          </p:nvSpPr>
          <p:spPr bwMode="auto">
            <a:xfrm>
              <a:off x="4000743" y="2869611"/>
              <a:ext cx="1558920" cy="287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fontAlgn="base" hangingPunct="0">
                <a:spcAft>
                  <a:spcPct val="0"/>
                </a:spcAft>
                <a:buSzPct val="100000"/>
                <a:buBlip>
                  <a:blip r:embed="rId3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b="1">
                  <a:latin typeface="Calibri" charset="0"/>
                </a:rPr>
                <a:t>C. NCEP MSE (KJ/Kg)</a:t>
              </a:r>
            </a:p>
          </p:txBody>
        </p:sp>
      </p:grpSp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3370698" y="4640094"/>
            <a:ext cx="57733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100" dirty="0">
                <a:solidFill>
                  <a:schemeClr val="accent1"/>
                </a:solidFill>
                <a:latin typeface="Calibri" charset="0"/>
              </a:rPr>
              <a:t>Composite spatial distribution of  A. NOAA OISST (</a:t>
            </a:r>
            <a:r>
              <a:rPr lang="en-US" sz="1100" dirty="0" err="1">
                <a:solidFill>
                  <a:schemeClr val="accent1"/>
                </a:solidFill>
                <a:latin typeface="Calibri" charset="0"/>
              </a:rPr>
              <a:t>deg</a:t>
            </a:r>
            <a:r>
              <a:rPr lang="en-US" sz="1100" dirty="0">
                <a:solidFill>
                  <a:schemeClr val="accent1"/>
                </a:solidFill>
                <a:latin typeface="Calibri" charset="0"/>
              </a:rPr>
              <a:t> C), B. 700hPa Wind (m/s), C. Lower level MSE (KJ/Kg) between strong and weak monsoon years. Panel D depicts the distribution of  all storms (blue) including  hurricanes (brown) and tropical storms (green) under different SST conditions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8979" y="705596"/>
            <a:ext cx="2788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Strong minus weak monsoon years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7008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069" y="81044"/>
            <a:ext cx="8652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MJO is initiated over western Indian Ocean (WIO)?</a:t>
            </a:r>
            <a:endParaRPr lang="en-US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68" y="532256"/>
            <a:ext cx="8843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Circumnavigation of a proceeding MJO event that travels around the global tropics (Lau &amp; Peng, 1987; Wang and Li, 1994;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Kim, 2003; Matthews 2008)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tropical forcing's in addition to extratropical forcing's (Ray et al., 2009; Zhao et al., 2013)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5" y="1977249"/>
            <a:ext cx="3766780" cy="4867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12191" y="2484984"/>
            <a:ext cx="53226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marked increase of </a:t>
            </a: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 in association with warmer temperature and anomalous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ascending motion</a:t>
            </a: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appeared </a:t>
            </a: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10 days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the convection </a:t>
            </a: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moisture was caused primarily by the horizontal advection of the mean specific humidity by anomalous flows induced due to downstream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Rossby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wave response to a preceding suppressed phase MJO over the eastern IO</a:t>
            </a:r>
          </a:p>
        </p:txBody>
      </p:sp>
    </p:spTree>
    <p:extLst>
      <p:ext uri="{BB962C8B-B14F-4D97-AF65-F5344CB8AC3E}">
        <p14:creationId xmlns:p14="http://schemas.microsoft.com/office/powerpoint/2010/main" val="40975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150" y="34325"/>
            <a:ext cx="8929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 dynamics responsible for the eastward propagation of MJO (Hsu and Li, 2012; Li 2014)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5075" y="806777"/>
            <a:ext cx="4694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positive moisture anomaly appears at the PBL (1000 – 700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to the east of the MJO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tropospheric heating associated with MJO convection induces a baroclinic free atmosphere response, with Kelvin (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Rossby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wave response to the east (west) of convection center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Anomalous low pressure at the top of PBL associated with Kelvin wave response may induce a convergence in the boundary layer, while PBL divergence may occur to the west between two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Rossby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wave gyres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SST anomaly to the east of the convection helps to trigger a fresh convection to the east of the current convection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854" y="752186"/>
            <a:ext cx="4320925" cy="5973157"/>
            <a:chOff x="8614" y="783533"/>
            <a:chExt cx="4416461" cy="5969106"/>
          </a:xfrm>
        </p:grpSpPr>
        <p:pic>
          <p:nvPicPr>
            <p:cNvPr id="9" name="Picture 8" descr="Screen Shot 2015-08-14 at 3.54.47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46" t="34446" r="20449" b="16696"/>
            <a:stretch/>
          </p:blipFill>
          <p:spPr>
            <a:xfrm>
              <a:off x="8614" y="783533"/>
              <a:ext cx="4416461" cy="29026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46" y="3784978"/>
              <a:ext cx="4391229" cy="280304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92573" y="6383307"/>
              <a:ext cx="2432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Hsu and Li, 2012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9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92" y="300245"/>
            <a:ext cx="8980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primarily causes MJO initiation ? is it causes by local effects and/or circumnavigating signals (remote effects)?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equatorial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Rossby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waves and Kelvin waves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preconditioning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IO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MJO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propagation using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resolution model with waves separation techniques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2" y="2361055"/>
            <a:ext cx="89802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Simulation: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at 9km horizontal resolution following the experimental design of Wang et al., (2015)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design: Identify the MJO signals into the forcing's data sets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1: Removes MJO related signals only from initial condition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2: Similar to “1” but removes MJO from boundary conditions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3: Removes both from initial and boundary conditions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2" y="4749411"/>
            <a:ext cx="8925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Events: Oct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DYNAMO/CINDY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field campaign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ERA-Interim is adopted to construct initial, bottom and lateral boundary conditions for regional simulations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 simulations start from 1 Oct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spectral nudging of horizontal winds for the first 3 days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0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13916" y="887106"/>
            <a:ext cx="3548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Hovmoller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diagram of daily rainfall from TRMM and WRF clearly shows the MJO event, starting from ~60E and propagating eastward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Eastward propagation of precipitation is disrupted near the Maritime Continents (100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E) in both model and observation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associated with MJO is not collocated with the westerly wind maximum but occurs mostly in the leading edge of the westerly regime bordering the easterlies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" y="122828"/>
            <a:ext cx="5355431" cy="66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9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" y="191377"/>
            <a:ext cx="4984866" cy="65080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8725" y="1760565"/>
            <a:ext cx="39305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Large scale precipitation maxima migrate northward slowly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generally coincides with low level cyclonic relative vorticity anomalies during the active MJO phases, might evolve into tropical cyclones in some events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4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390" y="245657"/>
            <a:ext cx="358896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motion in both the model and observation shows the top heavy first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baroclinic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mode structure during active phases of MJO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of westerly to easterly at lower troposphere (600 – 800 </a:t>
            </a:r>
            <a:r>
              <a:rPr lang="en-US" sz="16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prior to MJO event, and turns back to westerlies during MJO active phases (late Oct to early Nov)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classical structure of tilted positive temperature anomaly prior to MJO rainfall peak followed by a negative temp anomaly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Dryness of lower troposphere during suppressed phases of MJO, followed by gradual lower level moistening prior to MJO event, when low level wind is easterly and temperature anomaly is positive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" y="10261"/>
            <a:ext cx="5486804" cy="68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9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SzPct val="10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SzPct val="10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SzPct val="10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SzPct val="10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35BBB23-9FC5-9749-ABD6-C75219AD3724}" type="slidenum">
              <a:rPr lang="en-US" sz="900">
                <a:solidFill>
                  <a:srgbClr val="707276"/>
                </a:solidFill>
              </a:rPr>
              <a:pPr/>
              <a:t>8</a:t>
            </a:fld>
            <a:endParaRPr lang="en-US" sz="900">
              <a:solidFill>
                <a:srgbClr val="707276"/>
              </a:solidFill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7313" y="6308725"/>
            <a:ext cx="8978900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SzPct val="10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SzPct val="10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SzPct val="10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SzPct val="10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200" b="1" dirty="0">
                <a:solidFill>
                  <a:srgbClr val="000000"/>
                </a:solidFill>
                <a:latin typeface="+mn-lt"/>
              </a:rPr>
              <a:t>Taraphdar, 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., P.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Mukhopadhyay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, L. R. Leung, F. Zhang, S.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Abhilash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and B.N.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Goswami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. 2014. “</a:t>
            </a:r>
            <a:r>
              <a:rPr lang="en-US" sz="1200" dirty="0">
                <a:solidFill>
                  <a:srgbClr val="558ED5"/>
                </a:solidFill>
                <a:latin typeface="+mn-lt"/>
              </a:rPr>
              <a:t>The role of moist processes in the intrinsic predictability of Indian ocean cyclone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”, J.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Geophys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. Res. Atmos., 119, 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8032 – 8048, doi:10.1002/2013JD021265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9700" y="944563"/>
            <a:ext cx="4038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 defTabSz="914400" eaLnBrk="1" hangingPunct="1">
              <a:spcBef>
                <a:spcPct val="15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Objective</a:t>
            </a:r>
          </a:p>
          <a:p>
            <a:pPr marL="231775" indent="-231775" defTabSz="914400"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Identify the predictability limit and the mechanism for the error cascades across spatial scales for Indian Ocean tropical cyclones</a:t>
            </a:r>
          </a:p>
          <a:p>
            <a:pPr marL="231775" indent="-231775" algn="ctr" defTabSz="914400" eaLnBrk="1" hangingPunct="1">
              <a:spcBef>
                <a:spcPct val="15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Approach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marL="231775" indent="-231775" defTabSz="914400"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Simulate four tropical cyclones in the Bay of Bengal using WRF v3.4 at 30km, 10km and 1.1km horizontal resolutions </a:t>
            </a:r>
          </a:p>
          <a:p>
            <a:pPr marL="231775" indent="-231775" defTabSz="914400"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Perform identical twin perturbation experiments at the three resolutions to quantify the model errors at each resolution</a:t>
            </a:r>
          </a:p>
          <a:p>
            <a:pPr marL="231775" indent="-231775" defTabSz="914400"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Estimate the predictability using the </a:t>
            </a:r>
            <a:r>
              <a:rPr lang="ja-JP" altLang="en-US" sz="1600">
                <a:solidFill>
                  <a:srgbClr val="000000"/>
                </a:solidFill>
                <a:cs typeface="Arial" charset="0"/>
              </a:rPr>
              <a:t>“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error doubling time</a:t>
            </a:r>
            <a:r>
              <a:rPr lang="ja-JP" altLang="en-US" sz="1600">
                <a:solidFill>
                  <a:srgbClr val="000000"/>
                </a:solidFill>
                <a:cs typeface="Arial" charset="0"/>
              </a:rPr>
              <a:t>”</a:t>
            </a:r>
            <a:endParaRPr lang="en-US" sz="1600">
              <a:solidFill>
                <a:srgbClr val="000000"/>
              </a:solidFill>
              <a:cs typeface="Arial" charset="0"/>
            </a:endParaRPr>
          </a:p>
          <a:p>
            <a:pPr marL="231775" indent="-231775" defTabSz="914400"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Analyze and elucidate the error cascades across spatial scales using different techniques such as power spectrum and scale separation and using numerical experiments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35425" y="4288808"/>
            <a:ext cx="5073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altLang="en-US" b="1" kern="0" dirty="0">
                <a:solidFill>
                  <a:prstClr val="black"/>
                </a:solidFill>
                <a:ea typeface="+mn-ea"/>
              </a:rPr>
              <a:t>Impact</a:t>
            </a:r>
          </a:p>
          <a:p>
            <a:pPr defTabSz="914400" eaLnBrk="1" fontAlgn="auto" hangingPunct="1">
              <a:spcBef>
                <a:spcPct val="15000"/>
              </a:spcBef>
              <a:spcAft>
                <a:spcPts val="0"/>
              </a:spcAft>
              <a:buFont typeface="Arial" charset="0"/>
              <a:buChar char="●"/>
              <a:defRPr/>
            </a:pPr>
            <a:r>
              <a:rPr lang="en-US" altLang="en-US" sz="1600" kern="0" dirty="0" smtClean="0">
                <a:solidFill>
                  <a:prstClr val="black"/>
                </a:solidFill>
                <a:ea typeface="+mn-ea"/>
              </a:rPr>
              <a:t>Found that buoyancy associated with moist convection plays a major role in intrinsic error growth that limits the intrinsic predictability of tropical cyclones</a:t>
            </a:r>
          </a:p>
          <a:p>
            <a:pPr defTabSz="914400" eaLnBrk="1" fontAlgn="auto" hangingPunct="1">
              <a:spcBef>
                <a:spcPct val="15000"/>
              </a:spcBef>
              <a:spcAft>
                <a:spcPts val="0"/>
              </a:spcAft>
              <a:buFont typeface="Arial" charset="0"/>
              <a:buChar char="●"/>
              <a:defRPr/>
            </a:pPr>
            <a:r>
              <a:rPr lang="en-US" altLang="en-US" sz="1600" kern="0" dirty="0" smtClean="0">
                <a:solidFill>
                  <a:prstClr val="black"/>
                </a:solidFill>
                <a:ea typeface="+mn-ea"/>
              </a:rPr>
              <a:t>Demonstrated that errors start to build up from regions of convection and ultimately affects the larger scales through upscale cascades of errors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3757680"/>
            <a:ext cx="4724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Error growth starts from the region of convection on Day 1 and cascades to significant larger scale errors on Day 4</a:t>
            </a:r>
          </a:p>
        </p:txBody>
      </p:sp>
      <p:pic>
        <p:nvPicPr>
          <p:cNvPr id="4199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76697"/>
            <a:ext cx="4529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25421" y="31750"/>
            <a:ext cx="874711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D57500"/>
                </a:solidFill>
                <a:latin typeface="Calibri"/>
                <a:ea typeface="+mn-ea"/>
                <a:cs typeface="Arial" pitchFamily="34" charset="0"/>
              </a:rPr>
              <a:t>The Role of Moist Processes in the Intrinsic Predictability of Indian Ocean Cyclone </a:t>
            </a:r>
          </a:p>
        </p:txBody>
      </p:sp>
    </p:spTree>
    <p:extLst>
      <p:ext uri="{BB962C8B-B14F-4D97-AF65-F5344CB8AC3E}">
        <p14:creationId xmlns:p14="http://schemas.microsoft.com/office/powerpoint/2010/main" val="1133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347824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endParaRPr lang="en-US" sz="16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648" y="537372"/>
            <a:ext cx="4015941" cy="54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latin typeface="Calibri" pitchFamily="34" charset="0"/>
                <a:ea typeface="+mn-ea"/>
                <a:cs typeface="Arial" pitchFamily="34" charset="0"/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Study how the lingering cold wake from one tropical cyclone may influence the intensity of a later cyclone that passes over the cold wake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Systematically quantify the frequency and impacts of these cyclone-cyclone interactions on mean cyclone intensification rates in the three most active cyclone basins</a:t>
            </a:r>
            <a:endParaRPr lang="en-US" sz="1600" dirty="0">
              <a:latin typeface="Calibri" pitchFamily="34" charset="0"/>
              <a:ea typeface="+mn-ea"/>
              <a:cs typeface="Arial" pitchFamily="34" charset="0"/>
            </a:endParaRPr>
          </a:p>
          <a:p>
            <a:pPr marL="231775" indent="-231775" algn="ctr">
              <a:spcBef>
                <a:spcPts val="800"/>
              </a:spcBef>
              <a:defRPr/>
            </a:pPr>
            <a:r>
              <a:rPr lang="en-US" b="1" dirty="0">
                <a:latin typeface="Calibri" pitchFamily="34" charset="0"/>
                <a:ea typeface="+mn-ea"/>
                <a:cs typeface="Arial" pitchFamily="34" charset="0"/>
              </a:rPr>
              <a:t>Approach</a:t>
            </a:r>
            <a:endParaRPr lang="en-US" sz="1600" b="1" dirty="0">
              <a:latin typeface="Calibri" pitchFamily="34" charset="0"/>
              <a:ea typeface="+mn-ea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Performed data analysis and numerical modeling of two cyclones, Katia and Maria, as a representative case study of cyclone-cyclone interactions in the North Atlantic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latin typeface="Calibri" pitchFamily="34" charset="0"/>
                <a:ea typeface="+mn-ea"/>
                <a:cs typeface="Arial" pitchFamily="34" charset="0"/>
              </a:rPr>
              <a:t>Analyzed observational data from 1984–2011 to quantify the frequency of occurrence of cyclone-cyclone interactions and their impacts on basin mean cyclone intensification rates in the North Atlantic, eastern Pacific, and northwestern Pacific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090" y="6340514"/>
            <a:ext cx="8931080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+mn-lt"/>
                <a:cs typeface="Arial" panose="020B0604020202020204" pitchFamily="34" charset="0"/>
              </a:rPr>
              <a:t>Balaguru K, </a:t>
            </a:r>
            <a:r>
              <a:rPr lang="en-US" sz="1200" b="1" dirty="0" smtClean="0">
                <a:latin typeface="+mn-lt"/>
                <a:cs typeface="Arial" panose="020B0604020202020204" pitchFamily="34" charset="0"/>
              </a:rPr>
              <a:t>S </a:t>
            </a:r>
            <a:r>
              <a:rPr lang="en-US" sz="1200" b="1" dirty="0">
                <a:latin typeface="+mn-lt"/>
                <a:cs typeface="Arial" panose="020B0604020202020204" pitchFamily="34" charset="0"/>
              </a:rPr>
              <a:t>Taraphdar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+mn-lt"/>
                <a:cs typeface="Arial" panose="020B0604020202020204" pitchFamily="34" charset="0"/>
              </a:rPr>
              <a:t>LR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Leung, </a:t>
            </a:r>
            <a:r>
              <a:rPr lang="en-US" sz="1200" dirty="0" smtClean="0">
                <a:latin typeface="+mn-lt"/>
                <a:cs typeface="Arial" panose="020B0604020202020204" pitchFamily="34" charset="0"/>
              </a:rPr>
              <a:t>GR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Foltz, and </a:t>
            </a:r>
            <a:r>
              <a:rPr lang="en-US" sz="1200" dirty="0" smtClean="0">
                <a:latin typeface="+mn-lt"/>
                <a:cs typeface="Arial" panose="020B0604020202020204" pitchFamily="34" charset="0"/>
              </a:rPr>
              <a:t>JA </a:t>
            </a:r>
            <a:r>
              <a:rPr lang="en-US" sz="1200" dirty="0" err="1" smtClean="0">
                <a:latin typeface="+mn-lt"/>
                <a:cs typeface="Arial" panose="020B0604020202020204" pitchFamily="34" charset="0"/>
              </a:rPr>
              <a:t>Knaff</a:t>
            </a:r>
            <a:r>
              <a:rPr lang="en-US" sz="1200" dirty="0" smtClean="0">
                <a:latin typeface="+mn-lt"/>
                <a:cs typeface="Arial" panose="020B0604020202020204" pitchFamily="34" charset="0"/>
              </a:rPr>
              <a:t>. 2014.  “</a:t>
            </a:r>
            <a:r>
              <a:rPr lang="en-US" sz="1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Cyclone-cyclone Interactions </a:t>
            </a:r>
            <a:r>
              <a:rPr lang="en-US" sz="12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through the </a:t>
            </a:r>
            <a:r>
              <a:rPr lang="en-US" sz="1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Ocean Pathway</a:t>
            </a:r>
            <a:r>
              <a:rPr lang="en-US" sz="1200" dirty="0" smtClean="0">
                <a:latin typeface="+mn-lt"/>
                <a:cs typeface="Arial" panose="020B0604020202020204" pitchFamily="34" charset="0"/>
              </a:rPr>
              <a:t>.” </a:t>
            </a:r>
            <a:r>
              <a:rPr lang="en-US" sz="1200" i="1" dirty="0" err="1" smtClean="0">
                <a:latin typeface="+mn-lt"/>
                <a:cs typeface="Arial" panose="020B0604020202020204" pitchFamily="34" charset="0"/>
              </a:rPr>
              <a:t>Geophys</a:t>
            </a:r>
            <a:r>
              <a:rPr lang="en-US" sz="1200" i="1" dirty="0" smtClean="0">
                <a:latin typeface="+mn-lt"/>
                <a:cs typeface="Arial" panose="020B0604020202020204" pitchFamily="34" charset="0"/>
              </a:rPr>
              <a:t>. Res. Lett., </a:t>
            </a:r>
            <a:r>
              <a:rPr lang="en-US" sz="1200" dirty="0" smtClean="0">
                <a:latin typeface="+mn-lt"/>
                <a:cs typeface="Arial" panose="020B0604020202020204" pitchFamily="34" charset="0"/>
              </a:rPr>
              <a:t>41, 6855 – 6862. DOI:10.1002/2014GL061489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62400" y="3627621"/>
            <a:ext cx="5181600" cy="26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 algn="ctr">
              <a:spcBef>
                <a:spcPct val="15000"/>
              </a:spcBef>
              <a:tabLst>
                <a:tab pos="338138" algn="l"/>
              </a:tabLst>
            </a:pPr>
            <a:r>
              <a:rPr lang="en-US" b="1" dirty="0"/>
              <a:t>Impact</a:t>
            </a:r>
          </a:p>
          <a:p>
            <a:pPr marL="341313" indent="-287338">
              <a:spcBef>
                <a:spcPct val="150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600" dirty="0" smtClean="0"/>
              <a:t>Cyclones have, on average, </a:t>
            </a:r>
            <a:r>
              <a:rPr lang="en-US" sz="1600" dirty="0"/>
              <a:t>∼10% chance to interact with </a:t>
            </a:r>
            <a:r>
              <a:rPr lang="en-US" sz="1600" dirty="0" smtClean="0"/>
              <a:t>wakes and such interactions </a:t>
            </a:r>
            <a:r>
              <a:rPr lang="en-US" sz="1600" dirty="0"/>
              <a:t>reduce the mean intensification rates for cyclones by 3%–6% on </a:t>
            </a:r>
            <a:r>
              <a:rPr lang="en-US" sz="1600" dirty="0" smtClean="0"/>
              <a:t>average, </a:t>
            </a:r>
            <a:r>
              <a:rPr lang="en-US" sz="1600" dirty="0"/>
              <a:t>and by ∼12%–15% during the most active years </a:t>
            </a:r>
            <a:endParaRPr lang="en-US" sz="1600" dirty="0" smtClean="0"/>
          </a:p>
          <a:p>
            <a:pPr marL="341313" indent="-287338">
              <a:spcBef>
                <a:spcPct val="150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600" dirty="0" smtClean="0"/>
              <a:t>Identified and quantified “</a:t>
            </a:r>
            <a:r>
              <a:rPr lang="en-US" sz="1600" dirty="0"/>
              <a:t>Cyclone-cyclone interactions” </a:t>
            </a:r>
            <a:r>
              <a:rPr lang="en-US" sz="1600" dirty="0" smtClean="0"/>
              <a:t>as a </a:t>
            </a:r>
            <a:r>
              <a:rPr lang="en-US" sz="1600" dirty="0"/>
              <a:t>mechanism through which tropical cyclones </a:t>
            </a:r>
            <a:r>
              <a:rPr lang="en-US" sz="1600" dirty="0" smtClean="0"/>
              <a:t>may self</a:t>
            </a:r>
            <a:r>
              <a:rPr lang="en-US" sz="1600" dirty="0"/>
              <a:t>-regulate their activity to an extent on </a:t>
            </a:r>
            <a:r>
              <a:rPr lang="en-US" sz="1600" dirty="0" err="1"/>
              <a:t>intraseasonal</a:t>
            </a:r>
            <a:r>
              <a:rPr lang="en-US" sz="1600" dirty="0"/>
              <a:t> time </a:t>
            </a:r>
            <a:r>
              <a:rPr lang="en-US" sz="1600" dirty="0" smtClean="0"/>
              <a:t>scales, </a:t>
            </a:r>
            <a:r>
              <a:rPr lang="en-US" sz="1600" dirty="0"/>
              <a:t>with potential implications for future cyclone activities in a warmer </a:t>
            </a:r>
            <a:r>
              <a:rPr lang="en-US" sz="1600" dirty="0" smtClean="0"/>
              <a:t>climate.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2058" y="3120784"/>
            <a:ext cx="48419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FF"/>
                </a:solidFill>
              </a:rPr>
              <a:t>Interaction of cyclones Katia and </a:t>
            </a:r>
            <a:r>
              <a:rPr lang="en-US" sz="1100" b="1" dirty="0" smtClean="0">
                <a:solidFill>
                  <a:srgbClr val="0000FF"/>
                </a:solidFill>
              </a:rPr>
              <a:t>Maria in the North Atlantic </a:t>
            </a:r>
            <a:r>
              <a:rPr lang="en-US" sz="1100" b="1" dirty="0">
                <a:solidFill>
                  <a:srgbClr val="0000FF"/>
                </a:solidFill>
              </a:rPr>
              <a:t>(September 2011).</a:t>
            </a:r>
            <a:r>
              <a:rPr lang="en-US" sz="1100" b="1" dirty="0" smtClean="0">
                <a:solidFill>
                  <a:srgbClr val="0000FF"/>
                </a:solidFill>
              </a:rPr>
              <a:t> The </a:t>
            </a:r>
            <a:r>
              <a:rPr lang="en-US" sz="1100" b="1" dirty="0">
                <a:solidFill>
                  <a:srgbClr val="0000FF"/>
                </a:solidFill>
              </a:rPr>
              <a:t>SST </a:t>
            </a:r>
            <a:r>
              <a:rPr lang="en-US" sz="1100" b="1" dirty="0" smtClean="0">
                <a:solidFill>
                  <a:srgbClr val="0000FF"/>
                </a:solidFill>
              </a:rPr>
              <a:t>cooling (</a:t>
            </a:r>
            <a:r>
              <a:rPr lang="en-US" sz="1100" b="1" baseline="30000" dirty="0" err="1" smtClean="0">
                <a:solidFill>
                  <a:srgbClr val="0000FF"/>
                </a:solidFill>
              </a:rPr>
              <a:t>o</a:t>
            </a:r>
            <a:r>
              <a:rPr lang="en-US" sz="1100" b="1" dirty="0" err="1" smtClean="0">
                <a:solidFill>
                  <a:srgbClr val="0000FF"/>
                </a:solidFill>
              </a:rPr>
              <a:t>C</a:t>
            </a:r>
            <a:r>
              <a:rPr lang="en-US" sz="1100" b="1" dirty="0" smtClean="0">
                <a:solidFill>
                  <a:srgbClr val="0000FF"/>
                </a:solidFill>
              </a:rPr>
              <a:t>) </a:t>
            </a:r>
            <a:r>
              <a:rPr lang="en-US" sz="1100" b="1" dirty="0">
                <a:solidFill>
                  <a:srgbClr val="0000FF"/>
                </a:solidFill>
              </a:rPr>
              <a:t>induced by Katia is shown in the background with the tracks of cyclones Katia and </a:t>
            </a:r>
            <a:r>
              <a:rPr lang="en-US" sz="1100" b="1" dirty="0" smtClean="0">
                <a:solidFill>
                  <a:srgbClr val="0000FF"/>
                </a:solidFill>
              </a:rPr>
              <a:t>Maria overlaid.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1099" y="35256"/>
            <a:ext cx="88800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D57500"/>
                </a:solidFill>
              </a:rPr>
              <a:t>Cyclone-Cyclone Interactions through the Ocean </a:t>
            </a:r>
            <a:r>
              <a:rPr lang="en-US" sz="2600" b="1" dirty="0">
                <a:solidFill>
                  <a:srgbClr val="D57500"/>
                </a:solidFill>
              </a:rPr>
              <a:t>P</a:t>
            </a:r>
            <a:r>
              <a:rPr lang="en-US" sz="2600" b="1" dirty="0" smtClean="0">
                <a:solidFill>
                  <a:srgbClr val="D57500"/>
                </a:solidFill>
              </a:rPr>
              <a:t>athway </a:t>
            </a:r>
            <a:endParaRPr lang="en-US" sz="2600" b="1" dirty="0">
              <a:solidFill>
                <a:srgbClr val="D575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69" y="532458"/>
            <a:ext cx="4326826" cy="26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1529</Words>
  <Application>Microsoft Macintosh PowerPoint</Application>
  <PresentationFormat>On-screen Show (4:3)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Chart</vt:lpstr>
      <vt:lpstr>Initiation and Propagation of MJO in a high resolution model: Local vs. Remote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Linkage of remote SST and Atlantic tropical cyclone activity mediated by the African monsoon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Sourav Taraphdar</dc:creator>
  <cp:lastModifiedBy>Sourav Taraphdar</cp:lastModifiedBy>
  <cp:revision>88</cp:revision>
  <dcterms:created xsi:type="dcterms:W3CDTF">2015-08-13T22:37:40Z</dcterms:created>
  <dcterms:modified xsi:type="dcterms:W3CDTF">2015-08-17T15:40:30Z</dcterms:modified>
</cp:coreProperties>
</file>