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1FF11-7E62-1044-8E5E-73A615C0BAEB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D769-90E6-F24D-9921-BC949D180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90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1FF11-7E62-1044-8E5E-73A615C0BAEB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D769-90E6-F24D-9921-BC949D180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1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1FF11-7E62-1044-8E5E-73A615C0BAEB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D769-90E6-F24D-9921-BC949D180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0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1FF11-7E62-1044-8E5E-73A615C0BAEB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D769-90E6-F24D-9921-BC949D180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20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1FF11-7E62-1044-8E5E-73A615C0BAEB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D769-90E6-F24D-9921-BC949D180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2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1FF11-7E62-1044-8E5E-73A615C0BAEB}" type="datetimeFigureOut">
              <a:rPr lang="en-US" smtClean="0"/>
              <a:t>8/18/15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D769-90E6-F24D-9921-BC949D180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81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1FF11-7E62-1044-8E5E-73A615C0BAEB}" type="datetimeFigureOut">
              <a:rPr lang="en-US" smtClean="0"/>
              <a:t>8/18/15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D769-90E6-F24D-9921-BC949D180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1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1FF11-7E62-1044-8E5E-73A615C0BAEB}" type="datetimeFigureOut">
              <a:rPr lang="en-US" smtClean="0"/>
              <a:t>8/18/15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D769-90E6-F24D-9921-BC949D180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25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1FF11-7E62-1044-8E5E-73A615C0BAEB}" type="datetimeFigureOut">
              <a:rPr lang="en-US" smtClean="0"/>
              <a:t>8/18/15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D769-90E6-F24D-9921-BC949D180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3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1FF11-7E62-1044-8E5E-73A615C0BAEB}" type="datetimeFigureOut">
              <a:rPr lang="en-US" smtClean="0"/>
              <a:t>8/18/15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D769-90E6-F24D-9921-BC949D180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8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1FF11-7E62-1044-8E5E-73A615C0BAEB}" type="datetimeFigureOut">
              <a:rPr lang="en-US" smtClean="0"/>
              <a:t>8/18/15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D769-90E6-F24D-9921-BC949D180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56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1FF11-7E62-1044-8E5E-73A615C0BAEB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9D769-90E6-F24D-9921-BC949D180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4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psuftp@wave.met.psu.edu" TargetMode="External"/><Relationship Id="rId4" Type="http://schemas.openxmlformats.org/officeDocument/2006/relationships/hyperlink" Target="http://hfip.psu.edu/YOU-PSU-ACCOUNT/your-file" TargetMode="External"/><Relationship Id="rId5" Type="http://schemas.openxmlformats.org/officeDocument/2006/relationships/hyperlink" Target="http://hfip.psu.edu/dvt5076/defense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yxw25@192.5.158.32:/wave/s1/yxw25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har.gsfc.nasa.gov/index.php?section=13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hyperlink" Target="http://har.gsfc.nasa.gov/index.php?section=56" TargetMode="External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1211"/>
            <a:ext cx="7772400" cy="2079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Progress Reporting @</a:t>
            </a:r>
            <a:br>
              <a:rPr lang="en-US" dirty="0" smtClean="0"/>
            </a:br>
            <a:r>
              <a:rPr lang="en-US" dirty="0" smtClean="0"/>
              <a:t>1) PSU hurricane </a:t>
            </a:r>
            <a:r>
              <a:rPr lang="en-US" dirty="0" err="1" smtClean="0"/>
              <a:t>realtime</a:t>
            </a:r>
            <a:r>
              <a:rPr lang="en-US" dirty="0" smtClean="0"/>
              <a:t>;</a:t>
            </a:r>
            <a:br>
              <a:rPr lang="en-US" dirty="0" smtClean="0"/>
            </a:br>
            <a:r>
              <a:rPr lang="en-US" dirty="0" smtClean="0"/>
              <a:t>2) NASA HIWRAP Assimilating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Yonghui Weng</a:t>
            </a:r>
          </a:p>
          <a:p>
            <a:r>
              <a:rPr lang="en-US" dirty="0" smtClean="0"/>
              <a:t>Group Meeting @ 08/18/2015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764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27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TC intensity</a:t>
            </a:r>
            <a:endParaRPr lang="en-US" dirty="0"/>
          </a:p>
        </p:txBody>
      </p:sp>
      <p:pic>
        <p:nvPicPr>
          <p:cNvPr id="4" name="Picture 3" descr="Macintosh HD:Users:yxw25:NASA_HS3:Plot_hiwrap:plot_spread_m:2014al08_AllH_InKa1_prior_post_spread_pmin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13" y="1055943"/>
            <a:ext cx="4565038" cy="38459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219161" y="51360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TCVitals</a:t>
            </a:r>
            <a:r>
              <a:rPr lang="en-US" dirty="0"/>
              <a:t> </a:t>
            </a:r>
            <a:r>
              <a:rPr lang="en-US" dirty="0" smtClean="0"/>
              <a:t>intensity of </a:t>
            </a:r>
            <a:r>
              <a:rPr lang="en-US" dirty="0"/>
              <a:t>prior, and analysis, and </a:t>
            </a:r>
            <a:r>
              <a:rPr lang="en-US" dirty="0" smtClean="0"/>
              <a:t>spread </a:t>
            </a:r>
            <a:r>
              <a:rPr lang="en-US" dirty="0"/>
              <a:t>of 60-members.</a:t>
            </a:r>
          </a:p>
        </p:txBody>
      </p:sp>
    </p:spTree>
    <p:extLst>
      <p:ext uri="{BB962C8B-B14F-4D97-AF65-F5344CB8AC3E}">
        <p14:creationId xmlns:p14="http://schemas.microsoft.com/office/powerpoint/2010/main" val="2371671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231"/>
            <a:ext cx="8229600" cy="661177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XB and </a:t>
            </a:r>
            <a:r>
              <a:rPr lang="en-US" altLang="zh-CN" dirty="0" err="1" smtClean="0"/>
              <a:t>Obs</a:t>
            </a:r>
            <a:endParaRPr lang="en-US" dirty="0"/>
          </a:p>
        </p:txBody>
      </p:sp>
      <p:pic>
        <p:nvPicPr>
          <p:cNvPr id="4" name="Picture 3" descr="Macintosh HD:Users:yxw25:NASA_HS3:Plot_hiwrap:plot_spread_m:radarrv_2014101519_prior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67" y="1158195"/>
            <a:ext cx="2191774" cy="199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yxw25:NASA_HS3:Plot_hiwrap:plot_spread_m:radarrv_2014101519_post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811" y="1158195"/>
            <a:ext cx="2191774" cy="199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cintosh HD:Users:yxw25:NASA_HS3:Plot_hiwrap:plot_spread_m:radarrv_2014101519_so.ep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84" y="1158195"/>
            <a:ext cx="2191774" cy="199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yxw25:NASA_HS3:Plot_hiwrap:plot_spread_m:radarrv_2014101520_prior.ep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67" y="3222928"/>
            <a:ext cx="2191774" cy="190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yxw25:NASA_HS3:Plot_hiwrap:plot_spread_m:radarrv_2014101520_post.eps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811" y="3222927"/>
            <a:ext cx="2191774" cy="190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acintosh HD:Users:yxw25:NASA_HS3:Plot_hiwrap:plot_spread_m:radarrv_2014101520_so.eps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83" y="3222927"/>
            <a:ext cx="2280893" cy="19017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862003" y="5141090"/>
            <a:ext cx="652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94369" y="5124698"/>
            <a:ext cx="969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97133" y="5124698"/>
            <a:ext cx="556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Obs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0" y="1983036"/>
            <a:ext cx="525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0090"/>
                </a:solidFill>
              </a:rPr>
              <a:t>19Z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5630" y="4073910"/>
            <a:ext cx="525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0090"/>
                </a:solidFill>
              </a:rPr>
              <a:t>20Z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06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815"/>
            <a:ext cx="8229600" cy="839427"/>
          </a:xfrm>
        </p:spPr>
        <p:txBody>
          <a:bodyPr/>
          <a:lstStyle/>
          <a:p>
            <a:r>
              <a:rPr lang="en-US" dirty="0" smtClean="0"/>
              <a:t>Spread</a:t>
            </a:r>
            <a:endParaRPr lang="en-US" dirty="0"/>
          </a:p>
        </p:txBody>
      </p:sp>
      <p:pic>
        <p:nvPicPr>
          <p:cNvPr id="4" name="Picture 3" descr="Macintosh HD:Users:yxw25:NASA_HS3:Plot_hiwrap:plot_spread_m:radarrv_2014101519_prior_spread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45" y="1290044"/>
            <a:ext cx="2771049" cy="234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yxw25:NASA_HS3:Plot_hiwrap:plot_spread_m:radarrv_2014101519_post_spread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93" y="1290044"/>
            <a:ext cx="2585384" cy="234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cintosh HD:Users:yxw25:NASA_HS3:Plot_hiwrap:plot_spread_m:radarrv_2014101520_prior_spread.ep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44" y="3831248"/>
            <a:ext cx="2771049" cy="217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yxw25:NASA_HS3:Plot_hiwrap:plot_spread_m:radarrv_2014101520_post_spread.ep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93" y="3831248"/>
            <a:ext cx="2585384" cy="21772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2381865" y="6017487"/>
            <a:ext cx="652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9015" y="6017487"/>
            <a:ext cx="1064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Posterior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1882" y="2167702"/>
            <a:ext cx="525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0090"/>
                </a:solidFill>
              </a:rPr>
              <a:t>19Z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1882" y="4771758"/>
            <a:ext cx="525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0090"/>
                </a:solidFill>
              </a:rPr>
              <a:t>20Z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19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resources in our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Wave, wall, and </a:t>
            </a:r>
            <a:r>
              <a:rPr lang="en-US" sz="2400" dirty="0" err="1" smtClean="0"/>
              <a:t>wind.met.psu.edu</a:t>
            </a:r>
            <a:endParaRPr lang="en-US" sz="2400" dirty="0" smtClean="0"/>
          </a:p>
          <a:p>
            <a:pPr lvl="1"/>
            <a:r>
              <a:rPr lang="en-US" sz="2000" dirty="0" smtClean="0"/>
              <a:t>Each </a:t>
            </a:r>
            <a:r>
              <a:rPr lang="en-US" sz="2000" dirty="0" err="1" smtClean="0"/>
              <a:t>linux</a:t>
            </a:r>
            <a:r>
              <a:rPr lang="en-US" sz="2000" dirty="0" smtClean="0"/>
              <a:t> computer has an external IP address: 192.5.158.32; 192.5.158.33; and 192.5.158.34</a:t>
            </a:r>
          </a:p>
          <a:p>
            <a:pPr lvl="1"/>
            <a:r>
              <a:rPr lang="en-US" sz="2000" dirty="0" smtClean="0"/>
              <a:t>For transferring data from out-of-EMS to the group:</a:t>
            </a:r>
          </a:p>
          <a:p>
            <a:pPr lvl="1"/>
            <a:r>
              <a:rPr lang="en-US" sz="2000" dirty="0" smtClean="0"/>
              <a:t>i.e., stampede:~$  </a:t>
            </a:r>
            <a:r>
              <a:rPr lang="en-US" sz="2000" dirty="0" err="1" smtClean="0"/>
              <a:t>rsync</a:t>
            </a:r>
            <a:r>
              <a:rPr lang="en-US" sz="2000" dirty="0" smtClean="0"/>
              <a:t> –</a:t>
            </a:r>
            <a:r>
              <a:rPr lang="en-US" sz="2000" dirty="0" err="1" smtClean="0"/>
              <a:t>avzP</a:t>
            </a:r>
            <a:r>
              <a:rPr lang="en-US" sz="2000" dirty="0" smtClean="0"/>
              <a:t> </a:t>
            </a:r>
            <a:r>
              <a:rPr lang="en-US" sz="2000" dirty="0" err="1" smtClean="0"/>
              <a:t>aaa.pptx</a:t>
            </a:r>
            <a:r>
              <a:rPr lang="en-US" sz="2000" dirty="0" smtClean="0"/>
              <a:t> </a:t>
            </a:r>
            <a:r>
              <a:rPr lang="en-US" sz="2000" dirty="0" smtClean="0">
                <a:hlinkClick r:id="rId2"/>
              </a:rPr>
              <a:t>yxw25@192.5.158.32:/wave/s1/yxw25/</a:t>
            </a:r>
            <a:r>
              <a:rPr lang="en-US" sz="2000" dirty="0" smtClean="0"/>
              <a:t>.</a:t>
            </a:r>
          </a:p>
          <a:p>
            <a:r>
              <a:rPr lang="en-US" sz="2400" dirty="0" err="1" smtClean="0"/>
              <a:t>Sftp</a:t>
            </a:r>
            <a:r>
              <a:rPr lang="en-US" sz="2400" dirty="0" smtClean="0"/>
              <a:t> server:</a:t>
            </a:r>
          </a:p>
          <a:p>
            <a:pPr lvl="1"/>
            <a:r>
              <a:rPr lang="en-US" sz="2000" dirty="0" smtClean="0">
                <a:hlinkClick r:id="rId3"/>
              </a:rPr>
              <a:t>psuftp@wave.met.psu.edu</a:t>
            </a:r>
            <a:endParaRPr lang="en-US" sz="2000" dirty="0" smtClean="0"/>
          </a:p>
          <a:p>
            <a:pPr lvl="1"/>
            <a:r>
              <a:rPr lang="en-US" sz="2000" dirty="0" err="1" smtClean="0"/>
              <a:t>Passwd</a:t>
            </a:r>
            <a:r>
              <a:rPr lang="en-US" sz="2000" dirty="0" smtClean="0"/>
              <a:t>: mail to </a:t>
            </a:r>
            <a:r>
              <a:rPr lang="en-US" sz="2000" dirty="0" err="1" smtClean="0"/>
              <a:t>yhweng</a:t>
            </a:r>
            <a:r>
              <a:rPr lang="en-US" sz="2000" err="1" smtClean="0"/>
              <a:t>@</a:t>
            </a:r>
            <a:r>
              <a:rPr lang="en-US" sz="2000" smtClean="0"/>
              <a:t>psu.edu</a:t>
            </a:r>
          </a:p>
          <a:p>
            <a:r>
              <a:rPr lang="en-US" dirty="0" smtClean="0"/>
              <a:t>File sharing on http</a:t>
            </a:r>
          </a:p>
          <a:p>
            <a:pPr lvl="1"/>
            <a:r>
              <a:rPr lang="en-US" sz="2000" dirty="0" smtClean="0"/>
              <a:t>/wave/s5/www/html/YOUR-PSU-ACCOUNT</a:t>
            </a:r>
          </a:p>
          <a:p>
            <a:pPr lvl="1"/>
            <a:r>
              <a:rPr lang="en-US" sz="2000" dirty="0" smtClean="0"/>
              <a:t>Web: </a:t>
            </a:r>
            <a:r>
              <a:rPr lang="en-US" sz="2000" dirty="0" smtClean="0">
                <a:hlinkClick r:id="rId4"/>
              </a:rPr>
              <a:t>http://hfip.psu.edu/YOU-PSU-ACCOUNT/your-file</a:t>
            </a:r>
            <a:endParaRPr lang="en-US" sz="2000" dirty="0" smtClean="0"/>
          </a:p>
          <a:p>
            <a:pPr lvl="1"/>
            <a:r>
              <a:rPr lang="en-US" sz="2000" dirty="0"/>
              <a:t>i.e., </a:t>
            </a:r>
            <a:r>
              <a:rPr lang="en-US" sz="2000" dirty="0">
                <a:hlinkClick r:id="rId5"/>
              </a:rPr>
              <a:t>http://hfip.psu.edu/dvt5076/</a:t>
            </a:r>
            <a:r>
              <a:rPr lang="en-US" sz="2000" dirty="0" smtClean="0">
                <a:hlinkClick r:id="rId5"/>
              </a:rPr>
              <a:t>defense.pdf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7041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17 at 5.0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3" y="1489262"/>
            <a:ext cx="5343356" cy="4198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PSU Atlantic Hurricane Real-time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8569" y="1658097"/>
            <a:ext cx="3392016" cy="4254753"/>
          </a:xfrm>
        </p:spPr>
        <p:txBody>
          <a:bodyPr>
            <a:normAutofit/>
          </a:bodyPr>
          <a:lstStyle/>
          <a:p>
            <a:pPr marL="168275" indent="-168275"/>
            <a:r>
              <a:rPr lang="en-US" sz="2000" dirty="0" smtClean="0"/>
              <a:t>2 systems: </a:t>
            </a:r>
          </a:p>
          <a:p>
            <a:pPr marL="515938" lvl="1"/>
            <a:r>
              <a:rPr lang="en-US" sz="1600" dirty="0" smtClean="0"/>
              <a:t>APSU (ARW-</a:t>
            </a:r>
            <a:r>
              <a:rPr lang="en-US" sz="1600" dirty="0" err="1" smtClean="0"/>
              <a:t>EnKF</a:t>
            </a:r>
            <a:r>
              <a:rPr lang="en-US" sz="1600" dirty="0" smtClean="0"/>
              <a:t>) : GFS + WRFDA random perturbation as initial ensemble</a:t>
            </a:r>
          </a:p>
          <a:p>
            <a:pPr marL="515938" lvl="1"/>
            <a:r>
              <a:rPr lang="en-US" sz="1600" dirty="0" smtClean="0"/>
              <a:t>HPSU (HWRF-</a:t>
            </a:r>
            <a:r>
              <a:rPr lang="en-US" sz="1600" dirty="0" err="1" smtClean="0"/>
              <a:t>EnKF</a:t>
            </a:r>
            <a:r>
              <a:rPr lang="en-US" sz="1600" dirty="0" smtClean="0"/>
              <a:t>): GDAS-</a:t>
            </a:r>
            <a:r>
              <a:rPr lang="en-US" sz="1600" dirty="0" err="1" smtClean="0"/>
              <a:t>EnKF</a:t>
            </a:r>
            <a:r>
              <a:rPr lang="en-US" sz="1600" dirty="0" smtClean="0"/>
              <a:t> 80 members as initial ensemble</a:t>
            </a:r>
          </a:p>
          <a:p>
            <a:pPr marL="168275" indent="-168275"/>
            <a:r>
              <a:rPr lang="en-US" sz="2000" dirty="0" smtClean="0"/>
              <a:t>Started real-time for storm </a:t>
            </a:r>
            <a:r>
              <a:rPr lang="en-US" sz="2000" dirty="0" err="1" smtClean="0"/>
              <a:t>Claudett</a:t>
            </a:r>
            <a:r>
              <a:rPr lang="en-US" sz="2000" dirty="0" smtClean="0"/>
              <a:t>, retrospective runs for storms Ana and Bill.</a:t>
            </a:r>
          </a:p>
          <a:p>
            <a:pPr marL="168275" indent="-168275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063455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2) HIWRAP Assimilation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HIWRAP: </a:t>
            </a:r>
            <a:r>
              <a:rPr lang="en-US" sz="2400" dirty="0" err="1" smtClean="0"/>
              <a:t>Hight</a:t>
            </a:r>
            <a:r>
              <a:rPr lang="en-US" sz="2400" dirty="0" smtClean="0"/>
              <a:t>-altitude Imaging Wind and Rain Airborne Profiler</a:t>
            </a:r>
          </a:p>
          <a:p>
            <a:endParaRPr lang="en-US" sz="2400" dirty="0"/>
          </a:p>
        </p:txBody>
      </p:sp>
      <p:pic>
        <p:nvPicPr>
          <p:cNvPr id="4" name="Picture 3" descr="Screen Shot 2015-08-17 at 5.57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87" y="2926277"/>
            <a:ext cx="5337539" cy="2951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387" y="6141017"/>
            <a:ext cx="458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http://har.gsfc.nasa.gov/index.php?section=13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HIWRAP-concep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6" y="3006018"/>
            <a:ext cx="3260903" cy="22449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5115" y="5250961"/>
            <a:ext cx="3140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HIWRAP measurement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020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95" y="-938"/>
            <a:ext cx="8229600" cy="825346"/>
          </a:xfrm>
        </p:spPr>
        <p:txBody>
          <a:bodyPr/>
          <a:lstStyle/>
          <a:p>
            <a:r>
              <a:rPr lang="en-US" dirty="0" smtClean="0"/>
              <a:t>Raw Reflectivity </a:t>
            </a:r>
            <a:endParaRPr lang="en-US" dirty="0"/>
          </a:p>
        </p:txBody>
      </p:sp>
      <p:pic>
        <p:nvPicPr>
          <p:cNvPr id="4" name="Picture 3" descr="Macintosh HD:private:var:folders:zz:zyxvpxvq6csfxvn_n000_cf0002l3h:T:TemporaryItems:1015_2025refnad_ka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r="7235" b="4938"/>
          <a:stretch/>
        </p:blipFill>
        <p:spPr bwMode="auto">
          <a:xfrm>
            <a:off x="1541947" y="993931"/>
            <a:ext cx="2560320" cy="2156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Macintosh HD:private:var:folders:zz:zyxvpxvq6csfxvn_n000_cf0002l3h:T:TemporaryItems:1015_2059refnad_ka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r="7421" b="4198"/>
          <a:stretch/>
        </p:blipFill>
        <p:spPr bwMode="auto">
          <a:xfrm>
            <a:off x="4527440" y="993931"/>
            <a:ext cx="2560320" cy="2197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Macintosh HD:private:var:folders:zz:zyxvpxvq6csfxvn_n000_cf0002l3h:T:TemporaryItems:1015_2025refnad_ku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r="7236" b="4198"/>
          <a:stretch/>
        </p:blipFill>
        <p:spPr bwMode="auto">
          <a:xfrm>
            <a:off x="1601360" y="3150391"/>
            <a:ext cx="2560320" cy="2173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33914" y="6008096"/>
            <a:ext cx="4587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http://har.gsfc.nasa.gov/index.php?section=56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Macintosh HD:private:var:folders:zz:zyxvpxvq6csfxvn_n000_cf0002l3h:T:TemporaryItems:1015_2059refnad_ku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r="7050" b="4198"/>
          <a:stretch/>
        </p:blipFill>
        <p:spPr bwMode="auto">
          <a:xfrm>
            <a:off x="4446311" y="3150391"/>
            <a:ext cx="2560320" cy="2173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4577" y="2094441"/>
            <a:ext cx="41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13260" y="4242898"/>
            <a:ext cx="42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17098" y="5331423"/>
            <a:ext cx="68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Inner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25285" y="5331423"/>
            <a:ext cx="73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Outer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64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7205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Vr</a:t>
            </a:r>
            <a:r>
              <a:rPr lang="en-US" dirty="0" smtClean="0"/>
              <a:t> SO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2000"/>
            <a:ext cx="8417586" cy="5292151"/>
          </a:xfrm>
        </p:spPr>
        <p:txBody>
          <a:bodyPr>
            <a:noAutofit/>
          </a:bodyPr>
          <a:lstStyle/>
          <a:p>
            <a:pPr lvl="0"/>
            <a:r>
              <a:rPr lang="en-GB" sz="1400" dirty="0"/>
              <a:t>Remove raw observations lower than 100m or higher than 19 km;</a:t>
            </a:r>
            <a:endParaRPr lang="en-US" sz="1400" dirty="0"/>
          </a:p>
          <a:p>
            <a:pPr lvl="0"/>
            <a:r>
              <a:rPr lang="en-GB" sz="1400" dirty="0"/>
              <a:t>Remove the raw velocity observations when the reflectivity value is smaller than 15 </a:t>
            </a:r>
            <a:r>
              <a:rPr lang="en-GB" sz="1400" dirty="0" err="1"/>
              <a:t>dbZ</a:t>
            </a:r>
            <a:r>
              <a:rPr lang="en-GB" sz="1400" dirty="0"/>
              <a:t> or larger than 75 </a:t>
            </a:r>
            <a:r>
              <a:rPr lang="en-GB" sz="1400" dirty="0" err="1"/>
              <a:t>dbZ</a:t>
            </a:r>
            <a:r>
              <a:rPr lang="en-GB" sz="1400" dirty="0"/>
              <a:t>;</a:t>
            </a:r>
            <a:endParaRPr lang="en-US" sz="1400" dirty="0"/>
          </a:p>
          <a:p>
            <a:pPr lvl="0"/>
            <a:r>
              <a:rPr lang="en-GB" sz="1400" dirty="0"/>
              <a:t>any raw velocity observations with values smaller than 2 m s</a:t>
            </a:r>
            <a:r>
              <a:rPr lang="en-GB" sz="1400" baseline="30000" dirty="0"/>
              <a:t>-1</a:t>
            </a:r>
            <a:r>
              <a:rPr lang="en-GB" sz="1400" dirty="0"/>
              <a:t> or  larger 75 m s</a:t>
            </a:r>
            <a:r>
              <a:rPr lang="en-GB" sz="1400" baseline="30000" dirty="0"/>
              <a:t>-1 </a:t>
            </a:r>
            <a:r>
              <a:rPr lang="en-GB" sz="1400" dirty="0"/>
              <a:t>will be discounted; </a:t>
            </a:r>
            <a:endParaRPr lang="en-GB" sz="1400" dirty="0" smtClean="0"/>
          </a:p>
          <a:p>
            <a:pPr lvl="0"/>
            <a:endParaRPr lang="en-US" sz="1400" dirty="0"/>
          </a:p>
          <a:p>
            <a:pPr lvl="0"/>
            <a:r>
              <a:rPr lang="en-GB" sz="1400" dirty="0"/>
              <a:t>Split the scan into separated volume (360</a:t>
            </a:r>
            <a:r>
              <a:rPr lang="en-GB" sz="1400" baseline="30000" dirty="0"/>
              <a:t>0</a:t>
            </a:r>
            <a:r>
              <a:rPr lang="en-GB" sz="1400" dirty="0"/>
              <a:t> scan); and combine 3-continued volumes into one new volume;</a:t>
            </a:r>
            <a:endParaRPr lang="en-US" sz="1400" dirty="0"/>
          </a:p>
          <a:p>
            <a:pPr lvl="0"/>
            <a:r>
              <a:rPr lang="en-GB" sz="1400" dirty="0"/>
              <a:t>The new volumes into smaller SO bins with 0.5 km radial distance and 5.0 azimuth </a:t>
            </a:r>
            <a:r>
              <a:rPr lang="en-GB" sz="1400" dirty="0" err="1"/>
              <a:t>deg</a:t>
            </a:r>
            <a:r>
              <a:rPr lang="en-GB" sz="1400" dirty="0"/>
              <a:t>; </a:t>
            </a:r>
            <a:endParaRPr lang="en-US" sz="1400" dirty="0"/>
          </a:p>
          <a:p>
            <a:pPr lvl="0"/>
            <a:r>
              <a:rPr lang="en-GB" sz="1400" dirty="0"/>
              <a:t>removing SO bins whose standard deviation (STD) is larger than the STD of the whole volume;</a:t>
            </a:r>
            <a:endParaRPr lang="en-US" sz="1400" dirty="0"/>
          </a:p>
          <a:p>
            <a:pPr lvl="0"/>
            <a:r>
              <a:rPr lang="en-GB" sz="1400" dirty="0"/>
              <a:t>removing SO bins whose valid observations are less than 4;</a:t>
            </a:r>
            <a:endParaRPr lang="en-US" sz="1400" dirty="0"/>
          </a:p>
          <a:p>
            <a:pPr lvl="0"/>
            <a:r>
              <a:rPr lang="en-GB" sz="1400" dirty="0"/>
              <a:t>removing observations whose bias are twice larger than the STD of the bin; </a:t>
            </a:r>
            <a:endParaRPr lang="en-GB" sz="1400" dirty="0" smtClean="0"/>
          </a:p>
          <a:p>
            <a:pPr lvl="0"/>
            <a:endParaRPr lang="en-US" sz="1400" dirty="0"/>
          </a:p>
          <a:p>
            <a:pPr lvl="0"/>
            <a:r>
              <a:rPr lang="en-US" sz="1400" dirty="0"/>
              <a:t>correcting reflectivity for attenuation </a:t>
            </a:r>
            <a:r>
              <a:rPr lang="en-US" sz="1400" dirty="0" smtClean="0"/>
              <a:t>– (Journal </a:t>
            </a:r>
            <a:r>
              <a:rPr lang="en-US" sz="1400" dirty="0"/>
              <a:t>of Meteorological Society of </a:t>
            </a:r>
            <a:r>
              <a:rPr lang="en-US" sz="1400" dirty="0" smtClean="0"/>
              <a:t>Japan, 1989, TRMM </a:t>
            </a:r>
            <a:r>
              <a:rPr lang="en-US" sz="1400" dirty="0" err="1"/>
              <a:t>attenation</a:t>
            </a:r>
            <a:r>
              <a:rPr lang="en-US" sz="1400" dirty="0"/>
              <a:t> of Ku </a:t>
            </a:r>
            <a:r>
              <a:rPr lang="en-US" sz="1400" dirty="0" smtClean="0"/>
              <a:t>band);</a:t>
            </a:r>
            <a:endParaRPr lang="en-US" sz="1400" dirty="0"/>
          </a:p>
          <a:p>
            <a:pPr lvl="0"/>
            <a:r>
              <a:rPr lang="en-US" sz="1400" dirty="0"/>
              <a:t>calculated </a:t>
            </a:r>
            <a:r>
              <a:rPr lang="en-US" sz="1400" dirty="0" err="1"/>
              <a:t>fallspeed</a:t>
            </a:r>
            <a:r>
              <a:rPr lang="en-US" sz="1400" dirty="0"/>
              <a:t> by assuming liquid below 5100m, solid above 7000m, and linearly interpolating between the two levels.  </a:t>
            </a:r>
            <a:r>
              <a:rPr lang="en-US" sz="1400" dirty="0" smtClean="0"/>
              <a:t>(Marks </a:t>
            </a:r>
            <a:r>
              <a:rPr lang="en-US" sz="1400" dirty="0"/>
              <a:t>and </a:t>
            </a:r>
            <a:r>
              <a:rPr lang="en-US" sz="1400" dirty="0" err="1" smtClean="0"/>
              <a:t>Houze</a:t>
            </a:r>
            <a:r>
              <a:rPr lang="en-US" sz="1400" dirty="0" smtClean="0"/>
              <a:t>, 1987</a:t>
            </a:r>
            <a:r>
              <a:rPr lang="en-US" sz="1400" dirty="0"/>
              <a:t>)</a:t>
            </a:r>
            <a:r>
              <a:rPr lang="en-US" sz="1400" dirty="0" smtClean="0"/>
              <a:t>;</a:t>
            </a:r>
          </a:p>
          <a:p>
            <a:pPr lvl="0"/>
            <a:endParaRPr lang="en-US" sz="1400" dirty="0"/>
          </a:p>
          <a:p>
            <a:pPr lvl="0"/>
            <a:r>
              <a:rPr lang="en-GB" sz="1400" dirty="0"/>
              <a:t>using the median of the valid observation in the bin to represent the SO; </a:t>
            </a:r>
            <a:endParaRPr lang="en-US" sz="1400" dirty="0"/>
          </a:p>
          <a:p>
            <a:pPr lvl="0"/>
            <a:r>
              <a:rPr lang="en-GB" sz="1400" dirty="0"/>
              <a:t>assigning a 3 m s</a:t>
            </a:r>
            <a:r>
              <a:rPr lang="en-GB" sz="1400" baseline="30000" dirty="0"/>
              <a:t>-1</a:t>
            </a:r>
            <a:r>
              <a:rPr lang="en-GB" sz="1400" dirty="0"/>
              <a:t> error to the resulting SO.</a:t>
            </a:r>
            <a:endParaRPr lang="en-US" sz="1400" dirty="0"/>
          </a:p>
          <a:p>
            <a:pPr lvl="0"/>
            <a:r>
              <a:rPr lang="en-GB" sz="1400" dirty="0"/>
              <a:t>Further thinning and random sorting of the SOs is applied depending on the resolution of the model, and an observation that creates an innovation magnitude greater than 15 m s</a:t>
            </a:r>
            <a:r>
              <a:rPr lang="en-GB" sz="1400" baseline="30000" dirty="0"/>
              <a:t>-1</a:t>
            </a:r>
            <a:r>
              <a:rPr lang="en-GB" sz="1400" dirty="0"/>
              <a:t> is disregarded. 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76405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388"/>
            <a:ext cx="8229600" cy="72059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Vr</a:t>
            </a:r>
            <a:r>
              <a:rPr lang="en-US" dirty="0" smtClean="0"/>
              <a:t> SO processing</a:t>
            </a:r>
            <a:endParaRPr lang="en-US" dirty="0"/>
          </a:p>
        </p:txBody>
      </p:sp>
      <p:pic>
        <p:nvPicPr>
          <p:cNvPr id="4" name="Picture 3" descr="Macintosh HD:Users:yxw25:NASA_HS3:Data:Hiwrap:Ka_3cone_0p5km:20141015-202532-20141015-204505_outer_5for1_scans_Ka_vel_scatter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35" y="975952"/>
            <a:ext cx="2651760" cy="210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yxw25:NASA_HS3:Data:Hiwrap:Ka_3cone_0p5km:20141015-202532-20141015-204505_outer_5for1_scans_Ka_vel_so_scatter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803" y="975952"/>
            <a:ext cx="2651760" cy="2047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738176" y="3095792"/>
            <a:ext cx="101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Ka</a:t>
            </a:r>
            <a:r>
              <a:rPr lang="en-US" dirty="0"/>
              <a:t> Outer</a:t>
            </a:r>
          </a:p>
        </p:txBody>
      </p:sp>
      <p:pic>
        <p:nvPicPr>
          <p:cNvPr id="7" name="Picture 6" descr="Macintosh HD:Users:yxw25:NASA_HS3:Data:Hiwrap:Ku_3cone_0p5km:20141015-202532-20141015-204505_outer_5for1_scans_Ku_vel_scatter.ep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35" y="3722309"/>
            <a:ext cx="2651760" cy="210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yxw25:NASA_HS3:Data:Hiwrap:Ku_3cone_0p5km:20141015-202532-20141015-204505_outer_5for1_scans_Ku_vel_so_scatter.ep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803" y="3722309"/>
            <a:ext cx="2651760" cy="20472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3738176" y="5769549"/>
            <a:ext cx="1024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Ku Outer</a:t>
            </a:r>
          </a:p>
        </p:txBody>
      </p:sp>
    </p:spTree>
    <p:extLst>
      <p:ext uri="{BB962C8B-B14F-4D97-AF65-F5344CB8AC3E}">
        <p14:creationId xmlns:p14="http://schemas.microsoft.com/office/powerpoint/2010/main" val="411825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50"/>
            <a:ext cx="8229600" cy="7354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Hourly assimilation</a:t>
            </a:r>
            <a:endParaRPr lang="en-US" dirty="0"/>
          </a:p>
        </p:txBody>
      </p:sp>
      <p:pic>
        <p:nvPicPr>
          <p:cNvPr id="4" name="Picture 3" descr="Macintosh HD:Users:yxw25:NASA_HS3:Plot_hiwrap:plot_atcf_m:2014al08_AllH_InKa1_prior_post_vmax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98" y="1742413"/>
            <a:ext cx="3513123" cy="268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yxw25:NASA_HS3:Plot_hiwrap:plot_atcf_m:2014al08_AllH_InKa1_prior_post_pmin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37" y="1781783"/>
            <a:ext cx="3320032" cy="26447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64753" y="4597374"/>
            <a:ext cx="38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Divergence started @ 19Z15: 1830 SOs are assimilated; only @ 19Z and 20Z;</a:t>
            </a:r>
          </a:p>
          <a:p>
            <a:pPr lvl="0"/>
            <a:r>
              <a:rPr lang="en-US" dirty="0"/>
              <a:t>Wrong P-V relationship at 20Z</a:t>
            </a:r>
          </a:p>
          <a:p>
            <a:endParaRPr lang="en-US" dirty="0"/>
          </a:p>
        </p:txBody>
      </p:sp>
      <p:pic>
        <p:nvPicPr>
          <p:cNvPr id="7" name="Picture 6" descr="2014101512.al08.vmaxB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86" y="4582521"/>
            <a:ext cx="3000346" cy="2198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49398" y="5013293"/>
            <a:ext cx="126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Realtime</a:t>
            </a:r>
            <a:endParaRPr lang="en-US" dirty="0" smtClean="0"/>
          </a:p>
          <a:p>
            <a:r>
              <a:rPr lang="en-US" dirty="0" smtClean="0"/>
              <a:t>APSU for hurricane Gonzalo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23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01" y="0"/>
            <a:ext cx="8229600" cy="846854"/>
          </a:xfrm>
        </p:spPr>
        <p:txBody>
          <a:bodyPr/>
          <a:lstStyle/>
          <a:p>
            <a:r>
              <a:rPr lang="en-US" dirty="0" smtClean="0"/>
              <a:t>10m winds @ 19Z</a:t>
            </a:r>
            <a:endParaRPr lang="en-US" dirty="0"/>
          </a:p>
        </p:txBody>
      </p:sp>
      <p:pic>
        <p:nvPicPr>
          <p:cNvPr id="4" name="Picture 3" descr="Macintosh HD:Users:yxw25:NASA_HS3:Plot_hiwrap:plot_incr_gs:InKa_2014101519_10mwind_prior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40" y="846854"/>
            <a:ext cx="3517888" cy="301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yxw25:NASA_HS3:Plot_hiwrap:plot_incr_gs:InKa_2014101519_10mwind_post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15" y="846854"/>
            <a:ext cx="3673846" cy="301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cintosh HD:Users:yxw25:NASA_HS3:Plot_hiwrap:plot_incr_gs:InKa_2014101519_10mwind_incr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46" y="3970765"/>
            <a:ext cx="3205969" cy="27136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106556" y="5123391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19Z  </a:t>
            </a:r>
            <a:r>
              <a:rPr lang="en-US" dirty="0" smtClean="0"/>
              <a:t>10m </a:t>
            </a:r>
            <a:r>
              <a:rPr lang="en-US" dirty="0"/>
              <a:t>Winds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1684" y="3211056"/>
            <a:ext cx="652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39508" y="3211056"/>
            <a:ext cx="969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53497" y="6037212"/>
            <a:ext cx="117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Increment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81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8679"/>
          </a:xfrm>
        </p:spPr>
        <p:txBody>
          <a:bodyPr/>
          <a:lstStyle/>
          <a:p>
            <a:r>
              <a:rPr lang="en-US" dirty="0" smtClean="0"/>
              <a:t>10m Winds @ 20Z</a:t>
            </a:r>
            <a:endParaRPr lang="en-US" dirty="0"/>
          </a:p>
        </p:txBody>
      </p:sp>
      <p:pic>
        <p:nvPicPr>
          <p:cNvPr id="4" name="Picture 3" descr="Macintosh HD:Users:yxw25:NASA_HS3:Plot_hiwrap:plot_incr_gs:InKa_2014101520_10mwind_prior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99" y="805377"/>
            <a:ext cx="3607007" cy="331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yxw25:NASA_HS3:Plot_hiwrap:plot_incr_gs:InKa_2014101520_10mwind_post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692" y="805376"/>
            <a:ext cx="3317369" cy="331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cintosh HD:Users:yxw25:NASA_HS3:Plot_hiwrap:plot_incr_gs:InKa_2014101520_10mwind_incr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38" y="4122038"/>
            <a:ext cx="3540167" cy="27359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992160" y="5308057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20Z  10m </a:t>
            </a:r>
            <a:r>
              <a:rPr lang="en-US" dirty="0"/>
              <a:t>Winds</a:t>
            </a:r>
          </a:p>
        </p:txBody>
      </p:sp>
      <p:sp>
        <p:nvSpPr>
          <p:cNvPr id="8" name="Rectangle 7"/>
          <p:cNvSpPr/>
          <p:nvPr/>
        </p:nvSpPr>
        <p:spPr>
          <a:xfrm>
            <a:off x="1327288" y="3395722"/>
            <a:ext cx="652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74162" y="3395722"/>
            <a:ext cx="969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Analysis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9101" y="6221878"/>
            <a:ext cx="117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Increment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958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581</Words>
  <Application>Microsoft Macintosh PowerPoint</Application>
  <PresentationFormat>On-screen Show (4:3)</PresentationFormat>
  <Paragraphs>78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Progress Reporting @ 1) PSU hurricane realtime; 2) NASA HIWRAP Assimilating</vt:lpstr>
      <vt:lpstr>1) PSU Atlantic Hurricane Real-time</vt:lpstr>
      <vt:lpstr>2) HIWRAP Assimilation</vt:lpstr>
      <vt:lpstr>Raw Reflectivity </vt:lpstr>
      <vt:lpstr>Vr SO method</vt:lpstr>
      <vt:lpstr>Vr SO processing</vt:lpstr>
      <vt:lpstr>Hourly assimilation</vt:lpstr>
      <vt:lpstr>10m winds @ 19Z</vt:lpstr>
      <vt:lpstr>10m Winds @ 20Z</vt:lpstr>
      <vt:lpstr>TC intensity</vt:lpstr>
      <vt:lpstr>XB and Obs</vt:lpstr>
      <vt:lpstr>Spread</vt:lpstr>
      <vt:lpstr>Computing resources in our group</vt:lpstr>
    </vt:vector>
  </TitlesOfParts>
  <Company>PSU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Reporting @ 1) PSU hurricane realtime; 2) NASA HIWRAP Assimilating</dc:title>
  <dc:creator>Yonghui Weng</dc:creator>
  <cp:lastModifiedBy>Yonghui Weng</cp:lastModifiedBy>
  <cp:revision>20</cp:revision>
  <dcterms:created xsi:type="dcterms:W3CDTF">2015-08-17T21:00:57Z</dcterms:created>
  <dcterms:modified xsi:type="dcterms:W3CDTF">2015-08-18T19:34:22Z</dcterms:modified>
</cp:coreProperties>
</file>