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358" r:id="rId2"/>
    <p:sldId id="305" r:id="rId3"/>
    <p:sldId id="342" r:id="rId4"/>
    <p:sldId id="334" r:id="rId5"/>
    <p:sldId id="350" r:id="rId6"/>
    <p:sldId id="332" r:id="rId7"/>
    <p:sldId id="348" r:id="rId8"/>
    <p:sldId id="343" r:id="rId9"/>
    <p:sldId id="352" r:id="rId10"/>
    <p:sldId id="345" r:id="rId11"/>
    <p:sldId id="346" r:id="rId12"/>
    <p:sldId id="353" r:id="rId13"/>
    <p:sldId id="354" r:id="rId14"/>
    <p:sldId id="321" r:id="rId15"/>
    <p:sldId id="357" r:id="rId16"/>
    <p:sldId id="359" r:id="rId17"/>
    <p:sldId id="333" r:id="rId18"/>
    <p:sldId id="355" r:id="rId19"/>
    <p:sldId id="356" r:id="rId2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9" autoAdjust="0"/>
    <p:restoredTop sz="80731" autoAdjust="0"/>
  </p:normalViewPr>
  <p:slideViewPr>
    <p:cSldViewPr snapToGrid="0" snapToObjects="1">
      <p:cViewPr varScale="1">
        <p:scale>
          <a:sx n="80" d="100"/>
          <a:sy n="80" d="100"/>
        </p:scale>
        <p:origin x="-22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942DD-A3FC-9A46-9416-7290651F9E2F}" type="datetimeFigureOut">
              <a:rPr kumimoji="1" lang="ja-JP" altLang="en-US" smtClean="0"/>
              <a:t>2015/08/18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3CA35-2263-D642-8A1D-24FB674E8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387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dirty="0" smtClean="0"/>
              <a:t>Direct</a:t>
            </a:r>
            <a:r>
              <a:rPr kumimoji="1" lang="en-US" altLang="ja-JP" sz="1200" baseline="0" dirty="0" smtClean="0"/>
              <a:t> Assimilation of all-sky infrared radiance satellite observation for the analysis and forecast of tropical cyclones</a:t>
            </a:r>
          </a:p>
          <a:p>
            <a:endParaRPr kumimoji="1" lang="ja-JP" altLang="en-US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066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Captures</a:t>
            </a:r>
            <a:r>
              <a:rPr kumimoji="1" lang="en-US" altLang="ja-JP" baseline="0" dirty="0" smtClean="0"/>
              <a:t> most of the cloud field.</a:t>
            </a:r>
          </a:p>
          <a:p>
            <a:r>
              <a:rPr kumimoji="1" lang="en-US" altLang="ja-JP" baseline="0" dirty="0" smtClean="0"/>
              <a:t>Minimum SLP assimilation cannot capture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501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impact</a:t>
            </a:r>
            <a:r>
              <a:rPr lang="en-US" baseline="0" dirty="0" smtClean="0"/>
              <a:t> is not limited to radiance field. &gt; temporal change of TC intensity.</a:t>
            </a:r>
          </a:p>
          <a:p>
            <a:r>
              <a:rPr lang="en-US" baseline="0" dirty="0" smtClean="0"/>
              <a:t>Though it’s not perfect, I t can capture the general intensity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033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Furthermore,</a:t>
            </a:r>
            <a:r>
              <a:rPr lang="en-US" baseline="0" dirty="0" smtClean="0"/>
              <a:t> I would like to show some fields which are not directly connected with radiance.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 assimilation captured</a:t>
            </a:r>
            <a:r>
              <a:rPr lang="en-US" baseline="0" dirty="0" smtClean="0"/>
              <a:t> the maximum wind associated with </a:t>
            </a:r>
            <a:r>
              <a:rPr lang="en-US" baseline="0" dirty="0" err="1" smtClean="0"/>
              <a:t>eyewall</a:t>
            </a:r>
            <a:r>
              <a:rPr lang="en-US" baseline="0" dirty="0" smtClean="0"/>
              <a:t> region quite well. </a:t>
            </a:r>
          </a:p>
          <a:p>
            <a:r>
              <a:rPr lang="en-US" baseline="0" dirty="0" smtClean="0"/>
              <a:t>Even the secondary horizontal wind maximum with principle </a:t>
            </a:r>
            <a:r>
              <a:rPr lang="en-US" baseline="0" dirty="0" err="1" smtClean="0"/>
              <a:t>rainbands</a:t>
            </a:r>
            <a:r>
              <a:rPr lang="en-US" baseline="0" dirty="0" smtClean="0"/>
              <a:t> is also somehow captured.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380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Though they are little bit smoothed in entire domain, t</a:t>
            </a:r>
            <a:r>
              <a:rPr lang="en-US" dirty="0" smtClean="0"/>
              <a:t>he</a:t>
            </a:r>
            <a:r>
              <a:rPr lang="en-US" baseline="0" dirty="0" smtClean="0"/>
              <a:t> detailed structure of </a:t>
            </a:r>
            <a:r>
              <a:rPr lang="en-US" baseline="0" dirty="0" err="1" smtClean="0"/>
              <a:t>eyewall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rainbands</a:t>
            </a:r>
            <a:r>
              <a:rPr lang="en-US" baseline="0" dirty="0" smtClean="0"/>
              <a:t> structure are captured.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562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562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Furthermore,</a:t>
            </a:r>
            <a:r>
              <a:rPr lang="en-US" baseline="0" dirty="0" smtClean="0"/>
              <a:t> I would like to show some fields which are not directly connected with radiance.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 assimilation captured</a:t>
            </a:r>
            <a:r>
              <a:rPr lang="en-US" baseline="0" dirty="0" smtClean="0"/>
              <a:t> the maximum wind associated with </a:t>
            </a:r>
            <a:r>
              <a:rPr lang="en-US" baseline="0" dirty="0" err="1" smtClean="0"/>
              <a:t>eyewall</a:t>
            </a:r>
            <a:r>
              <a:rPr lang="en-US" baseline="0" dirty="0" smtClean="0"/>
              <a:t> region quite well. </a:t>
            </a:r>
          </a:p>
          <a:p>
            <a:r>
              <a:rPr lang="en-US" baseline="0" dirty="0" smtClean="0"/>
              <a:t>Even the secondary horizontal wind maximum with principle </a:t>
            </a:r>
            <a:r>
              <a:rPr lang="en-US" baseline="0" dirty="0" err="1" smtClean="0"/>
              <a:t>rainbands</a:t>
            </a:r>
            <a:r>
              <a:rPr lang="en-US" baseline="0" dirty="0" smtClean="0"/>
              <a:t> is also somehow captured.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380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Though they are little bit smoothed in entire domain, t</a:t>
            </a:r>
            <a:r>
              <a:rPr lang="en-US" dirty="0" smtClean="0"/>
              <a:t>he</a:t>
            </a:r>
            <a:r>
              <a:rPr lang="en-US" baseline="0" dirty="0" smtClean="0"/>
              <a:t> detailed structure of </a:t>
            </a:r>
            <a:r>
              <a:rPr lang="en-US" baseline="0" dirty="0" err="1" smtClean="0"/>
              <a:t>eyewall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rainbands</a:t>
            </a:r>
            <a:r>
              <a:rPr lang="en-US" baseline="0" dirty="0" smtClean="0"/>
              <a:t> structure are captured.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56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satellite was launched</a:t>
            </a:r>
            <a:r>
              <a:rPr lang="en-US" baseline="0" dirty="0" smtClean="0"/>
              <a:t> on October 2014 in last year, which is called Himawari-8 Advanced </a:t>
            </a:r>
            <a:r>
              <a:rPr lang="en-US" baseline="0" dirty="0" err="1" smtClean="0"/>
              <a:t>Himawari</a:t>
            </a:r>
            <a:r>
              <a:rPr lang="en-US" baseline="0" dirty="0" smtClean="0"/>
              <a:t> Imager by Japan Meteorological Agency.</a:t>
            </a:r>
          </a:p>
          <a:p>
            <a:r>
              <a:rPr lang="en-US" baseline="0" dirty="0" smtClean="0"/>
              <a:t>Another satellite with almost the same ability is planned to be launched on March 2016 from US, which is called GOES-R ABI.</a:t>
            </a:r>
          </a:p>
          <a:p>
            <a:r>
              <a:rPr lang="en-US" baseline="0" dirty="0" smtClean="0"/>
              <a:t>They both have wide coverage, quite high temporal &amp; spatial resolution.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Characteristics is that they have 3 WV channels. Generally, 2D &gt; difficult to gain vertical information</a:t>
            </a:r>
          </a:p>
          <a:p>
            <a:r>
              <a:rPr lang="en-US" baseline="0" dirty="0" smtClean="0"/>
              <a:t>New satellites are expected to provide vertical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20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Problem</a:t>
            </a:r>
            <a:r>
              <a:rPr kumimoji="1" lang="en-US" altLang="ja-JP" baseline="0" dirty="0" smtClean="0"/>
              <a:t> in using infrared radiance data is their non-linearity to cloud.</a:t>
            </a:r>
            <a:r>
              <a:rPr kumimoji="1" lang="en-US" altLang="ja-JP" baseline="0" dirty="0"/>
              <a:t> 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Vertical information in the previous slide can only be provided in the clear-sky. </a:t>
            </a:r>
          </a:p>
          <a:p>
            <a:r>
              <a:rPr kumimoji="1" lang="en-US" altLang="ja-JP" baseline="0" dirty="0" smtClean="0"/>
              <a:t>In cloudy sky, all 3 water vapor channels have the same information, because they are all sensitive to top of the cloud with the existence of cloud. Their correlation is almost over 0.99.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cloudy, 1 cannel. In clear, we can fully derive the ability of multiple WV channels. &gt; In-between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76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For direct</a:t>
            </a:r>
            <a:r>
              <a:rPr kumimoji="1" lang="en-US" altLang="ja-JP" baseline="0" dirty="0" smtClean="0"/>
              <a:t> assimilation of radiance, I coupled CRTM to PSU WRF-</a:t>
            </a:r>
            <a:r>
              <a:rPr kumimoji="1" lang="en-US" altLang="ja-JP" baseline="0" dirty="0" err="1" smtClean="0"/>
              <a:t>EnKF</a:t>
            </a:r>
            <a:r>
              <a:rPr kumimoji="1" lang="en-US" altLang="ja-JP" baseline="0" dirty="0" smtClean="0"/>
              <a:t> framework.</a:t>
            </a:r>
          </a:p>
          <a:p>
            <a:r>
              <a:rPr kumimoji="1" lang="en-US" altLang="ja-JP" baseline="0" dirty="0" smtClean="0"/>
              <a:t>It can calculate the simulated radiance from WRF output, and directly compare them with the satellite observation.</a:t>
            </a:r>
          </a:p>
          <a:p>
            <a:r>
              <a:rPr kumimoji="1" lang="en-US" altLang="ja-JP" baseline="0" dirty="0" smtClean="0"/>
              <a:t>In this framework, I used…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98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Since</a:t>
            </a:r>
            <a:r>
              <a:rPr kumimoji="1" lang="en-US" altLang="ja-JP" baseline="0" dirty="0" smtClean="0"/>
              <a:t> those new satellites are not yet in operation now, we conducted OSSE with hurricane Karl case.</a:t>
            </a:r>
          </a:p>
          <a:p>
            <a:r>
              <a:rPr kumimoji="1" lang="en-US" altLang="ja-JP" baseline="0" dirty="0" smtClean="0"/>
              <a:t>Firstly, we assimilated airborne </a:t>
            </a:r>
            <a:r>
              <a:rPr kumimoji="1" lang="en-US" altLang="ja-JP" baseline="0" dirty="0" err="1" smtClean="0"/>
              <a:t>doppler</a:t>
            </a:r>
            <a:r>
              <a:rPr kumimoji="1" lang="en-US" altLang="ja-JP" baseline="0" dirty="0" smtClean="0"/>
              <a:t> radar observation to have a good Karl simulation. Then, we assumed this as truth and conducted OSSE.</a:t>
            </a:r>
          </a:p>
          <a:p>
            <a:r>
              <a:rPr kumimoji="1" lang="en-US" altLang="ja-JP" baseline="0" dirty="0" smtClean="0"/>
              <a:t>There are 2 experiments. One is to assimilate both synthetic infrared radiance observation and synthetic minimum SLP, and the other is to assimilate only synthetic minimum SLP.</a:t>
            </a:r>
          </a:p>
          <a:p>
            <a:r>
              <a:rPr kumimoji="1" lang="en-US" altLang="ja-JP" baseline="0" dirty="0" smtClean="0"/>
              <a:t>Thus, comparing those 2 simulations, we can see the impact of radiance.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Radiance is assimilated every 10 minutes, which I assumed as Himawari-8.</a:t>
            </a:r>
          </a:p>
          <a:p>
            <a:r>
              <a:rPr kumimoji="1" lang="en-US" altLang="ja-JP" baseline="0" dirty="0" smtClean="0"/>
              <a:t>Minimum SLP is assimilated every 1 hour, which I assumed as interpolated best track data.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980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going to the assimilation</a:t>
            </a:r>
            <a:r>
              <a:rPr lang="en-US" baseline="0" dirty="0" smtClean="0"/>
              <a:t> result, I firstly would like to show the potential impact of radiance to model state variables by the correlation analysis.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Left figure is the simulated</a:t>
            </a:r>
            <a:r>
              <a:rPr lang="en-US" baseline="0" dirty="0" smtClean="0"/>
              <a:t> infrared radiance of channel 8, which is one of the WV channels, using CRTM.</a:t>
            </a:r>
          </a:p>
          <a:p>
            <a:r>
              <a:rPr lang="en-US" baseline="0" dirty="0" smtClean="0"/>
              <a:t>Right is the ensemble correlation of SLP to the radiance at the point of x. </a:t>
            </a:r>
          </a:p>
          <a:p>
            <a:r>
              <a:rPr lang="en-US" baseline="0" dirty="0" smtClean="0"/>
              <a:t>Infrared radiance is sensitive to T, vapor and hydrometeors, thus it is not dynamically connected to SLP.</a:t>
            </a:r>
          </a:p>
          <a:p>
            <a:r>
              <a:rPr lang="en-US" dirty="0" smtClean="0"/>
              <a:t>But</a:t>
            </a:r>
            <a:r>
              <a:rPr lang="en-US" baseline="0" dirty="0" smtClean="0"/>
              <a:t> there is a strong correlation between them, indicating that the radiance at this x point has an ability to move the hurricane center zonally.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206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Those are the same figures as SLP, but different</a:t>
            </a:r>
            <a:r>
              <a:rPr lang="en-US" baseline="0" dirty="0" smtClean="0"/>
              <a:t> variables. Below figures are the vertical cross section at dashed line.</a:t>
            </a:r>
          </a:p>
          <a:p>
            <a:r>
              <a:rPr lang="en-US" baseline="0" dirty="0" smtClean="0"/>
              <a:t>Consistent with SLP, V field also shows the impact of radiance to move the hurricane position zonally.</a:t>
            </a:r>
          </a:p>
          <a:p>
            <a:r>
              <a:rPr lang="en-US" dirty="0" smtClean="0"/>
              <a:t>Especially</a:t>
            </a:r>
            <a:r>
              <a:rPr lang="en-US" baseline="0" dirty="0" smtClean="0"/>
              <a:t> from T and Vapor field, we can clearly see that this radiance is strongly sensitive to some vertical layer, indicating the ability to provide vertical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794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Remember,</a:t>
            </a:r>
            <a:r>
              <a:rPr lang="en-US" baseline="0" dirty="0" smtClean="0"/>
              <a:t> I used 3 water vapor channels to assimilate, which are 8,9&amp;10.</a:t>
            </a:r>
          </a:p>
          <a:p>
            <a:r>
              <a:rPr lang="en-US" baseline="0" dirty="0" smtClean="0"/>
              <a:t>I use ch14 as the verifying truth. Since ch14 is sensitive to surface or top of the cloud, it is suitable for verification.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8144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EnKF</a:t>
            </a:r>
            <a:r>
              <a:rPr lang="en-US" dirty="0" smtClean="0"/>
              <a:t> analysis</a:t>
            </a:r>
            <a:r>
              <a:rPr lang="en-US" baseline="0" dirty="0" smtClean="0"/>
              <a:t> every 10 minutes.</a:t>
            </a:r>
          </a:p>
          <a:p>
            <a:r>
              <a:rPr lang="en-US" baseline="0" dirty="0" smtClean="0"/>
              <a:t>Please compare center and right. Our radiance assimilation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143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 userDrawn="1"/>
        </p:nvSpPr>
        <p:spPr bwMode="auto">
          <a:xfrm>
            <a:off x="1" y="4434763"/>
            <a:ext cx="9143999" cy="24232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ja-JP" alt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 descr="background_red.jp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96011" y="-1"/>
            <a:ext cx="3847986" cy="6857997"/>
          </a:xfrm>
          <a:prstGeom prst="rect">
            <a:avLst/>
          </a:prstGeom>
        </p:spPr>
      </p:pic>
      <p:sp>
        <p:nvSpPr>
          <p:cNvPr id="1045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835280" y="4535488"/>
            <a:ext cx="6081713" cy="9096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title style</a:t>
            </a:r>
            <a:endParaRPr lang="de-DE" altLang="ja-JP" noProof="0" dirty="0" smtClean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35280" y="5443548"/>
            <a:ext cx="6088063" cy="904875"/>
          </a:xfrm>
        </p:spPr>
        <p:txBody>
          <a:bodyPr lIns="91440" rIns="91440" anchor="ctr"/>
          <a:lstStyle>
            <a:lvl1pPr marL="0" indent="0">
              <a:spcBef>
                <a:spcPct val="0"/>
              </a:spcBef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  <a:endParaRPr lang="en-US" noProof="0" smtClean="0"/>
          </a:p>
        </p:txBody>
      </p:sp>
      <p:pic>
        <p:nvPicPr>
          <p:cNvPr id="6" name="図 5" descr="typhoonSoulder2015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2580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09645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11950" y="622310"/>
            <a:ext cx="2132013" cy="528637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4330" y="622310"/>
            <a:ext cx="6245225" cy="528637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21896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325" y="1556792"/>
            <a:ext cx="8524875" cy="4029075"/>
          </a:xfrm>
        </p:spPr>
        <p:txBody>
          <a:bodyPr/>
          <a:lstStyle>
            <a:lvl1pPr marL="142871" indent="-142871">
              <a:buClrTx/>
              <a:buFont typeface="Wingdings" panose="05000000000000000000" pitchFamily="2" charset="2"/>
              <a:buChar char="n"/>
              <a:defRPr sz="2400"/>
            </a:lvl1pPr>
            <a:lvl2pPr>
              <a:buClrTx/>
              <a:defRPr sz="2000"/>
            </a:lvl2pPr>
            <a:lvl3pPr>
              <a:buClrTx/>
              <a:defRPr sz="2000"/>
            </a:lvl3pPr>
            <a:lvl4pPr>
              <a:buClrTx/>
              <a:defRPr sz="2000"/>
            </a:lvl4pPr>
            <a:lvl5pPr>
              <a:buClrTx/>
              <a:defRPr sz="2000"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79" y="45420"/>
            <a:ext cx="8515350" cy="60007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364291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482126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9093" y="1879605"/>
            <a:ext cx="4186237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57726" y="1879605"/>
            <a:ext cx="4186238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6" name="Picture 5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27505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14" name="Picture 13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8594349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0772827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3" name="Picture 2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56286377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615007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altLang="ja-JP" smtClean="0"/>
              <a:t>Drag picture to placeholder or click icon to add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323988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622301"/>
            <a:ext cx="851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de-DE" altLang="ja-JP" smtClean="0"/>
          </a:p>
        </p:txBody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879605"/>
            <a:ext cx="8524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de-DE" altLang="ja-JP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314325" y="632143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AC0EB-85CF-D64F-AB63-FBE15183BB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79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5pPr>
      <a:lvl6pPr marL="342892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6pPr>
      <a:lvl7pPr marL="68578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7pPr>
      <a:lvl8pPr marL="1028675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8pPr>
      <a:lvl9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9pPr>
    </p:titleStyle>
    <p:bodyStyle>
      <a:lvl1pPr marL="142871" indent="-14287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43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421471" indent="-13453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564342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721501" indent="-15596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>
          <a:xfrm>
            <a:off x="5296012" y="350053"/>
            <a:ext cx="3847988" cy="909637"/>
          </a:xfrm>
        </p:spPr>
        <p:txBody>
          <a:bodyPr anchor="t"/>
          <a:lstStyle/>
          <a:p>
            <a:pPr algn="ctr"/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EnKF Assimilation of GOES</a:t>
            </a:r>
            <a:r>
              <a:rPr lang="en-US" altLang="ja-JP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-R </a:t>
            </a: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All-sky Infrared Brightness Temperature for </a:t>
            </a:r>
            <a:r>
              <a:rPr lang="en-US" altLang="ja-JP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the </a:t>
            </a: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Analysis and Forecast </a:t>
            </a:r>
            <a:r>
              <a:rPr lang="en-US" altLang="ja-JP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of Tropical </a:t>
            </a:r>
            <a:r>
              <a:rPr lang="en-US" altLang="ja-JP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Cyclones</a:t>
            </a:r>
            <a:endParaRPr kumimoji="1" lang="ja-JP" altLang="en-US" dirty="0">
              <a:effectLst>
                <a:glow rad="25400">
                  <a:srgbClr val="800000">
                    <a:alpha val="75000"/>
                  </a:srgbClr>
                </a:glow>
              </a:effectLst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sz="quarter" idx="1"/>
          </p:nvPr>
        </p:nvSpPr>
        <p:spPr>
          <a:xfrm>
            <a:off x="5376981" y="5134738"/>
            <a:ext cx="3627332" cy="904875"/>
          </a:xfrm>
        </p:spPr>
        <p:txBody>
          <a:bodyPr/>
          <a:lstStyle/>
          <a:p>
            <a:pPr algn="r">
              <a:lnSpc>
                <a:spcPct val="120000"/>
              </a:lnSpc>
            </a:pPr>
            <a:r>
              <a:rPr lang="en-US" altLang="ja-JP" sz="2400" b="0" dirty="0" smtClean="0"/>
              <a:t>Group meeting 2015.8.18</a:t>
            </a:r>
            <a:endParaRPr kumimoji="1" lang="en-US" altLang="ja-JP" sz="2400" b="0" dirty="0" smtClean="0"/>
          </a:p>
          <a:p>
            <a:pPr algn="r">
              <a:lnSpc>
                <a:spcPct val="120000"/>
              </a:lnSpc>
            </a:pPr>
            <a:r>
              <a:rPr kumimoji="1" lang="en-US" altLang="ja-JP" sz="2400" b="0" dirty="0" smtClean="0"/>
              <a:t>Masashi </a:t>
            </a:r>
            <a:r>
              <a:rPr kumimoji="1" lang="en-US" altLang="ja-JP" sz="2400" b="0" dirty="0" smtClean="0"/>
              <a:t>MINAMIDE, </a:t>
            </a:r>
            <a:r>
              <a:rPr kumimoji="1" lang="en-US" altLang="ja-JP" sz="2400" b="0" dirty="0" err="1" smtClean="0"/>
              <a:t>Fuqing</a:t>
            </a:r>
            <a:r>
              <a:rPr kumimoji="1" lang="en-US" altLang="ja-JP" sz="2400" b="0" dirty="0" smtClean="0"/>
              <a:t> ZHNAG</a:t>
            </a:r>
            <a:r>
              <a:rPr lang="en-US" altLang="ja-JP" sz="2400" b="0" dirty="0"/>
              <a:t>, </a:t>
            </a:r>
            <a:endParaRPr lang="en-US" altLang="ja-JP" sz="2400" b="0" dirty="0" smtClean="0"/>
          </a:p>
          <a:p>
            <a:pPr algn="r">
              <a:lnSpc>
                <a:spcPct val="120000"/>
              </a:lnSpc>
            </a:pPr>
            <a:r>
              <a:rPr lang="en-US" altLang="ja-JP" sz="2400" b="0" dirty="0" smtClean="0"/>
              <a:t>Eugene CLOTHIAUX</a:t>
            </a:r>
            <a:endParaRPr kumimoji="1" lang="ja-JP" altLang="en-US" sz="2200" b="0" dirty="0"/>
          </a:p>
        </p:txBody>
      </p:sp>
      <p:pic>
        <p:nvPicPr>
          <p:cNvPr id="6" name="図 5" descr="typhoonSoulder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60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512" y="6453336"/>
            <a:ext cx="489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Himawari-8 image, </a:t>
            </a:r>
            <a:r>
              <a:rPr lang="en-US" dirty="0" smtClean="0"/>
              <a:t>Hurricane </a:t>
            </a:r>
            <a:r>
              <a:rPr lang="en-US" dirty="0" err="1" smtClean="0"/>
              <a:t>Soudelor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9895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2"/>
          <a:stretch/>
        </p:blipFill>
        <p:spPr>
          <a:xfrm>
            <a:off x="-1205764" y="2197090"/>
            <a:ext cx="11436327" cy="2846275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 bwMode="auto">
          <a:xfrm rot="19589163">
            <a:off x="-41049" y="2119159"/>
            <a:ext cx="1250929" cy="713514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Donut 12"/>
          <p:cNvSpPr/>
          <p:nvPr/>
        </p:nvSpPr>
        <p:spPr bwMode="auto">
          <a:xfrm rot="19589163">
            <a:off x="2878034" y="2119161"/>
            <a:ext cx="1250929" cy="713514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Donut 13"/>
          <p:cNvSpPr/>
          <p:nvPr/>
        </p:nvSpPr>
        <p:spPr bwMode="auto">
          <a:xfrm>
            <a:off x="774242" y="2560230"/>
            <a:ext cx="1699909" cy="808728"/>
          </a:xfrm>
          <a:prstGeom prst="donut">
            <a:avLst>
              <a:gd name="adj" fmla="val 8469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Donut 14"/>
          <p:cNvSpPr/>
          <p:nvPr/>
        </p:nvSpPr>
        <p:spPr bwMode="auto">
          <a:xfrm>
            <a:off x="3699231" y="2560229"/>
            <a:ext cx="1699909" cy="808728"/>
          </a:xfrm>
          <a:prstGeom prst="donut">
            <a:avLst>
              <a:gd name="adj" fmla="val 8469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96963" y="1545233"/>
            <a:ext cx="29965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Convective cells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956933" y="1545233"/>
            <a:ext cx="36867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Structure of </a:t>
            </a:r>
            <a:r>
              <a:rPr lang="en-US" dirty="0" err="1" smtClean="0">
                <a:solidFill>
                  <a:srgbClr val="800000"/>
                </a:solidFill>
              </a:rPr>
              <a:t>rainbands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8" name="Straight Connector 17"/>
          <p:cNvCxnSpPr>
            <a:stCxn id="17" idx="2"/>
            <a:endCxn id="15" idx="7"/>
          </p:cNvCxnSpPr>
          <p:nvPr/>
        </p:nvCxnSpPr>
        <p:spPr bwMode="auto">
          <a:xfrm flipH="1">
            <a:off x="5150194" y="2006898"/>
            <a:ext cx="650097" cy="6717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stCxn id="21" idx="0"/>
            <a:endCxn id="38" idx="5"/>
          </p:cNvCxnSpPr>
          <p:nvPr/>
        </p:nvCxnSpPr>
        <p:spPr bwMode="auto">
          <a:xfrm flipH="1" flipV="1">
            <a:off x="1330516" y="3797916"/>
            <a:ext cx="1363835" cy="79191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>
            <a:stCxn id="16" idx="2"/>
            <a:endCxn id="4" idx="6"/>
          </p:cNvCxnSpPr>
          <p:nvPr/>
        </p:nvCxnSpPr>
        <p:spPr bwMode="auto">
          <a:xfrm flipH="1">
            <a:off x="1105897" y="2006898"/>
            <a:ext cx="589351" cy="1236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815347" y="4589833"/>
            <a:ext cx="1758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err="1" smtClean="0">
                <a:solidFill>
                  <a:srgbClr val="006A00"/>
                </a:solidFill>
              </a:rPr>
              <a:t>eyewall</a:t>
            </a:r>
            <a:endParaRPr lang="en-US" dirty="0">
              <a:solidFill>
                <a:srgbClr val="006A00"/>
              </a:solidFill>
            </a:endParaRPr>
          </a:p>
        </p:txBody>
      </p:sp>
      <p:cxnSp>
        <p:nvCxnSpPr>
          <p:cNvPr id="26" name="Straight Connector 25"/>
          <p:cNvCxnSpPr>
            <a:stCxn id="16" idx="2"/>
            <a:endCxn id="13" idx="0"/>
          </p:cNvCxnSpPr>
          <p:nvPr/>
        </p:nvCxnSpPr>
        <p:spPr bwMode="auto">
          <a:xfrm>
            <a:off x="1695248" y="2006898"/>
            <a:ext cx="1611271" cy="1715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>
            <a:stCxn id="17" idx="2"/>
            <a:endCxn id="14" idx="7"/>
          </p:cNvCxnSpPr>
          <p:nvPr/>
        </p:nvCxnSpPr>
        <p:spPr bwMode="auto">
          <a:xfrm flipH="1">
            <a:off x="2225205" y="2006898"/>
            <a:ext cx="3575086" cy="6717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Donut 37"/>
          <p:cNvSpPr/>
          <p:nvPr/>
        </p:nvSpPr>
        <p:spPr bwMode="auto">
          <a:xfrm>
            <a:off x="1031378" y="3498443"/>
            <a:ext cx="350462" cy="350854"/>
          </a:xfrm>
          <a:prstGeom prst="donut">
            <a:avLst>
              <a:gd name="adj" fmla="val 8469"/>
            </a:avLst>
          </a:prstGeom>
          <a:ln w="19050">
            <a:solidFill>
              <a:srgbClr val="008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Donut 38"/>
          <p:cNvSpPr/>
          <p:nvPr/>
        </p:nvSpPr>
        <p:spPr bwMode="auto">
          <a:xfrm>
            <a:off x="3956933" y="3498442"/>
            <a:ext cx="350462" cy="350854"/>
          </a:xfrm>
          <a:prstGeom prst="donut">
            <a:avLst>
              <a:gd name="adj" fmla="val 8469"/>
            </a:avLst>
          </a:prstGeom>
          <a:ln w="19050">
            <a:solidFill>
              <a:srgbClr val="008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44" name="Straight Connector 43"/>
          <p:cNvCxnSpPr>
            <a:stCxn id="21" idx="0"/>
            <a:endCxn id="39" idx="3"/>
          </p:cNvCxnSpPr>
          <p:nvPr/>
        </p:nvCxnSpPr>
        <p:spPr bwMode="auto">
          <a:xfrm flipV="1">
            <a:off x="2694351" y="3797915"/>
            <a:ext cx="1313906" cy="7919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2" name="Title 141"/>
          <p:cNvSpPr>
            <a:spLocks noGrp="1"/>
          </p:cNvSpPr>
          <p:nvPr>
            <p:ph type="title"/>
          </p:nvPr>
        </p:nvSpPr>
        <p:spPr>
          <a:xfrm>
            <a:off x="126434" y="45420"/>
            <a:ext cx="8961121" cy="600075"/>
          </a:xfrm>
        </p:spPr>
        <p:txBody>
          <a:bodyPr/>
          <a:lstStyle/>
          <a:p>
            <a:r>
              <a:rPr lang="en-US" altLang="ja-JP" sz="2700" dirty="0" err="1"/>
              <a:t>EnKF</a:t>
            </a:r>
            <a:r>
              <a:rPr lang="en-US" altLang="ja-JP" sz="2700" dirty="0"/>
              <a:t> Performance Assimilating Simulated Radiance </a:t>
            </a:r>
            <a:endParaRPr lang="en-US" sz="27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-95250" y="5123199"/>
            <a:ext cx="289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>
                <a:solidFill>
                  <a:srgbClr val="800000"/>
                </a:solidFill>
              </a:rPr>
              <a:t>Verifying truth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3161135" y="4939299"/>
            <a:ext cx="2410671" cy="143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>
                <a:solidFill>
                  <a:srgbClr val="800000"/>
                </a:solidFill>
              </a:rPr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>
                <a:solidFill>
                  <a:srgbClr val="800000"/>
                </a:solidFill>
              </a:rPr>
              <a:t>w</a:t>
            </a:r>
            <a:r>
              <a:rPr lang="en-US" dirty="0" smtClean="0">
                <a:solidFill>
                  <a:srgbClr val="800000"/>
                </a:solidFill>
              </a:rPr>
              <a:t>ith </a:t>
            </a:r>
            <a:r>
              <a:rPr lang="en-US" altLang="ja-JP" dirty="0">
                <a:solidFill>
                  <a:srgbClr val="800000"/>
                </a:solidFill>
              </a:rPr>
              <a:t>brightness </a:t>
            </a:r>
            <a:r>
              <a:rPr lang="en-US" altLang="ja-JP" dirty="0" smtClean="0">
                <a:solidFill>
                  <a:srgbClr val="800000"/>
                </a:solidFill>
              </a:rPr>
              <a:t>temperature</a:t>
            </a:r>
            <a:r>
              <a:rPr lang="en-US" dirty="0" smtClean="0">
                <a:solidFill>
                  <a:srgbClr val="800000"/>
                </a:solidFill>
              </a:rPr>
              <a:t> &amp; minimum SLP</a:t>
            </a:r>
            <a:endParaRPr lang="en-US" sz="1800" dirty="0" smtClean="0">
              <a:solidFill>
                <a:srgbClr val="800000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6292474" y="4935566"/>
            <a:ext cx="19571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>
                <a:solidFill>
                  <a:srgbClr val="800000"/>
                </a:solidFill>
              </a:rPr>
              <a:t>EnKF </a:t>
            </a:r>
            <a:r>
              <a:rPr lang="en-US" dirty="0" smtClean="0">
                <a:solidFill>
                  <a:srgbClr val="800000"/>
                </a:solidFill>
              </a:rPr>
              <a:t>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>
                <a:solidFill>
                  <a:srgbClr val="800000"/>
                </a:solidFill>
              </a:rPr>
              <a:t>w</a:t>
            </a:r>
            <a:r>
              <a:rPr lang="en-US" dirty="0" smtClean="0">
                <a:solidFill>
                  <a:srgbClr val="800000"/>
                </a:solidFill>
              </a:rPr>
              <a:t>ith minimum SLP only</a:t>
            </a:r>
            <a:endParaRPr lang="en-US" sz="1800" dirty="0" smtClean="0">
              <a:solidFill>
                <a:srgbClr val="800000"/>
              </a:solidFill>
            </a:endParaRPr>
          </a:p>
        </p:txBody>
      </p:sp>
      <p:sp>
        <p:nvSpPr>
          <p:cNvPr id="25" name="角丸四角形 10"/>
          <p:cNvSpPr/>
          <p:nvPr/>
        </p:nvSpPr>
        <p:spPr bwMode="auto">
          <a:xfrm>
            <a:off x="494981" y="835131"/>
            <a:ext cx="8183482" cy="74292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Truth versus </a:t>
            </a:r>
            <a:r>
              <a:rPr kumimoji="0" lang="en-US" altLang="ja-JP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-analyzed Infrared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Brightness Temperature of GOES-R ABI Ch14 (11.2 µm)</a:t>
            </a:r>
            <a:endParaRPr kumimoji="0" lang="ja-JP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0" t="10053" r="9393" b="9569"/>
          <a:stretch/>
        </p:blipFill>
        <p:spPr>
          <a:xfrm>
            <a:off x="4883314" y="1786264"/>
            <a:ext cx="4260686" cy="3239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5" t="9620" r="9434" b="9796"/>
          <a:stretch/>
        </p:blipFill>
        <p:spPr>
          <a:xfrm>
            <a:off x="114336" y="1786263"/>
            <a:ext cx="4256536" cy="3239535"/>
          </a:xfrm>
          <a:prstGeom prst="rect">
            <a:avLst/>
          </a:prstGeom>
        </p:spPr>
      </p:pic>
      <p:sp>
        <p:nvSpPr>
          <p:cNvPr id="28" name="角丸四角形 10"/>
          <p:cNvSpPr/>
          <p:nvPr/>
        </p:nvSpPr>
        <p:spPr bwMode="auto">
          <a:xfrm>
            <a:off x="108106" y="1367292"/>
            <a:ext cx="4211924" cy="41897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Maximum 10m wind (m/s)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9" y="45420"/>
            <a:ext cx="8961122" cy="600075"/>
          </a:xfrm>
        </p:spPr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Tropical Cyclone Intensity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745717" y="5047810"/>
            <a:ext cx="1316182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00Z 17</a:t>
            </a: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517104" y="5048051"/>
            <a:ext cx="1316182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12Z 17</a:t>
            </a: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909015" y="5048051"/>
            <a:ext cx="1316182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00Z 18</a:t>
            </a: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219800" y="4939439"/>
            <a:ext cx="0" cy="1705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7143211" y="4939439"/>
            <a:ext cx="0" cy="1705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9082812" y="4939680"/>
            <a:ext cx="0" cy="1705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-135668" y="5047810"/>
            <a:ext cx="1316182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00Z 17 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754322" y="5048051"/>
            <a:ext cx="1316182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12Z 17</a:t>
            </a: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542599" y="5048051"/>
            <a:ext cx="1316182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00Z 18</a:t>
            </a: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90438" y="4939439"/>
            <a:ext cx="0" cy="1705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2380429" y="4939439"/>
            <a:ext cx="0" cy="1705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4320030" y="4939680"/>
            <a:ext cx="0" cy="1705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角丸四角形 10"/>
          <p:cNvSpPr/>
          <p:nvPr/>
        </p:nvSpPr>
        <p:spPr bwMode="auto">
          <a:xfrm>
            <a:off x="4858781" y="1367292"/>
            <a:ext cx="4211924" cy="41897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Minimum SLP (</a:t>
            </a:r>
            <a:r>
              <a:rPr kumimoji="0" lang="en-US" altLang="ja-JP" sz="2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hPa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114336" y="3720327"/>
            <a:ext cx="437654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flipH="1">
            <a:off x="44975" y="3938859"/>
            <a:ext cx="1299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138869" y="2112623"/>
            <a:ext cx="437654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 flipH="1">
            <a:off x="69508" y="2331155"/>
            <a:ext cx="1299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4297858" y="3423962"/>
            <a:ext cx="560923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970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 flipH="1">
            <a:off x="4841178" y="3642494"/>
            <a:ext cx="1299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322391" y="2030874"/>
            <a:ext cx="560923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1000</a:t>
            </a:r>
          </a:p>
        </p:txBody>
      </p:sp>
      <p:cxnSp>
        <p:nvCxnSpPr>
          <p:cNvPr id="41" name="Straight Connector 40"/>
          <p:cNvCxnSpPr/>
          <p:nvPr/>
        </p:nvCxnSpPr>
        <p:spPr bwMode="auto">
          <a:xfrm flipH="1">
            <a:off x="4865711" y="2249406"/>
            <a:ext cx="1299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1141638" y="5568532"/>
            <a:ext cx="7941174" cy="77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The longer the assimilation, the better the analysis.</a:t>
            </a:r>
          </a:p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Analysis is capable of capturing the intensity changes.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6" t="38896" r="45897" b="44768"/>
          <a:stretch/>
        </p:blipFill>
        <p:spPr>
          <a:xfrm>
            <a:off x="5204606" y="1786264"/>
            <a:ext cx="2145812" cy="20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10-m wind speeds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8"/>
          <a:stretch/>
        </p:blipFill>
        <p:spPr>
          <a:xfrm>
            <a:off x="-1085155" y="1695426"/>
            <a:ext cx="11610504" cy="4445109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54864" y="5967183"/>
            <a:ext cx="8789136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10-m wind </a:t>
            </a:r>
            <a:r>
              <a:rPr lang="en-US" dirty="0"/>
              <a:t>speeds </a:t>
            </a:r>
            <a:endParaRPr lang="en-US" dirty="0" smtClean="0"/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Contours: SLP</a:t>
            </a:r>
          </a:p>
        </p:txBody>
      </p:sp>
      <p:sp>
        <p:nvSpPr>
          <p:cNvPr id="5" name="Donut 4"/>
          <p:cNvSpPr/>
          <p:nvPr/>
        </p:nvSpPr>
        <p:spPr bwMode="auto">
          <a:xfrm rot="20993991">
            <a:off x="1240191" y="2317218"/>
            <a:ext cx="2269861" cy="952667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Donut 5"/>
          <p:cNvSpPr/>
          <p:nvPr/>
        </p:nvSpPr>
        <p:spPr bwMode="auto">
          <a:xfrm rot="20993991">
            <a:off x="5691051" y="2317219"/>
            <a:ext cx="2269861" cy="952667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51100" y="1762460"/>
            <a:ext cx="49852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Secondary horizontal wind maximum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8" name="Straight Connector 7"/>
          <p:cNvCxnSpPr>
            <a:stCxn id="7" idx="2"/>
            <a:endCxn id="5" idx="6"/>
          </p:cNvCxnSpPr>
          <p:nvPr/>
        </p:nvCxnSpPr>
        <p:spPr bwMode="auto">
          <a:xfrm flipH="1">
            <a:off x="3492464" y="2224125"/>
            <a:ext cx="1551252" cy="3703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>
            <a:stCxn id="7" idx="2"/>
            <a:endCxn id="6" idx="1"/>
          </p:cNvCxnSpPr>
          <p:nvPr/>
        </p:nvCxnSpPr>
        <p:spPr bwMode="auto">
          <a:xfrm>
            <a:off x="5043716" y="2224125"/>
            <a:ext cx="933117" cy="3785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Donut 38"/>
          <p:cNvSpPr/>
          <p:nvPr/>
        </p:nvSpPr>
        <p:spPr bwMode="auto">
          <a:xfrm>
            <a:off x="1431504" y="3522340"/>
            <a:ext cx="868944" cy="805512"/>
          </a:xfrm>
          <a:prstGeom prst="donut">
            <a:avLst>
              <a:gd name="adj" fmla="val 8469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Donut 39"/>
          <p:cNvSpPr/>
          <p:nvPr/>
        </p:nvSpPr>
        <p:spPr bwMode="auto">
          <a:xfrm>
            <a:off x="5882364" y="3522341"/>
            <a:ext cx="868944" cy="805512"/>
          </a:xfrm>
          <a:prstGeom prst="donut">
            <a:avLst>
              <a:gd name="adj" fmla="val 8469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2173194" y="5378485"/>
            <a:ext cx="4825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maximum wind within the </a:t>
            </a:r>
            <a:r>
              <a:rPr lang="en-US" dirty="0" err="1" smtClean="0">
                <a:solidFill>
                  <a:srgbClr val="800000"/>
                </a:solidFill>
              </a:rPr>
              <a:t>eyewall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42" name="Straight Connector 41"/>
          <p:cNvCxnSpPr>
            <a:stCxn id="41" idx="0"/>
            <a:endCxn id="39" idx="5"/>
          </p:cNvCxnSpPr>
          <p:nvPr/>
        </p:nvCxnSpPr>
        <p:spPr bwMode="auto">
          <a:xfrm flipH="1" flipV="1">
            <a:off x="2173194" y="4209887"/>
            <a:ext cx="2412959" cy="11685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>
            <a:stCxn id="41" idx="0"/>
            <a:endCxn id="40" idx="3"/>
          </p:cNvCxnSpPr>
          <p:nvPr/>
        </p:nvCxnSpPr>
        <p:spPr bwMode="auto">
          <a:xfrm flipV="1">
            <a:off x="4586153" y="4209888"/>
            <a:ext cx="1423465" cy="11685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28034" y="1326094"/>
            <a:ext cx="289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/>
              <a:t>Verifying truth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472258" y="623687"/>
            <a:ext cx="43585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With brightness temperature &amp; minimum SLP</a:t>
            </a:r>
            <a:endParaRPr lang="en-US" sz="1800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464326" y="5621618"/>
            <a:ext cx="679674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m/s</a:t>
            </a:r>
          </a:p>
        </p:txBody>
      </p:sp>
    </p:spTree>
    <p:extLst>
      <p:ext uri="{BB962C8B-B14F-4D97-AF65-F5344CB8AC3E}">
        <p14:creationId xmlns:p14="http://schemas.microsoft.com/office/powerpoint/2010/main" val="34127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39" grpId="0" animBg="1"/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Radar Reflectivity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4288" r="11487"/>
          <a:stretch/>
        </p:blipFill>
        <p:spPr>
          <a:xfrm>
            <a:off x="1" y="1747747"/>
            <a:ext cx="9144000" cy="438968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4864" y="5967183"/>
            <a:ext cx="8789136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simulated </a:t>
            </a:r>
            <a:r>
              <a:rPr lang="en-US" dirty="0"/>
              <a:t>reflectivity </a:t>
            </a:r>
            <a:endParaRPr lang="en-US" dirty="0" smtClean="0"/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Contours: SLP</a:t>
            </a:r>
          </a:p>
        </p:txBody>
      </p:sp>
      <p:sp>
        <p:nvSpPr>
          <p:cNvPr id="6" name="Donut 5"/>
          <p:cNvSpPr/>
          <p:nvPr/>
        </p:nvSpPr>
        <p:spPr bwMode="auto">
          <a:xfrm rot="20993991">
            <a:off x="1240191" y="2317218"/>
            <a:ext cx="2269861" cy="952667"/>
          </a:xfrm>
          <a:prstGeom prst="donut">
            <a:avLst>
              <a:gd name="adj" fmla="val 8469"/>
            </a:avLst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Donut 6"/>
          <p:cNvSpPr/>
          <p:nvPr/>
        </p:nvSpPr>
        <p:spPr bwMode="auto">
          <a:xfrm rot="20993991">
            <a:off x="5691051" y="2317219"/>
            <a:ext cx="2269861" cy="952667"/>
          </a:xfrm>
          <a:prstGeom prst="donut">
            <a:avLst>
              <a:gd name="adj" fmla="val 8469"/>
            </a:avLst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349742" y="673607"/>
            <a:ext cx="2924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err="1" smtClean="0">
                <a:solidFill>
                  <a:srgbClr val="006A00"/>
                </a:solidFill>
              </a:rPr>
              <a:t>Rainband</a:t>
            </a:r>
            <a:r>
              <a:rPr lang="en-US" dirty="0" smtClean="0">
                <a:solidFill>
                  <a:srgbClr val="006A00"/>
                </a:solidFill>
              </a:rPr>
              <a:t> structure</a:t>
            </a:r>
            <a:endParaRPr lang="en-US" dirty="0">
              <a:solidFill>
                <a:srgbClr val="006A00"/>
              </a:solidFill>
            </a:endParaRPr>
          </a:p>
        </p:txBody>
      </p:sp>
      <p:cxnSp>
        <p:nvCxnSpPr>
          <p:cNvPr id="9" name="Straight Connector 8"/>
          <p:cNvCxnSpPr>
            <a:stCxn id="8" idx="2"/>
            <a:endCxn id="6" idx="7"/>
          </p:cNvCxnSpPr>
          <p:nvPr/>
        </p:nvCxnSpPr>
        <p:spPr bwMode="auto">
          <a:xfrm flipH="1">
            <a:off x="3106135" y="1135272"/>
            <a:ext cx="705757" cy="11859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8" idx="2"/>
            <a:endCxn id="7" idx="1"/>
          </p:cNvCxnSpPr>
          <p:nvPr/>
        </p:nvCxnSpPr>
        <p:spPr bwMode="auto">
          <a:xfrm>
            <a:off x="3811892" y="1135272"/>
            <a:ext cx="2164941" cy="146741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87477" y="5462034"/>
            <a:ext cx="53815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Strong Precipitation in south of </a:t>
            </a:r>
            <a:r>
              <a:rPr lang="en-US" dirty="0" err="1" smtClean="0">
                <a:solidFill>
                  <a:srgbClr val="800000"/>
                </a:solidFill>
              </a:rPr>
              <a:t>eyewall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 bwMode="auto">
          <a:xfrm flipH="1" flipV="1">
            <a:off x="1888261" y="4160752"/>
            <a:ext cx="2389990" cy="13012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13" idx="0"/>
          </p:cNvCxnSpPr>
          <p:nvPr/>
        </p:nvCxnSpPr>
        <p:spPr bwMode="auto">
          <a:xfrm flipV="1">
            <a:off x="4278251" y="4049353"/>
            <a:ext cx="2099503" cy="14126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28034" y="1326094"/>
            <a:ext cx="289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Verifying truth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8464326" y="5621618"/>
            <a:ext cx="679674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err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dbz</a:t>
            </a:r>
            <a:endParaRPr lang="en-US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472258" y="623687"/>
            <a:ext cx="43585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With brightness temperature &amp; minimum SLP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88778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" y="645495"/>
            <a:ext cx="9084236" cy="5958554"/>
          </a:xfrm>
        </p:spPr>
        <p:txBody>
          <a:bodyPr wrap="square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2400" dirty="0" smtClean="0"/>
              <a:t>CRTM has been coupled to the PSU WRF-EnKF to directly assimilate satellite infrared brightness temperature.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Ensemble sensitivity analysis reveals strong correlations of infrared brightness temperature to model state variables in both dynamic and thermodynamic fields as well as hydrometeors.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OSSE experiments showed EnKF assimilation of synthetic infrared brightness temperature can capture well hurricane rainbands, eye, individual convective clouds as well as clear-sky.</a:t>
            </a:r>
          </a:p>
          <a:p>
            <a:pPr lvl="1">
              <a:lnSpc>
                <a:spcPct val="110000"/>
              </a:lnSpc>
            </a:pPr>
            <a:r>
              <a:rPr lang="en-US" altLang="ja-JP" sz="2400" dirty="0" smtClean="0"/>
              <a:t>Infrared </a:t>
            </a:r>
            <a:r>
              <a:rPr lang="en-US" altLang="ja-JP" sz="2400" dirty="0"/>
              <a:t>brightness </a:t>
            </a:r>
            <a:r>
              <a:rPr lang="en-US" altLang="ja-JP" sz="2400" dirty="0" smtClean="0"/>
              <a:t>temperature</a:t>
            </a:r>
            <a:r>
              <a:rPr lang="en-US" sz="2400" dirty="0" smtClean="0"/>
              <a:t> assimilation also captures well the detailed tropical cyclone structure and intensity; forecasts of hurricane intensity initialized with the EnKF analysis is also promising.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Assimilation of real-data observations is underway.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Concluding 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5398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5527" r="17385"/>
          <a:stretch/>
        </p:blipFill>
        <p:spPr>
          <a:xfrm>
            <a:off x="1" y="2843184"/>
            <a:ext cx="8464325" cy="4326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9806" r="70486" b="64340"/>
          <a:stretch/>
        </p:blipFill>
        <p:spPr>
          <a:xfrm>
            <a:off x="354864" y="2776428"/>
            <a:ext cx="3700788" cy="366143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54864" y="2358058"/>
            <a:ext cx="36666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Observation (GOES-13)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8589756" y="2679276"/>
            <a:ext cx="441117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lnSpc>
                <a:spcPct val="80000"/>
              </a:lnSpc>
              <a:buNone/>
            </a:pPr>
            <a:r>
              <a:rPr lang="en-US" sz="2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K</a:t>
            </a:r>
            <a:endParaRPr lang="en-US" sz="2000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472258" y="1655651"/>
            <a:ext cx="43585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With brightness temperature &amp; minimum SLP</a:t>
            </a:r>
            <a:endParaRPr lang="en-US" sz="1800" dirty="0" smtClean="0"/>
          </a:p>
        </p:txBody>
      </p:sp>
      <p:pic>
        <p:nvPicPr>
          <p:cNvPr id="4" name="Picture 3" descr="Radiance_8comp_R_qfix_oei-d1h_mslp_rc08_cv3_goes_10minr30-200t4_ch4_20100917034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8" t="9821" r="30177" b="64259"/>
          <a:stretch/>
        </p:blipFill>
        <p:spPr>
          <a:xfrm>
            <a:off x="4751779" y="2773606"/>
            <a:ext cx="3698891" cy="3682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7" t="8730" r="11481" b="-1"/>
          <a:stretch/>
        </p:blipFill>
        <p:spPr>
          <a:xfrm>
            <a:off x="8589757" y="2682692"/>
            <a:ext cx="482085" cy="4407954"/>
          </a:xfrm>
          <a:prstGeom prst="rect">
            <a:avLst/>
          </a:prstGeom>
        </p:spPr>
      </p:pic>
      <p:sp>
        <p:nvSpPr>
          <p:cNvPr id="21" name="角丸四角形 10"/>
          <p:cNvSpPr/>
          <p:nvPr/>
        </p:nvSpPr>
        <p:spPr bwMode="auto">
          <a:xfrm>
            <a:off x="182879" y="835131"/>
            <a:ext cx="8847994" cy="74292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Obs. 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versus </a:t>
            </a:r>
            <a:r>
              <a:rPr kumimoji="0" lang="en-US" altLang="ja-JP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-analyzed Infrared 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Brightness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Temperature 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of GOES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-13 Ch4 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10.7 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µm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) at 0345UTC 17</a:t>
            </a:r>
            <a:endParaRPr kumimoji="0" lang="ja-JP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Supplementary figure: real data assimilation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328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" y="645495"/>
            <a:ext cx="9084236" cy="5958554"/>
          </a:xfrm>
        </p:spPr>
        <p:txBody>
          <a:bodyPr wrap="square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2400" dirty="0" smtClean="0"/>
              <a:t>CRTM has been coupled to the PSU WRF-EnKF to directly assimilate satellite infrared brightness temperature.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Ensemble sensitivity analysis reveals strong correlations of infrared brightness temperature to model state variables in both dynamic and thermodynamic fields as well as hydrometeors.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OSSE experiments showed EnKF assimilation of synthetic infrared brightness temperature can capture well hurricane rainbands, eye, individual convective clouds as well as clear-sky.</a:t>
            </a:r>
          </a:p>
          <a:p>
            <a:pPr lvl="1">
              <a:lnSpc>
                <a:spcPct val="110000"/>
              </a:lnSpc>
            </a:pPr>
            <a:r>
              <a:rPr lang="en-US" altLang="ja-JP" sz="2400" dirty="0" smtClean="0"/>
              <a:t>Infrared </a:t>
            </a:r>
            <a:r>
              <a:rPr lang="en-US" altLang="ja-JP" sz="2400" dirty="0"/>
              <a:t>brightness </a:t>
            </a:r>
            <a:r>
              <a:rPr lang="en-US" altLang="ja-JP" sz="2400" dirty="0" smtClean="0"/>
              <a:t>temperature</a:t>
            </a:r>
            <a:r>
              <a:rPr lang="en-US" sz="2400" dirty="0" smtClean="0"/>
              <a:t> assimilation also captures well the detailed tropical cyclone structure and intensity; forecasts of hurricane intensity initialized with the EnKF analysis is also promising.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Assimilation of real-data observations is underway.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Concluding 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1045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79" y="0"/>
            <a:ext cx="8515350" cy="258403"/>
          </a:xfrm>
        </p:spPr>
        <p:txBody>
          <a:bodyPr anchor="t"/>
          <a:lstStyle/>
          <a:p>
            <a:r>
              <a:rPr lang="en-US" sz="1050" dirty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  <p:sp>
        <p:nvSpPr>
          <p:cNvPr id="137" name="Title 1"/>
          <p:cNvSpPr txBox="1">
            <a:spLocks/>
          </p:cNvSpPr>
          <p:nvPr/>
        </p:nvSpPr>
        <p:spPr bwMode="auto">
          <a:xfrm>
            <a:off x="182879" y="225414"/>
            <a:ext cx="8515350" cy="40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smtClean="0"/>
              <a:t>Channel Selection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92984"/>
              </p:ext>
            </p:extLst>
          </p:nvPr>
        </p:nvGraphicFramePr>
        <p:xfrm>
          <a:off x="182879" y="1043417"/>
          <a:ext cx="4382418" cy="37490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32973"/>
                <a:gridCol w="214944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Clear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-sky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Band-8 </a:t>
                      </a:r>
                    </a:p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(6.19µm)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upper troposphere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Band-9 </a:t>
                      </a:r>
                    </a:p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(6.95µm)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middle troposphere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Band-10 (7.34µm)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lower  troposphere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Band-14 (11.2µm)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surface</a:t>
                      </a:r>
                      <a:endParaRPr lang="en-US" sz="2400" b="0" dirty="0">
                        <a:solidFill>
                          <a:srgbClr val="0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" name="Picture 1" descr="corr_ch_selection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 r="5282"/>
          <a:stretch/>
        </p:blipFill>
        <p:spPr>
          <a:xfrm>
            <a:off x="4632047" y="629821"/>
            <a:ext cx="4511953" cy="4602034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800682" y="4937484"/>
            <a:ext cx="7407340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None/>
            </a:pP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(shaded)Correlation between band-8 &amp; 10 on each grid, calculated with 60 ensemble members</a:t>
            </a:r>
          </a:p>
          <a:p>
            <a:pPr marL="1189" indent="0" algn="ctr">
              <a:buNone/>
            </a:pPr>
            <a:r>
              <a:rPr lang="en-US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(contour) band-14 radiance field of ensemble mean </a:t>
            </a:r>
          </a:p>
        </p:txBody>
      </p:sp>
    </p:spTree>
    <p:extLst>
      <p:ext uri="{BB962C8B-B14F-4D97-AF65-F5344CB8AC3E}">
        <p14:creationId xmlns:p14="http://schemas.microsoft.com/office/powerpoint/2010/main" val="242517385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5" t="13644"/>
          <a:stretch/>
        </p:blipFill>
        <p:spPr>
          <a:xfrm>
            <a:off x="6036538" y="2462218"/>
            <a:ext cx="4138524" cy="3029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8" r="16868" b="-1"/>
          <a:stretch/>
        </p:blipFill>
        <p:spPr>
          <a:xfrm>
            <a:off x="-756353" y="2462218"/>
            <a:ext cx="6578830" cy="30297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9" y="156545"/>
            <a:ext cx="8515350" cy="600075"/>
          </a:xfrm>
        </p:spPr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10-m wind speeds</a:t>
            </a: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54864" y="5967183"/>
            <a:ext cx="8789136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10-m wind speeds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Contours: SLP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9166" y="2462218"/>
            <a:ext cx="49852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Secondary horizontal wind maximum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8" name="Straight Connector 7"/>
          <p:cNvCxnSpPr>
            <a:stCxn id="7" idx="2"/>
            <a:endCxn id="5" idx="6"/>
          </p:cNvCxnSpPr>
          <p:nvPr/>
        </p:nvCxnSpPr>
        <p:spPr bwMode="auto">
          <a:xfrm flipH="1">
            <a:off x="2363754" y="2923883"/>
            <a:ext cx="598028" cy="15115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>
            <a:stCxn id="7" idx="2"/>
            <a:endCxn id="6" idx="0"/>
          </p:cNvCxnSpPr>
          <p:nvPr/>
        </p:nvCxnSpPr>
        <p:spPr bwMode="auto">
          <a:xfrm flipV="1">
            <a:off x="2961782" y="2891065"/>
            <a:ext cx="1617161" cy="328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Donut 4"/>
          <p:cNvSpPr/>
          <p:nvPr/>
        </p:nvSpPr>
        <p:spPr bwMode="auto">
          <a:xfrm rot="20993991">
            <a:off x="828604" y="2886033"/>
            <a:ext cx="1547138" cy="649338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Donut 5"/>
          <p:cNvSpPr/>
          <p:nvPr/>
        </p:nvSpPr>
        <p:spPr bwMode="auto">
          <a:xfrm rot="20993991">
            <a:off x="3862311" y="2886034"/>
            <a:ext cx="1547138" cy="649338"/>
          </a:xfrm>
          <a:prstGeom prst="donut">
            <a:avLst>
              <a:gd name="adj" fmla="val 8469"/>
            </a:avLst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Donut 38"/>
          <p:cNvSpPr/>
          <p:nvPr/>
        </p:nvSpPr>
        <p:spPr bwMode="auto">
          <a:xfrm>
            <a:off x="959003" y="3707446"/>
            <a:ext cx="592272" cy="549038"/>
          </a:xfrm>
          <a:prstGeom prst="donut">
            <a:avLst>
              <a:gd name="adj" fmla="val 8469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0" name="Donut 39"/>
          <p:cNvSpPr/>
          <p:nvPr/>
        </p:nvSpPr>
        <p:spPr bwMode="auto">
          <a:xfrm>
            <a:off x="3992711" y="3707445"/>
            <a:ext cx="592272" cy="549038"/>
          </a:xfrm>
          <a:prstGeom prst="donut">
            <a:avLst>
              <a:gd name="adj" fmla="val 8469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2173194" y="5261173"/>
            <a:ext cx="4825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maximum wind within the </a:t>
            </a:r>
            <a:r>
              <a:rPr lang="en-US" dirty="0" err="1" smtClean="0">
                <a:solidFill>
                  <a:srgbClr val="800000"/>
                </a:solidFill>
              </a:rPr>
              <a:t>eyewall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42" name="Straight Connector 41"/>
          <p:cNvCxnSpPr>
            <a:stCxn id="41" idx="0"/>
            <a:endCxn id="39" idx="5"/>
          </p:cNvCxnSpPr>
          <p:nvPr/>
        </p:nvCxnSpPr>
        <p:spPr bwMode="auto">
          <a:xfrm flipH="1" flipV="1">
            <a:off x="1464539" y="4176079"/>
            <a:ext cx="3121614" cy="10850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>
            <a:stCxn id="41" idx="0"/>
            <a:endCxn id="40" idx="3"/>
          </p:cNvCxnSpPr>
          <p:nvPr/>
        </p:nvCxnSpPr>
        <p:spPr bwMode="auto">
          <a:xfrm flipH="1" flipV="1">
            <a:off x="4079447" y="4176078"/>
            <a:ext cx="506706" cy="10850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06115" y="2092886"/>
            <a:ext cx="289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/>
              <a:t>Verifying truth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275127" y="1175712"/>
            <a:ext cx="2547350" cy="128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/>
              <a:t>w</a:t>
            </a:r>
            <a:r>
              <a:rPr lang="en-US" dirty="0" smtClean="0"/>
              <a:t>ith radiance 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&amp; minimum SLP</a:t>
            </a:r>
            <a:endParaRPr lang="en-US" sz="1800" dirty="0" smtClean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8464326" y="5285774"/>
            <a:ext cx="679674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m/s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298940" y="1323445"/>
            <a:ext cx="254735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with minimum SLP only</a:t>
            </a:r>
            <a:endParaRPr lang="en-US" sz="1800" dirty="0" smtClean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82879" y="0"/>
            <a:ext cx="8515350" cy="25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50" smtClean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7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1" y="2489830"/>
            <a:ext cx="9283704" cy="2989535"/>
            <a:chOff x="1" y="1747747"/>
            <a:chExt cx="13685674" cy="44070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2" t="14288" r="17385"/>
            <a:stretch/>
          </p:blipFill>
          <p:spPr>
            <a:xfrm>
              <a:off x="1" y="1747747"/>
              <a:ext cx="8464325" cy="4389681"/>
            </a:xfrm>
            <a:prstGeom prst="rect">
              <a:avLst/>
            </a:prstGeom>
          </p:spPr>
        </p:pic>
        <p:sp>
          <p:nvSpPr>
            <p:cNvPr id="6" name="Donut 5"/>
            <p:cNvSpPr/>
            <p:nvPr/>
          </p:nvSpPr>
          <p:spPr bwMode="auto">
            <a:xfrm rot="20993991">
              <a:off x="1240191" y="2317218"/>
              <a:ext cx="2269861" cy="952667"/>
            </a:xfrm>
            <a:prstGeom prst="donut">
              <a:avLst>
                <a:gd name="adj" fmla="val 8469"/>
              </a:avLst>
            </a:prstGeom>
            <a:ln w="19050">
              <a:solidFill>
                <a:srgbClr val="006A0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Donut 6"/>
            <p:cNvSpPr/>
            <p:nvPr/>
          </p:nvSpPr>
          <p:spPr bwMode="auto">
            <a:xfrm rot="20993991">
              <a:off x="5691051" y="2317219"/>
              <a:ext cx="2269861" cy="952667"/>
            </a:xfrm>
            <a:prstGeom prst="donut">
              <a:avLst>
                <a:gd name="adj" fmla="val 8469"/>
              </a:avLst>
            </a:prstGeom>
            <a:ln w="19050">
              <a:solidFill>
                <a:srgbClr val="006A0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9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71" t="14384" r="10817"/>
            <a:stretch/>
          </p:blipFill>
          <p:spPr>
            <a:xfrm>
              <a:off x="8576737" y="1747748"/>
              <a:ext cx="5108938" cy="4407055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9" y="156545"/>
            <a:ext cx="8515350" cy="600075"/>
          </a:xfrm>
        </p:spPr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</a:t>
            </a:r>
            <a:r>
              <a:rPr lang="en-US" dirty="0" smtClean="0"/>
              <a:t>on Radar Reflectivity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54864" y="5967183"/>
            <a:ext cx="8789136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simulated </a:t>
            </a:r>
            <a:r>
              <a:rPr lang="en-US" dirty="0"/>
              <a:t>reflectivity </a:t>
            </a:r>
            <a:endParaRPr lang="en-US" dirty="0" smtClean="0"/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Contours: SLP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91502" y="714047"/>
            <a:ext cx="2924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err="1" smtClean="0">
                <a:solidFill>
                  <a:srgbClr val="006A00"/>
                </a:solidFill>
              </a:rPr>
              <a:t>Rainband</a:t>
            </a:r>
            <a:r>
              <a:rPr lang="en-US" dirty="0" smtClean="0">
                <a:solidFill>
                  <a:srgbClr val="006A00"/>
                </a:solidFill>
              </a:rPr>
              <a:t> structure</a:t>
            </a:r>
            <a:endParaRPr lang="en-US" dirty="0">
              <a:solidFill>
                <a:srgbClr val="006A00"/>
              </a:solidFill>
            </a:endParaRPr>
          </a:p>
        </p:txBody>
      </p:sp>
      <p:cxnSp>
        <p:nvCxnSpPr>
          <p:cNvPr id="9" name="Straight Connector 8"/>
          <p:cNvCxnSpPr>
            <a:stCxn id="8" idx="2"/>
            <a:endCxn id="6" idx="7"/>
          </p:cNvCxnSpPr>
          <p:nvPr/>
        </p:nvCxnSpPr>
        <p:spPr bwMode="auto">
          <a:xfrm flipH="1">
            <a:off x="2107053" y="1175712"/>
            <a:ext cx="246599" cy="17031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8" idx="2"/>
            <a:endCxn id="7" idx="1"/>
          </p:cNvCxnSpPr>
          <p:nvPr/>
        </p:nvCxnSpPr>
        <p:spPr bwMode="auto">
          <a:xfrm>
            <a:off x="2353652" y="1175712"/>
            <a:ext cx="1700745" cy="18940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87477" y="5462034"/>
            <a:ext cx="53815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Strong Precipitation in south of </a:t>
            </a:r>
            <a:r>
              <a:rPr lang="en-US" dirty="0" err="1" smtClean="0">
                <a:solidFill>
                  <a:srgbClr val="800000"/>
                </a:solidFill>
              </a:rPr>
              <a:t>eyewall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 bwMode="auto">
          <a:xfrm flipH="1" flipV="1">
            <a:off x="1228633" y="4160752"/>
            <a:ext cx="3049618" cy="13012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13" idx="0"/>
          </p:cNvCxnSpPr>
          <p:nvPr/>
        </p:nvCxnSpPr>
        <p:spPr bwMode="auto">
          <a:xfrm flipV="1">
            <a:off x="4278251" y="4049353"/>
            <a:ext cx="0" cy="14126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8464326" y="5621618"/>
            <a:ext cx="679674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err="1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dbz</a:t>
            </a:r>
            <a:endParaRPr lang="en-US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06115" y="2092886"/>
            <a:ext cx="289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/>
              <a:t>Verifying truth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275127" y="1175712"/>
            <a:ext cx="2547350" cy="128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/>
              <a:t>w</a:t>
            </a:r>
            <a:r>
              <a:rPr lang="en-US" dirty="0" smtClean="0"/>
              <a:t>ith radiance 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&amp; minimum SLP</a:t>
            </a:r>
            <a:endParaRPr lang="en-US" sz="1800" dirty="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298940" y="1323445"/>
            <a:ext cx="254735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with minimum SLP only</a:t>
            </a:r>
            <a:endParaRPr lang="en-US" sz="1800" dirty="0" smtClean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82879" y="0"/>
            <a:ext cx="8515350" cy="25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342892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68578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10286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1371566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kumimoji="1" sz="18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050" smtClean="0">
                <a:solidFill>
                  <a:srgbClr val="FFFFFF"/>
                </a:solidFill>
              </a:rPr>
              <a:t>0. Supplementary slides</a:t>
            </a:r>
            <a:endParaRPr lang="en-US" sz="105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9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New Satellites!  </a:t>
            </a:r>
            <a:r>
              <a:rPr lang="en-US" b="0" dirty="0" smtClean="0"/>
              <a:t>~</a:t>
            </a:r>
            <a:r>
              <a:rPr kumimoji="0" lang="en-US" altLang="ja-JP" b="0" dirty="0" smtClean="0">
                <a:latin typeface="Arial" panose="020B0604020202020204" pitchFamily="34" charset="0"/>
              </a:rPr>
              <a:t>Himawari8-</a:t>
            </a:r>
            <a:r>
              <a:rPr kumimoji="0" lang="en-US" altLang="ja-JP" b="0" dirty="0">
                <a:latin typeface="Arial" panose="020B0604020202020204" pitchFamily="34" charset="0"/>
              </a:rPr>
              <a:t>AHI &amp; GOES-R </a:t>
            </a:r>
            <a:r>
              <a:rPr kumimoji="0" lang="en-US" altLang="ja-JP" b="0" dirty="0" smtClean="0">
                <a:latin typeface="Arial" panose="020B0604020202020204" pitchFamily="34" charset="0"/>
              </a:rPr>
              <a:t>ABI</a:t>
            </a:r>
            <a:r>
              <a:rPr lang="en-US" b="0" dirty="0" smtClean="0"/>
              <a:t>~</a:t>
            </a:r>
            <a:endParaRPr lang="en-US" dirty="0"/>
          </a:p>
        </p:txBody>
      </p:sp>
      <p:pic>
        <p:nvPicPr>
          <p:cNvPr id="12" name="Picture 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56" y="754428"/>
            <a:ext cx="4596330" cy="5774518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133474" y="6436669"/>
            <a:ext cx="1876237" cy="24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sz="18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800" i="1" dirty="0" err="1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Otkin</a:t>
            </a:r>
            <a:r>
              <a:rPr lang="en-US" sz="180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 2012)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4980" y="3389681"/>
            <a:ext cx="472844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Launch Dates: 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Oct 2014 (Himawari-8, Japan)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Mar 2016 (GOES-R, USA)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Coverage: </a:t>
            </a:r>
            <a:r>
              <a:rPr lang="en-US" b="1" dirty="0" smtClean="0">
                <a:solidFill>
                  <a:srgbClr val="000000"/>
                </a:solidFill>
              </a:rPr>
              <a:t>Hemispheric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Frequency: </a:t>
            </a:r>
            <a:r>
              <a:rPr lang="en-US" b="1" dirty="0" smtClean="0">
                <a:solidFill>
                  <a:srgbClr val="000000"/>
                </a:solidFill>
              </a:rPr>
              <a:t>10-15 minutes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Resolution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b="1" dirty="0" smtClean="0">
                <a:solidFill>
                  <a:srgbClr val="000000"/>
                </a:solidFill>
              </a:rPr>
              <a:t>2 km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763866"/>
              </p:ext>
            </p:extLst>
          </p:nvPr>
        </p:nvGraphicFramePr>
        <p:xfrm>
          <a:off x="5645981" y="2047438"/>
          <a:ext cx="3255566" cy="18288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27783"/>
                <a:gridCol w="162778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Water Vapor Channels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6A00"/>
                          </a:solidFill>
                          <a:latin typeface="+mn-lt"/>
                        </a:rPr>
                        <a:t>Band-8</a:t>
                      </a:r>
                      <a:endParaRPr lang="en-US" sz="2400" b="0" dirty="0">
                        <a:solidFill>
                          <a:srgbClr val="006A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6A00"/>
                          </a:solidFill>
                          <a:latin typeface="+mn-lt"/>
                        </a:rPr>
                        <a:t>6.19µm</a:t>
                      </a:r>
                      <a:endParaRPr lang="en-US" sz="2400" b="0" dirty="0">
                        <a:solidFill>
                          <a:srgbClr val="006A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Band-9</a:t>
                      </a:r>
                      <a:endParaRPr lang="en-US" sz="2400" b="0" dirty="0">
                        <a:solidFill>
                          <a:srgbClr val="00009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6.95µm</a:t>
                      </a:r>
                      <a:endParaRPr lang="en-US" sz="2400" b="0" dirty="0">
                        <a:solidFill>
                          <a:srgbClr val="00009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800000"/>
                          </a:solidFill>
                          <a:latin typeface="+mn-lt"/>
                        </a:rPr>
                        <a:t>Band-10 </a:t>
                      </a:r>
                      <a:endParaRPr lang="en-US" sz="2400" b="0" dirty="0">
                        <a:solidFill>
                          <a:srgbClr val="8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800000"/>
                          </a:solidFill>
                          <a:latin typeface="+mn-lt"/>
                        </a:rPr>
                        <a:t>7.34µm</a:t>
                      </a:r>
                      <a:endParaRPr lang="en-US" sz="2400" b="0" dirty="0">
                        <a:solidFill>
                          <a:srgbClr val="8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645981" y="1074864"/>
            <a:ext cx="3255565" cy="97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5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</a:rPr>
              <a:t>Weighting functions</a:t>
            </a:r>
          </a:p>
          <a:p>
            <a:pPr marL="1189" indent="0" algn="ctr">
              <a:lnSpc>
                <a:spcPct val="5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</a:rPr>
              <a:t> on WV channels </a:t>
            </a:r>
          </a:p>
          <a:p>
            <a:pPr marL="1189" indent="0" algn="ctr">
              <a:lnSpc>
                <a:spcPct val="5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</a:rPr>
              <a:t>in CLEAR-sky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936"/>
          <a:stretch/>
        </p:blipFill>
        <p:spPr>
          <a:xfrm>
            <a:off x="494793" y="754427"/>
            <a:ext cx="3584478" cy="269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9415169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302571" y="5174935"/>
            <a:ext cx="36979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1 channel for cloudy-sky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452091" y="6265527"/>
            <a:ext cx="56341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All 3 water vapor channels for clear-sky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22" name="Straight Connector 21"/>
          <p:cNvCxnSpPr>
            <a:stCxn id="21" idx="0"/>
            <a:endCxn id="29" idx="2"/>
          </p:cNvCxnSpPr>
          <p:nvPr/>
        </p:nvCxnSpPr>
        <p:spPr bwMode="auto">
          <a:xfrm flipV="1">
            <a:off x="6269182" y="4808846"/>
            <a:ext cx="1807166" cy="14566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>
            <a:stCxn id="20" idx="0"/>
            <a:endCxn id="30" idx="2"/>
          </p:cNvCxnSpPr>
          <p:nvPr/>
        </p:nvCxnSpPr>
        <p:spPr bwMode="auto">
          <a:xfrm flipV="1">
            <a:off x="2151536" y="4808846"/>
            <a:ext cx="1774241" cy="3660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2879" y="45420"/>
            <a:ext cx="8793712" cy="600075"/>
          </a:xfrm>
        </p:spPr>
        <p:txBody>
          <a:bodyPr/>
          <a:lstStyle/>
          <a:p>
            <a:r>
              <a:rPr lang="en-US" dirty="0" smtClean="0"/>
              <a:t>Channel Selection </a:t>
            </a:r>
            <a:r>
              <a:rPr lang="en-US" b="0" i="1" dirty="0" smtClean="0"/>
              <a:t>based on Correlation </a:t>
            </a:r>
            <a:r>
              <a:rPr lang="en-US" b="0" i="1" dirty="0"/>
              <a:t>A</a:t>
            </a:r>
            <a:r>
              <a:rPr lang="en-US" b="0" i="1" dirty="0" smtClean="0"/>
              <a:t>nalysis</a:t>
            </a:r>
            <a:endParaRPr lang="en-US" b="0" i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5302413" y="1220725"/>
            <a:ext cx="12330" cy="35881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25"/>
          <p:cNvSpPr txBox="1"/>
          <p:nvPr/>
        </p:nvSpPr>
        <p:spPr>
          <a:xfrm>
            <a:off x="83206" y="1844821"/>
            <a:ext cx="2493893" cy="461665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Ch8, 6.19 um</a:t>
            </a:r>
          </a:p>
        </p:txBody>
      </p:sp>
      <p:sp>
        <p:nvSpPr>
          <p:cNvPr id="13" name="テキスト ボックス 25"/>
          <p:cNvSpPr txBox="1"/>
          <p:nvPr/>
        </p:nvSpPr>
        <p:spPr>
          <a:xfrm>
            <a:off x="83206" y="2658006"/>
            <a:ext cx="2493893" cy="461665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Ch9, 6.95 um</a:t>
            </a:r>
          </a:p>
        </p:txBody>
      </p:sp>
      <p:sp>
        <p:nvSpPr>
          <p:cNvPr id="16" name="テキスト ボックス 25"/>
          <p:cNvSpPr txBox="1"/>
          <p:nvPr/>
        </p:nvSpPr>
        <p:spPr>
          <a:xfrm>
            <a:off x="83207" y="3517770"/>
            <a:ext cx="2493893" cy="461665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Ch10, 7.34 um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7439352" y="1220725"/>
            <a:ext cx="0" cy="35881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838791" y="876100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285K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6963400" y="876100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292K</a:t>
            </a:r>
          </a:p>
        </p:txBody>
      </p:sp>
      <p:sp>
        <p:nvSpPr>
          <p:cNvPr id="29" name="正方形/長方形 42"/>
          <p:cNvSpPr/>
          <p:nvPr/>
        </p:nvSpPr>
        <p:spPr bwMode="auto">
          <a:xfrm>
            <a:off x="7490438" y="1593127"/>
            <a:ext cx="1171820" cy="3215719"/>
          </a:xfrm>
          <a:prstGeom prst="rect">
            <a:avLst/>
          </a:prstGeom>
          <a:solidFill>
            <a:srgbClr val="FF00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800000"/>
                </a:solidFill>
                <a:latin typeface="Arial" panose="020B0604020202020204" pitchFamily="34" charset="0"/>
              </a:rPr>
              <a:t>Clear</a:t>
            </a:r>
            <a:endParaRPr kumimoji="0" lang="en-US" altLang="ja-JP" sz="24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正方形/長方形 42"/>
          <p:cNvSpPr/>
          <p:nvPr/>
        </p:nvSpPr>
        <p:spPr bwMode="auto">
          <a:xfrm>
            <a:off x="2612481" y="1593127"/>
            <a:ext cx="2626591" cy="3215719"/>
          </a:xfrm>
          <a:prstGeom prst="rect">
            <a:avLst/>
          </a:prstGeom>
          <a:solidFill>
            <a:srgbClr val="0000FF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000090"/>
                </a:solidFill>
                <a:latin typeface="Arial" panose="020B0604020202020204" pitchFamily="34" charset="0"/>
              </a:rPr>
              <a:t>Cloudy</a:t>
            </a:r>
            <a:endParaRPr kumimoji="0" lang="en-US" altLang="ja-JP" sz="24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32" name="正方形/長方形 42"/>
          <p:cNvSpPr/>
          <p:nvPr/>
        </p:nvSpPr>
        <p:spPr bwMode="auto">
          <a:xfrm>
            <a:off x="5360301" y="1593127"/>
            <a:ext cx="2032684" cy="3215719"/>
          </a:xfrm>
          <a:prstGeom prst="rect">
            <a:avLst/>
          </a:prstGeom>
          <a:solidFill>
            <a:srgbClr val="006A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006A00"/>
                </a:solidFill>
                <a:latin typeface="Arial" panose="020B0604020202020204" pitchFamily="34" charset="0"/>
              </a:rPr>
              <a:t>In-between</a:t>
            </a:r>
            <a:endParaRPr kumimoji="0" lang="en-US" altLang="ja-JP" sz="2400" dirty="0">
              <a:solidFill>
                <a:srgbClr val="006A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srgbClr val="006A00"/>
                </a:solidFill>
                <a:latin typeface="Arial" panose="020B0604020202020204" pitchFamily="34" charset="0"/>
              </a:rPr>
              <a:t>(almost clear)</a:t>
            </a:r>
          </a:p>
        </p:txBody>
      </p:sp>
      <p:sp>
        <p:nvSpPr>
          <p:cNvPr id="33" name="Right Arrow 32"/>
          <p:cNvSpPr/>
          <p:nvPr/>
        </p:nvSpPr>
        <p:spPr bwMode="auto">
          <a:xfrm>
            <a:off x="2612481" y="1110665"/>
            <a:ext cx="6425047" cy="762000"/>
          </a:xfrm>
          <a:prstGeom prst="rightArrow">
            <a:avLst>
              <a:gd name="adj1" fmla="val 56060"/>
              <a:gd name="adj2" fmla="val 5000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Axis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: Ch14, could 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top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temperature</a:t>
            </a:r>
            <a:endParaRPr lang="en-US" sz="24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1790916" y="5751376"/>
            <a:ext cx="47207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6A00"/>
                </a:solidFill>
              </a:rPr>
              <a:t>2 channels for in-between region</a:t>
            </a:r>
            <a:endParaRPr lang="en-US" dirty="0">
              <a:solidFill>
                <a:srgbClr val="006A00"/>
              </a:solidFill>
            </a:endParaRPr>
          </a:p>
        </p:txBody>
      </p:sp>
      <p:cxnSp>
        <p:nvCxnSpPr>
          <p:cNvPr id="51" name="Straight Connector 50"/>
          <p:cNvCxnSpPr>
            <a:stCxn id="47" idx="0"/>
            <a:endCxn id="32" idx="2"/>
          </p:cNvCxnSpPr>
          <p:nvPr/>
        </p:nvCxnSpPr>
        <p:spPr bwMode="auto">
          <a:xfrm flipV="1">
            <a:off x="4151276" y="4808846"/>
            <a:ext cx="2225367" cy="9425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乗算記号 1"/>
          <p:cNvSpPr/>
          <p:nvPr/>
        </p:nvSpPr>
        <p:spPr bwMode="auto">
          <a:xfrm>
            <a:off x="3604930" y="1686964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乗算記号 24"/>
          <p:cNvSpPr/>
          <p:nvPr/>
        </p:nvSpPr>
        <p:spPr bwMode="auto">
          <a:xfrm>
            <a:off x="5873612" y="1686964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" name="乗算記号 25"/>
          <p:cNvSpPr/>
          <p:nvPr/>
        </p:nvSpPr>
        <p:spPr bwMode="auto">
          <a:xfrm>
            <a:off x="7619841" y="1686964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4" name="乗算記号 33"/>
          <p:cNvSpPr/>
          <p:nvPr/>
        </p:nvSpPr>
        <p:spPr bwMode="auto">
          <a:xfrm>
            <a:off x="5873612" y="3321030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" name="乗算記号 34"/>
          <p:cNvSpPr/>
          <p:nvPr/>
        </p:nvSpPr>
        <p:spPr bwMode="auto">
          <a:xfrm>
            <a:off x="7619841" y="3321030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" name="乗算記号 34"/>
          <p:cNvSpPr/>
          <p:nvPr/>
        </p:nvSpPr>
        <p:spPr bwMode="auto">
          <a:xfrm>
            <a:off x="7619841" y="2474669"/>
            <a:ext cx="913014" cy="913014"/>
          </a:xfrm>
          <a:prstGeom prst="mathMultiply">
            <a:avLst>
              <a:gd name="adj1" fmla="val 15792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flipH="1">
            <a:off x="83208" y="2474669"/>
            <a:ext cx="857905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 flipH="1">
            <a:off x="83208" y="3321030"/>
            <a:ext cx="857905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40753530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 rot="5400000">
            <a:off x="7403372" y="1480949"/>
            <a:ext cx="1383893" cy="1313943"/>
          </a:xfrm>
          <a:prstGeom prst="ellipse">
            <a:avLst/>
          </a:pr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943225" y="853298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29020" y="765564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874704" y="876368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943225" y="853298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329020" y="765564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74704" y="876368"/>
            <a:ext cx="175469" cy="17546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正方形/長方形 42"/>
          <p:cNvSpPr/>
          <p:nvPr/>
        </p:nvSpPr>
        <p:spPr bwMode="auto">
          <a:xfrm>
            <a:off x="2897910" y="1360139"/>
            <a:ext cx="6041302" cy="1589722"/>
          </a:xfrm>
          <a:prstGeom prst="rect">
            <a:avLst/>
          </a:prstGeom>
          <a:solidFill>
            <a:srgbClr val="3366FF">
              <a:alpha val="10000"/>
            </a:srgbClr>
          </a:solidFill>
          <a:ln w="12700" cmpd="sng">
            <a:solidFill>
              <a:srgbClr val="000090"/>
            </a:solidFill>
            <a:prstDash val="solid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err="1" smtClean="0">
                <a:solidFill>
                  <a:srgbClr val="000090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800" dirty="0" smtClean="0">
                <a:solidFill>
                  <a:srgbClr val="000090"/>
                </a:solidFill>
                <a:latin typeface="Arial" panose="020B0604020202020204" pitchFamily="34" charset="0"/>
              </a:rPr>
              <a:t>-CRTM</a:t>
            </a:r>
            <a:endParaRPr kumimoji="0" lang="en-US" altLang="ja-JP" sz="28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8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93993031"/>
              </p:ext>
            </p:extLst>
          </p:nvPr>
        </p:nvGraphicFramePr>
        <p:xfrm>
          <a:off x="3295740" y="1863778"/>
          <a:ext cx="3709369" cy="758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Equation" r:id="rId4" imgW="1549400" imgH="317500" progId="Equation.3">
                  <p:embed/>
                </p:oleObj>
              </mc:Choice>
              <mc:Fallback>
                <p:oleObj name="Equation" r:id="rId4" imgW="15494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740" y="1863778"/>
                        <a:ext cx="3709369" cy="758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9" name="Straight Arrow Connector 58"/>
          <p:cNvCxnSpPr>
            <a:stCxn id="60" idx="2"/>
          </p:cNvCxnSpPr>
          <p:nvPr/>
        </p:nvCxnSpPr>
        <p:spPr bwMode="auto">
          <a:xfrm>
            <a:off x="6355471" y="2494713"/>
            <a:ext cx="0" cy="125667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90"/>
            </a:solidFill>
            <a:prstDash val="solid"/>
            <a:round/>
            <a:headEnd type="arrow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Rectangle 59"/>
          <p:cNvSpPr/>
          <p:nvPr/>
        </p:nvSpPr>
        <p:spPr bwMode="auto">
          <a:xfrm>
            <a:off x="5881694" y="1965097"/>
            <a:ext cx="947553" cy="529616"/>
          </a:xfrm>
          <a:prstGeom prst="rect">
            <a:avLst/>
          </a:prstGeom>
          <a:noFill/>
          <a:ln w="19050">
            <a:solidFill>
              <a:srgbClr val="00009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 rot="5400000">
            <a:off x="1222215" y="208173"/>
            <a:ext cx="474832" cy="1511860"/>
          </a:xfrm>
          <a:prstGeom prst="ellipse">
            <a:avLst/>
          </a:prstGeom>
          <a:noFill/>
          <a:ln>
            <a:solidFill>
              <a:srgbClr val="8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Oval 66"/>
          <p:cNvSpPr/>
          <p:nvPr/>
        </p:nvSpPr>
        <p:spPr>
          <a:xfrm rot="5400000">
            <a:off x="1203929" y="2156985"/>
            <a:ext cx="474832" cy="2142180"/>
          </a:xfrm>
          <a:prstGeom prst="ellipse">
            <a:avLst/>
          </a:pr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" name="Oval 67"/>
          <p:cNvSpPr/>
          <p:nvPr/>
        </p:nvSpPr>
        <p:spPr>
          <a:xfrm rot="5400000">
            <a:off x="7403372" y="1480949"/>
            <a:ext cx="1383893" cy="1313943"/>
          </a:xfrm>
          <a:prstGeom prst="ellipse">
            <a:avLst/>
          </a:prstGeom>
          <a:noFill/>
          <a:ln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Multiply 68"/>
          <p:cNvSpPr/>
          <p:nvPr/>
        </p:nvSpPr>
        <p:spPr bwMode="auto">
          <a:xfrm>
            <a:off x="8015602" y="2041970"/>
            <a:ext cx="197917" cy="201209"/>
          </a:xfrm>
          <a:prstGeom prst="mathMultiply">
            <a:avLst>
              <a:gd name="adj1" fmla="val 12184"/>
            </a:avLst>
          </a:prstGeom>
          <a:solidFill>
            <a:srgbClr val="800000"/>
          </a:solidFill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0" name="テキスト ボックス 12"/>
          <p:cNvSpPr txBox="1"/>
          <p:nvPr/>
        </p:nvSpPr>
        <p:spPr>
          <a:xfrm>
            <a:off x="2897910" y="3507338"/>
            <a:ext cx="6041302" cy="830997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vert="horz" wrap="square" rtlCol="0" anchor="b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HG丸ｺﾞｼｯｸM-PRO" pitchFamily="50" charset="-128"/>
                <a:ea typeface="HG丸ｺﾞｼｯｸM-PRO" pitchFamily="50" charset="-128"/>
              </a:rPr>
              <a:t>Community Radiative Transfer Model (CRTM; Han et al. 2006)</a:t>
            </a:r>
            <a:endParaRPr kumimoji="1" lang="ja-JP" altLang="en-US" sz="1600" b="1" dirty="0">
              <a:solidFill>
                <a:schemeClr val="bg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1" name="テキスト ボックス 25"/>
          <p:cNvSpPr txBox="1"/>
          <p:nvPr/>
        </p:nvSpPr>
        <p:spPr>
          <a:xfrm>
            <a:off x="670123" y="1240253"/>
            <a:ext cx="1545438" cy="1709608"/>
          </a:xfrm>
          <a:prstGeom prst="rect">
            <a:avLst/>
          </a:prstGeom>
          <a:solidFill>
            <a:srgbClr val="CCFFCC"/>
          </a:solidFill>
          <a:ln>
            <a:solidFill>
              <a:srgbClr val="006A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noAutofit/>
          </a:bodyPr>
          <a:lstStyle/>
          <a:p>
            <a:pPr algn="ctr"/>
            <a:r>
              <a:rPr lang="en-US" altLang="ja-JP" sz="2800" dirty="0" smtClean="0">
                <a:solidFill>
                  <a:srgbClr val="006A00"/>
                </a:solidFill>
                <a:latin typeface="+mn-lt"/>
                <a:ea typeface="HG丸ｺﾞｼｯｸM-PRO" pitchFamily="50" charset="-128"/>
              </a:rPr>
              <a:t>WRF</a:t>
            </a:r>
            <a:endParaRPr lang="en-US" altLang="ja-JP" sz="1200" dirty="0" smtClean="0">
              <a:solidFill>
                <a:srgbClr val="006A00"/>
              </a:solidFill>
              <a:latin typeface="+mn-lt"/>
              <a:ea typeface="HG丸ｺﾞｼｯｸM-PRO" pitchFamily="50" charset="-128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897911" y="3053430"/>
            <a:ext cx="62460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Calculate brightness temperature (Tb): h(</a:t>
            </a:r>
            <a:r>
              <a:rPr lang="en-US" dirty="0" err="1" smtClean="0">
                <a:solidFill>
                  <a:srgbClr val="000090"/>
                </a:solidFill>
              </a:rPr>
              <a:t>x</a:t>
            </a:r>
            <a:r>
              <a:rPr lang="en-US" baseline="30000" dirty="0" err="1" smtClean="0">
                <a:solidFill>
                  <a:srgbClr val="000090"/>
                </a:solidFill>
              </a:rPr>
              <a:t>b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5740715" y="1402113"/>
            <a:ext cx="19697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Observation: y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27" name="Straight Connector 26"/>
          <p:cNvCxnSpPr>
            <a:stCxn id="26" idx="3"/>
            <a:endCxn id="69" idx="0"/>
          </p:cNvCxnSpPr>
          <p:nvPr/>
        </p:nvCxnSpPr>
        <p:spPr bwMode="auto">
          <a:xfrm>
            <a:off x="7710441" y="1632946"/>
            <a:ext cx="352696" cy="4573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8" y="45420"/>
            <a:ext cx="8961121" cy="600075"/>
          </a:xfrm>
        </p:spPr>
        <p:txBody>
          <a:bodyPr/>
          <a:lstStyle/>
          <a:p>
            <a:r>
              <a:rPr lang="en-US" dirty="0" smtClean="0"/>
              <a:t>Tb Data </a:t>
            </a:r>
            <a:r>
              <a:rPr lang="en-US" dirty="0"/>
              <a:t>A</a:t>
            </a:r>
            <a:r>
              <a:rPr lang="en-US" dirty="0" smtClean="0"/>
              <a:t>ssimilation: WRF-EnKF</a:t>
            </a:r>
            <a:r>
              <a:rPr lang="en-US" dirty="0"/>
              <a:t> </a:t>
            </a:r>
            <a:r>
              <a:rPr lang="en-US" dirty="0" smtClean="0"/>
              <a:t>via CRTM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81604" y="4660279"/>
            <a:ext cx="9192171" cy="189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/>
              <a:t>WRF</a:t>
            </a:r>
            <a:r>
              <a:rPr lang="en-US" dirty="0"/>
              <a:t> version 3.6.1 (</a:t>
            </a:r>
            <a:r>
              <a:rPr lang="en-US" dirty="0" err="1"/>
              <a:t>Skamarock</a:t>
            </a:r>
            <a:r>
              <a:rPr lang="en-US" dirty="0"/>
              <a:t> et al. 2008)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 smtClean="0">
                <a:solidFill>
                  <a:srgbClr val="000000"/>
                </a:solidFill>
              </a:rPr>
              <a:t>PSU WRF-</a:t>
            </a:r>
            <a:r>
              <a:rPr lang="en-US" b="1" dirty="0" err="1" smtClean="0">
                <a:solidFill>
                  <a:srgbClr val="000000"/>
                </a:solidFill>
              </a:rPr>
              <a:t>EnKF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Zhang </a:t>
            </a:r>
            <a:r>
              <a:rPr lang="en-US" dirty="0">
                <a:solidFill>
                  <a:srgbClr val="000000"/>
                </a:solidFill>
              </a:rPr>
              <a:t>et al. (2009); </a:t>
            </a:r>
            <a:r>
              <a:rPr lang="en-US" dirty="0" err="1">
                <a:solidFill>
                  <a:srgbClr val="000000"/>
                </a:solidFill>
              </a:rPr>
              <a:t>Weng</a:t>
            </a:r>
            <a:r>
              <a:rPr lang="en-US" dirty="0">
                <a:solidFill>
                  <a:srgbClr val="000000"/>
                </a:solidFill>
              </a:rPr>
              <a:t> and Zhang (2012) 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Ensemble size: 60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Relaxation to prior: alpha=0.5 (Zhang et al. 2004)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Radius of influence: 30 km for hydrometeors, 200km for others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49630" y="739120"/>
            <a:ext cx="2886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528060" y="2986979"/>
            <a:ext cx="60668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err="1" smtClean="0">
                <a:solidFill>
                  <a:srgbClr val="006A00"/>
                </a:solidFill>
              </a:rPr>
              <a:t>t+dt</a:t>
            </a:r>
            <a:endParaRPr lang="en-US" dirty="0">
              <a:solidFill>
                <a:srgbClr val="006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36465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816E-6 -1.79208E-6 L 0.0533 0.33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" y="16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861E-6 -4.33665E-6 L 0.02066 0.349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17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0.00035 0.338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1 0.33365 L 0.05331 0.38296 C 0.05331 0.40519 0.25404 0.43297 0.41778 0.43297 L 0.7833 0.43297 " pathEditMode="relative" rAng="0" ptsTypes="FfFF">
                                      <p:cBhvr>
                                        <p:cTn id="2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9" y="49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0.34985 L 0.02066 0.40635 C 0.02066 0.43205 0.23025 0.46446 0.40128 0.46446 L 0.78312 0.46446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14" y="57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33804 L 0.00034 0.3862 C 0.00034 0.4082 0.16947 0.43621 0.30769 0.43621 L 0.6166 0.43621 " pathEditMode="relative" rAng="0" ptsTypes="FfFF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4" y="49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4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47 0.4332 L 0.78364 0.2449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12 0.46446 L 0.78329 0.21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8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6 0.43621 L 0.61677 0.1340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1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64 0.24497 L 0.78329 0.1944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5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3 0.2107 L 0.75673 0.1947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-81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77 0.13406 L 0.65393 0.1620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57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3 0.19449 L 0.7833 0.09632 C 0.7833 0.05302 0.56729 -3.32716E-6 0.39156 -3.32716E-6 L -3.88435E-6 -3.32716E-6 " pathEditMode="relative" rAng="0" ptsTypes="FfFF">
                                      <p:cBhvr>
                                        <p:cTn id="8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73" y="-972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7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56 0.19472 L 0.75656 0.09655 C 0.75656 0.05326 0.54784 0.00023 0.3782 0.00023 L 0.00018 0.00023 " pathEditMode="relative" rAng="0" ptsTypes="FfFF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9" y="-972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7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93 0.16207 L 0.65393 0.08034 C 0.65393 0.04445 0.47352 0.00046 0.32679 0.00046 L 0.00017 0.00046 " pathEditMode="relative" rAng="0" ptsTypes="FfFF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97" y="-8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816E-6 -1.79208E-6 L 0.0533 0.3336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7" y="1667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861E-6 -4.33665E-6 L 0.02066 0.349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1748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0.00035 0.3380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87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5" presetID="3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1 0.33365 L 0.05331 0.38296 C 0.05331 0.40519 0.25404 0.43297 0.41778 0.43297 L 0.7833 0.43297 " pathEditMode="relative" rAng="0" ptsTypes="FfFF">
                                      <p:cBhvr>
                                        <p:cTn id="1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9" y="495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0.34985 L 0.02066 0.40635 C 0.02066 0.43205 0.23025 0.46446 0.40128 0.46446 L 0.78312 0.46446 " pathEditMode="relative" rAng="0" ptsTypes="FfFF">
                                      <p:cBhvr>
                                        <p:cTn id="1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14" y="571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33804 L 0.00034 0.3862 C 0.00034 0.4082 0.16947 0.43621 0.30769 0.43621 L 0.6166 0.43621 " pathEditMode="relative" rAng="0" ptsTypes="FfFF">
                                      <p:cBhvr>
                                        <p:cTn id="1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4" y="49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2" presetID="64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47 0.4332 L 0.78364 0.2449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2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12 0.46446 L 0.78329 0.210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88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6 0.43621 L 0.61677 0.1340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119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64 0.24497 L 0.78329 0.194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524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3 0.2107 L 0.75673 0.1947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-81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4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77 0.13406 L 0.65393 0.16207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138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6" presetID="57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33 0.19449 L 0.7833 0.09632 C 0.7833 0.05302 0.56729 -3.32716E-6 0.39156 -3.32716E-6 L -3.88435E-6 -3.32716E-6 " pathEditMode="relative" rAng="0" ptsTypes="FfFF">
                                      <p:cBhvr>
                                        <p:cTn id="1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73" y="-972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57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56 0.19472 L 0.75656 0.09655 C 0.75656 0.05326 0.54784 0.00023 0.3782 0.00023 L 0.00018 0.00023 " pathEditMode="relative" rAng="0" ptsTypes="FfFF">
                                      <p:cBhvr>
                                        <p:cTn id="1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9" y="-9724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57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93 0.16207 L 0.65393 0.08034 C 0.65393 0.04445 0.47352 0.00046 0.32679 0.00046 L 0.00017 0.00046 " pathEditMode="relative" rAng="0" ptsTypes="FfFF">
                                      <p:cBhvr>
                                        <p:cTn id="1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97" y="-8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65" grpId="0" animBg="1"/>
      <p:bldP spid="65" grpId="1" animBg="1"/>
      <p:bldP spid="65" grpId="2" animBg="1"/>
      <p:bldP spid="65" grpId="3" animBg="1"/>
      <p:bldP spid="65" grpId="4" animBg="1"/>
      <p:bldP spid="65" grpId="5" animBg="1"/>
      <p:bldP spid="65" grpId="6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7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23" grpId="7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24" grpId="7" animBg="1"/>
      <p:bldP spid="60" grpId="0" animBg="1"/>
      <p:bldP spid="68" grpId="0" animBg="1"/>
      <p:bldP spid="68" grpId="1" animBg="1"/>
      <p:bldP spid="69" grpId="0" animBg="1"/>
      <p:bldP spid="70" grpId="0" animBg="1"/>
      <p:bldP spid="20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/>
          <p:cNvCxnSpPr/>
          <p:nvPr/>
        </p:nvCxnSpPr>
        <p:spPr bwMode="auto">
          <a:xfrm>
            <a:off x="3427488" y="4359221"/>
            <a:ext cx="533394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3427488" y="6134359"/>
            <a:ext cx="533394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Connector 83"/>
          <p:cNvCxnSpPr/>
          <p:nvPr/>
        </p:nvCxnSpPr>
        <p:spPr bwMode="auto">
          <a:xfrm>
            <a:off x="4278264" y="4217874"/>
            <a:ext cx="0" cy="4605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4200615" y="4217874"/>
            <a:ext cx="0" cy="205782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5123908" y="4217874"/>
            <a:ext cx="0" cy="6561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Straight Connector 87"/>
          <p:cNvCxnSpPr/>
          <p:nvPr/>
        </p:nvCxnSpPr>
        <p:spPr bwMode="auto">
          <a:xfrm>
            <a:off x="6852637" y="4217874"/>
            <a:ext cx="0" cy="4605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Connector 89"/>
          <p:cNvCxnSpPr/>
          <p:nvPr/>
        </p:nvCxnSpPr>
        <p:spPr bwMode="auto">
          <a:xfrm>
            <a:off x="6774988" y="4217874"/>
            <a:ext cx="0" cy="205782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>
            <a:off x="8761435" y="2902252"/>
            <a:ext cx="0" cy="32321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763280" y="2946433"/>
            <a:ext cx="2611206" cy="169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dash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正方形/長方形 42"/>
          <p:cNvSpPr/>
          <p:nvPr/>
        </p:nvSpPr>
        <p:spPr bwMode="auto">
          <a:xfrm>
            <a:off x="28865" y="1002123"/>
            <a:ext cx="9045864" cy="797141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u="sng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9" y="45420"/>
            <a:ext cx="9234732" cy="600075"/>
          </a:xfrm>
        </p:spPr>
        <p:txBody>
          <a:bodyPr/>
          <a:lstStyle/>
          <a:p>
            <a:pPr eaLnBrk="0" hangingPunct="0"/>
            <a:r>
              <a:rPr kumimoji="0" lang="en-US" altLang="ja-JP" sz="2700" b="0" dirty="0" smtClean="0"/>
              <a:t>Observing System Simulation Experiments </a:t>
            </a:r>
            <a:r>
              <a:rPr kumimoji="0" lang="en-US" altLang="ja-JP" sz="2700" b="0" dirty="0"/>
              <a:t>(OSSE)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9274" y="1002123"/>
            <a:ext cx="9192171" cy="79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Truth run: </a:t>
            </a:r>
            <a:r>
              <a:rPr lang="en-US" b="1" dirty="0" smtClean="0"/>
              <a:t>Hurricane </a:t>
            </a:r>
            <a:r>
              <a:rPr lang="en-US" b="1" dirty="0"/>
              <a:t>Karl</a:t>
            </a:r>
            <a:r>
              <a:rPr lang="en-US" dirty="0"/>
              <a:t>, </a:t>
            </a:r>
            <a:r>
              <a:rPr lang="en-US" dirty="0" smtClean="0"/>
              <a:t>21Z </a:t>
            </a:r>
            <a:r>
              <a:rPr lang="en-US" dirty="0"/>
              <a:t>16 – 00Z 18 SEP 2010 </a:t>
            </a:r>
            <a:endParaRPr lang="en-US" dirty="0" smtClean="0"/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Resolution</a:t>
            </a:r>
            <a:r>
              <a:rPr lang="en-US" dirty="0"/>
              <a:t>: </a:t>
            </a:r>
            <a:r>
              <a:rPr lang="en-US" b="1" dirty="0" smtClean="0"/>
              <a:t>27, 9 </a:t>
            </a:r>
            <a:r>
              <a:rPr lang="en-US" b="1" dirty="0"/>
              <a:t>&amp; </a:t>
            </a:r>
            <a:r>
              <a:rPr lang="en-US" b="1" dirty="0" smtClean="0"/>
              <a:t>3 km (D1-D3), EnKF only for D3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425731" y="2911433"/>
            <a:ext cx="5335704" cy="35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763280" y="277967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153341" y="2779674"/>
            <a:ext cx="0" cy="28268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2789536" y="2779674"/>
            <a:ext cx="0" cy="28268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425731" y="2779674"/>
            <a:ext cx="0" cy="34913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6A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761435" y="277967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677389" y="2449936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19Z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305741" y="2448769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20Z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113114" y="2445605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21Z/16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8122825" y="2447602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00Z/18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87329" y="2462042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12Z/16</a:t>
            </a:r>
          </a:p>
        </p:txBody>
      </p:sp>
      <p:sp>
        <p:nvSpPr>
          <p:cNvPr id="20" name="Down Arrow 19"/>
          <p:cNvSpPr/>
          <p:nvPr/>
        </p:nvSpPr>
        <p:spPr bwMode="auto">
          <a:xfrm>
            <a:off x="5793594" y="3004158"/>
            <a:ext cx="417823" cy="629729"/>
          </a:xfrm>
          <a:prstGeom prst="downArrow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テキスト ボックス 25"/>
          <p:cNvSpPr txBox="1"/>
          <p:nvPr/>
        </p:nvSpPr>
        <p:spPr>
          <a:xfrm>
            <a:off x="246920" y="4128387"/>
            <a:ext cx="3115802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Tb + 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minSLP</a:t>
            </a:r>
            <a:endParaRPr lang="en-US" altLang="ja-JP" sz="2400" b="1" dirty="0" smtClean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427488" y="421787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8761435" y="421787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角丸四角形 7"/>
          <p:cNvSpPr/>
          <p:nvPr/>
        </p:nvSpPr>
        <p:spPr bwMode="auto">
          <a:xfrm>
            <a:off x="3589066" y="4674659"/>
            <a:ext cx="5172369" cy="394369"/>
          </a:xfrm>
          <a:prstGeom prst="roundRect">
            <a:avLst/>
          </a:prstGeom>
          <a:ln w="19050">
            <a:solidFill>
              <a:srgbClr val="00009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90"/>
                </a:solidFill>
              </a:rPr>
              <a:t>Infrared </a:t>
            </a:r>
            <a:r>
              <a:rPr lang="en-US" sz="2400" dirty="0">
                <a:solidFill>
                  <a:srgbClr val="000090"/>
                </a:solidFill>
              </a:rPr>
              <a:t>T</a:t>
            </a:r>
            <a:r>
              <a:rPr lang="en-US" sz="2400" dirty="0" smtClean="0">
                <a:solidFill>
                  <a:srgbClr val="000090"/>
                </a:solidFill>
              </a:rPr>
              <a:t>b </a:t>
            </a:r>
            <a:r>
              <a:rPr lang="en-US" sz="2400" dirty="0">
                <a:solidFill>
                  <a:srgbClr val="000090"/>
                </a:solidFill>
              </a:rPr>
              <a:t>(</a:t>
            </a:r>
            <a:r>
              <a:rPr lang="en-US" sz="2400" dirty="0" smtClean="0">
                <a:solidFill>
                  <a:srgbClr val="000090"/>
                </a:solidFill>
              </a:rPr>
              <a:t>ch8,9&amp;10)</a:t>
            </a:r>
            <a:endParaRPr kumimoji="0" lang="en-US" altLang="ja-JP" sz="2400" dirty="0" smtClean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17" name="角丸四角形 7"/>
          <p:cNvSpPr/>
          <p:nvPr/>
        </p:nvSpPr>
        <p:spPr bwMode="auto">
          <a:xfrm>
            <a:off x="1886490" y="3043597"/>
            <a:ext cx="1767609" cy="381903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Airborne</a:t>
            </a:r>
            <a:endParaRPr kumimoji="0" lang="en-US" altLang="ja-JP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3780363" y="3751348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22:00</a:t>
            </a:r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4689095" y="3751348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22:10</a:t>
            </a:r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6356505" y="3751348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23:</a:t>
            </a:r>
            <a:r>
              <a:rPr lang="en-US" sz="2000" dirty="0"/>
              <a:t>0</a:t>
            </a:r>
            <a:r>
              <a:rPr lang="en-US" sz="2000" dirty="0" smtClean="0"/>
              <a:t>0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7422901" y="3675888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…</a:t>
            </a:r>
          </a:p>
        </p:txBody>
      </p: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2958247" y="3761822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21Z</a:t>
            </a:r>
          </a:p>
        </p:txBody>
      </p:sp>
      <p:sp>
        <p:nvSpPr>
          <p:cNvPr id="61" name="テキスト ボックス 25"/>
          <p:cNvSpPr txBox="1"/>
          <p:nvPr/>
        </p:nvSpPr>
        <p:spPr>
          <a:xfrm>
            <a:off x="246920" y="5903525"/>
            <a:ext cx="3115802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err="1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minSLP</a:t>
            </a:r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only</a:t>
            </a: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3427488" y="5993012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8761435" y="5993012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角丸四角形 7"/>
          <p:cNvSpPr/>
          <p:nvPr/>
        </p:nvSpPr>
        <p:spPr bwMode="auto">
          <a:xfrm>
            <a:off x="3589066" y="5462452"/>
            <a:ext cx="1334498" cy="394369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800000"/>
                </a:solidFill>
              </a:rPr>
              <a:t>minSLP</a:t>
            </a:r>
            <a:endParaRPr kumimoji="0" lang="en-US" altLang="ja-JP" sz="2400" dirty="0" smtClean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79" name="Content Placeholder 2"/>
          <p:cNvSpPr txBox="1">
            <a:spLocks/>
          </p:cNvSpPr>
          <p:nvPr/>
        </p:nvSpPr>
        <p:spPr bwMode="auto">
          <a:xfrm>
            <a:off x="5524669" y="3676490"/>
            <a:ext cx="951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…</a:t>
            </a:r>
          </a:p>
        </p:txBody>
      </p:sp>
      <p:sp>
        <p:nvSpPr>
          <p:cNvPr id="80" name="角丸四角形 7"/>
          <p:cNvSpPr/>
          <p:nvPr/>
        </p:nvSpPr>
        <p:spPr bwMode="auto">
          <a:xfrm>
            <a:off x="6165026" y="5462452"/>
            <a:ext cx="1334498" cy="394369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800000"/>
                </a:solidFill>
              </a:rPr>
              <a:t>minSLP</a:t>
            </a:r>
            <a:endParaRPr kumimoji="0" lang="en-US" altLang="ja-JP" sz="2400" dirty="0" smtClean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91" name="テキスト ボックス 25"/>
          <p:cNvSpPr txBox="1"/>
          <p:nvPr/>
        </p:nvSpPr>
        <p:spPr>
          <a:xfrm>
            <a:off x="4544306" y="2440587"/>
            <a:ext cx="3115802" cy="461665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rtlCol="0" anchor="ctr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True simulation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1779367" y="4649321"/>
            <a:ext cx="18096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Every 10 min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1779367" y="5462452"/>
            <a:ext cx="18096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>
                <a:solidFill>
                  <a:srgbClr val="800000"/>
                </a:solidFill>
              </a:rPr>
              <a:t>Every 1 hour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920" y="5080208"/>
            <a:ext cx="2827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S</a:t>
            </a:r>
            <a:r>
              <a:rPr lang="en-US" sz="2000" i="1" dirty="0" smtClean="0"/>
              <a:t>ynthetic observations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74061696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0978" r="68264" b="53344"/>
          <a:stretch/>
        </p:blipFill>
        <p:spPr>
          <a:xfrm>
            <a:off x="104242" y="1214248"/>
            <a:ext cx="4579822" cy="3642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54719" r="71365" b="9689"/>
          <a:stretch/>
        </p:blipFill>
        <p:spPr>
          <a:xfrm>
            <a:off x="4638976" y="1219818"/>
            <a:ext cx="3907136" cy="363399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2879" y="5108107"/>
            <a:ext cx="4184211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6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Simulated GOES-R ABI</a:t>
            </a:r>
            <a:endParaRPr lang="en-US" dirty="0">
              <a:solidFill>
                <a:srgbClr val="000000"/>
              </a:solidFill>
            </a:endParaRPr>
          </a:p>
          <a:p>
            <a:pPr marL="1189" indent="0" algn="ctr">
              <a:lnSpc>
                <a:spcPct val="6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Ch8 (6.19 µm) </a:t>
            </a:r>
          </a:p>
          <a:p>
            <a:pPr marL="1189" indent="0" algn="ctr">
              <a:lnSpc>
                <a:spcPct val="60000"/>
              </a:lnSpc>
              <a:buNone/>
            </a:pPr>
            <a:r>
              <a:rPr lang="en-US" dirty="0" smtClean="0">
                <a:solidFill>
                  <a:srgbClr val="000000"/>
                </a:solidFill>
              </a:rPr>
              <a:t>brightness temperature</a:t>
            </a:r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712955" y="4889575"/>
            <a:ext cx="4283949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ensemble correlation of SLP to brightness temp. at ‘X’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Contours: ensemble mean SLP</a:t>
            </a:r>
          </a:p>
        </p:txBody>
      </p:sp>
      <p:sp>
        <p:nvSpPr>
          <p:cNvPr id="3" name="Multiply 2"/>
          <p:cNvSpPr/>
          <p:nvPr/>
        </p:nvSpPr>
        <p:spPr bwMode="auto">
          <a:xfrm>
            <a:off x="2735916" y="2985677"/>
            <a:ext cx="422725" cy="422725"/>
          </a:xfrm>
          <a:prstGeom prst="mathMultiply">
            <a:avLst>
              <a:gd name="adj1" fmla="val 1353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Multiply 13"/>
          <p:cNvSpPr/>
          <p:nvPr/>
        </p:nvSpPr>
        <p:spPr bwMode="auto">
          <a:xfrm>
            <a:off x="7275539" y="2985677"/>
            <a:ext cx="422725" cy="422725"/>
          </a:xfrm>
          <a:prstGeom prst="mathMultiply">
            <a:avLst>
              <a:gd name="adj1" fmla="val 1353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Radiance and Correlations to SLP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4" t="53172" r="68264" b="9689"/>
          <a:stretch/>
        </p:blipFill>
        <p:spPr>
          <a:xfrm>
            <a:off x="8486867" y="1061848"/>
            <a:ext cx="560358" cy="37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89581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10978" r="9937" b="53344"/>
          <a:stretch/>
        </p:blipFill>
        <p:spPr>
          <a:xfrm>
            <a:off x="342170" y="1169689"/>
            <a:ext cx="7818722" cy="2317099"/>
          </a:xfrm>
          <a:prstGeom prst="rect">
            <a:avLst/>
          </a:prstGeom>
        </p:spPr>
      </p:pic>
      <p:pic>
        <p:nvPicPr>
          <p:cNvPr id="8" name="Picture 7" descr="cor_180x110_ch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52020" r="67882" b="8640"/>
          <a:stretch/>
        </p:blipFill>
        <p:spPr>
          <a:xfrm>
            <a:off x="8370005" y="1590687"/>
            <a:ext cx="771527" cy="429000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6032259"/>
            <a:ext cx="9194215" cy="43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/>
              <a:t>Colors: ensemble correlation to brightness temp. </a:t>
            </a:r>
            <a:r>
              <a:rPr lang="en-US" dirty="0" smtClean="0">
                <a:solidFill>
                  <a:srgbClr val="000000"/>
                </a:solidFill>
              </a:rPr>
              <a:t>(6.19 µm</a:t>
            </a:r>
            <a:r>
              <a:rPr lang="en-US" dirty="0">
                <a:solidFill>
                  <a:srgbClr val="000000"/>
                </a:solidFill>
              </a:rPr>
              <a:t>) </a:t>
            </a:r>
            <a:r>
              <a:rPr lang="en-US" dirty="0" smtClean="0"/>
              <a:t>at </a:t>
            </a:r>
            <a:r>
              <a:rPr lang="en-US" dirty="0"/>
              <a:t>‘x’ , </a:t>
            </a:r>
            <a:endParaRPr lang="en-US" dirty="0" smtClean="0"/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/>
              <a:t>C</a:t>
            </a:r>
            <a:r>
              <a:rPr lang="en-US" dirty="0" smtClean="0"/>
              <a:t>ontours: ensemble mean at 930 </a:t>
            </a:r>
            <a:r>
              <a:rPr lang="en-US" dirty="0" err="1" smtClean="0"/>
              <a:t>hPa</a:t>
            </a:r>
            <a:r>
              <a:rPr lang="en-US" dirty="0" smtClean="0"/>
              <a:t> (top) </a:t>
            </a:r>
            <a:r>
              <a:rPr lang="en-US" dirty="0"/>
              <a:t>&amp; 19.6 </a:t>
            </a:r>
            <a:r>
              <a:rPr lang="en-US" dirty="0" smtClean="0"/>
              <a:t>N (below)</a:t>
            </a:r>
          </a:p>
        </p:txBody>
      </p:sp>
      <p:sp>
        <p:nvSpPr>
          <p:cNvPr id="16" name="角丸四角形 10"/>
          <p:cNvSpPr/>
          <p:nvPr/>
        </p:nvSpPr>
        <p:spPr bwMode="auto">
          <a:xfrm>
            <a:off x="657358" y="709817"/>
            <a:ext cx="2180603" cy="413183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角丸四角形 10"/>
          <p:cNvSpPr/>
          <p:nvPr/>
        </p:nvSpPr>
        <p:spPr bwMode="auto">
          <a:xfrm>
            <a:off x="3317271" y="709817"/>
            <a:ext cx="2180603" cy="413183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Temperature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角丸四角形 10"/>
          <p:cNvSpPr/>
          <p:nvPr/>
        </p:nvSpPr>
        <p:spPr bwMode="auto">
          <a:xfrm>
            <a:off x="5980289" y="709817"/>
            <a:ext cx="2180603" cy="413183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Vapor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8" y="45420"/>
            <a:ext cx="8851419" cy="600075"/>
          </a:xfrm>
        </p:spPr>
        <p:txBody>
          <a:bodyPr/>
          <a:lstStyle/>
          <a:p>
            <a:r>
              <a:rPr lang="en-US" dirty="0" smtClean="0"/>
              <a:t>Correlations of Radiance to Model State Variables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53345" r="9937" b="9777"/>
          <a:stretch/>
        </p:blipFill>
        <p:spPr>
          <a:xfrm>
            <a:off x="342170" y="3536802"/>
            <a:ext cx="7818722" cy="2395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45079" r="9937" b="53344"/>
          <a:stretch/>
        </p:blipFill>
        <p:spPr>
          <a:xfrm>
            <a:off x="342170" y="5915054"/>
            <a:ext cx="7818722" cy="10238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 flipH="1">
            <a:off x="676101" y="2431513"/>
            <a:ext cx="21618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3317271" y="2431513"/>
            <a:ext cx="21618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5980289" y="2426047"/>
            <a:ext cx="21618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Multiply 9"/>
          <p:cNvSpPr/>
          <p:nvPr/>
        </p:nvSpPr>
        <p:spPr bwMode="auto">
          <a:xfrm>
            <a:off x="2007035" y="2229305"/>
            <a:ext cx="422725" cy="422725"/>
          </a:xfrm>
          <a:prstGeom prst="mathMultiply">
            <a:avLst>
              <a:gd name="adj1" fmla="val 1353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ultiply 10"/>
          <p:cNvSpPr/>
          <p:nvPr/>
        </p:nvSpPr>
        <p:spPr bwMode="auto">
          <a:xfrm>
            <a:off x="4666948" y="2229305"/>
            <a:ext cx="422725" cy="422725"/>
          </a:xfrm>
          <a:prstGeom prst="mathMultiply">
            <a:avLst>
              <a:gd name="adj1" fmla="val 1353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Multiply 13"/>
          <p:cNvSpPr/>
          <p:nvPr/>
        </p:nvSpPr>
        <p:spPr bwMode="auto">
          <a:xfrm>
            <a:off x="7323486" y="2229305"/>
            <a:ext cx="422725" cy="422725"/>
          </a:xfrm>
          <a:prstGeom prst="mathMultiply">
            <a:avLst>
              <a:gd name="adj1" fmla="val 13530"/>
            </a:avLst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00422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10"/>
          <p:cNvSpPr/>
          <p:nvPr/>
        </p:nvSpPr>
        <p:spPr bwMode="auto">
          <a:xfrm>
            <a:off x="494981" y="835131"/>
            <a:ext cx="8183482" cy="74292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Truth versus </a:t>
            </a:r>
            <a:r>
              <a:rPr kumimoji="0" lang="en-US" altLang="ja-JP" sz="2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-analyzed Infrared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Brightness Temperature of GOES-R ABI 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h14 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11.2 µm)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95250" y="5123199"/>
            <a:ext cx="289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>
                <a:solidFill>
                  <a:srgbClr val="800000"/>
                </a:solidFill>
              </a:rPr>
              <a:t>Verifying truth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161135" y="4939299"/>
            <a:ext cx="2410671" cy="143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>
                <a:solidFill>
                  <a:srgbClr val="800000"/>
                </a:solidFill>
              </a:rPr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>
                <a:solidFill>
                  <a:srgbClr val="800000"/>
                </a:solidFill>
              </a:rPr>
              <a:t>w</a:t>
            </a:r>
            <a:r>
              <a:rPr lang="en-US" dirty="0" smtClean="0">
                <a:solidFill>
                  <a:srgbClr val="800000"/>
                </a:solidFill>
              </a:rPr>
              <a:t>ith brightness temperature &amp; minimum SLP</a:t>
            </a:r>
            <a:endParaRPr lang="en-US" sz="1800" dirty="0" smtClean="0">
              <a:solidFill>
                <a:srgbClr val="8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292474" y="4935566"/>
            <a:ext cx="19571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>
                <a:solidFill>
                  <a:srgbClr val="800000"/>
                </a:solidFill>
              </a:rPr>
              <a:t>EnKF </a:t>
            </a:r>
            <a:r>
              <a:rPr lang="en-US" dirty="0" smtClean="0">
                <a:solidFill>
                  <a:srgbClr val="800000"/>
                </a:solidFill>
              </a:rPr>
              <a:t>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>
                <a:solidFill>
                  <a:srgbClr val="800000"/>
                </a:solidFill>
              </a:rPr>
              <a:t>w</a:t>
            </a:r>
            <a:r>
              <a:rPr lang="en-US" dirty="0" smtClean="0">
                <a:solidFill>
                  <a:srgbClr val="800000"/>
                </a:solidFill>
              </a:rPr>
              <a:t>ith minimum SLP only</a:t>
            </a:r>
            <a:endParaRPr lang="en-US" sz="1800" dirty="0" smtClean="0">
              <a:solidFill>
                <a:srgbClr val="8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6" y="45420"/>
            <a:ext cx="9172788" cy="600075"/>
          </a:xfrm>
        </p:spPr>
        <p:txBody>
          <a:bodyPr/>
          <a:lstStyle/>
          <a:p>
            <a:r>
              <a:rPr lang="en-US" sz="2700" dirty="0" smtClean="0"/>
              <a:t>EnKF </a:t>
            </a:r>
            <a:r>
              <a:rPr lang="en-US" sz="2700" dirty="0"/>
              <a:t>Performance </a:t>
            </a:r>
            <a:r>
              <a:rPr lang="en-US" sz="2700" dirty="0" smtClean="0"/>
              <a:t>Assimilating Simulated Radiance </a:t>
            </a:r>
            <a:endParaRPr lang="en-US" sz="2700" dirty="0"/>
          </a:p>
        </p:txBody>
      </p:sp>
      <p:pic>
        <p:nvPicPr>
          <p:cNvPr id="5" name="Picture 4" descr="Radiance_exp-ctl-comp_ch14_201009162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665" y="1775981"/>
            <a:ext cx="11436173" cy="326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43683"/>
      </p:ext>
    </p:extLst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665" y="1548659"/>
            <a:ext cx="11444227" cy="3719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35" y="45420"/>
            <a:ext cx="9172788" cy="600075"/>
          </a:xfrm>
        </p:spPr>
        <p:txBody>
          <a:bodyPr/>
          <a:lstStyle/>
          <a:p>
            <a:r>
              <a:rPr lang="en-US" altLang="ja-JP" sz="2700" dirty="0" err="1"/>
              <a:t>EnKF</a:t>
            </a:r>
            <a:r>
              <a:rPr lang="en-US" altLang="ja-JP" sz="2700" dirty="0"/>
              <a:t> Performance Assimilating Simulated Radiance </a:t>
            </a:r>
            <a:endParaRPr lang="en-US" sz="27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-95250" y="5123199"/>
            <a:ext cx="28903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lang="en-US" dirty="0" smtClean="0">
                <a:solidFill>
                  <a:srgbClr val="800000"/>
                </a:solidFill>
              </a:rPr>
              <a:t>Verifying truth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161135" y="4939299"/>
            <a:ext cx="2410671" cy="143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 smtClean="0">
                <a:solidFill>
                  <a:srgbClr val="800000"/>
                </a:solidFill>
              </a:rPr>
              <a:t>EnKF 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>
                <a:solidFill>
                  <a:srgbClr val="800000"/>
                </a:solidFill>
              </a:rPr>
              <a:t>w</a:t>
            </a:r>
            <a:r>
              <a:rPr lang="en-US" dirty="0" smtClean="0">
                <a:solidFill>
                  <a:srgbClr val="800000"/>
                </a:solidFill>
              </a:rPr>
              <a:t>ith </a:t>
            </a:r>
            <a:r>
              <a:rPr lang="en-US" altLang="ja-JP" dirty="0">
                <a:solidFill>
                  <a:srgbClr val="800000"/>
                </a:solidFill>
              </a:rPr>
              <a:t>brightness </a:t>
            </a:r>
            <a:r>
              <a:rPr lang="en-US" altLang="ja-JP" dirty="0" smtClean="0">
                <a:solidFill>
                  <a:srgbClr val="800000"/>
                </a:solidFill>
              </a:rPr>
              <a:t>temperature</a:t>
            </a:r>
            <a:r>
              <a:rPr lang="en-US" dirty="0" smtClean="0">
                <a:solidFill>
                  <a:srgbClr val="800000"/>
                </a:solidFill>
              </a:rPr>
              <a:t> &amp; minimum SLP</a:t>
            </a:r>
            <a:endParaRPr lang="en-US" sz="1800" dirty="0" smtClean="0">
              <a:solidFill>
                <a:srgbClr val="80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292474" y="4935566"/>
            <a:ext cx="19571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80000"/>
              </a:lnSpc>
              <a:buNone/>
            </a:pPr>
            <a:r>
              <a:rPr lang="en-US" dirty="0">
                <a:solidFill>
                  <a:srgbClr val="800000"/>
                </a:solidFill>
              </a:rPr>
              <a:t>EnKF </a:t>
            </a:r>
            <a:r>
              <a:rPr lang="en-US" dirty="0" smtClean="0">
                <a:solidFill>
                  <a:srgbClr val="800000"/>
                </a:solidFill>
              </a:rPr>
              <a:t>analysis</a:t>
            </a:r>
          </a:p>
          <a:p>
            <a:pPr marL="1189" indent="0" algn="ctr">
              <a:lnSpc>
                <a:spcPct val="80000"/>
              </a:lnSpc>
              <a:buNone/>
            </a:pPr>
            <a:r>
              <a:rPr lang="en-US" dirty="0">
                <a:solidFill>
                  <a:srgbClr val="800000"/>
                </a:solidFill>
              </a:rPr>
              <a:t>w</a:t>
            </a:r>
            <a:r>
              <a:rPr lang="en-US" dirty="0" smtClean="0">
                <a:solidFill>
                  <a:srgbClr val="800000"/>
                </a:solidFill>
              </a:rPr>
              <a:t>ith minimum SLP only</a:t>
            </a:r>
            <a:endParaRPr lang="en-US" sz="1800" dirty="0" smtClean="0">
              <a:solidFill>
                <a:srgbClr val="800000"/>
              </a:solidFill>
            </a:endParaRPr>
          </a:p>
        </p:txBody>
      </p:sp>
      <p:sp>
        <p:nvSpPr>
          <p:cNvPr id="9" name="角丸四角形 10"/>
          <p:cNvSpPr/>
          <p:nvPr/>
        </p:nvSpPr>
        <p:spPr bwMode="auto">
          <a:xfrm>
            <a:off x="494981" y="835131"/>
            <a:ext cx="8183482" cy="74292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Truth versus </a:t>
            </a:r>
            <a:r>
              <a:rPr kumimoji="0" lang="en-US" altLang="ja-JP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-analyzed Infrared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chemeClr val="tx1"/>
                </a:solidFill>
                <a:latin typeface="Arial" panose="020B0604020202020204" pitchFamily="34" charset="0"/>
              </a:rPr>
              <a:t>Brightness Temperature of GOES-R ABI Ch14 (11.2 µm)</a:t>
            </a:r>
            <a:endParaRPr kumimoji="0" lang="ja-JP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D3D65"/>
      </a:dk2>
      <a:lt2>
        <a:srgbClr val="BE0009"/>
      </a:lt2>
      <a:accent1>
        <a:srgbClr val="1C4C74"/>
      </a:accent1>
      <a:accent2>
        <a:srgbClr val="2C6D92"/>
      </a:accent2>
      <a:accent3>
        <a:srgbClr val="FFFFFF"/>
      </a:accent3>
      <a:accent4>
        <a:srgbClr val="000000"/>
      </a:accent4>
      <a:accent5>
        <a:srgbClr val="ABB2BC"/>
      </a:accent5>
      <a:accent6>
        <a:srgbClr val="276284"/>
      </a:accent6>
      <a:hlink>
        <a:srgbClr val="4797B9"/>
      </a:hlink>
      <a:folHlink>
        <a:srgbClr val="65C3E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 w="19050">
          <a:solidFill>
            <a:srgbClr val="800000"/>
          </a:solidFill>
          <a:headEnd type="none" w="med" len="med"/>
          <a:tailEnd type="none" w="med" len="med"/>
        </a:ln>
        <a:ex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dirty="0" smtClean="0">
            <a:solidFill>
              <a:schemeClr val="tx1"/>
            </a:solidFill>
            <a:latin typeface="Arial" panose="020B0604020202020204" pitchFamily="34" charset="0"/>
          </a:defRPr>
        </a:defPPr>
      </a:lstStyle>
      <a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a:style>
    </a:spDef>
    <a:lnDef>
      <a:spPr bwMode="auto">
        <a:solidFill>
          <a:schemeClr val="accent1"/>
        </a:solidFill>
        <a:ln w="12700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ppt-theme.pptx</Template>
  <TotalTime>14747</TotalTime>
  <Words>1879</Words>
  <Application>Microsoft Macintosh PowerPoint</Application>
  <PresentationFormat>画面に合わせる (4:3)</PresentationFormat>
  <Paragraphs>275</Paragraphs>
  <Slides>19</Slides>
  <Notes>16</Notes>
  <HiddenSlides>3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1" baseType="lpstr">
      <vt:lpstr>2_Standarddesign</vt:lpstr>
      <vt:lpstr>Equation</vt:lpstr>
      <vt:lpstr>EnKF Assimilation of GOES-R All-sky Infrared Brightness Temperature for the Analysis and Forecast of Tropical Cyclones</vt:lpstr>
      <vt:lpstr>New Satellites!  ~Himawari8-AHI &amp; GOES-R ABI~</vt:lpstr>
      <vt:lpstr>Channel Selection based on Correlation Analysis</vt:lpstr>
      <vt:lpstr>Tb Data Assimilation: WRF-EnKF via CRTM </vt:lpstr>
      <vt:lpstr>Observing System Simulation Experiments (OSSE)</vt:lpstr>
      <vt:lpstr>Simulated Radiance and Correlations to SLP</vt:lpstr>
      <vt:lpstr>Correlations of Radiance to Model State Variables</vt:lpstr>
      <vt:lpstr>EnKF Performance Assimilating Simulated Radiance </vt:lpstr>
      <vt:lpstr>EnKF Performance Assimilating Simulated Radiance </vt:lpstr>
      <vt:lpstr>EnKF Performance Assimilating Simulated Radiance </vt:lpstr>
      <vt:lpstr>EnKF Performance on Tropical Cyclone Intensity</vt:lpstr>
      <vt:lpstr>EnKF Performance on 10-m wind speeds</vt:lpstr>
      <vt:lpstr>EnKF Performance on Radar Reflectivity</vt:lpstr>
      <vt:lpstr>Concluding Remarks</vt:lpstr>
      <vt:lpstr>Supplementary figure: real data assimilation</vt:lpstr>
      <vt:lpstr>Concluding Remarks</vt:lpstr>
      <vt:lpstr>0. Supplementary slides</vt:lpstr>
      <vt:lpstr>EnKF Performance on 10-m wind speeds</vt:lpstr>
      <vt:lpstr>EnKF Performance on Radar Reflectivity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Minamide Masashi</dc:creator>
  <cp:lastModifiedBy>Minamide Masashi</cp:lastModifiedBy>
  <cp:revision>466</cp:revision>
  <dcterms:created xsi:type="dcterms:W3CDTF">2014-10-30T21:00:41Z</dcterms:created>
  <dcterms:modified xsi:type="dcterms:W3CDTF">2015-08-18T14:21:12Z</dcterms:modified>
</cp:coreProperties>
</file>