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552" r:id="rId2"/>
    <p:sldId id="554" r:id="rId3"/>
    <p:sldId id="659" r:id="rId4"/>
    <p:sldId id="608" r:id="rId5"/>
    <p:sldId id="610" r:id="rId6"/>
    <p:sldId id="617" r:id="rId7"/>
    <p:sldId id="658" r:id="rId8"/>
    <p:sldId id="631" r:id="rId9"/>
    <p:sldId id="632" r:id="rId10"/>
    <p:sldId id="633" r:id="rId11"/>
    <p:sldId id="620" r:id="rId12"/>
    <p:sldId id="629" r:id="rId13"/>
    <p:sldId id="618" r:id="rId14"/>
    <p:sldId id="635" r:id="rId15"/>
    <p:sldId id="650" r:id="rId16"/>
    <p:sldId id="653" r:id="rId17"/>
    <p:sldId id="664" r:id="rId18"/>
    <p:sldId id="665" r:id="rId19"/>
    <p:sldId id="666" r:id="rId20"/>
    <p:sldId id="628" r:id="rId21"/>
    <p:sldId id="654" r:id="rId22"/>
    <p:sldId id="616" r:id="rId23"/>
    <p:sldId id="574" r:id="rId24"/>
    <p:sldId id="612" r:id="rId25"/>
    <p:sldId id="586" r:id="rId26"/>
    <p:sldId id="560" r:id="rId27"/>
    <p:sldId id="584" r:id="rId28"/>
    <p:sldId id="581" r:id="rId29"/>
    <p:sldId id="589" r:id="rId30"/>
    <p:sldId id="655" r:id="rId31"/>
    <p:sldId id="636" r:id="rId32"/>
    <p:sldId id="559" r:id="rId33"/>
    <p:sldId id="637" r:id="rId34"/>
    <p:sldId id="638" r:id="rId35"/>
    <p:sldId id="640" r:id="rId36"/>
    <p:sldId id="641" r:id="rId37"/>
    <p:sldId id="642" r:id="rId38"/>
    <p:sldId id="643" r:id="rId39"/>
    <p:sldId id="644" r:id="rId40"/>
    <p:sldId id="645" r:id="rId41"/>
    <p:sldId id="646" r:id="rId42"/>
    <p:sldId id="647" r:id="rId43"/>
    <p:sldId id="660" r:id="rId44"/>
    <p:sldId id="656" r:id="rId45"/>
    <p:sldId id="648" r:id="rId46"/>
    <p:sldId id="602" r:id="rId47"/>
    <p:sldId id="627" r:id="rId48"/>
    <p:sldId id="639" r:id="rId49"/>
    <p:sldId id="611" r:id="rId50"/>
    <p:sldId id="634" r:id="rId51"/>
    <p:sldId id="604" r:id="rId52"/>
    <p:sldId id="605" r:id="rId53"/>
    <p:sldId id="630" r:id="rId54"/>
    <p:sldId id="619" r:id="rId55"/>
    <p:sldId id="657" r:id="rId56"/>
    <p:sldId id="606" r:id="rId57"/>
    <p:sldId id="661" r:id="rId58"/>
    <p:sldId id="662" r:id="rId59"/>
    <p:sldId id="663" r:id="rId60"/>
    <p:sldId id="667" r:id="rId6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FFFFFF"/>
    <a:srgbClr val="F418C5"/>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09" autoAdjust="0"/>
    <p:restoredTop sz="94484" autoAdjust="0"/>
  </p:normalViewPr>
  <p:slideViewPr>
    <p:cSldViewPr>
      <p:cViewPr varScale="1">
        <p:scale>
          <a:sx n="65" d="100"/>
          <a:sy n="65" d="100"/>
        </p:scale>
        <p:origin x="972" y="72"/>
      </p:cViewPr>
      <p:guideLst>
        <p:guide orient="horz" pos="2160"/>
        <p:guide pos="2880"/>
      </p:guideLst>
    </p:cSldViewPr>
  </p:slideViewPr>
  <p:outlineViewPr>
    <p:cViewPr>
      <p:scale>
        <a:sx n="33" d="100"/>
        <a:sy n="33" d="100"/>
      </p:scale>
      <p:origin x="0" y="4380"/>
    </p:cViewPr>
  </p:outlineViewPr>
  <p:notesTextViewPr>
    <p:cViewPr>
      <p:scale>
        <a:sx n="100" d="100"/>
        <a:sy n="100" d="100"/>
      </p:scale>
      <p:origin x="0" y="0"/>
    </p:cViewPr>
  </p:notesTextViewPr>
  <p:sorterViewPr>
    <p:cViewPr>
      <p:scale>
        <a:sx n="28" d="100"/>
        <a:sy n="2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DFAD74-481A-4D8F-8BF8-F6B3247B5722}" type="datetimeFigureOut">
              <a:rPr lang="zh-CN" altLang="en-US" smtClean="0"/>
              <a:pPr/>
              <a:t>2015/8/18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879DF7-137A-49F4-9A3F-65E66EAF7EDC}" type="slidenum">
              <a:rPr lang="zh-CN" altLang="en-US" smtClean="0"/>
              <a:pPr/>
              <a:t>‹#›</a:t>
            </a:fld>
            <a:endParaRPr lang="zh-CN" altLang="en-US"/>
          </a:p>
        </p:txBody>
      </p:sp>
    </p:spTree>
    <p:extLst>
      <p:ext uri="{BB962C8B-B14F-4D97-AF65-F5344CB8AC3E}">
        <p14:creationId xmlns:p14="http://schemas.microsoft.com/office/powerpoint/2010/main" val="3568486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Good morning. So what</a:t>
            </a:r>
            <a:r>
              <a:rPr lang="en-US" altLang="zh-CN" baseline="0" dirty="0" smtClean="0"/>
              <a:t> I intend to talk about is a very high-impact extreme weather event that happened in Beijing China on July the 21 in 2012. The extremeness of this weather event is two folds : it brought a record breaking heavy rainfall. And spawned the first ever documented tornado in Beijing area. This work was done by myself and my graduate student Dan Yao. </a:t>
            </a:r>
            <a:endParaRPr lang="zh-CN" altLang="en-US" dirty="0"/>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1</a:t>
            </a:fld>
            <a:endParaRPr lang="zh-CN" altLang="en-US"/>
          </a:p>
        </p:txBody>
      </p:sp>
    </p:spTree>
    <p:extLst>
      <p:ext uri="{BB962C8B-B14F-4D97-AF65-F5344CB8AC3E}">
        <p14:creationId xmlns:p14="http://schemas.microsoft.com/office/powerpoint/2010/main" val="4277558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baseline="0" dirty="0" smtClean="0"/>
              <a:t>to show more clearly the tornado track and the variation of the damage intensity along the track.  </a:t>
            </a:r>
            <a:endParaRPr lang="zh-CN" altLang="en-US" dirty="0" smtClean="0"/>
          </a:p>
          <a:p>
            <a:r>
              <a:rPr lang="en-US" altLang="zh-CN" dirty="0" smtClean="0"/>
              <a:t>We can see the tornado rapidly</a:t>
            </a:r>
            <a:r>
              <a:rPr lang="en-US" altLang="zh-CN" baseline="0" dirty="0" smtClean="0"/>
              <a:t> developed into an EF3 shortly after its genesis. Leaving </a:t>
            </a:r>
            <a:r>
              <a:rPr lang="en-US" altLang="zh-CN" baseline="0" dirty="0" err="1" smtClean="0"/>
              <a:t>Fatou</a:t>
            </a:r>
            <a:r>
              <a:rPr lang="en-US" altLang="zh-CN" baseline="0" dirty="0" smtClean="0"/>
              <a:t>, it weakened a little bit. It </a:t>
            </a:r>
            <a:r>
              <a:rPr lang="en-US" altLang="zh-CN" baseline="0" dirty="0" err="1" smtClean="0"/>
              <a:t>reintensified</a:t>
            </a:r>
            <a:r>
              <a:rPr lang="en-US" altLang="zh-CN" baseline="0" dirty="0" smtClean="0"/>
              <a:t> when it passed ZLZ and caused the most extensive damage in </a:t>
            </a:r>
            <a:r>
              <a:rPr lang="en-US" altLang="zh-CN" baseline="0" dirty="0" err="1" smtClean="0"/>
              <a:t>Daxinzhuang</a:t>
            </a:r>
            <a:r>
              <a:rPr lang="en-US" altLang="zh-CN" baseline="0" dirty="0" smtClean="0"/>
              <a:t> before dissipation.  Concerning the track of the tornado, it was </a:t>
            </a:r>
            <a:r>
              <a:rPr lang="en-US" altLang="zh-CN" baseline="0" dirty="0" err="1" smtClean="0"/>
              <a:t>quasilinear</a:t>
            </a:r>
            <a:r>
              <a:rPr lang="en-US" altLang="zh-CN" baseline="0" dirty="0" smtClean="0"/>
              <a:t> in the earlier stage and became </a:t>
            </a:r>
            <a:r>
              <a:rPr lang="en-US" altLang="zh-CN" baseline="0" dirty="0" err="1" smtClean="0"/>
              <a:t>sinusoildal</a:t>
            </a:r>
            <a:r>
              <a:rPr lang="en-US" altLang="zh-CN" baseline="0" dirty="0" smtClean="0"/>
              <a:t> later on.  In the next several slices, you will see that these features were closely associated with the evolution of radar signatures.</a:t>
            </a:r>
            <a:endParaRPr lang="zh-CN" altLang="en-US" dirty="0"/>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25</a:t>
            </a:fld>
            <a:endParaRPr lang="zh-CN" altLang="en-US"/>
          </a:p>
        </p:txBody>
      </p:sp>
    </p:spTree>
    <p:extLst>
      <p:ext uri="{BB962C8B-B14F-4D97-AF65-F5344CB8AC3E}">
        <p14:creationId xmlns:p14="http://schemas.microsoft.com/office/powerpoint/2010/main" val="439641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tornado was spawned</a:t>
            </a:r>
            <a:r>
              <a:rPr lang="en-US" altLang="zh-CN" baseline="0" dirty="0" smtClean="0"/>
              <a:t> by a supercell that developed at the southern tip of a squall line. If we blow up the radar </a:t>
            </a:r>
            <a:r>
              <a:rPr lang="en-US" altLang="zh-CN" baseline="0" dirty="0" err="1" smtClean="0"/>
              <a:t>reflectivities</a:t>
            </a:r>
            <a:r>
              <a:rPr lang="en-US" altLang="zh-CN" baseline="0" dirty="0" smtClean="0"/>
              <a:t> at 2.4 elevation angle  in the black box, what we see is a quite classic super cell with a beautiful hook echo. Down here in the corresponding Doppler velocity field, you see a mesocyclone indicated by the couplet of inbound and outbound radial velocity maxima. </a:t>
            </a:r>
            <a:endParaRPr lang="zh-CN" altLang="en-US" dirty="0"/>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26</a:t>
            </a:fld>
            <a:endParaRPr lang="zh-CN" altLang="en-US"/>
          </a:p>
        </p:txBody>
      </p:sp>
    </p:spTree>
    <p:extLst>
      <p:ext uri="{BB962C8B-B14F-4D97-AF65-F5344CB8AC3E}">
        <p14:creationId xmlns:p14="http://schemas.microsoft.com/office/powerpoint/2010/main" val="2072576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If</a:t>
            </a:r>
            <a:r>
              <a:rPr lang="en-US" altLang="zh-CN" baseline="0" dirty="0" smtClean="0"/>
              <a:t> we plot the mesocyclone during the tornado lifetime together with the tornado track, we can see  the mesocyclone was quite small in early stage when the tornado had a linear track, it substantially expanded later on when the tornado started to move in a sinusoidal way. Considering the possible steering impact of the </a:t>
            </a:r>
            <a:r>
              <a:rPr lang="en-US" altLang="zh-CN" baseline="0" dirty="0" err="1" smtClean="0"/>
              <a:t>mesoscylone</a:t>
            </a:r>
            <a:r>
              <a:rPr lang="en-US" altLang="zh-CN" baseline="0" dirty="0" smtClean="0"/>
              <a:t> on the tornado, the variation in the tornado track was likely caused by the size variation of its parent mesocyclone.   On the right is the time height cross section of the intensity of the mesocyclone, it clearly shows that the tornado lifetime was well overlapped with the period when the mesocyclone was the strongest.   </a:t>
            </a:r>
            <a:endParaRPr lang="zh-CN" altLang="en-US" dirty="0"/>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27</a:t>
            </a:fld>
            <a:endParaRPr lang="zh-CN" altLang="en-US"/>
          </a:p>
        </p:txBody>
      </p:sp>
    </p:spTree>
    <p:extLst>
      <p:ext uri="{BB962C8B-B14F-4D97-AF65-F5344CB8AC3E}">
        <p14:creationId xmlns:p14="http://schemas.microsoft.com/office/powerpoint/2010/main" val="1377809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Tornado</a:t>
            </a:r>
            <a:r>
              <a:rPr lang="en-US" altLang="zh-CN" baseline="0" dirty="0" smtClean="0"/>
              <a:t> vortex signatures were also detected during the lifecycle of the tornado as shown by these inverted triangles. On the time-height cross section of the TVS intensity, we can see the TVS was the strongest at the very beginning of the tornado lifetime. More importantly, if you look at the TVS variation at the lowest elevation angle, you can see the TVS was first detected near the surface when the first tornado damage was observed. In the next scan corresponding to the weakening of tornado damage, the vortex circulation failed to  meet the TVS criteria of 20 m/s. Then in the next scan, the TVS was once again detected near the surface at a stronger intensity, which was perfectly associated with the re-intensification and expansion of the tornado damage.  </a:t>
            </a:r>
            <a:endParaRPr lang="zh-CN" altLang="en-US" dirty="0"/>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28</a:t>
            </a:fld>
            <a:endParaRPr lang="zh-CN" altLang="en-US"/>
          </a:p>
        </p:txBody>
      </p:sp>
    </p:spTree>
    <p:extLst>
      <p:ext uri="{BB962C8B-B14F-4D97-AF65-F5344CB8AC3E}">
        <p14:creationId xmlns:p14="http://schemas.microsoft.com/office/powerpoint/2010/main" val="2789961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Interestingly, descending reflectivity core and tornado debris signature were also detected in our radar analysis. Looking at the supercell from right to left at the highlighted view angle, we can see a DRC showed up about 16 minutes before the </a:t>
            </a:r>
            <a:r>
              <a:rPr lang="en-US" altLang="zh-CN" baseline="0" dirty="0" err="1" smtClean="0"/>
              <a:t>tornadogenesis</a:t>
            </a:r>
            <a:r>
              <a:rPr lang="en-US" altLang="zh-CN" baseline="0" dirty="0" smtClean="0"/>
              <a:t>. It descended to near the surface in the next scan. An interesting phenomenon is that the inner core of the DRC shrunk upward approaching </a:t>
            </a:r>
            <a:r>
              <a:rPr lang="en-US" altLang="zh-CN" baseline="0" dirty="0" err="1" smtClean="0"/>
              <a:t>tornadogenesis</a:t>
            </a:r>
            <a:r>
              <a:rPr lang="en-US" altLang="zh-CN" baseline="0" dirty="0" smtClean="0"/>
              <a:t>. At </a:t>
            </a:r>
            <a:r>
              <a:rPr lang="en-US" altLang="zh-CN" baseline="0" dirty="0" err="1" smtClean="0"/>
              <a:t>tornadogenesis</a:t>
            </a:r>
            <a:r>
              <a:rPr lang="en-US" altLang="zh-CN" baseline="0" dirty="0" smtClean="0"/>
              <a:t>, only the 40 </a:t>
            </a:r>
            <a:r>
              <a:rPr lang="en-US" altLang="zh-CN" baseline="0" dirty="0" err="1" smtClean="0"/>
              <a:t>dbz</a:t>
            </a:r>
            <a:r>
              <a:rPr lang="en-US" altLang="zh-CN" baseline="0" dirty="0" smtClean="0"/>
              <a:t> column remained near the ground. Another interesting feature is a new DRC developed before the tornado </a:t>
            </a:r>
            <a:r>
              <a:rPr lang="en-US" altLang="zh-CN" baseline="0" dirty="0" err="1" smtClean="0"/>
              <a:t>reintensified</a:t>
            </a:r>
            <a:r>
              <a:rPr lang="en-US" altLang="zh-CN" baseline="0" dirty="0" smtClean="0"/>
              <a:t>. This second DRC was much stronger and wider than the first one. At this time, a tornado debris signature was also detected as shown here by an echo dot near the surface </a:t>
            </a:r>
            <a:r>
              <a:rPr lang="en-US" altLang="zh-CN" dirty="0" smtClean="0"/>
              <a:t>likely due to the</a:t>
            </a:r>
            <a:r>
              <a:rPr lang="en-US" altLang="zh-CN" baseline="0" dirty="0" smtClean="0"/>
              <a:t> extensive </a:t>
            </a:r>
            <a:r>
              <a:rPr lang="en-US" altLang="zh-CN" dirty="0" smtClean="0"/>
              <a:t>debris lifted</a:t>
            </a:r>
            <a:r>
              <a:rPr lang="en-US" altLang="zh-CN" baseline="0" dirty="0" smtClean="0"/>
              <a:t> </a:t>
            </a:r>
            <a:r>
              <a:rPr lang="en-US" altLang="zh-CN" dirty="0" smtClean="0"/>
              <a:t>by the tornado.</a:t>
            </a:r>
          </a:p>
        </p:txBody>
      </p:sp>
      <p:sp>
        <p:nvSpPr>
          <p:cNvPr id="4" name="灯片编号占位符 3"/>
          <p:cNvSpPr>
            <a:spLocks noGrp="1"/>
          </p:cNvSpPr>
          <p:nvPr>
            <p:ph type="sldNum" sz="quarter" idx="10"/>
          </p:nvPr>
        </p:nvSpPr>
        <p:spPr/>
        <p:txBody>
          <a:bodyPr/>
          <a:lstStyle/>
          <a:p>
            <a:fld id="{BB41965E-63D7-4ED5-BC0F-CE50AA7DD0F3}" type="slidenum">
              <a:rPr lang="zh-CN" altLang="en-US" smtClean="0"/>
              <a:pPr/>
              <a:t>29</a:t>
            </a:fld>
            <a:endParaRPr lang="zh-CN" altLang="en-US"/>
          </a:p>
        </p:txBody>
      </p:sp>
    </p:spTree>
    <p:extLst>
      <p:ext uri="{BB962C8B-B14F-4D97-AF65-F5344CB8AC3E}">
        <p14:creationId xmlns:p14="http://schemas.microsoft.com/office/powerpoint/2010/main" val="1446065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45B530A-7F7D-420A-9245-42F46D88A35F}" type="slidenum">
              <a:rPr lang="zh-CN" altLang="en-US" smtClean="0"/>
              <a:t>45</a:t>
            </a:fld>
            <a:endParaRPr lang="zh-CN" altLang="en-US"/>
          </a:p>
        </p:txBody>
      </p:sp>
    </p:spTree>
    <p:extLst>
      <p:ext uri="{BB962C8B-B14F-4D97-AF65-F5344CB8AC3E}">
        <p14:creationId xmlns:p14="http://schemas.microsoft.com/office/powerpoint/2010/main" val="4073445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46</a:t>
            </a:fld>
            <a:endParaRPr lang="zh-CN" altLang="en-US"/>
          </a:p>
        </p:txBody>
      </p:sp>
    </p:spTree>
    <p:extLst>
      <p:ext uri="{BB962C8B-B14F-4D97-AF65-F5344CB8AC3E}">
        <p14:creationId xmlns:p14="http://schemas.microsoft.com/office/powerpoint/2010/main" val="2487273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is</a:t>
            </a:r>
            <a:r>
              <a:rPr lang="en-US" altLang="zh-CN" baseline="0" dirty="0" smtClean="0"/>
              <a:t> the distribution of 24h </a:t>
            </a:r>
            <a:r>
              <a:rPr lang="en-US" altLang="zh-CN" b="0" baseline="0" dirty="0" smtClean="0"/>
              <a:t>rainfall between 8 local standard time the 21 to 08 LST  the 22. </a:t>
            </a:r>
            <a:r>
              <a:rPr lang="en-US" altLang="zh-CN" b="0" dirty="0" smtClean="0">
                <a:solidFill>
                  <a:srgbClr val="C00000"/>
                </a:solidFill>
              </a:rPr>
              <a:t>The mean 24-h rainfall over the whole Beijing area was 190.3 mm, which is the greatest during the past 61 years. </a:t>
            </a:r>
            <a:r>
              <a:rPr lang="en-US" altLang="zh-CN" b="0" baseline="0" dirty="0" smtClean="0">
                <a:solidFill>
                  <a:srgbClr val="C00000"/>
                </a:solidFill>
              </a:rPr>
              <a:t> Six meteorological stations down here experienced </a:t>
            </a:r>
            <a:r>
              <a:rPr lang="en-US" altLang="zh-CN" b="0" dirty="0" smtClean="0"/>
              <a:t>record-breaking 24-h</a:t>
            </a:r>
            <a:r>
              <a:rPr lang="en-US" altLang="zh-CN" b="0" baseline="0" dirty="0" smtClean="0"/>
              <a:t> rainfall</a:t>
            </a:r>
            <a:r>
              <a:rPr lang="en-US" altLang="zh-CN" b="0" dirty="0" smtClean="0"/>
              <a:t>.</a:t>
            </a:r>
            <a:r>
              <a:rPr lang="en-US" altLang="zh-CN" b="0" baseline="0" dirty="0" smtClean="0"/>
              <a:t> A hydrology station here observed </a:t>
            </a:r>
            <a:r>
              <a:rPr lang="en-US" altLang="zh-CN" b="0" baseline="0" dirty="0" smtClean="0">
                <a:solidFill>
                  <a:srgbClr val="C00000"/>
                </a:solidFill>
              </a:rPr>
              <a:t>t</a:t>
            </a:r>
            <a:r>
              <a:rPr lang="en-US" altLang="zh-CN" b="0" dirty="0" smtClean="0">
                <a:solidFill>
                  <a:srgbClr val="C00000"/>
                </a:solidFill>
              </a:rPr>
              <a:t>he greatest 24-h rainfall of 460 mm,</a:t>
            </a:r>
            <a:r>
              <a:rPr lang="en-US" altLang="zh-CN" b="0" baseline="0" dirty="0" smtClean="0">
                <a:solidFill>
                  <a:srgbClr val="C00000"/>
                </a:solidFill>
              </a:rPr>
              <a:t> which is about 80% of the annual mean </a:t>
            </a:r>
            <a:r>
              <a:rPr lang="en-US" altLang="zh-CN" b="0" dirty="0" smtClean="0"/>
              <a:t>precipitation in </a:t>
            </a:r>
            <a:r>
              <a:rPr lang="en-US" altLang="zh-CN" dirty="0" smtClean="0"/>
              <a:t>Beijing. A</a:t>
            </a:r>
            <a:r>
              <a:rPr lang="en-US" altLang="zh-CN" baseline="0" dirty="0" smtClean="0"/>
              <a:t> total of 79 people were killed in Beijing in this event. The first two deaths were actually due to the tornado </a:t>
            </a:r>
            <a:r>
              <a:rPr lang="en-US" altLang="zh-CN" baseline="0" dirty="0" err="1" smtClean="0"/>
              <a:t>downhere</a:t>
            </a:r>
            <a:r>
              <a:rPr lang="en-US" altLang="zh-CN" baseline="0" dirty="0" smtClean="0"/>
              <a:t>. </a:t>
            </a:r>
            <a:endParaRPr lang="en-US" altLang="zh-CN" dirty="0" smtClean="0"/>
          </a:p>
          <a:p>
            <a:endParaRPr lang="zh-CN" altLang="en-US" dirty="0"/>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49</a:t>
            </a:fld>
            <a:endParaRPr lang="zh-CN" altLang="en-US"/>
          </a:p>
        </p:txBody>
      </p:sp>
    </p:spTree>
    <p:extLst>
      <p:ext uri="{BB962C8B-B14F-4D97-AF65-F5344CB8AC3E}">
        <p14:creationId xmlns:p14="http://schemas.microsoft.com/office/powerpoint/2010/main" val="1256298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compared the </a:t>
            </a:r>
            <a:r>
              <a:rPr lang="en-US" altLang="zh-CN" sz="1200" kern="1200" dirty="0" smtClean="0">
                <a:solidFill>
                  <a:schemeClr val="tx1"/>
                </a:solidFill>
                <a:effectLst/>
                <a:latin typeface="+mn-lt"/>
                <a:ea typeface="+mn-ea"/>
                <a:cs typeface="+mn-cs"/>
              </a:rPr>
              <a:t>energy-</a:t>
            </a:r>
            <a:r>
              <a:rPr lang="en-US" altLang="zh-CN" sz="1200" kern="1200" dirty="0" err="1" smtClean="0">
                <a:solidFill>
                  <a:schemeClr val="tx1"/>
                </a:solidFill>
                <a:effectLst/>
                <a:latin typeface="+mn-lt"/>
                <a:ea typeface="+mn-ea"/>
                <a:cs typeface="+mn-cs"/>
              </a:rPr>
              <a:t>helicity</a:t>
            </a:r>
            <a:r>
              <a:rPr lang="en-US" altLang="zh-CN" sz="1200" kern="1200" dirty="0" smtClean="0">
                <a:solidFill>
                  <a:schemeClr val="tx1"/>
                </a:solidFill>
                <a:effectLst/>
                <a:latin typeface="+mn-lt"/>
                <a:ea typeface="+mn-ea"/>
                <a:cs typeface="+mn-cs"/>
              </a:rPr>
              <a:t> index</a:t>
            </a:r>
            <a:r>
              <a:rPr lang="en-US" altLang="zh-CN" dirty="0" smtClean="0"/>
              <a:t> from zero to 1 kilometer</a:t>
            </a:r>
            <a:r>
              <a:rPr lang="en-US" altLang="zh-CN" baseline="0" dirty="0" smtClean="0"/>
              <a:t> and </a:t>
            </a:r>
            <a:r>
              <a:rPr lang="en-US" altLang="zh-CN" sz="1200" kern="1200" dirty="0" smtClean="0">
                <a:solidFill>
                  <a:schemeClr val="tx1"/>
                </a:solidFill>
                <a:effectLst/>
                <a:latin typeface="+mn-lt"/>
                <a:ea typeface="+mn-ea"/>
                <a:cs typeface="+mn-cs"/>
              </a:rPr>
              <a:t>significant tornado parameter </a:t>
            </a:r>
            <a:r>
              <a:rPr lang="en-US" altLang="zh-CN" baseline="0" dirty="0" smtClean="0"/>
              <a:t>of this case to U.S. climatology. We chose  these two parameters because they  are quite </a:t>
            </a:r>
            <a:r>
              <a:rPr lang="en-US" altLang="zh-CN" baseline="0" dirty="0" err="1" smtClean="0"/>
              <a:t>distinguishbale</a:t>
            </a:r>
            <a:r>
              <a:rPr lang="en-US" altLang="zh-CN" baseline="0" dirty="0" smtClean="0"/>
              <a:t> between tornadic and </a:t>
            </a:r>
            <a:r>
              <a:rPr lang="en-US" altLang="zh-CN" baseline="0" dirty="0" err="1" smtClean="0"/>
              <a:t>nontornadic</a:t>
            </a:r>
            <a:r>
              <a:rPr lang="en-US" altLang="zh-CN" baseline="0" dirty="0" smtClean="0"/>
              <a:t> supercells. We can see the values of Beijing case are located between the 50th and 75th percentiles of </a:t>
            </a:r>
            <a:r>
              <a:rPr lang="en-US" altLang="zh-CN" baseline="0" dirty="0" err="1" smtClean="0"/>
              <a:t>nontornadic</a:t>
            </a:r>
            <a:r>
              <a:rPr lang="en-US" altLang="zh-CN" baseline="0" dirty="0" smtClean="0"/>
              <a:t> supercell and below the 50</a:t>
            </a:r>
            <a:r>
              <a:rPr lang="en-US" altLang="zh-CN" baseline="30000" dirty="0" smtClean="0"/>
              <a:t>th</a:t>
            </a:r>
            <a:r>
              <a:rPr lang="en-US" altLang="zh-CN" baseline="0" dirty="0" smtClean="0"/>
              <a:t>  percentile of the supercell with significant tornadoes. That could be why in the 21 observed supercell, only one was associated with a tornado. </a:t>
            </a:r>
            <a:endParaRPr lang="zh-CN" altLang="en-US" dirty="0"/>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51</a:t>
            </a:fld>
            <a:endParaRPr lang="zh-CN" altLang="en-US"/>
          </a:p>
        </p:txBody>
      </p:sp>
    </p:spTree>
    <p:extLst>
      <p:ext uri="{BB962C8B-B14F-4D97-AF65-F5344CB8AC3E}">
        <p14:creationId xmlns:p14="http://schemas.microsoft.com/office/powerpoint/2010/main" val="4075660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1"/>
            <a:r>
              <a:rPr lang="en-US" altLang="zh-CN" dirty="0" smtClean="0"/>
              <a:t>The</a:t>
            </a:r>
            <a:r>
              <a:rPr lang="en-US" altLang="zh-CN" baseline="0" dirty="0" smtClean="0"/>
              <a:t> occurrence of the extreme rainfall was probably a result of a complex </a:t>
            </a:r>
            <a:r>
              <a:rPr lang="en-US" altLang="zh-CN" baseline="0" dirty="0" err="1" smtClean="0"/>
              <a:t>muti</a:t>
            </a:r>
            <a:r>
              <a:rPr lang="en-US" altLang="zh-CN" baseline="0" dirty="0" smtClean="0"/>
              <a:t>-scale interaction.  The synoptic environment was quite favorable. Beijing is right in front of a 500 </a:t>
            </a:r>
            <a:r>
              <a:rPr lang="en-US" altLang="zh-CN" baseline="0" dirty="0" err="1" smtClean="0"/>
              <a:t>hPa</a:t>
            </a:r>
            <a:r>
              <a:rPr lang="en-US" altLang="zh-CN" baseline="0" dirty="0" smtClean="0"/>
              <a:t> trough with intensifying rich moisture supply from the south. The moisture was extremely high. </a:t>
            </a:r>
            <a:r>
              <a:rPr lang="en-US" altLang="zh-CN" dirty="0" err="1" smtClean="0"/>
              <a:t>Precipitable</a:t>
            </a:r>
            <a:r>
              <a:rPr lang="en-US" altLang="zh-CN" dirty="0" smtClean="0"/>
              <a:t> water peaked at 77.1 cm, up to  +4</a:t>
            </a:r>
            <a:r>
              <a:rPr lang="en-US" altLang="zh-CN" dirty="0" smtClean="0">
                <a:sym typeface="Symbol" panose="05050102010706020507" pitchFamily="18" charset="2"/>
              </a:rPr>
              <a:t> above normal</a:t>
            </a:r>
            <a:r>
              <a:rPr lang="en-US" altLang="zh-CN" dirty="0" smtClean="0"/>
              <a:t>, Water vapor flux at 850 </a:t>
            </a:r>
            <a:r>
              <a:rPr lang="en-US" altLang="zh-CN" dirty="0" err="1" smtClean="0"/>
              <a:t>hPa</a:t>
            </a:r>
            <a:r>
              <a:rPr lang="en-US" altLang="zh-CN" dirty="0" smtClean="0"/>
              <a:t> was about +6</a:t>
            </a:r>
            <a:r>
              <a:rPr lang="en-US" altLang="zh-CN" dirty="0" smtClean="0">
                <a:sym typeface="Symbol" panose="05050102010706020507" pitchFamily="18" charset="2"/>
              </a:rPr>
              <a:t> above normal. From mesoscale point of view,</a:t>
            </a:r>
            <a:r>
              <a:rPr lang="en-US" altLang="zh-CN" baseline="0" dirty="0" smtClean="0">
                <a:sym typeface="Symbol" panose="05050102010706020507" pitchFamily="18" charset="2"/>
              </a:rPr>
              <a:t> a mesoscale convective vortex moved gradually towards Beijing from the southwest, shifting the low-level wind in Beijing from southwesterly to southeasterly, which was more perpendicular to </a:t>
            </a:r>
            <a:r>
              <a:rPr lang="en-US" altLang="zh-CN" baseline="0" dirty="0" err="1" smtClean="0">
                <a:sym typeface="Symbol" panose="05050102010706020507" pitchFamily="18" charset="2"/>
              </a:rPr>
              <a:t>Taihang</a:t>
            </a:r>
            <a:r>
              <a:rPr lang="en-US" altLang="zh-CN" baseline="0" dirty="0" smtClean="0">
                <a:sym typeface="Symbol" panose="05050102010706020507" pitchFamily="18" charset="2"/>
              </a:rPr>
              <a:t> Mountain.  The rich moisture together with the terrain lifting </a:t>
            </a:r>
            <a:endParaRPr lang="zh-CN" altLang="en-US" dirty="0"/>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52</a:t>
            </a:fld>
            <a:endParaRPr lang="zh-CN" altLang="en-US"/>
          </a:p>
        </p:txBody>
      </p:sp>
    </p:spTree>
    <p:extLst>
      <p:ext uri="{BB962C8B-B14F-4D97-AF65-F5344CB8AC3E}">
        <p14:creationId xmlns:p14="http://schemas.microsoft.com/office/powerpoint/2010/main" val="1305499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On July 21, 2012. Beijing was devastated by a widespread heavy rainfall</a:t>
            </a:r>
            <a:r>
              <a:rPr lang="en-US" altLang="zh-CN" baseline="0" dirty="0" smtClean="0"/>
              <a:t>. In the meantime, severe wind damages happened in seven villages in the southeastern area.  </a:t>
            </a:r>
            <a:endParaRPr lang="zh-CN" altLang="en-US" dirty="0"/>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2</a:t>
            </a:fld>
            <a:endParaRPr lang="zh-CN" altLang="en-US"/>
          </a:p>
        </p:txBody>
      </p:sp>
    </p:spTree>
    <p:extLst>
      <p:ext uri="{BB962C8B-B14F-4D97-AF65-F5344CB8AC3E}">
        <p14:creationId xmlns:p14="http://schemas.microsoft.com/office/powerpoint/2010/main" val="1672977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dirty="0" smtClean="0"/>
              <a:t>20</a:t>
            </a:r>
            <a:r>
              <a:rPr lang="zh-CN" altLang="zh-CN" sz="1200" b="1" dirty="0" smtClean="0"/>
              <a:t>日</a:t>
            </a:r>
            <a:r>
              <a:rPr lang="en-US" altLang="zh-CN" sz="1200" b="1" dirty="0" smtClean="0"/>
              <a:t>16</a:t>
            </a:r>
            <a:r>
              <a:rPr lang="zh-CN" altLang="zh-CN" sz="1200" b="1" dirty="0" smtClean="0"/>
              <a:t>时</a:t>
            </a:r>
            <a:r>
              <a:rPr lang="zh-CN" altLang="zh-CN" sz="1200" b="1" kern="1200" dirty="0" smtClean="0">
                <a:solidFill>
                  <a:srgbClr val="A50021"/>
                </a:solidFill>
                <a:latin typeface="+mj-ea"/>
                <a:ea typeface="+mn-ea"/>
                <a:cs typeface="Times New Roman" pitchFamily="18" charset="0"/>
              </a:rPr>
              <a:t>北京市气象台</a:t>
            </a:r>
            <a:r>
              <a:rPr lang="zh-CN" altLang="en-US" sz="1200" b="1" kern="1200" dirty="0" smtClean="0">
                <a:solidFill>
                  <a:srgbClr val="A50021"/>
                </a:solidFill>
                <a:latin typeface="+mj-ea"/>
                <a:ea typeface="+mn-ea"/>
                <a:cs typeface="Times New Roman" pitchFamily="18" charset="0"/>
              </a:rPr>
              <a:t>的预报如下</a:t>
            </a:r>
            <a:r>
              <a:rPr kumimoji="0" lang="zh-CN" altLang="en-US" sz="1200" b="1" i="0" u="none" strike="noStrike" kern="1200" cap="none" normalizeH="0" baseline="0" dirty="0" smtClean="0">
                <a:ln>
                  <a:noFill/>
                </a:ln>
                <a:solidFill>
                  <a:schemeClr val="tx1"/>
                </a:solidFill>
                <a:effectLst/>
                <a:latin typeface="+mj-ea"/>
                <a:ea typeface="+mn-ea"/>
                <a:cs typeface="Times New Roman" pitchFamily="18" charset="0"/>
              </a:rPr>
              <a:t>：“</a:t>
            </a:r>
            <a:r>
              <a:rPr lang="en-US" altLang="zh-CN" sz="1200" b="1" kern="1200" dirty="0" smtClean="0">
                <a:solidFill>
                  <a:schemeClr val="tx1"/>
                </a:solidFill>
                <a:latin typeface="+mj-ea"/>
                <a:ea typeface="+mn-ea"/>
                <a:cs typeface="+mn-cs"/>
              </a:rPr>
              <a:t>21</a:t>
            </a:r>
            <a:r>
              <a:rPr lang="zh-CN" altLang="zh-CN" sz="1200" b="1" kern="1200" dirty="0" smtClean="0">
                <a:solidFill>
                  <a:schemeClr val="tx1"/>
                </a:solidFill>
                <a:latin typeface="+mj-ea"/>
                <a:ea typeface="+mn-ea"/>
                <a:cs typeface="+mn-cs"/>
              </a:rPr>
              <a:t>日傍晚到夜间有暴雨，并伴有雷电</a:t>
            </a:r>
            <a:r>
              <a:rPr lang="zh-CN" altLang="en-US" sz="1200" b="1" kern="1200" dirty="0" smtClean="0">
                <a:solidFill>
                  <a:schemeClr val="tx1"/>
                </a:solidFill>
                <a:latin typeface="+mj-ea"/>
                <a:ea typeface="+mn-ea"/>
                <a:cs typeface="+mn-cs"/>
              </a:rPr>
              <a:t>，</a:t>
            </a:r>
            <a:r>
              <a:rPr kumimoji="0" lang="zh-CN" altLang="en-US" sz="1200" b="1" i="0" u="none" strike="noStrike" kern="1200" cap="none" normalizeH="0" baseline="0" dirty="0" smtClean="0">
                <a:ln>
                  <a:noFill/>
                </a:ln>
                <a:solidFill>
                  <a:schemeClr val="tx1"/>
                </a:solidFill>
                <a:effectLst/>
                <a:latin typeface="+mj-ea"/>
                <a:ea typeface="+mn-ea"/>
                <a:cs typeface="Times New Roman" pitchFamily="18" charset="0"/>
              </a:rPr>
              <a:t>预计过程累积降雨量为</a:t>
            </a:r>
            <a:r>
              <a:rPr kumimoji="0" lang="en-US" altLang="zh-CN" sz="1200" b="1" i="0" u="none" strike="noStrike" kern="1200" cap="none" normalizeH="0" baseline="0" dirty="0" smtClean="0">
                <a:ln>
                  <a:noFill/>
                </a:ln>
                <a:solidFill>
                  <a:schemeClr val="tx1"/>
                </a:solidFill>
                <a:effectLst/>
                <a:latin typeface="+mj-ea"/>
                <a:ea typeface="+mn-ea"/>
                <a:cs typeface="Times New Roman" pitchFamily="18" charset="0"/>
              </a:rPr>
              <a:t>40</a:t>
            </a:r>
            <a:r>
              <a:rPr kumimoji="0" lang="zh-CN" altLang="en-US" sz="1200" b="1" i="0" u="none" strike="noStrike" kern="1200" cap="none" normalizeH="0" baseline="0" dirty="0" smtClean="0">
                <a:ln>
                  <a:noFill/>
                </a:ln>
                <a:solidFill>
                  <a:schemeClr val="tx1"/>
                </a:solidFill>
                <a:effectLst/>
                <a:latin typeface="+mj-ea"/>
                <a:ea typeface="+mn-ea"/>
                <a:cs typeface="Times New Roman" pitchFamily="18" charset="0"/>
              </a:rPr>
              <a:t>～</a:t>
            </a:r>
            <a:r>
              <a:rPr kumimoji="0" lang="en-US" altLang="zh-CN" sz="1200" b="1" i="0" u="none" strike="noStrike" kern="1200" cap="none" normalizeH="0" baseline="0" dirty="0" smtClean="0">
                <a:ln>
                  <a:noFill/>
                </a:ln>
                <a:solidFill>
                  <a:schemeClr val="tx1"/>
                </a:solidFill>
                <a:effectLst/>
                <a:latin typeface="+mj-ea"/>
                <a:ea typeface="+mn-ea"/>
                <a:cs typeface="Times New Roman" pitchFamily="18" charset="0"/>
              </a:rPr>
              <a:t>80</a:t>
            </a:r>
            <a:r>
              <a:rPr kumimoji="0" lang="zh-CN" altLang="en-US" sz="1200" b="1" i="0" u="none" strike="noStrike" kern="1200" cap="none" normalizeH="0" baseline="0" dirty="0" smtClean="0">
                <a:ln>
                  <a:noFill/>
                </a:ln>
                <a:solidFill>
                  <a:schemeClr val="tx1"/>
                </a:solidFill>
                <a:effectLst/>
                <a:latin typeface="+mj-ea"/>
                <a:ea typeface="+mn-ea"/>
                <a:cs typeface="Times New Roman" pitchFamily="18" charset="0"/>
              </a:rPr>
              <a:t>毫米，局地降雨量可能超过</a:t>
            </a:r>
            <a:r>
              <a:rPr kumimoji="0" lang="en-US" altLang="zh-CN" sz="1200" b="1" i="0" u="none" strike="noStrike" kern="1200" cap="none" normalizeH="0" baseline="0" dirty="0" smtClean="0">
                <a:ln>
                  <a:noFill/>
                </a:ln>
                <a:solidFill>
                  <a:schemeClr val="tx1"/>
                </a:solidFill>
                <a:effectLst/>
                <a:latin typeface="+mj-ea"/>
                <a:ea typeface="+mn-ea"/>
                <a:cs typeface="Times New Roman" pitchFamily="18" charset="0"/>
              </a:rPr>
              <a:t>100</a:t>
            </a:r>
            <a:r>
              <a:rPr kumimoji="0" lang="zh-CN" altLang="en-US" sz="1200" b="1" i="0" u="none" strike="noStrike" kern="1200" cap="none" normalizeH="0" baseline="0" dirty="0" smtClean="0">
                <a:ln>
                  <a:noFill/>
                </a:ln>
                <a:solidFill>
                  <a:schemeClr val="tx1"/>
                </a:solidFill>
                <a:effectLst/>
                <a:latin typeface="+mj-ea"/>
                <a:ea typeface="+mn-ea"/>
                <a:cs typeface="Times New Roman" pitchFamily="18" charset="0"/>
              </a:rPr>
              <a:t>毫米，降雨开始阶段可能伴有雷雨大风”。预报的</a:t>
            </a:r>
            <a:r>
              <a:rPr lang="zh-CN" altLang="en-US" sz="1200" b="1" dirty="0" smtClean="0">
                <a:solidFill>
                  <a:schemeClr val="tx1"/>
                </a:solidFill>
              </a:rPr>
              <a:t>雨量偏小</a:t>
            </a:r>
            <a:r>
              <a:rPr lang="en-US" altLang="zh-CN" sz="1200" b="1" dirty="0" smtClean="0">
                <a:solidFill>
                  <a:schemeClr val="tx1"/>
                </a:solidFill>
              </a:rPr>
              <a:t>300</a:t>
            </a:r>
            <a:r>
              <a:rPr lang="zh-CN" altLang="en-US" sz="1200" b="1" dirty="0" smtClean="0">
                <a:solidFill>
                  <a:schemeClr val="tx1"/>
                </a:solidFill>
              </a:rPr>
              <a:t>多毫米，时间偏晚</a:t>
            </a:r>
            <a:r>
              <a:rPr lang="en-US" altLang="zh-CN" sz="1200" b="1" dirty="0" smtClean="0">
                <a:solidFill>
                  <a:schemeClr val="tx1"/>
                </a:solidFill>
              </a:rPr>
              <a:t>6</a:t>
            </a:r>
            <a:r>
              <a:rPr lang="zh-CN" altLang="en-US" sz="1200" b="1" dirty="0" smtClean="0">
                <a:solidFill>
                  <a:schemeClr val="tx1"/>
                </a:solidFill>
              </a:rPr>
              <a:t>个小时， 降水前还出现了龙卷风。我们知道， 业务预报的一个重要参考依据是数值天气预报， 数值预报是把初值随时间的变化写成计算机程序通过时间积分得到预报。</a:t>
            </a:r>
            <a:endParaRPr lang="en-US" altLang="zh-CN" sz="1200" b="1" dirty="0" smtClean="0">
              <a:solidFill>
                <a:schemeClr val="tx1"/>
              </a:solidFill>
            </a:endParaRPr>
          </a:p>
          <a:p>
            <a:pPr fontAlgn="base">
              <a:spcBef>
                <a:spcPct val="0"/>
              </a:spcBef>
              <a:spcAft>
                <a:spcPct val="0"/>
              </a:spcAft>
            </a:pPr>
            <a:endParaRPr kumimoji="0" lang="zh-CN" altLang="en-US" sz="1200" b="1" i="0" u="none" strike="noStrike" kern="1200" cap="none" normalizeH="0" baseline="0" dirty="0" smtClean="0">
              <a:ln>
                <a:noFill/>
              </a:ln>
              <a:solidFill>
                <a:schemeClr val="tx1"/>
              </a:solidFill>
              <a:effectLst/>
              <a:latin typeface="+mj-ea"/>
              <a:ea typeface="+mn-ea"/>
              <a:cs typeface="宋体" pitchFamily="2" charset="-122"/>
            </a:endParaRPr>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53</a:t>
            </a:fld>
            <a:endParaRPr lang="zh-CN" altLang="en-US"/>
          </a:p>
        </p:txBody>
      </p:sp>
    </p:spTree>
    <p:extLst>
      <p:ext uri="{BB962C8B-B14F-4D97-AF65-F5344CB8AC3E}">
        <p14:creationId xmlns:p14="http://schemas.microsoft.com/office/powerpoint/2010/main" val="1460461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增加一张片子，给出</a:t>
            </a:r>
            <a:r>
              <a:rPr lang="en-US" altLang="zh-CN" dirty="0" err="1" smtClean="0"/>
              <a:t>ECMWF</a:t>
            </a:r>
            <a:r>
              <a:rPr lang="zh-CN" altLang="en-US" dirty="0" smtClean="0"/>
              <a:t>的预报效果。</a:t>
            </a:r>
            <a:r>
              <a:rPr lang="zh-CN" altLang="en-US" baseline="0" dirty="0" smtClean="0"/>
              <a:t> </a:t>
            </a:r>
            <a:endParaRPr lang="zh-CN" altLang="en-US" dirty="0"/>
          </a:p>
        </p:txBody>
      </p:sp>
      <p:sp>
        <p:nvSpPr>
          <p:cNvPr id="4" name="灯片编号占位符 3"/>
          <p:cNvSpPr>
            <a:spLocks noGrp="1"/>
          </p:cNvSpPr>
          <p:nvPr>
            <p:ph type="sldNum" sz="quarter" idx="10"/>
          </p:nvPr>
        </p:nvSpPr>
        <p:spPr/>
        <p:txBody>
          <a:bodyPr/>
          <a:lstStyle/>
          <a:p>
            <a:fld id="{67E6BE1A-5656-407A-89C6-3A1C35B3EB97}" type="slidenum">
              <a:rPr lang="zh-CN" altLang="en-US" smtClean="0"/>
              <a:t>54</a:t>
            </a:fld>
            <a:endParaRPr lang="zh-CN" altLang="en-US"/>
          </a:p>
        </p:txBody>
      </p:sp>
    </p:spTree>
    <p:extLst>
      <p:ext uri="{BB962C8B-B14F-4D97-AF65-F5344CB8AC3E}">
        <p14:creationId xmlns:p14="http://schemas.microsoft.com/office/powerpoint/2010/main" val="1179806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Here  are the skew</a:t>
            </a:r>
            <a:r>
              <a:rPr lang="en-US" altLang="zh-CN" baseline="0" dirty="0" smtClean="0"/>
              <a:t> T diagrams of Beijing at 08 and 14 local stand time. We can see the surface based CAPE increased from 1625 to 2737 J/kg. The CIN decreased from 28 to zero J/kg. The LCL decreased from 450 to 230 meters above the ground level. The hodograph shows that the low-level vertical shear substantially increased with a more apparently veering curvature. So the environment is becoming more favorable for the development of supercells.  As a result, during the whole process of this weather event, about 21 supercells were detected. Though the environment was quite favorable for the supercell formation, it however turns out to be not very favorable for </a:t>
            </a:r>
            <a:r>
              <a:rPr lang="en-US" altLang="zh-CN" baseline="0" dirty="0" err="1" smtClean="0"/>
              <a:t>tornadogenesis</a:t>
            </a:r>
            <a:r>
              <a:rPr lang="en-US" altLang="zh-CN" baseline="0" dirty="0" smtClean="0"/>
              <a:t>. </a:t>
            </a:r>
            <a:endParaRPr lang="zh-CN" altLang="en-US" dirty="0"/>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56</a:t>
            </a:fld>
            <a:endParaRPr lang="zh-CN" altLang="en-US"/>
          </a:p>
        </p:txBody>
      </p:sp>
    </p:spTree>
    <p:extLst>
      <p:ext uri="{BB962C8B-B14F-4D97-AF65-F5344CB8AC3E}">
        <p14:creationId xmlns:p14="http://schemas.microsoft.com/office/powerpoint/2010/main" val="1077337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Generally</a:t>
            </a:r>
            <a:r>
              <a:rPr lang="en-US" altLang="zh-CN" baseline="0" dirty="0" smtClean="0"/>
              <a:t> speaking, extreme weathers are those that happen in less than 5% of time, or with three standard deviation beyond normal.  As a well-known fact, the frequency of extreme weathers is increasing in the past decade globally. The same is true in Beijing area especially in terms of very heavy rainfall in summer time.  First, let me give you a general idea of the location and topography of Beijing. Beijing is located near 116 E and 40 N on the eastern edge of </a:t>
            </a:r>
            <a:r>
              <a:rPr lang="en-US" altLang="zh-CN" baseline="0" dirty="0" err="1" smtClean="0"/>
              <a:t>Taihang</a:t>
            </a:r>
            <a:r>
              <a:rPr lang="en-US" altLang="zh-CN" baseline="0" dirty="0" smtClean="0"/>
              <a:t> Mountain. Here is a blow-up of the topography in Beijing area. </a:t>
            </a:r>
            <a:endParaRPr lang="zh-CN" altLang="en-US" dirty="0"/>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4</a:t>
            </a:fld>
            <a:endParaRPr lang="zh-CN" altLang="en-US"/>
          </a:p>
        </p:txBody>
      </p:sp>
    </p:spTree>
    <p:extLst>
      <p:ext uri="{BB962C8B-B14F-4D97-AF65-F5344CB8AC3E}">
        <p14:creationId xmlns:p14="http://schemas.microsoft.com/office/powerpoint/2010/main" val="3152921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Caused this quasi-stationary</a:t>
            </a:r>
            <a:r>
              <a:rPr lang="en-US" altLang="zh-CN" baseline="0" dirty="0" smtClean="0"/>
              <a:t> back-building train echo, which directly resulted in the severe flooding in southwestern area of Beijing. </a:t>
            </a:r>
            <a:endParaRPr lang="zh-CN" altLang="en-US" dirty="0"/>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5</a:t>
            </a:fld>
            <a:endParaRPr lang="zh-CN" altLang="en-US"/>
          </a:p>
        </p:txBody>
      </p:sp>
    </p:spTree>
    <p:extLst>
      <p:ext uri="{BB962C8B-B14F-4D97-AF65-F5344CB8AC3E}">
        <p14:creationId xmlns:p14="http://schemas.microsoft.com/office/powerpoint/2010/main" val="1234352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1" dirty="0" smtClean="0"/>
              <a:t>20</a:t>
            </a:r>
            <a:r>
              <a:rPr lang="zh-CN" altLang="zh-CN" sz="1200" b="1" dirty="0" smtClean="0"/>
              <a:t>日</a:t>
            </a:r>
            <a:r>
              <a:rPr lang="en-US" altLang="zh-CN" sz="1200" b="1" dirty="0" smtClean="0"/>
              <a:t>16</a:t>
            </a:r>
            <a:r>
              <a:rPr lang="zh-CN" altLang="zh-CN" sz="1200" b="1" dirty="0" smtClean="0"/>
              <a:t>时</a:t>
            </a:r>
            <a:r>
              <a:rPr lang="zh-CN" altLang="zh-CN" sz="1200" b="1" kern="1200" dirty="0" smtClean="0">
                <a:solidFill>
                  <a:srgbClr val="A50021"/>
                </a:solidFill>
                <a:latin typeface="+mj-ea"/>
                <a:ea typeface="+mn-ea"/>
                <a:cs typeface="Times New Roman" pitchFamily="18" charset="0"/>
              </a:rPr>
              <a:t>北京市气象台</a:t>
            </a:r>
            <a:r>
              <a:rPr lang="zh-CN" altLang="en-US" sz="1200" b="1" kern="1200" dirty="0" smtClean="0">
                <a:solidFill>
                  <a:srgbClr val="A50021"/>
                </a:solidFill>
                <a:latin typeface="+mj-ea"/>
                <a:ea typeface="+mn-ea"/>
                <a:cs typeface="Times New Roman" pitchFamily="18" charset="0"/>
              </a:rPr>
              <a:t>的预报如下</a:t>
            </a:r>
            <a:r>
              <a:rPr kumimoji="0" lang="zh-CN" altLang="en-US" sz="1200" b="1" i="0" u="none" strike="noStrike" kern="1200" cap="none" normalizeH="0" baseline="0" dirty="0" smtClean="0">
                <a:ln>
                  <a:noFill/>
                </a:ln>
                <a:solidFill>
                  <a:schemeClr val="tx1"/>
                </a:solidFill>
                <a:effectLst/>
                <a:latin typeface="+mj-ea"/>
                <a:ea typeface="+mn-ea"/>
                <a:cs typeface="Times New Roman" pitchFamily="18" charset="0"/>
              </a:rPr>
              <a:t>：“</a:t>
            </a:r>
            <a:r>
              <a:rPr lang="en-US" altLang="zh-CN" sz="1200" b="1" kern="1200" dirty="0" smtClean="0">
                <a:solidFill>
                  <a:schemeClr val="tx1"/>
                </a:solidFill>
                <a:latin typeface="+mj-ea"/>
                <a:ea typeface="+mn-ea"/>
                <a:cs typeface="+mn-cs"/>
              </a:rPr>
              <a:t>21</a:t>
            </a:r>
            <a:r>
              <a:rPr lang="zh-CN" altLang="zh-CN" sz="1200" b="1" kern="1200" dirty="0" smtClean="0">
                <a:solidFill>
                  <a:schemeClr val="tx1"/>
                </a:solidFill>
                <a:latin typeface="+mj-ea"/>
                <a:ea typeface="+mn-ea"/>
                <a:cs typeface="+mn-cs"/>
              </a:rPr>
              <a:t>日傍晚到夜间有暴雨，并伴有雷电</a:t>
            </a:r>
            <a:r>
              <a:rPr lang="zh-CN" altLang="en-US" sz="1200" b="1" kern="1200" dirty="0" smtClean="0">
                <a:solidFill>
                  <a:schemeClr val="tx1"/>
                </a:solidFill>
                <a:latin typeface="+mj-ea"/>
                <a:ea typeface="+mn-ea"/>
                <a:cs typeface="+mn-cs"/>
              </a:rPr>
              <a:t>，</a:t>
            </a:r>
            <a:r>
              <a:rPr kumimoji="0" lang="zh-CN" altLang="en-US" sz="1200" b="1" i="0" u="none" strike="noStrike" kern="1200" cap="none" normalizeH="0" baseline="0" dirty="0" smtClean="0">
                <a:ln>
                  <a:noFill/>
                </a:ln>
                <a:solidFill>
                  <a:schemeClr val="tx1"/>
                </a:solidFill>
                <a:effectLst/>
                <a:latin typeface="+mj-ea"/>
                <a:ea typeface="+mn-ea"/>
                <a:cs typeface="Times New Roman" pitchFamily="18" charset="0"/>
              </a:rPr>
              <a:t>预计过程累积降雨量为</a:t>
            </a:r>
            <a:r>
              <a:rPr kumimoji="0" lang="en-US" altLang="zh-CN" sz="1200" b="1" i="0" u="none" strike="noStrike" kern="1200" cap="none" normalizeH="0" baseline="0" dirty="0" smtClean="0">
                <a:ln>
                  <a:noFill/>
                </a:ln>
                <a:solidFill>
                  <a:schemeClr val="tx1"/>
                </a:solidFill>
                <a:effectLst/>
                <a:latin typeface="+mj-ea"/>
                <a:ea typeface="+mn-ea"/>
                <a:cs typeface="Times New Roman" pitchFamily="18" charset="0"/>
              </a:rPr>
              <a:t>40</a:t>
            </a:r>
            <a:r>
              <a:rPr kumimoji="0" lang="zh-CN" altLang="en-US" sz="1200" b="1" i="0" u="none" strike="noStrike" kern="1200" cap="none" normalizeH="0" baseline="0" dirty="0" smtClean="0">
                <a:ln>
                  <a:noFill/>
                </a:ln>
                <a:solidFill>
                  <a:schemeClr val="tx1"/>
                </a:solidFill>
                <a:effectLst/>
                <a:latin typeface="+mj-ea"/>
                <a:ea typeface="+mn-ea"/>
                <a:cs typeface="Times New Roman" pitchFamily="18" charset="0"/>
              </a:rPr>
              <a:t>～</a:t>
            </a:r>
            <a:r>
              <a:rPr kumimoji="0" lang="en-US" altLang="zh-CN" sz="1200" b="1" i="0" u="none" strike="noStrike" kern="1200" cap="none" normalizeH="0" baseline="0" dirty="0" smtClean="0">
                <a:ln>
                  <a:noFill/>
                </a:ln>
                <a:solidFill>
                  <a:schemeClr val="tx1"/>
                </a:solidFill>
                <a:effectLst/>
                <a:latin typeface="+mj-ea"/>
                <a:ea typeface="+mn-ea"/>
                <a:cs typeface="Times New Roman" pitchFamily="18" charset="0"/>
              </a:rPr>
              <a:t>80</a:t>
            </a:r>
            <a:r>
              <a:rPr kumimoji="0" lang="zh-CN" altLang="en-US" sz="1200" b="1" i="0" u="none" strike="noStrike" kern="1200" cap="none" normalizeH="0" baseline="0" dirty="0" smtClean="0">
                <a:ln>
                  <a:noFill/>
                </a:ln>
                <a:solidFill>
                  <a:schemeClr val="tx1"/>
                </a:solidFill>
                <a:effectLst/>
                <a:latin typeface="+mj-ea"/>
                <a:ea typeface="+mn-ea"/>
                <a:cs typeface="Times New Roman" pitchFamily="18" charset="0"/>
              </a:rPr>
              <a:t>毫米，局地降雨量可能超过</a:t>
            </a:r>
            <a:r>
              <a:rPr kumimoji="0" lang="en-US" altLang="zh-CN" sz="1200" b="1" i="0" u="none" strike="noStrike" kern="1200" cap="none" normalizeH="0" baseline="0" dirty="0" smtClean="0">
                <a:ln>
                  <a:noFill/>
                </a:ln>
                <a:solidFill>
                  <a:schemeClr val="tx1"/>
                </a:solidFill>
                <a:effectLst/>
                <a:latin typeface="+mj-ea"/>
                <a:ea typeface="+mn-ea"/>
                <a:cs typeface="Times New Roman" pitchFamily="18" charset="0"/>
              </a:rPr>
              <a:t>100</a:t>
            </a:r>
            <a:r>
              <a:rPr kumimoji="0" lang="zh-CN" altLang="en-US" sz="1200" b="1" i="0" u="none" strike="noStrike" kern="1200" cap="none" normalizeH="0" baseline="0" dirty="0" smtClean="0">
                <a:ln>
                  <a:noFill/>
                </a:ln>
                <a:solidFill>
                  <a:schemeClr val="tx1"/>
                </a:solidFill>
                <a:effectLst/>
                <a:latin typeface="+mj-ea"/>
                <a:ea typeface="+mn-ea"/>
                <a:cs typeface="Times New Roman" pitchFamily="18" charset="0"/>
              </a:rPr>
              <a:t>毫米，降雨开始阶段可能伴有雷雨大风”。预报的</a:t>
            </a:r>
            <a:r>
              <a:rPr lang="zh-CN" altLang="en-US" sz="1200" b="1" dirty="0" smtClean="0">
                <a:solidFill>
                  <a:schemeClr val="tx1"/>
                </a:solidFill>
              </a:rPr>
              <a:t>雨量偏小</a:t>
            </a:r>
            <a:r>
              <a:rPr lang="en-US" altLang="zh-CN" sz="1200" b="1" dirty="0" smtClean="0">
                <a:solidFill>
                  <a:schemeClr val="tx1"/>
                </a:solidFill>
              </a:rPr>
              <a:t>300</a:t>
            </a:r>
            <a:r>
              <a:rPr lang="zh-CN" altLang="en-US" sz="1200" b="1" dirty="0" smtClean="0">
                <a:solidFill>
                  <a:schemeClr val="tx1"/>
                </a:solidFill>
              </a:rPr>
              <a:t>多毫米，时间偏晚</a:t>
            </a:r>
            <a:r>
              <a:rPr lang="en-US" altLang="zh-CN" sz="1200" b="1" dirty="0" smtClean="0">
                <a:solidFill>
                  <a:schemeClr val="tx1"/>
                </a:solidFill>
              </a:rPr>
              <a:t>6</a:t>
            </a:r>
            <a:r>
              <a:rPr lang="zh-CN" altLang="en-US" sz="1200" b="1" dirty="0" smtClean="0">
                <a:solidFill>
                  <a:schemeClr val="tx1"/>
                </a:solidFill>
              </a:rPr>
              <a:t>个小时， 降水前还出现了龙卷风。我们知道， 业务预报的一个重要参考依据是数值天气预报， 数值预报是把初值随时间的变化写成计算机程序通过时间积分得到预报。</a:t>
            </a:r>
            <a:endParaRPr lang="en-US" altLang="zh-CN" sz="1200" b="1" dirty="0" smtClean="0">
              <a:solidFill>
                <a:schemeClr val="tx1"/>
              </a:solidFill>
            </a:endParaRPr>
          </a:p>
          <a:p>
            <a:pPr fontAlgn="base">
              <a:spcBef>
                <a:spcPct val="0"/>
              </a:spcBef>
              <a:spcAft>
                <a:spcPct val="0"/>
              </a:spcAft>
            </a:pPr>
            <a:endParaRPr kumimoji="0" lang="zh-CN" altLang="en-US" sz="1200" b="1" i="0" u="none" strike="noStrike" kern="1200" cap="none" normalizeH="0" baseline="0" dirty="0" smtClean="0">
              <a:ln>
                <a:noFill/>
              </a:ln>
              <a:solidFill>
                <a:schemeClr val="tx1"/>
              </a:solidFill>
              <a:effectLst/>
              <a:latin typeface="+mj-ea"/>
              <a:ea typeface="+mn-ea"/>
              <a:cs typeface="宋体" pitchFamily="2" charset="-122"/>
            </a:endParaRPr>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8</a:t>
            </a:fld>
            <a:endParaRPr lang="zh-CN" altLang="en-US"/>
          </a:p>
        </p:txBody>
      </p:sp>
    </p:spTree>
    <p:extLst>
      <p:ext uri="{BB962C8B-B14F-4D97-AF65-F5344CB8AC3E}">
        <p14:creationId xmlns:p14="http://schemas.microsoft.com/office/powerpoint/2010/main" val="3553689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850hPa</a:t>
            </a:r>
            <a:r>
              <a:rPr lang="en-US" altLang="zh-CN" baseline="0" dirty="0" smtClean="0"/>
              <a:t> vortex </a:t>
            </a:r>
            <a:r>
              <a:rPr lang="zh-CN" altLang="en-US" baseline="0" dirty="0" smtClean="0"/>
              <a:t>与</a:t>
            </a:r>
            <a:r>
              <a:rPr lang="en-US" altLang="zh-CN" baseline="0" dirty="0" smtClean="0"/>
              <a:t>6-h precipitation </a:t>
            </a:r>
            <a:r>
              <a:rPr lang="zh-CN" altLang="en-US" baseline="0" dirty="0" smtClean="0"/>
              <a:t>的线颜色太相近</a:t>
            </a:r>
            <a:endParaRPr lang="zh-CN" altLang="en-US" dirty="0"/>
          </a:p>
        </p:txBody>
      </p:sp>
      <p:sp>
        <p:nvSpPr>
          <p:cNvPr id="4" name="灯片编号占位符 3"/>
          <p:cNvSpPr>
            <a:spLocks noGrp="1"/>
          </p:cNvSpPr>
          <p:nvPr>
            <p:ph type="sldNum" sz="quarter" idx="10"/>
          </p:nvPr>
        </p:nvSpPr>
        <p:spPr/>
        <p:txBody>
          <a:bodyPr/>
          <a:lstStyle/>
          <a:p>
            <a:fld id="{67E6BE1A-5656-407A-89C6-3A1C35B3EB97}" type="slidenum">
              <a:rPr lang="zh-CN" altLang="en-US" smtClean="0"/>
              <a:t>13</a:t>
            </a:fld>
            <a:endParaRPr lang="zh-CN" altLang="en-US"/>
          </a:p>
        </p:txBody>
      </p:sp>
    </p:spTree>
    <p:extLst>
      <p:ext uri="{BB962C8B-B14F-4D97-AF65-F5344CB8AC3E}">
        <p14:creationId xmlns:p14="http://schemas.microsoft.com/office/powerpoint/2010/main" val="4218103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355600" indent="-355600">
              <a:spcAft>
                <a:spcPts val="1200"/>
              </a:spcAft>
            </a:pPr>
            <a:r>
              <a:rPr lang="en-US" altLang="zh-CN" b="0" dirty="0" smtClean="0"/>
              <a:t>The</a:t>
            </a:r>
            <a:r>
              <a:rPr lang="en-US" altLang="zh-CN" b="0" baseline="0" dirty="0" smtClean="0"/>
              <a:t> other aspect of the extremeness of this weather event is the severe wind damage experienced in the seven villages in </a:t>
            </a:r>
            <a:r>
              <a:rPr lang="en-US" altLang="zh-CN" b="0" baseline="0" dirty="0" err="1" smtClean="0"/>
              <a:t>Zhangjiawan</a:t>
            </a:r>
            <a:r>
              <a:rPr lang="en-US" altLang="zh-CN" b="0" baseline="0" dirty="0" smtClean="0"/>
              <a:t> town in southeast suburb of  Beijing. Trees were snapped, warehouse was totally destructed, here is where the two fatalities occurred. In steel reinforced concrete building, roof were partially pealed, and some windows were totally pushed inside. What caused the wind damage was a quite hard question to answer at that time because</a:t>
            </a:r>
            <a:r>
              <a:rPr lang="en-US" altLang="zh-CN" sz="1200" b="0" dirty="0" smtClean="0">
                <a:solidFill>
                  <a:srgbClr val="0000FF"/>
                </a:solidFill>
              </a:rPr>
              <a:t> the witness information were</a:t>
            </a:r>
            <a:r>
              <a:rPr lang="en-US" altLang="zh-CN" sz="1200" b="0" baseline="0" dirty="0" smtClean="0">
                <a:solidFill>
                  <a:srgbClr val="0000FF"/>
                </a:solidFill>
              </a:rPr>
              <a:t> in</a:t>
            </a:r>
            <a:r>
              <a:rPr lang="en-US" altLang="zh-CN" sz="1200" b="0" dirty="0" smtClean="0">
                <a:solidFill>
                  <a:srgbClr val="0000FF"/>
                </a:solidFill>
              </a:rPr>
              <a:t>consistent, some one saw</a:t>
            </a:r>
            <a:r>
              <a:rPr lang="en-US" altLang="zh-CN" sz="1200" b="0" baseline="0" dirty="0" smtClean="0">
                <a:solidFill>
                  <a:srgbClr val="0000FF"/>
                </a:solidFill>
              </a:rPr>
              <a:t> a tornado, while some other people didn’t think so.  Though every body has a camera-ready cell phone nowadays, n</a:t>
            </a:r>
            <a:r>
              <a:rPr lang="en-US" altLang="zh-CN" sz="1200" b="0" dirty="0" smtClean="0">
                <a:solidFill>
                  <a:srgbClr val="0000FF"/>
                </a:solidFill>
              </a:rPr>
              <a:t>ot a single picture</a:t>
            </a:r>
            <a:r>
              <a:rPr lang="en-US" altLang="zh-CN" sz="1200" b="0" baseline="0" dirty="0" smtClean="0">
                <a:solidFill>
                  <a:srgbClr val="0000FF"/>
                </a:solidFill>
              </a:rPr>
              <a:t> of the tornado was taken. More importantly, there </a:t>
            </a:r>
            <a:r>
              <a:rPr lang="en-US" altLang="zh-CN" sz="1200" b="0" dirty="0" smtClean="0">
                <a:solidFill>
                  <a:srgbClr val="0000FF"/>
                </a:solidFill>
              </a:rPr>
              <a:t>has never been tornado record in Beijing. So, out of curiosity, we rent a taxi</a:t>
            </a:r>
            <a:r>
              <a:rPr lang="en-US" altLang="zh-CN" sz="1200" b="0" baseline="0" dirty="0" smtClean="0">
                <a:solidFill>
                  <a:srgbClr val="0000FF"/>
                </a:solidFill>
              </a:rPr>
              <a:t> and </a:t>
            </a:r>
            <a:r>
              <a:rPr lang="en-US" altLang="zh-CN" sz="1200" b="0" dirty="0" smtClean="0">
                <a:solidFill>
                  <a:srgbClr val="0000FF"/>
                </a:solidFill>
              </a:rPr>
              <a:t>performed a</a:t>
            </a:r>
            <a:r>
              <a:rPr lang="en-US" altLang="zh-CN" sz="1200" b="0" baseline="0" dirty="0" smtClean="0">
                <a:solidFill>
                  <a:srgbClr val="0000FF"/>
                </a:solidFill>
              </a:rPr>
              <a:t> very detailed damage survey. After talking to more than 20 witnesses and examining all available damage pictures on the internet.  </a:t>
            </a:r>
            <a:r>
              <a:rPr lang="en-US" altLang="zh-CN" sz="1200" b="0" dirty="0" smtClean="0">
                <a:solidFill>
                  <a:srgbClr val="0000FF"/>
                </a:solidFill>
              </a:rPr>
              <a:t> </a:t>
            </a:r>
            <a:r>
              <a:rPr lang="en-US" altLang="zh-CN" b="0" baseline="0" dirty="0" smtClean="0"/>
              <a:t>   </a:t>
            </a:r>
            <a:endParaRPr lang="zh-CN" altLang="en-US" b="0" dirty="0"/>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22</a:t>
            </a:fld>
            <a:endParaRPr lang="zh-CN" altLang="en-US"/>
          </a:p>
        </p:txBody>
      </p:sp>
    </p:spTree>
    <p:extLst>
      <p:ext uri="{BB962C8B-B14F-4D97-AF65-F5344CB8AC3E}">
        <p14:creationId xmlns:p14="http://schemas.microsoft.com/office/powerpoint/2010/main" val="709473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 found two tale-telling</a:t>
            </a:r>
            <a:r>
              <a:rPr lang="en-US" altLang="zh-CN" baseline="0" dirty="0" smtClean="0"/>
              <a:t> tornado signatures, One is the narrow damage swath, the other is apparent surface convergent wind indicated by the trees falling toward each other at multiple places along the track. For examples, up here, on the left of the tornado track,  trees fell to the right, while on the right, trees fell to the left.  </a:t>
            </a:r>
            <a:r>
              <a:rPr lang="en-US" altLang="zh-CN" baseline="0" dirty="0" err="1" smtClean="0"/>
              <a:t>Downhere</a:t>
            </a:r>
            <a:r>
              <a:rPr lang="en-US" altLang="zh-CN" baseline="0" dirty="0" smtClean="0"/>
              <a:t>, trees were also observed falling towards each other. With these evidences, we are pretty sure that the wind damages were caused by a tornado. I guess some of you are wondering how strong was the tornado. </a:t>
            </a:r>
            <a:endParaRPr lang="zh-CN" altLang="en-US" dirty="0"/>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23</a:t>
            </a:fld>
            <a:endParaRPr lang="zh-CN" altLang="en-US"/>
          </a:p>
        </p:txBody>
      </p:sp>
    </p:spTree>
    <p:extLst>
      <p:ext uri="{BB962C8B-B14F-4D97-AF65-F5344CB8AC3E}">
        <p14:creationId xmlns:p14="http://schemas.microsoft.com/office/powerpoint/2010/main" val="3585788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We</a:t>
            </a:r>
            <a:r>
              <a:rPr lang="en-US" altLang="zh-CN" baseline="0" dirty="0" smtClean="0"/>
              <a:t> estimated the tornado damages of 24 damage indicators using the enhanced Fujita scale, as listed in this table and shown by the colored area on the left. Black is EF0, blue is EF1, orange is EF2, and red is EF3.  Clearly, it  was an EF3 tornado. Now let’s get rid of the map, </a:t>
            </a:r>
            <a:endParaRPr lang="zh-CN" altLang="en-US" dirty="0"/>
          </a:p>
        </p:txBody>
      </p:sp>
      <p:sp>
        <p:nvSpPr>
          <p:cNvPr id="4" name="灯片编号占位符 3"/>
          <p:cNvSpPr>
            <a:spLocks noGrp="1"/>
          </p:cNvSpPr>
          <p:nvPr>
            <p:ph type="sldNum" sz="quarter" idx="10"/>
          </p:nvPr>
        </p:nvSpPr>
        <p:spPr/>
        <p:txBody>
          <a:bodyPr/>
          <a:lstStyle/>
          <a:p>
            <a:fld id="{3C879DF7-137A-49F4-9A3F-65E66EAF7EDC}" type="slidenum">
              <a:rPr lang="zh-CN" altLang="en-US" smtClean="0"/>
              <a:pPr/>
              <a:t>24</a:t>
            </a:fld>
            <a:endParaRPr lang="zh-CN" altLang="en-US"/>
          </a:p>
        </p:txBody>
      </p:sp>
    </p:spTree>
    <p:extLst>
      <p:ext uri="{BB962C8B-B14F-4D97-AF65-F5344CB8AC3E}">
        <p14:creationId xmlns:p14="http://schemas.microsoft.com/office/powerpoint/2010/main" val="38846510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4" name="Picture 2" descr="C:\Documents and Settings\hyz\桌面\3_01.gif"/>
          <p:cNvPicPr>
            <a:picLocks noChangeAspect="1" noChangeArrowheads="1"/>
          </p:cNvPicPr>
          <p:nvPr/>
        </p:nvPicPr>
        <p:blipFill>
          <a:blip r:embed="rId2" cstate="print"/>
          <a:srcRect/>
          <a:stretch>
            <a:fillRect/>
          </a:stretch>
        </p:blipFill>
        <p:spPr bwMode="auto">
          <a:xfrm>
            <a:off x="0" y="0"/>
            <a:ext cx="9144000" cy="1047750"/>
          </a:xfrm>
          <a:prstGeom prst="rect">
            <a:avLst/>
          </a:prstGeom>
          <a:noFill/>
          <a:ln w="9525">
            <a:noFill/>
            <a:miter lim="800000"/>
            <a:headEnd/>
            <a:tailEnd/>
          </a:ln>
        </p:spPr>
      </p:pic>
      <p:pic>
        <p:nvPicPr>
          <p:cNvPr id="5" name="Picture 3" descr="C:\Documents and Settings\hyz\桌面\3_02.gif"/>
          <p:cNvPicPr>
            <a:picLocks noChangeAspect="1" noChangeArrowheads="1"/>
          </p:cNvPicPr>
          <p:nvPr/>
        </p:nvPicPr>
        <p:blipFill>
          <a:blip r:embed="rId3" cstate="print"/>
          <a:srcRect/>
          <a:stretch>
            <a:fillRect/>
          </a:stretch>
        </p:blipFill>
        <p:spPr bwMode="auto">
          <a:xfrm>
            <a:off x="285750" y="0"/>
            <a:ext cx="2352675" cy="914400"/>
          </a:xfrm>
          <a:prstGeom prst="rect">
            <a:avLst/>
          </a:prstGeom>
          <a:noFill/>
          <a:ln w="9525">
            <a:noFill/>
            <a:miter lim="800000"/>
            <a:headEnd/>
            <a:tailEnd/>
          </a:ln>
        </p:spPr>
      </p:pic>
      <p:sp>
        <p:nvSpPr>
          <p:cNvPr id="6" name="矩形 5"/>
          <p:cNvSpPr/>
          <p:nvPr/>
        </p:nvSpPr>
        <p:spPr>
          <a:xfrm rot="10800000" flipV="1">
            <a:off x="2928938" y="571500"/>
            <a:ext cx="6215062" cy="44450"/>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标题 1"/>
          <p:cNvSpPr>
            <a:spLocks noGrp="1"/>
          </p:cNvSpPr>
          <p:nvPr>
            <p:ph type="ctrTitle"/>
          </p:nvPr>
        </p:nvSpPr>
        <p:spPr>
          <a:xfrm>
            <a:off x="685800" y="1670943"/>
            <a:ext cx="7772400" cy="1470025"/>
          </a:xfrm>
        </p:spPr>
        <p:txBody>
          <a:bodyPr/>
          <a:lstStyle>
            <a:lvl1pPr>
              <a:defRPr sz="4500" b="1" baseline="0">
                <a:solidFill>
                  <a:schemeClr val="tx2"/>
                </a:solidFill>
                <a:latin typeface="Arial" pitchFamily="34" charset="0"/>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645024"/>
            <a:ext cx="6400800" cy="1752600"/>
          </a:xfrm>
        </p:spPr>
        <p:txBody>
          <a:bodyPr>
            <a:normAutofit/>
          </a:bodyPr>
          <a:lstStyle>
            <a:lvl1pPr marL="0" indent="0" algn="ctr">
              <a:buNone/>
              <a:defRPr sz="3000" b="0" baseline="0">
                <a:solidFill>
                  <a:schemeClr val="tx1">
                    <a:lumMod val="75000"/>
                    <a:lumOff val="25000"/>
                  </a:schemeClr>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11" name="灯片编号占位符 5"/>
          <p:cNvSpPr>
            <a:spLocks noGrp="1"/>
          </p:cNvSpPr>
          <p:nvPr>
            <p:ph type="sldNum" sz="quarter" idx="12"/>
          </p:nvPr>
        </p:nvSpPr>
        <p:spPr>
          <a:xfrm>
            <a:off x="8572528" y="6492899"/>
            <a:ext cx="571472" cy="365125"/>
          </a:xfrm>
        </p:spPr>
        <p:txBody>
          <a:bodyPr/>
          <a:lstStyle>
            <a:lvl1pPr>
              <a:defRPr/>
            </a:lvl1pPr>
          </a:lstStyle>
          <a:p>
            <a:fld id="{0C913308-F349-4B6D-A68A-DD1791B4A57B}" type="slidenum">
              <a:rPr lang="zh-CN" altLang="en-US" smtClean="0"/>
              <a:pPr/>
              <a:t>‹#›</a:t>
            </a:fld>
            <a:endParaRPr lang="zh-CN" altLang="en-US"/>
          </a:p>
        </p:txBody>
      </p:sp>
    </p:spTree>
    <p:extLst>
      <p:ext uri="{BB962C8B-B14F-4D97-AF65-F5344CB8AC3E}">
        <p14:creationId xmlns:p14="http://schemas.microsoft.com/office/powerpoint/2010/main" val="99801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4" name="Picture 2" descr="C:\Documents and Settings\hyz\桌面\3_01.gif"/>
          <p:cNvPicPr>
            <a:picLocks noChangeAspect="1" noChangeArrowheads="1"/>
          </p:cNvPicPr>
          <p:nvPr userDrawn="1"/>
        </p:nvPicPr>
        <p:blipFill>
          <a:blip r:embed="rId2" cstate="print"/>
          <a:srcRect/>
          <a:stretch>
            <a:fillRect/>
          </a:stretch>
        </p:blipFill>
        <p:spPr bwMode="auto">
          <a:xfrm>
            <a:off x="0" y="0"/>
            <a:ext cx="9144000" cy="1047750"/>
          </a:xfrm>
          <a:prstGeom prst="rect">
            <a:avLst/>
          </a:prstGeom>
          <a:noFill/>
          <a:ln w="9525">
            <a:noFill/>
            <a:miter lim="800000"/>
            <a:headEnd/>
            <a:tailEnd/>
          </a:ln>
        </p:spPr>
      </p:pic>
      <p:sp>
        <p:nvSpPr>
          <p:cNvPr id="2" name="标题 1"/>
          <p:cNvSpPr>
            <a:spLocks noGrp="1"/>
          </p:cNvSpPr>
          <p:nvPr>
            <p:ph type="title"/>
          </p:nvPr>
        </p:nvSpPr>
        <p:spPr>
          <a:xfrm>
            <a:off x="4456" y="31884"/>
            <a:ext cx="8496633" cy="720080"/>
          </a:xfrm>
        </p:spPr>
        <p:txBody>
          <a:bodyPr>
            <a:normAutofit/>
          </a:bodyPr>
          <a:lstStyle>
            <a:lvl1pPr algn="l">
              <a:defRPr sz="4200" b="1">
                <a:solidFill>
                  <a:schemeClr val="tx2"/>
                </a:solidFill>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071546"/>
            <a:ext cx="8229600" cy="5400600"/>
          </a:xfrm>
        </p:spPr>
        <p:txBody>
          <a:bodyPr/>
          <a:lstStyle>
            <a:lvl1pPr>
              <a:defRPr sz="2800" baseline="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600">
                <a:solidFill>
                  <a:schemeClr val="tx1">
                    <a:lumMod val="85000"/>
                    <a:lumOff val="15000"/>
                  </a:schemeClr>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0" name="灯片编号占位符 5"/>
          <p:cNvSpPr>
            <a:spLocks noGrp="1"/>
          </p:cNvSpPr>
          <p:nvPr>
            <p:ph type="sldNum" sz="quarter" idx="12"/>
          </p:nvPr>
        </p:nvSpPr>
        <p:spPr>
          <a:xfrm>
            <a:off x="8786842" y="6492875"/>
            <a:ext cx="357158" cy="365125"/>
          </a:xfrm>
        </p:spPr>
        <p:txBody>
          <a:bodyPr/>
          <a:lstStyle>
            <a:lvl1pPr>
              <a:defRPr/>
            </a:lvl1pPr>
          </a:lstStyle>
          <a:p>
            <a:fld id="{0C913308-F349-4B6D-A68A-DD1791B4A57B}" type="slidenum">
              <a:rPr lang="zh-CN" altLang="en-US" smtClean="0"/>
              <a:pPr/>
              <a:t>‹#›</a:t>
            </a:fld>
            <a:endParaRPr lang="zh-CN" altLang="en-US"/>
          </a:p>
        </p:txBody>
      </p:sp>
      <p:sp>
        <p:nvSpPr>
          <p:cNvPr id="17" name="矩形 16"/>
          <p:cNvSpPr/>
          <p:nvPr userDrawn="1"/>
        </p:nvSpPr>
        <p:spPr>
          <a:xfrm rot="10800000" flipV="1">
            <a:off x="1220" y="757725"/>
            <a:ext cx="2770580" cy="45719"/>
          </a:xfrm>
          <a:prstGeom prst="rect">
            <a:avLst/>
          </a:prstGeom>
          <a:solidFill>
            <a:srgbClr val="C00000">
              <a:alpha val="80000"/>
            </a:srgbClr>
          </a:solidFill>
          <a:ln w="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nvSpPr>
        <p:spPr>
          <a:xfrm rot="10800000" flipV="1">
            <a:off x="2771800" y="757360"/>
            <a:ext cx="6358240" cy="45719"/>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8" name="Picture 3" descr="C:\Documents and Settings\hyz\桌面\3_02.gif"/>
          <p:cNvPicPr>
            <a:picLocks noChangeAspect="1" noChangeArrowheads="1"/>
          </p:cNvPicPr>
          <p:nvPr userDrawn="1"/>
        </p:nvPicPr>
        <p:blipFill>
          <a:blip r:embed="rId3" cstate="print"/>
          <a:srcRect t="23435" r="66600"/>
          <a:stretch>
            <a:fillRect/>
          </a:stretch>
        </p:blipFill>
        <p:spPr bwMode="auto">
          <a:xfrm>
            <a:off x="8539244" y="131165"/>
            <a:ext cx="571506" cy="509192"/>
          </a:xfrm>
          <a:prstGeom prst="rect">
            <a:avLst/>
          </a:prstGeom>
          <a:noFill/>
          <a:ln w="9525">
            <a:noFill/>
            <a:miter lim="800000"/>
            <a:headEnd/>
            <a:tailEnd/>
          </a:ln>
        </p:spPr>
      </p:pic>
      <p:sp>
        <p:nvSpPr>
          <p:cNvPr id="5" name="日期占位符 4"/>
          <p:cNvSpPr>
            <a:spLocks noGrp="1"/>
          </p:cNvSpPr>
          <p:nvPr>
            <p:ph type="dt" sz="half" idx="13"/>
          </p:nvPr>
        </p:nvSpPr>
        <p:spPr/>
        <p:txBody>
          <a:bodyPr/>
          <a:lstStyle/>
          <a:p>
            <a:fld id="{85C8E640-388C-45DE-99FD-7584D62500CB}" type="datetime4">
              <a:rPr lang="en-US" altLang="zh-CN" smtClean="0"/>
              <a:pPr/>
              <a:t>August 18, 2015</a:t>
            </a:fld>
            <a:endParaRPr lang="zh-CN" altLang="en-US"/>
          </a:p>
        </p:txBody>
      </p:sp>
      <p:sp>
        <p:nvSpPr>
          <p:cNvPr id="6" name="页脚占位符 5"/>
          <p:cNvSpPr>
            <a:spLocks noGrp="1"/>
          </p:cNvSpPr>
          <p:nvPr>
            <p:ph type="ftr" sz="quarter" idx="14"/>
          </p:nvPr>
        </p:nvSpPr>
        <p:spPr/>
        <p:txBody>
          <a:bodyPr/>
          <a:lstStyle/>
          <a:p>
            <a:endParaRPr lang="zh-CN" altLang="en-US"/>
          </a:p>
        </p:txBody>
      </p:sp>
    </p:spTree>
    <p:extLst>
      <p:ext uri="{BB962C8B-B14F-4D97-AF65-F5344CB8AC3E}">
        <p14:creationId xmlns:p14="http://schemas.microsoft.com/office/powerpoint/2010/main" val="1280891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4" name="Picture 2" descr="C:\Documents and Settings\hyz\桌面\3_01.gif"/>
          <p:cNvPicPr>
            <a:picLocks noChangeAspect="1" noChangeArrowheads="1"/>
          </p:cNvPicPr>
          <p:nvPr userDrawn="1"/>
        </p:nvPicPr>
        <p:blipFill>
          <a:blip r:embed="rId2" cstate="print"/>
          <a:srcRect/>
          <a:stretch>
            <a:fillRect/>
          </a:stretch>
        </p:blipFill>
        <p:spPr bwMode="auto">
          <a:xfrm>
            <a:off x="0" y="0"/>
            <a:ext cx="9144000" cy="1047750"/>
          </a:xfrm>
          <a:prstGeom prst="rect">
            <a:avLst/>
          </a:prstGeom>
          <a:noFill/>
          <a:ln w="9525">
            <a:noFill/>
            <a:miter lim="800000"/>
            <a:headEnd/>
            <a:tailEnd/>
          </a:ln>
        </p:spPr>
      </p:pic>
      <p:sp>
        <p:nvSpPr>
          <p:cNvPr id="10" name="灯片编号占位符 5"/>
          <p:cNvSpPr>
            <a:spLocks noGrp="1"/>
          </p:cNvSpPr>
          <p:nvPr>
            <p:ph type="sldNum" sz="quarter" idx="12"/>
          </p:nvPr>
        </p:nvSpPr>
        <p:spPr>
          <a:xfrm>
            <a:off x="8786842" y="6492875"/>
            <a:ext cx="357158" cy="365125"/>
          </a:xfrm>
        </p:spPr>
        <p:txBody>
          <a:bodyPr/>
          <a:lstStyle>
            <a:lvl1pPr>
              <a:defRPr/>
            </a:lvl1pPr>
          </a:lstStyle>
          <a:p>
            <a:fld id="{0C913308-F349-4B6D-A68A-DD1791B4A57B}" type="slidenum">
              <a:rPr lang="zh-CN" altLang="en-US" smtClean="0"/>
              <a:pPr/>
              <a:t>‹#›</a:t>
            </a:fld>
            <a:endParaRPr lang="zh-CN" altLang="en-US"/>
          </a:p>
        </p:txBody>
      </p:sp>
      <p:sp>
        <p:nvSpPr>
          <p:cNvPr id="17" name="矩形 16"/>
          <p:cNvSpPr/>
          <p:nvPr userDrawn="1"/>
        </p:nvSpPr>
        <p:spPr>
          <a:xfrm rot="10800000" flipV="1">
            <a:off x="1220" y="757725"/>
            <a:ext cx="2770580" cy="45719"/>
          </a:xfrm>
          <a:prstGeom prst="rect">
            <a:avLst/>
          </a:prstGeom>
          <a:solidFill>
            <a:srgbClr val="C00000">
              <a:alpha val="80000"/>
            </a:srgbClr>
          </a:solidFill>
          <a:ln w="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nvSpPr>
        <p:spPr>
          <a:xfrm rot="10800000" flipV="1">
            <a:off x="2771800" y="757360"/>
            <a:ext cx="6358240" cy="45719"/>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8" name="Picture 3" descr="C:\Documents and Settings\hyz\桌面\3_02.gif"/>
          <p:cNvPicPr>
            <a:picLocks noChangeAspect="1" noChangeArrowheads="1"/>
          </p:cNvPicPr>
          <p:nvPr userDrawn="1"/>
        </p:nvPicPr>
        <p:blipFill>
          <a:blip r:embed="rId3" cstate="print"/>
          <a:srcRect t="23435" r="66600"/>
          <a:stretch>
            <a:fillRect/>
          </a:stretch>
        </p:blipFill>
        <p:spPr bwMode="auto">
          <a:xfrm>
            <a:off x="8539244" y="131165"/>
            <a:ext cx="571506" cy="509192"/>
          </a:xfrm>
          <a:prstGeom prst="rect">
            <a:avLst/>
          </a:prstGeom>
          <a:noFill/>
          <a:ln w="9525">
            <a:noFill/>
            <a:miter lim="800000"/>
            <a:headEnd/>
            <a:tailEnd/>
          </a:ln>
        </p:spPr>
      </p:pic>
    </p:spTree>
    <p:extLst>
      <p:ext uri="{BB962C8B-B14F-4D97-AF65-F5344CB8AC3E}">
        <p14:creationId xmlns:p14="http://schemas.microsoft.com/office/powerpoint/2010/main" val="920384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C:\Documents and Settings\hyz\桌面\3_01.gif"/>
          <p:cNvPicPr>
            <a:picLocks noChangeAspect="1" noChangeArrowheads="1"/>
          </p:cNvPicPr>
          <p:nvPr/>
        </p:nvPicPr>
        <p:blipFill>
          <a:blip r:embed="rId2" cstate="print"/>
          <a:srcRect/>
          <a:stretch>
            <a:fillRect/>
          </a:stretch>
        </p:blipFill>
        <p:spPr bwMode="auto">
          <a:xfrm>
            <a:off x="0" y="0"/>
            <a:ext cx="9144000" cy="1047750"/>
          </a:xfrm>
          <a:prstGeom prst="rect">
            <a:avLst/>
          </a:prstGeom>
          <a:noFill/>
          <a:ln w="9525">
            <a:noFill/>
            <a:miter lim="800000"/>
            <a:headEnd/>
            <a:tailEnd/>
          </a:ln>
        </p:spPr>
      </p:pic>
      <p:sp>
        <p:nvSpPr>
          <p:cNvPr id="5" name="矩形 4"/>
          <p:cNvSpPr/>
          <p:nvPr/>
        </p:nvSpPr>
        <p:spPr>
          <a:xfrm rot="10800000" flipV="1">
            <a:off x="0" y="1588"/>
            <a:ext cx="9144000" cy="79375"/>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矩形 5"/>
          <p:cNvSpPr/>
          <p:nvPr/>
        </p:nvSpPr>
        <p:spPr>
          <a:xfrm rot="10800000" flipV="1">
            <a:off x="1357313" y="0"/>
            <a:ext cx="7786687" cy="71438"/>
          </a:xfrm>
          <a:prstGeom prst="rect">
            <a:avLst/>
          </a:prstGeom>
          <a:solidFill>
            <a:schemeClr val="tx2"/>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标题 1"/>
          <p:cNvSpPr>
            <a:spLocks noGrp="1"/>
          </p:cNvSpPr>
          <p:nvPr>
            <p:ph type="title"/>
          </p:nvPr>
        </p:nvSpPr>
        <p:spPr>
          <a:xfrm>
            <a:off x="357158" y="188640"/>
            <a:ext cx="8358246" cy="720080"/>
          </a:xfrm>
        </p:spPr>
        <p:txBody>
          <a:bodyPr>
            <a:normAutofit/>
          </a:bodyPr>
          <a:lstStyle>
            <a:lvl1pPr algn="l">
              <a:defRPr sz="4200" b="1">
                <a:solidFill>
                  <a:schemeClr val="tx2"/>
                </a:solidFill>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071546"/>
            <a:ext cx="8229600" cy="5400600"/>
          </a:xfrm>
        </p:spPr>
        <p:txBody>
          <a:bodyPr/>
          <a:lstStyle>
            <a:lvl1pPr>
              <a:defRPr sz="2800" baseline="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600">
                <a:solidFill>
                  <a:schemeClr val="tx1">
                    <a:lumMod val="85000"/>
                    <a:lumOff val="15000"/>
                  </a:schemeClr>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Picture 2" descr="C:\Documents and Settings\hyz\桌面\3_01.gif"/>
          <p:cNvPicPr>
            <a:picLocks noChangeAspect="1" noChangeArrowheads="1"/>
          </p:cNvPicPr>
          <p:nvPr/>
        </p:nvPicPr>
        <p:blipFill>
          <a:blip r:embed="rId2" cstate="print"/>
          <a:srcRect/>
          <a:stretch>
            <a:fillRect/>
          </a:stretch>
        </p:blipFill>
        <p:spPr bwMode="auto">
          <a:xfrm>
            <a:off x="0" y="0"/>
            <a:ext cx="9144000" cy="1047750"/>
          </a:xfrm>
          <a:prstGeom prst="rect">
            <a:avLst/>
          </a:prstGeom>
          <a:noFill/>
          <a:ln w="9525">
            <a:noFill/>
            <a:miter lim="800000"/>
            <a:headEnd/>
            <a:tailEnd/>
          </a:ln>
        </p:spPr>
      </p:pic>
      <p:sp>
        <p:nvSpPr>
          <p:cNvPr id="3" name="矩形 2"/>
          <p:cNvSpPr/>
          <p:nvPr/>
        </p:nvSpPr>
        <p:spPr>
          <a:xfrm rot="10800000" flipV="1">
            <a:off x="0" y="1588"/>
            <a:ext cx="9144000" cy="79375"/>
          </a:xfrm>
          <a:prstGeom prst="rect">
            <a:avLst/>
          </a:prstGeom>
          <a:solidFill>
            <a:srgbClr val="C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 name="矩形 4"/>
          <p:cNvSpPr/>
          <p:nvPr/>
        </p:nvSpPr>
        <p:spPr>
          <a:xfrm rot="10800000" flipV="1">
            <a:off x="1357313" y="0"/>
            <a:ext cx="7786687" cy="71438"/>
          </a:xfrm>
          <a:prstGeom prst="rect">
            <a:avLst/>
          </a:prstGeom>
          <a:solidFill>
            <a:schemeClr val="tx2"/>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8" name="灯片编号占位符 5"/>
          <p:cNvSpPr>
            <a:spLocks noGrp="1"/>
          </p:cNvSpPr>
          <p:nvPr>
            <p:ph type="sldNum" sz="quarter" idx="12"/>
          </p:nvPr>
        </p:nvSpPr>
        <p:spPr>
          <a:xfrm>
            <a:off x="8743976" y="6492875"/>
            <a:ext cx="400024" cy="365125"/>
          </a:xfrm>
        </p:spPr>
        <p:txBody>
          <a:bodyPr/>
          <a:lstStyle>
            <a:lvl1pPr>
              <a:defRPr/>
            </a:lvl1p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2" descr="C:\Documents and Settings\hyz\桌面\3_01.gif"/>
          <p:cNvPicPr>
            <a:picLocks noChangeAspect="1" noChangeArrowheads="1"/>
          </p:cNvPicPr>
          <p:nvPr/>
        </p:nvPicPr>
        <p:blipFill>
          <a:blip r:embed="rId2" cstate="print"/>
          <a:srcRect/>
          <a:stretch>
            <a:fillRect/>
          </a:stretch>
        </p:blipFill>
        <p:spPr bwMode="auto">
          <a:xfrm>
            <a:off x="0" y="0"/>
            <a:ext cx="9144000" cy="1047750"/>
          </a:xfrm>
          <a:prstGeom prst="rect">
            <a:avLst/>
          </a:prstGeom>
          <a:noFill/>
          <a:ln w="9525">
            <a:noFill/>
            <a:miter lim="800000"/>
            <a:headEnd/>
            <a:tailEnd/>
          </a:ln>
        </p:spPr>
      </p:pic>
      <p:pic>
        <p:nvPicPr>
          <p:cNvPr id="5" name="Picture 3" descr="C:\Documents and Settings\hyz\桌面\3_02.gif"/>
          <p:cNvPicPr>
            <a:picLocks noChangeAspect="1" noChangeArrowheads="1"/>
          </p:cNvPicPr>
          <p:nvPr/>
        </p:nvPicPr>
        <p:blipFill>
          <a:blip r:embed="rId3" cstate="print"/>
          <a:srcRect/>
          <a:stretch>
            <a:fillRect/>
          </a:stretch>
        </p:blipFill>
        <p:spPr bwMode="auto">
          <a:xfrm>
            <a:off x="285750" y="0"/>
            <a:ext cx="2352675" cy="914400"/>
          </a:xfrm>
          <a:prstGeom prst="rect">
            <a:avLst/>
          </a:prstGeom>
          <a:noFill/>
          <a:ln w="9525">
            <a:noFill/>
            <a:miter lim="800000"/>
            <a:headEnd/>
            <a:tailEnd/>
          </a:ln>
        </p:spPr>
      </p:pic>
      <p:sp>
        <p:nvSpPr>
          <p:cNvPr id="6" name="矩形 5"/>
          <p:cNvSpPr/>
          <p:nvPr/>
        </p:nvSpPr>
        <p:spPr>
          <a:xfrm rot="10800000" flipV="1">
            <a:off x="2928938" y="571500"/>
            <a:ext cx="6215062" cy="44450"/>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 name="标题 1"/>
          <p:cNvSpPr>
            <a:spLocks noGrp="1"/>
          </p:cNvSpPr>
          <p:nvPr>
            <p:ph type="ctrTitle" hasCustomPrompt="1"/>
          </p:nvPr>
        </p:nvSpPr>
        <p:spPr>
          <a:xfrm>
            <a:off x="685800" y="1670943"/>
            <a:ext cx="7772400" cy="1470025"/>
          </a:xfrm>
        </p:spPr>
        <p:txBody>
          <a:bodyPr/>
          <a:lstStyle>
            <a:lvl1pPr>
              <a:defRPr sz="4500" b="1" baseline="0">
                <a:solidFill>
                  <a:schemeClr val="tx2"/>
                </a:solidFill>
                <a:latin typeface="Arial" panose="020B0604020202020204" pitchFamily="34" charset="0"/>
                <a:cs typeface="Arial" panose="020B0604020202020204" pitchFamily="34" charset="0"/>
              </a:defRPr>
            </a:lvl1pPr>
          </a:lstStyle>
          <a:p>
            <a:r>
              <a:rPr lang="en-US" altLang="zh-CN" dirty="0" smtClean="0"/>
              <a:t>title</a:t>
            </a:r>
            <a:endParaRPr lang="zh-CN" altLang="en-US" dirty="0"/>
          </a:p>
        </p:txBody>
      </p:sp>
      <p:sp>
        <p:nvSpPr>
          <p:cNvPr id="3" name="副标题 2"/>
          <p:cNvSpPr>
            <a:spLocks noGrp="1"/>
          </p:cNvSpPr>
          <p:nvPr>
            <p:ph type="subTitle" idx="1" hasCustomPrompt="1"/>
          </p:nvPr>
        </p:nvSpPr>
        <p:spPr>
          <a:xfrm>
            <a:off x="1371600" y="3645024"/>
            <a:ext cx="6400800" cy="1752600"/>
          </a:xfrm>
        </p:spPr>
        <p:txBody>
          <a:bodyPr>
            <a:normAutofit/>
          </a:bodyPr>
          <a:lstStyle>
            <a:lvl1pPr marL="0" indent="0" algn="ctr">
              <a:buNone/>
              <a:defRPr sz="3000" b="0" baseline="0">
                <a:solidFill>
                  <a:schemeClr val="tx1">
                    <a:lumMod val="75000"/>
                    <a:lumOff val="25000"/>
                  </a:schemeClr>
                </a:solidFill>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dirty="0" smtClean="0"/>
              <a:t>name</a:t>
            </a:r>
            <a:endParaRPr lang="zh-CN" altLang="en-US" dirty="0"/>
          </a:p>
        </p:txBody>
      </p:sp>
      <p:sp>
        <p:nvSpPr>
          <p:cNvPr id="11" name="灯片编号占位符 5"/>
          <p:cNvSpPr>
            <a:spLocks noGrp="1"/>
          </p:cNvSpPr>
          <p:nvPr>
            <p:ph type="sldNum" sz="quarter" idx="12"/>
          </p:nvPr>
        </p:nvSpPr>
        <p:spPr>
          <a:xfrm>
            <a:off x="8572528" y="6492899"/>
            <a:ext cx="571472" cy="365125"/>
          </a:xfrm>
        </p:spPr>
        <p:txBody>
          <a:bodyPr/>
          <a:lstStyle>
            <a:lvl1pPr>
              <a:defRPr/>
            </a:lvl1p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4" name="Picture 2" descr="C:\Documents and Settings\hyz\桌面\3_01.gif"/>
          <p:cNvPicPr>
            <a:picLocks noChangeAspect="1" noChangeArrowheads="1"/>
          </p:cNvPicPr>
          <p:nvPr userDrawn="1"/>
        </p:nvPicPr>
        <p:blipFill>
          <a:blip r:embed="rId2" cstate="print"/>
          <a:srcRect/>
          <a:stretch>
            <a:fillRect/>
          </a:stretch>
        </p:blipFill>
        <p:spPr bwMode="auto">
          <a:xfrm>
            <a:off x="0" y="0"/>
            <a:ext cx="9144000" cy="1047750"/>
          </a:xfrm>
          <a:prstGeom prst="rect">
            <a:avLst/>
          </a:prstGeom>
          <a:noFill/>
          <a:ln w="9525">
            <a:noFill/>
            <a:miter lim="800000"/>
            <a:headEnd/>
            <a:tailEnd/>
          </a:ln>
        </p:spPr>
      </p:pic>
      <p:sp>
        <p:nvSpPr>
          <p:cNvPr id="2" name="标题 1"/>
          <p:cNvSpPr>
            <a:spLocks noGrp="1"/>
          </p:cNvSpPr>
          <p:nvPr>
            <p:ph type="title"/>
          </p:nvPr>
        </p:nvSpPr>
        <p:spPr>
          <a:xfrm>
            <a:off x="4456" y="31884"/>
            <a:ext cx="8496633" cy="720080"/>
          </a:xfrm>
        </p:spPr>
        <p:txBody>
          <a:bodyPr>
            <a:normAutofit/>
          </a:bodyPr>
          <a:lstStyle>
            <a:lvl1pPr algn="l">
              <a:defRPr sz="4200" b="1">
                <a:solidFill>
                  <a:schemeClr val="tx2"/>
                </a:solidFill>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57200" y="1071546"/>
            <a:ext cx="8229600" cy="5400600"/>
          </a:xfrm>
        </p:spPr>
        <p:txBody>
          <a:bodyPr/>
          <a:lstStyle>
            <a:lvl1pPr>
              <a:defRPr sz="2800" baseline="0">
                <a:solidFill>
                  <a:schemeClr val="tx1">
                    <a:lumMod val="85000"/>
                    <a:lumOff val="15000"/>
                  </a:schemeClr>
                </a:solidFill>
              </a:defRPr>
            </a:lvl1pPr>
            <a:lvl2pPr>
              <a:defRPr sz="2400">
                <a:solidFill>
                  <a:schemeClr val="tx1">
                    <a:lumMod val="85000"/>
                    <a:lumOff val="15000"/>
                  </a:schemeClr>
                </a:solidFill>
              </a:defRPr>
            </a:lvl2pPr>
            <a:lvl3pPr>
              <a:defRPr sz="2000">
                <a:solidFill>
                  <a:schemeClr val="tx1">
                    <a:lumMod val="85000"/>
                    <a:lumOff val="15000"/>
                  </a:schemeClr>
                </a:solidFill>
              </a:defRPr>
            </a:lvl3pPr>
            <a:lvl4pPr>
              <a:defRPr sz="1800">
                <a:solidFill>
                  <a:schemeClr val="tx1">
                    <a:lumMod val="85000"/>
                    <a:lumOff val="15000"/>
                  </a:schemeClr>
                </a:solidFill>
              </a:defRPr>
            </a:lvl4pPr>
            <a:lvl5pPr>
              <a:defRPr sz="1600">
                <a:solidFill>
                  <a:schemeClr val="tx1">
                    <a:lumMod val="85000"/>
                    <a:lumOff val="15000"/>
                  </a:schemeClr>
                </a:solidFill>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0" name="灯片编号占位符 5"/>
          <p:cNvSpPr>
            <a:spLocks noGrp="1"/>
          </p:cNvSpPr>
          <p:nvPr>
            <p:ph type="sldNum" sz="quarter" idx="12"/>
          </p:nvPr>
        </p:nvSpPr>
        <p:spPr>
          <a:xfrm>
            <a:off x="8786842" y="6492875"/>
            <a:ext cx="357158" cy="365125"/>
          </a:xfrm>
        </p:spPr>
        <p:txBody>
          <a:bodyPr/>
          <a:lstStyle>
            <a:lvl1pPr>
              <a:defRPr/>
            </a:lvl1pPr>
          </a:lstStyle>
          <a:p>
            <a:fld id="{0C913308-F349-4B6D-A68A-DD1791B4A57B}" type="slidenum">
              <a:rPr lang="zh-CN" altLang="en-US" smtClean="0"/>
              <a:pPr/>
              <a:t>‹#›</a:t>
            </a:fld>
            <a:endParaRPr lang="zh-CN" altLang="en-US"/>
          </a:p>
        </p:txBody>
      </p:sp>
      <p:sp>
        <p:nvSpPr>
          <p:cNvPr id="15" name="矩形 14"/>
          <p:cNvSpPr/>
          <p:nvPr userDrawn="1"/>
        </p:nvSpPr>
        <p:spPr>
          <a:xfrm rot="10800000" flipV="1">
            <a:off x="0" y="757358"/>
            <a:ext cx="9130040" cy="46087"/>
          </a:xfrm>
          <a:prstGeom prst="rect">
            <a:avLst/>
          </a:prstGeom>
          <a:solidFill>
            <a:srgbClr val="002060">
              <a:alpha val="80000"/>
            </a:srgbClr>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9" name="Picture 3" descr="C:\Documents and Settings\hyz\桌面\3_02.gif"/>
          <p:cNvPicPr>
            <a:picLocks noChangeArrowheads="1"/>
          </p:cNvPicPr>
          <p:nvPr userDrawn="1"/>
        </p:nvPicPr>
        <p:blipFill rotWithShape="1">
          <a:blip r:embed="rId3" cstate="print"/>
          <a:srcRect l="792" t="23435" r="68842"/>
          <a:stretch/>
        </p:blipFill>
        <p:spPr bwMode="auto">
          <a:xfrm>
            <a:off x="8550749" y="116534"/>
            <a:ext cx="535810" cy="536400"/>
          </a:xfrm>
          <a:prstGeom prst="ellipse">
            <a:avLst/>
          </a:prstGeom>
          <a:ln>
            <a:noFill/>
          </a:ln>
          <a:effectLst/>
        </p:spPr>
      </p:pic>
    </p:spTree>
    <p:extLst>
      <p:ext uri="{BB962C8B-B14F-4D97-AF65-F5344CB8AC3E}">
        <p14:creationId xmlns:p14="http://schemas.microsoft.com/office/powerpoint/2010/main" val="3419788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dirty="0"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fld id="{85C8E640-388C-45DE-99FD-7584D62500CB}" type="datetime4">
              <a:rPr lang="en-US" altLang="zh-CN" smtClean="0"/>
              <a:pPr/>
              <a:t>August 18, 2015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0" r:id="rId2"/>
    <p:sldLayoutId id="2147483672" r:id="rId3"/>
    <p:sldLayoutId id="2147483662" r:id="rId4"/>
    <p:sldLayoutId id="2147483667" r:id="rId5"/>
    <p:sldLayoutId id="2147483661" r:id="rId6"/>
    <p:sldLayoutId id="2147483674" r:id="rId7"/>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rtl="0" eaLnBrk="1" fontAlgn="base" hangingPunct="1">
        <a:spcBef>
          <a:spcPct val="0"/>
        </a:spcBef>
        <a:spcAft>
          <a:spcPct val="0"/>
        </a:spcAft>
        <a:defRPr sz="4400" kern="1200" baseline="0">
          <a:solidFill>
            <a:schemeClr val="tx1"/>
          </a:solidFill>
          <a:latin typeface="Arial" pitchFamily="34" charset="0"/>
          <a:ea typeface="+mj-ea"/>
          <a:cs typeface="+mj-cs"/>
        </a:defRPr>
      </a:lvl1pPr>
      <a:lvl2pPr algn="ctr" rtl="0" eaLnBrk="1" fontAlgn="base" hangingPunct="1">
        <a:spcBef>
          <a:spcPct val="0"/>
        </a:spcBef>
        <a:spcAft>
          <a:spcPct val="0"/>
        </a:spcAft>
        <a:defRPr sz="4400">
          <a:solidFill>
            <a:schemeClr val="tx1"/>
          </a:solidFill>
          <a:latin typeface="Constantia" pitchFamily="18" charset="0"/>
          <a:ea typeface="微软雅黑" pitchFamily="34" charset="-122"/>
        </a:defRPr>
      </a:lvl2pPr>
      <a:lvl3pPr algn="ctr" rtl="0" eaLnBrk="1" fontAlgn="base" hangingPunct="1">
        <a:spcBef>
          <a:spcPct val="0"/>
        </a:spcBef>
        <a:spcAft>
          <a:spcPct val="0"/>
        </a:spcAft>
        <a:defRPr sz="4400">
          <a:solidFill>
            <a:schemeClr val="tx1"/>
          </a:solidFill>
          <a:latin typeface="Constantia" pitchFamily="18" charset="0"/>
          <a:ea typeface="微软雅黑" pitchFamily="34" charset="-122"/>
        </a:defRPr>
      </a:lvl3pPr>
      <a:lvl4pPr algn="ctr" rtl="0" eaLnBrk="1" fontAlgn="base" hangingPunct="1">
        <a:spcBef>
          <a:spcPct val="0"/>
        </a:spcBef>
        <a:spcAft>
          <a:spcPct val="0"/>
        </a:spcAft>
        <a:defRPr sz="4400">
          <a:solidFill>
            <a:schemeClr val="tx1"/>
          </a:solidFill>
          <a:latin typeface="Constantia" pitchFamily="18" charset="0"/>
          <a:ea typeface="微软雅黑" pitchFamily="34" charset="-122"/>
        </a:defRPr>
      </a:lvl4pPr>
      <a:lvl5pPr algn="ctr" rtl="0" eaLnBrk="1" fontAlgn="base" hangingPunct="1">
        <a:spcBef>
          <a:spcPct val="0"/>
        </a:spcBef>
        <a:spcAft>
          <a:spcPct val="0"/>
        </a:spcAft>
        <a:defRPr sz="4400">
          <a:solidFill>
            <a:schemeClr val="tx1"/>
          </a:solidFill>
          <a:latin typeface="Constantia" pitchFamily="18" charset="0"/>
          <a:ea typeface="微软雅黑" pitchFamily="34" charset="-122"/>
        </a:defRPr>
      </a:lvl5pPr>
      <a:lvl6pPr marL="457200" algn="ctr" rtl="0" eaLnBrk="1" fontAlgn="base" hangingPunct="1">
        <a:spcBef>
          <a:spcPct val="0"/>
        </a:spcBef>
        <a:spcAft>
          <a:spcPct val="0"/>
        </a:spcAft>
        <a:defRPr sz="4400">
          <a:solidFill>
            <a:schemeClr val="tx1"/>
          </a:solidFill>
          <a:latin typeface="Arial" charset="0"/>
          <a:ea typeface="黑体" pitchFamily="2" charset="-122"/>
        </a:defRPr>
      </a:lvl6pPr>
      <a:lvl7pPr marL="914400" algn="ctr" rtl="0" eaLnBrk="1" fontAlgn="base" hangingPunct="1">
        <a:spcBef>
          <a:spcPct val="0"/>
        </a:spcBef>
        <a:spcAft>
          <a:spcPct val="0"/>
        </a:spcAft>
        <a:defRPr sz="4400">
          <a:solidFill>
            <a:schemeClr val="tx1"/>
          </a:solidFill>
          <a:latin typeface="Arial" charset="0"/>
          <a:ea typeface="黑体" pitchFamily="2" charset="-122"/>
        </a:defRPr>
      </a:lvl7pPr>
      <a:lvl8pPr marL="1371600" algn="ctr" rtl="0" eaLnBrk="1" fontAlgn="base" hangingPunct="1">
        <a:spcBef>
          <a:spcPct val="0"/>
        </a:spcBef>
        <a:spcAft>
          <a:spcPct val="0"/>
        </a:spcAft>
        <a:defRPr sz="4400">
          <a:solidFill>
            <a:schemeClr val="tx1"/>
          </a:solidFill>
          <a:latin typeface="Arial" charset="0"/>
          <a:ea typeface="黑体" pitchFamily="2" charset="-122"/>
        </a:defRPr>
      </a:lvl8pPr>
      <a:lvl9pPr marL="1828800" algn="ctr" rtl="0" eaLnBrk="1" fontAlgn="base" hangingPunct="1">
        <a:spcBef>
          <a:spcPct val="0"/>
        </a:spcBef>
        <a:spcAft>
          <a:spcPct val="0"/>
        </a:spcAft>
        <a:defRPr sz="4400">
          <a:solidFill>
            <a:schemeClr val="tx1"/>
          </a:solidFill>
          <a:latin typeface="Arial" charset="0"/>
          <a:ea typeface="黑体" pitchFamily="2" charset="-122"/>
        </a:defRPr>
      </a:lvl9pPr>
    </p:titleStyle>
    <p:bodyStyle>
      <a:lvl1pPr marL="342900" indent="-342900" algn="l" rtl="0" eaLnBrk="1" fontAlgn="base" hangingPunct="1">
        <a:spcBef>
          <a:spcPct val="20000"/>
        </a:spcBef>
        <a:spcAft>
          <a:spcPct val="0"/>
        </a:spcAft>
        <a:buFont typeface="Arial" charset="0"/>
        <a:buChar char="•"/>
        <a:defRPr sz="3200" kern="1200" baseline="0">
          <a:solidFill>
            <a:schemeClr val="tx1"/>
          </a:solidFill>
          <a:latin typeface="Calibri" pitchFamily="34" charset="0"/>
          <a:ea typeface="+mn-ea"/>
          <a:cs typeface="+mn-cs"/>
        </a:defRPr>
      </a:lvl1pPr>
      <a:lvl2pPr marL="742950" indent="-285750" algn="l" rtl="0" eaLnBrk="1" fontAlgn="base" hangingPunct="1">
        <a:spcBef>
          <a:spcPct val="20000"/>
        </a:spcBef>
        <a:spcAft>
          <a:spcPct val="0"/>
        </a:spcAft>
        <a:buFont typeface="Arial" charset="0"/>
        <a:buChar char="–"/>
        <a:defRPr sz="2800" kern="1200" baseline="0">
          <a:solidFill>
            <a:schemeClr val="tx1"/>
          </a:solidFill>
          <a:latin typeface="Calibri"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baseline="0">
          <a:solidFill>
            <a:schemeClr val="tx1"/>
          </a:solidFill>
          <a:latin typeface="Calibri" pitchFamily="34" charset="0"/>
          <a:ea typeface="+mn-ea"/>
          <a:cs typeface="+mn-cs"/>
        </a:defRPr>
      </a:lvl3pPr>
      <a:lvl4pPr marL="1600200" indent="-228600" algn="l" rtl="0" eaLnBrk="1" fontAlgn="base" hangingPunct="1">
        <a:spcBef>
          <a:spcPct val="20000"/>
        </a:spcBef>
        <a:spcAft>
          <a:spcPct val="0"/>
        </a:spcAft>
        <a:buFont typeface="Arial" charset="0"/>
        <a:buChar char="–"/>
        <a:defRPr sz="2000" kern="1200" baseline="0">
          <a:solidFill>
            <a:schemeClr val="tx1"/>
          </a:solidFill>
          <a:latin typeface="Calibri" pitchFamily="34" charset="0"/>
          <a:ea typeface="+mn-ea"/>
          <a:cs typeface="+mn-cs"/>
        </a:defRPr>
      </a:lvl4pPr>
      <a:lvl5pPr marL="2057400" indent="-228600" algn="l" rtl="0" eaLnBrk="1" fontAlgn="base" hangingPunct="1">
        <a:spcBef>
          <a:spcPct val="20000"/>
        </a:spcBef>
        <a:spcAft>
          <a:spcPct val="0"/>
        </a:spcAft>
        <a:buFont typeface="Arial" charset="0"/>
        <a:buChar char="»"/>
        <a:defRPr sz="2000" kern="1200" baseline="0">
          <a:solidFill>
            <a:schemeClr val="tx1"/>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jp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notesSlide" Target="../notesSlides/notesSlide7.xml"/><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jpeg"/><Relationship Id="rId14" Type="http://schemas.openxmlformats.org/officeDocument/2006/relationships/image" Target="../media/image56.jpe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8.xml"/><Relationship Id="rId7"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47.jpeg"/><Relationship Id="rId5" Type="http://schemas.openxmlformats.org/officeDocument/2006/relationships/image" Target="../media/image49.jpeg"/><Relationship Id="rId10" Type="http://schemas.openxmlformats.org/officeDocument/2006/relationships/image" Target="../media/image59.jpeg"/><Relationship Id="rId4" Type="http://schemas.openxmlformats.org/officeDocument/2006/relationships/image" Target="../media/image48.pn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67.jpeg"/><Relationship Id="rId18" Type="http://schemas.openxmlformats.org/officeDocument/2006/relationships/image" Target="../media/image71.jpeg"/><Relationship Id="rId3" Type="http://schemas.openxmlformats.org/officeDocument/2006/relationships/image" Target="../media/image48.png"/><Relationship Id="rId21" Type="http://schemas.openxmlformats.org/officeDocument/2006/relationships/image" Target="../media/image74.png"/><Relationship Id="rId7" Type="http://schemas.openxmlformats.org/officeDocument/2006/relationships/image" Target="../media/image62.jpeg"/><Relationship Id="rId12" Type="http://schemas.openxmlformats.org/officeDocument/2006/relationships/image" Target="../media/image66.jpeg"/><Relationship Id="rId17" Type="http://schemas.openxmlformats.org/officeDocument/2006/relationships/image" Target="../media/image5.jpeg"/><Relationship Id="rId2" Type="http://schemas.openxmlformats.org/officeDocument/2006/relationships/notesSlide" Target="../notesSlides/notesSlide9.xml"/><Relationship Id="rId16" Type="http://schemas.openxmlformats.org/officeDocument/2006/relationships/image" Target="../media/image70.jpeg"/><Relationship Id="rId20" Type="http://schemas.openxmlformats.org/officeDocument/2006/relationships/image" Target="../media/image73.tif"/><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65.jpeg"/><Relationship Id="rId5" Type="http://schemas.openxmlformats.org/officeDocument/2006/relationships/image" Target="../media/image61.png"/><Relationship Id="rId15" Type="http://schemas.openxmlformats.org/officeDocument/2006/relationships/image" Target="../media/image69.jpeg"/><Relationship Id="rId10" Type="http://schemas.openxmlformats.org/officeDocument/2006/relationships/image" Target="../media/image64.jpeg"/><Relationship Id="rId19" Type="http://schemas.openxmlformats.org/officeDocument/2006/relationships/image" Target="../media/image72.png"/><Relationship Id="rId4" Type="http://schemas.openxmlformats.org/officeDocument/2006/relationships/image" Target="../media/image60.png"/><Relationship Id="rId9" Type="http://schemas.openxmlformats.org/officeDocument/2006/relationships/image" Target="../media/image63.jpeg"/><Relationship Id="rId1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78.gif"/><Relationship Id="rId5" Type="http://schemas.openxmlformats.org/officeDocument/2006/relationships/image" Target="../media/image77.png"/><Relationship Id="rId4" Type="http://schemas.openxmlformats.org/officeDocument/2006/relationships/image" Target="../media/image76.g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81.png"/><Relationship Id="rId5" Type="http://schemas.openxmlformats.org/officeDocument/2006/relationships/image" Target="../media/image80.gif"/><Relationship Id="rId4" Type="http://schemas.openxmlformats.org/officeDocument/2006/relationships/image" Target="../media/image79.g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82.png"/><Relationship Id="rId5" Type="http://schemas.openxmlformats.org/officeDocument/2006/relationships/image" Target="../media/image80.gif"/><Relationship Id="rId4" Type="http://schemas.openxmlformats.org/officeDocument/2006/relationships/image" Target="../media/image79.gif"/></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14.xml"/><Relationship Id="rId7" Type="http://schemas.openxmlformats.org/officeDocument/2006/relationships/image" Target="../media/image86.pn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 Id="rId5" Type="http://schemas.openxmlformats.org/officeDocument/2006/relationships/image" Target="../media/image98.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gif"/><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gif"/><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7.png"/><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8.png"/><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9.png"/><Relationship Id="rId1" Type="http://schemas.openxmlformats.org/officeDocument/2006/relationships/slideLayout" Target="../slideLayouts/slideLayout4.xml"/><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12.tmp"/><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4.xml"/><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19.png"/></Relationships>
</file>

<file path=ppt/slides/_rels/slide5.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eg"/><Relationship Id="rId1" Type="http://schemas.openxmlformats.org/officeDocument/2006/relationships/slideLayout" Target="../slideLayouts/slideLayout4.xml"/><Relationship Id="rId5" Type="http://schemas.openxmlformats.org/officeDocument/2006/relationships/image" Target="../media/image123.png"/><Relationship Id="rId4" Type="http://schemas.openxmlformats.org/officeDocument/2006/relationships/image" Target="../media/image122.png"/></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25.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28.tif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jp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7191" y="4077072"/>
            <a:ext cx="7929618" cy="2038352"/>
          </a:xfrm>
        </p:spPr>
        <p:txBody>
          <a:bodyPr>
            <a:normAutofit fontScale="62500" lnSpcReduction="20000"/>
          </a:bodyPr>
          <a:lstStyle/>
          <a:p>
            <a:r>
              <a:rPr lang="en-US" altLang="zh-CN" sz="3400" b="1" dirty="0" smtClean="0">
                <a:solidFill>
                  <a:schemeClr val="tx1"/>
                </a:solidFill>
                <a:latin typeface="Arial" pitchFamily="34" charset="0"/>
                <a:cs typeface="Arial" pitchFamily="34" charset="0"/>
              </a:rPr>
              <a:t>Zhiyong Meng      Dan Yao     </a:t>
            </a:r>
            <a:r>
              <a:rPr lang="en-US" altLang="zh-CN" sz="3400" b="1" dirty="0" err="1" smtClean="0">
                <a:solidFill>
                  <a:schemeClr val="tx1"/>
                </a:solidFill>
                <a:latin typeface="Arial" pitchFamily="34" charset="0"/>
                <a:cs typeface="Arial" pitchFamily="34" charset="0"/>
              </a:rPr>
              <a:t>Huizhen</a:t>
            </a:r>
            <a:r>
              <a:rPr lang="en-US" altLang="zh-CN" sz="3400" b="1" dirty="0" smtClean="0">
                <a:solidFill>
                  <a:schemeClr val="tx1"/>
                </a:solidFill>
                <a:latin typeface="Arial" pitchFamily="34" charset="0"/>
                <a:cs typeface="Arial" pitchFamily="34" charset="0"/>
              </a:rPr>
              <a:t> Yu</a:t>
            </a:r>
            <a:endParaRPr lang="en-US" altLang="zh-CN" sz="2400" dirty="0" smtClean="0">
              <a:solidFill>
                <a:schemeClr val="tx1"/>
              </a:solidFill>
              <a:latin typeface="Arial" pitchFamily="34" charset="0"/>
              <a:cs typeface="Arial" pitchFamily="34" charset="0"/>
            </a:endParaRPr>
          </a:p>
          <a:p>
            <a:endParaRPr lang="en-US" sz="2900" dirty="0" smtClean="0">
              <a:solidFill>
                <a:schemeClr val="tx1"/>
              </a:solidFill>
              <a:latin typeface="Arial" pitchFamily="34" charset="0"/>
              <a:cs typeface="Arial" pitchFamily="34" charset="0"/>
            </a:endParaRPr>
          </a:p>
          <a:p>
            <a:r>
              <a:rPr lang="en-US" sz="2900" dirty="0" smtClean="0">
                <a:solidFill>
                  <a:schemeClr val="tx1"/>
                </a:solidFill>
                <a:latin typeface="Arial" pitchFamily="34" charset="0"/>
                <a:cs typeface="Arial" pitchFamily="34" charset="0"/>
              </a:rPr>
              <a:t>Department of Atmospheric and Oceanic Department</a:t>
            </a:r>
            <a:endParaRPr lang="en-US" altLang="zh-CN" sz="2900" dirty="0" smtClean="0">
              <a:solidFill>
                <a:schemeClr val="tx1"/>
              </a:solidFill>
              <a:latin typeface="Arial" pitchFamily="34" charset="0"/>
              <a:cs typeface="Arial" pitchFamily="34" charset="0"/>
            </a:endParaRPr>
          </a:p>
          <a:p>
            <a:r>
              <a:rPr lang="en-US" altLang="zh-CN" sz="2900" dirty="0" smtClean="0">
                <a:solidFill>
                  <a:schemeClr val="tx1"/>
                </a:solidFill>
                <a:latin typeface="Arial" pitchFamily="34" charset="0"/>
                <a:cs typeface="Arial" pitchFamily="34" charset="0"/>
              </a:rPr>
              <a:t>School of Physics, Peking University</a:t>
            </a:r>
          </a:p>
          <a:p>
            <a:endParaRPr lang="en-US" sz="2900" dirty="0" smtClean="0">
              <a:solidFill>
                <a:schemeClr val="tx1"/>
              </a:solidFill>
              <a:latin typeface="Arial" pitchFamily="34" charset="0"/>
              <a:cs typeface="Arial" pitchFamily="34" charset="0"/>
            </a:endParaRPr>
          </a:p>
          <a:p>
            <a:endParaRPr lang="en-US" sz="2900" dirty="0" smtClean="0">
              <a:solidFill>
                <a:schemeClr val="tx1"/>
              </a:solidFill>
              <a:latin typeface="Arial" pitchFamily="34" charset="0"/>
              <a:cs typeface="Arial" pitchFamily="34" charset="0"/>
            </a:endParaRPr>
          </a:p>
          <a:p>
            <a:r>
              <a:rPr lang="en-US" sz="2900" dirty="0" smtClean="0">
                <a:solidFill>
                  <a:schemeClr val="tx1"/>
                </a:solidFill>
                <a:latin typeface="Arial" pitchFamily="34" charset="0"/>
                <a:cs typeface="Arial" pitchFamily="34" charset="0"/>
              </a:rPr>
              <a:t>PSU 18 Aug. 2015</a:t>
            </a:r>
            <a:endParaRPr lang="en-US" sz="2000" dirty="0">
              <a:solidFill>
                <a:schemeClr val="tx1"/>
              </a:solidFill>
              <a:latin typeface="Arial" pitchFamily="34" charset="0"/>
              <a:cs typeface="Arial" pitchFamily="34" charset="0"/>
            </a:endParaRPr>
          </a:p>
        </p:txBody>
      </p:sp>
      <p:sp>
        <p:nvSpPr>
          <p:cNvPr id="4" name="TextBox 3"/>
          <p:cNvSpPr txBox="1"/>
          <p:nvPr/>
        </p:nvSpPr>
        <p:spPr>
          <a:xfrm>
            <a:off x="0" y="1571612"/>
            <a:ext cx="9144000" cy="1384995"/>
          </a:xfrm>
          <a:prstGeom prst="rect">
            <a:avLst/>
          </a:prstGeom>
          <a:noFill/>
        </p:spPr>
        <p:txBody>
          <a:bodyPr wrap="square" rtlCol="0">
            <a:spAutoFit/>
          </a:bodyPr>
          <a:lstStyle/>
          <a:p>
            <a:pPr algn="ctr"/>
            <a:r>
              <a:rPr lang="en-US" sz="2800" b="1" dirty="0" smtClean="0"/>
              <a:t>A High-Impact Extreme Weather Event</a:t>
            </a:r>
          </a:p>
          <a:p>
            <a:pPr algn="ctr"/>
            <a:r>
              <a:rPr lang="en-US" sz="2800" b="1" dirty="0"/>
              <a:t>T</a:t>
            </a:r>
            <a:r>
              <a:rPr lang="en-US" sz="2800" b="1" dirty="0" smtClean="0"/>
              <a:t>he Record-breaking Heavy Rainfall and Tornado</a:t>
            </a:r>
          </a:p>
          <a:p>
            <a:pPr algn="ctr"/>
            <a:r>
              <a:rPr lang="en-US" sz="2800" b="1" dirty="0" smtClean="0"/>
              <a:t>on 21 July 2012 in Beijing, China </a:t>
            </a:r>
          </a:p>
        </p:txBody>
      </p:sp>
    </p:spTree>
  </p:cSld>
  <p:clrMapOvr>
    <a:masterClrMapping/>
  </p:clrMapOvr>
  <mc:AlternateContent xmlns:mc="http://schemas.openxmlformats.org/markup-compatibility/2006" xmlns:p14="http://schemas.microsoft.com/office/powerpoint/2010/main">
    <mc:Choice Requires="p14">
      <p:transition p14:dur="0" advTm="34006"/>
    </mc:Choice>
    <mc:Fallback xmlns="">
      <p:transition advTm="3400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069" y="2051165"/>
            <a:ext cx="8388424" cy="4258155"/>
          </a:xfrm>
          <a:prstGeom prst="rect">
            <a:avLst/>
          </a:prstGeom>
        </p:spPr>
      </p:pic>
      <p:sp>
        <p:nvSpPr>
          <p:cNvPr id="6" name="标题 1"/>
          <p:cNvSpPr>
            <a:spLocks noGrp="1"/>
          </p:cNvSpPr>
          <p:nvPr>
            <p:ph type="title"/>
          </p:nvPr>
        </p:nvSpPr>
        <p:spPr>
          <a:xfrm>
            <a:off x="0" y="0"/>
            <a:ext cx="8496633" cy="720080"/>
          </a:xfrm>
        </p:spPr>
        <p:txBody>
          <a:bodyPr>
            <a:normAutofit/>
          </a:bodyPr>
          <a:lstStyle/>
          <a:p>
            <a:r>
              <a:rPr lang="en-US" altLang="zh-CN" sz="3800" dirty="0" err="1">
                <a:solidFill>
                  <a:srgbClr val="A50021"/>
                </a:solidFill>
              </a:rPr>
              <a:t>NWP</a:t>
            </a:r>
            <a:r>
              <a:rPr lang="en-US" altLang="zh-CN" sz="3800" dirty="0">
                <a:solidFill>
                  <a:srgbClr val="A50021"/>
                </a:solidFill>
              </a:rPr>
              <a:t>: Global Models</a:t>
            </a:r>
            <a:endParaRPr lang="zh-CN" altLang="en-US" sz="3800" dirty="0">
              <a:solidFill>
                <a:srgbClr val="A50021"/>
              </a:solidFill>
            </a:endParaRPr>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4575" t="2250" r="88974" b="87477"/>
          <a:stretch/>
        </p:blipFill>
        <p:spPr>
          <a:xfrm>
            <a:off x="1103551" y="2111037"/>
            <a:ext cx="985510" cy="923916"/>
          </a:xfrm>
          <a:prstGeom prst="rect">
            <a:avLst/>
          </a:prstGeom>
        </p:spPr>
      </p:pic>
      <p:sp>
        <p:nvSpPr>
          <p:cNvPr id="2" name="文本框 1"/>
          <p:cNvSpPr txBox="1"/>
          <p:nvPr/>
        </p:nvSpPr>
        <p:spPr>
          <a:xfrm>
            <a:off x="1979712" y="1622013"/>
            <a:ext cx="1368152" cy="369332"/>
          </a:xfrm>
          <a:prstGeom prst="rect">
            <a:avLst/>
          </a:prstGeom>
          <a:noFill/>
        </p:spPr>
        <p:txBody>
          <a:bodyPr wrap="square" rtlCol="0">
            <a:spAutoFit/>
          </a:bodyPr>
          <a:lstStyle/>
          <a:p>
            <a:r>
              <a:rPr lang="en-US" altLang="zh-CN" b="1" dirty="0" smtClean="0"/>
              <a:t>&gt;300 mm</a:t>
            </a:r>
            <a:endParaRPr lang="zh-CN" altLang="en-US" b="1" dirty="0"/>
          </a:p>
        </p:txBody>
      </p:sp>
      <p:sp>
        <p:nvSpPr>
          <p:cNvPr id="8" name="文本框 7"/>
          <p:cNvSpPr txBox="1"/>
          <p:nvPr/>
        </p:nvSpPr>
        <p:spPr>
          <a:xfrm>
            <a:off x="4877780" y="1628327"/>
            <a:ext cx="1368152" cy="369332"/>
          </a:xfrm>
          <a:prstGeom prst="rect">
            <a:avLst/>
          </a:prstGeom>
          <a:noFill/>
        </p:spPr>
        <p:txBody>
          <a:bodyPr wrap="square" rtlCol="0">
            <a:spAutoFit/>
          </a:bodyPr>
          <a:lstStyle/>
          <a:p>
            <a:r>
              <a:rPr lang="en-US" altLang="zh-CN" b="1" dirty="0" smtClean="0"/>
              <a:t>&gt;200 mm</a:t>
            </a:r>
            <a:endParaRPr lang="zh-CN" altLang="en-US" b="1" dirty="0"/>
          </a:p>
        </p:txBody>
      </p:sp>
      <p:sp>
        <p:nvSpPr>
          <p:cNvPr id="9" name="文本框 8"/>
          <p:cNvSpPr txBox="1"/>
          <p:nvPr/>
        </p:nvSpPr>
        <p:spPr>
          <a:xfrm>
            <a:off x="7775848" y="1609825"/>
            <a:ext cx="1368152" cy="369332"/>
          </a:xfrm>
          <a:prstGeom prst="rect">
            <a:avLst/>
          </a:prstGeom>
          <a:noFill/>
        </p:spPr>
        <p:txBody>
          <a:bodyPr wrap="square" rtlCol="0">
            <a:spAutoFit/>
          </a:bodyPr>
          <a:lstStyle/>
          <a:p>
            <a:r>
              <a:rPr lang="en-US" altLang="zh-CN" b="1" dirty="0" smtClean="0"/>
              <a:t>&gt;100 mm</a:t>
            </a:r>
            <a:endParaRPr lang="zh-CN" altLang="en-US" b="1" dirty="0"/>
          </a:p>
        </p:txBody>
      </p:sp>
      <p:sp>
        <p:nvSpPr>
          <p:cNvPr id="3" name="文本框 2"/>
          <p:cNvSpPr txBox="1"/>
          <p:nvPr/>
        </p:nvSpPr>
        <p:spPr>
          <a:xfrm rot="16039396">
            <a:off x="-184155" y="2854622"/>
            <a:ext cx="1112150" cy="369332"/>
          </a:xfrm>
          <a:prstGeom prst="rect">
            <a:avLst/>
          </a:prstGeom>
          <a:noFill/>
        </p:spPr>
        <p:txBody>
          <a:bodyPr wrap="square" rtlCol="0">
            <a:spAutoFit/>
          </a:bodyPr>
          <a:lstStyle/>
          <a:p>
            <a:r>
              <a:rPr lang="en-US" altLang="zh-CN" dirty="0" err="1" smtClean="0"/>
              <a:t>EF</a:t>
            </a:r>
            <a:r>
              <a:rPr lang="en-US" altLang="zh-CN" dirty="0" smtClean="0"/>
              <a:t> mean</a:t>
            </a:r>
            <a:endParaRPr lang="zh-CN" altLang="en-US" dirty="0"/>
          </a:p>
        </p:txBody>
      </p:sp>
      <p:sp>
        <p:nvSpPr>
          <p:cNvPr id="10" name="文本框 9"/>
          <p:cNvSpPr txBox="1"/>
          <p:nvPr/>
        </p:nvSpPr>
        <p:spPr>
          <a:xfrm rot="16200000">
            <a:off x="-532727" y="4918541"/>
            <a:ext cx="1800739" cy="369332"/>
          </a:xfrm>
          <a:prstGeom prst="rect">
            <a:avLst/>
          </a:prstGeom>
          <a:noFill/>
        </p:spPr>
        <p:txBody>
          <a:bodyPr wrap="square" rtlCol="0">
            <a:spAutoFit/>
          </a:bodyPr>
          <a:lstStyle/>
          <a:p>
            <a:r>
              <a:rPr lang="en-US" altLang="zh-CN" dirty="0" err="1" smtClean="0"/>
              <a:t>EF</a:t>
            </a:r>
            <a:r>
              <a:rPr lang="en-US" altLang="zh-CN" dirty="0" smtClean="0"/>
              <a:t> members</a:t>
            </a:r>
            <a:endParaRPr lang="zh-CN" altLang="en-US" dirty="0"/>
          </a:p>
        </p:txBody>
      </p:sp>
      <p:sp>
        <p:nvSpPr>
          <p:cNvPr id="4" name="文本框 3"/>
          <p:cNvSpPr txBox="1"/>
          <p:nvPr/>
        </p:nvSpPr>
        <p:spPr>
          <a:xfrm>
            <a:off x="744069" y="1046372"/>
            <a:ext cx="6008376" cy="461665"/>
          </a:xfrm>
          <a:prstGeom prst="rect">
            <a:avLst/>
          </a:prstGeom>
          <a:noFill/>
        </p:spPr>
        <p:txBody>
          <a:bodyPr wrap="none" rtlCol="0">
            <a:spAutoFit/>
          </a:bodyPr>
          <a:lstStyle/>
          <a:p>
            <a:r>
              <a:rPr lang="en-US" altLang="zh-CN" sz="2400" dirty="0" smtClean="0"/>
              <a:t>Evolution of domain averaged 6-h rainfall</a:t>
            </a:r>
            <a:endParaRPr lang="zh-CN" altLang="en-US" sz="2400" dirty="0"/>
          </a:p>
        </p:txBody>
      </p:sp>
    </p:spTree>
    <p:extLst>
      <p:ext uri="{BB962C8B-B14F-4D97-AF65-F5344CB8AC3E}">
        <p14:creationId xmlns:p14="http://schemas.microsoft.com/office/powerpoint/2010/main" val="2194360098"/>
      </p:ext>
    </p:extLst>
  </p:cSld>
  <p:clrMapOvr>
    <a:masterClrMapping/>
  </p:clrMapOvr>
  <mc:AlternateContent xmlns:mc="http://schemas.openxmlformats.org/markup-compatibility/2006" xmlns:p14="http://schemas.microsoft.com/office/powerpoint/2010/main">
    <mc:Choice Requires="p14">
      <p:transition p14:dur="0" advTm="83719"/>
    </mc:Choice>
    <mc:Fallback xmlns="">
      <p:transition advTm="83719"/>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smtClean="0"/>
              <a:t>ECMWF ensemble forecast result</a:t>
            </a:r>
            <a:endParaRPr lang="zh-CN" altLang="en-US" sz="3200" dirty="0"/>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55" y="1430944"/>
            <a:ext cx="8236947" cy="5112000"/>
          </a:xfrm>
          <a:prstGeom prst="rect">
            <a:avLst/>
          </a:prstGeom>
        </p:spPr>
      </p:pic>
      <p:sp>
        <p:nvSpPr>
          <p:cNvPr id="8" name="矩形 7"/>
          <p:cNvSpPr/>
          <p:nvPr/>
        </p:nvSpPr>
        <p:spPr>
          <a:xfrm>
            <a:off x="151094" y="920039"/>
            <a:ext cx="2804205" cy="461665"/>
          </a:xfrm>
          <a:prstGeom prst="rect">
            <a:avLst/>
          </a:prstGeom>
        </p:spPr>
        <p:txBody>
          <a:bodyPr wrap="square">
            <a:spAutoFit/>
          </a:bodyPr>
          <a:lstStyle/>
          <a:p>
            <a:r>
              <a:rPr lang="en-US" altLang="zh-CN" sz="2400" b="1" dirty="0" smtClean="0">
                <a:latin typeface="Times New Roman" panose="02020603050405020304" pitchFamily="18" charset="0"/>
                <a:cs typeface="Times New Roman" panose="02020603050405020304" pitchFamily="18" charset="0"/>
              </a:rPr>
              <a:t>24h precipitation</a:t>
            </a:r>
            <a:endParaRPr lang="en-US" altLang="zh-CN" sz="2400" b="1" dirty="0">
              <a:latin typeface="Times New Roman" panose="02020603050405020304" pitchFamily="18" charset="0"/>
              <a:cs typeface="Times New Roman" panose="02020603050405020304" pitchFamily="18" charset="0"/>
            </a:endParaRPr>
          </a:p>
        </p:txBody>
      </p:sp>
      <p:sp>
        <p:nvSpPr>
          <p:cNvPr id="13" name="矩形 12"/>
          <p:cNvSpPr/>
          <p:nvPr/>
        </p:nvSpPr>
        <p:spPr>
          <a:xfrm>
            <a:off x="7365147" y="4182318"/>
            <a:ext cx="1856598" cy="400110"/>
          </a:xfrm>
          <a:prstGeom prst="rect">
            <a:avLst/>
          </a:prstGeom>
        </p:spPr>
        <p:txBody>
          <a:bodyPr wrap="none">
            <a:spAutoFit/>
          </a:bodyPr>
          <a:lstStyle/>
          <a:p>
            <a:r>
              <a:rPr lang="en-US" altLang="zh-CN" sz="2000" b="1" dirty="0" smtClean="0">
                <a:solidFill>
                  <a:srgbClr val="FF0000"/>
                </a:solidFill>
                <a:latin typeface="Times New Roman" panose="02020603050405020304" pitchFamily="18" charset="0"/>
                <a:cs typeface="Times New Roman" panose="02020603050405020304" pitchFamily="18" charset="0"/>
              </a:rPr>
              <a:t>Good members</a:t>
            </a:r>
            <a:endParaRPr lang="en-US" altLang="zh-CN" sz="2000" b="1" dirty="0">
              <a:solidFill>
                <a:srgbClr val="FF0000"/>
              </a:solidFill>
              <a:latin typeface="Times New Roman" panose="02020603050405020304" pitchFamily="18" charset="0"/>
              <a:cs typeface="Times New Roman" panose="02020603050405020304" pitchFamily="18" charset="0"/>
            </a:endParaRPr>
          </a:p>
        </p:txBody>
      </p:sp>
      <p:sp>
        <p:nvSpPr>
          <p:cNvPr id="14" name="矩形 13"/>
          <p:cNvSpPr/>
          <p:nvPr/>
        </p:nvSpPr>
        <p:spPr>
          <a:xfrm>
            <a:off x="7442893" y="2621913"/>
            <a:ext cx="1701107" cy="400110"/>
          </a:xfrm>
          <a:prstGeom prst="rect">
            <a:avLst/>
          </a:prstGeom>
        </p:spPr>
        <p:txBody>
          <a:bodyPr wrap="none">
            <a:spAutoFit/>
          </a:bodyPr>
          <a:lstStyle/>
          <a:p>
            <a:r>
              <a:rPr lang="en-US" altLang="zh-CN" sz="2000" b="1" dirty="0" smtClean="0">
                <a:solidFill>
                  <a:schemeClr val="accent1"/>
                </a:solidFill>
                <a:latin typeface="Times New Roman" panose="02020603050405020304" pitchFamily="18" charset="0"/>
                <a:cs typeface="Times New Roman" panose="02020603050405020304" pitchFamily="18" charset="0"/>
              </a:rPr>
              <a:t>Bad members</a:t>
            </a:r>
            <a:endParaRPr lang="en-US" altLang="zh-CN" sz="2000" b="1" dirty="0">
              <a:solidFill>
                <a:schemeClr val="accent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5034568"/>
      </p:ext>
    </p:extLst>
  </p:cSld>
  <p:clrMapOvr>
    <a:masterClrMapping/>
  </p:clrMapOvr>
  <mc:AlternateContent xmlns:mc="http://schemas.openxmlformats.org/markup-compatibility/2006" xmlns:p14="http://schemas.microsoft.com/office/powerpoint/2010/main">
    <mc:Choice Requires="p14">
      <p:transition p14:dur="0" advTm="33170"/>
    </mc:Choice>
    <mc:Fallback xmlns="">
      <p:transition advTm="3317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7544" y="980728"/>
            <a:ext cx="8532440" cy="3416320"/>
          </a:xfrm>
          <a:prstGeom prst="rect">
            <a:avLst/>
          </a:prstGeom>
        </p:spPr>
        <p:txBody>
          <a:bodyPr wrap="square">
            <a:spAutoFit/>
          </a:bodyPr>
          <a:lstStyle/>
          <a:p>
            <a:pPr>
              <a:lnSpc>
                <a:spcPct val="150000"/>
              </a:lnSpc>
            </a:pPr>
            <a:r>
              <a:rPr lang="en-US" altLang="zh-CN" sz="36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Question 2</a:t>
            </a:r>
          </a:p>
          <a:p>
            <a:pPr>
              <a:lnSpc>
                <a:spcPct val="150000"/>
              </a:lnSpc>
            </a:pPr>
            <a:r>
              <a:rPr lang="en-US" altLang="zh-CN" sz="3600" b="1" dirty="0" smtClean="0">
                <a:latin typeface="Times New Roman" panose="02020603050405020304" pitchFamily="18" charset="0"/>
                <a:ea typeface="宋体" panose="02010600030101010101" pitchFamily="2" charset="-122"/>
                <a:cs typeface="Times New Roman" panose="02020603050405020304" pitchFamily="18" charset="0"/>
              </a:rPr>
              <a:t>What were the </a:t>
            </a:r>
            <a:r>
              <a:rPr lang="en-US" altLang="zh-CN" sz="3600" b="1" dirty="0">
                <a:latin typeface="Times New Roman" panose="02020603050405020304" pitchFamily="18" charset="0"/>
                <a:ea typeface="宋体" panose="02010600030101010101" pitchFamily="2" charset="-122"/>
                <a:cs typeface="Times New Roman" panose="02020603050405020304" pitchFamily="18" charset="0"/>
              </a:rPr>
              <a:t>key </a:t>
            </a:r>
            <a:r>
              <a:rPr lang="en-US" altLang="zh-CN" sz="3600" b="1" dirty="0" smtClean="0">
                <a:latin typeface="Times New Roman" panose="02020603050405020304" pitchFamily="18" charset="0"/>
                <a:ea typeface="宋体" panose="02010600030101010101" pitchFamily="2" charset="-122"/>
                <a:cs typeface="Times New Roman" panose="02020603050405020304" pitchFamily="18" charset="0"/>
              </a:rPr>
              <a:t>factors mostly associated with the </a:t>
            </a:r>
            <a:r>
              <a:rPr lang="en-US" altLang="zh-CN" sz="3600" b="1" dirty="0">
                <a:latin typeface="Times New Roman" panose="02020603050405020304" pitchFamily="18" charset="0"/>
                <a:ea typeface="宋体" panose="02010600030101010101" pitchFamily="2" charset="-122"/>
                <a:cs typeface="Times New Roman" panose="02020603050405020304" pitchFamily="18" charset="0"/>
              </a:rPr>
              <a:t>happening of </a:t>
            </a:r>
            <a:r>
              <a:rPr lang="en-US" altLang="zh-CN" sz="3600" b="1" dirty="0" smtClean="0">
                <a:latin typeface="Times New Roman" panose="02020603050405020304" pitchFamily="18" charset="0"/>
                <a:ea typeface="宋体" panose="02010600030101010101" pitchFamily="2" charset="-122"/>
                <a:cs typeface="Times New Roman" panose="02020603050405020304" pitchFamily="18" charset="0"/>
              </a:rPr>
              <a:t>the heavy rainfall?</a:t>
            </a:r>
            <a:endParaRPr lang="en-US" altLang="zh-CN" sz="3600" b="1"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 name="图片 1"/>
          <p:cNvPicPr>
            <a:picLocks noChangeAspect="1"/>
          </p:cNvPicPr>
          <p:nvPr/>
        </p:nvPicPr>
        <p:blipFill>
          <a:blip r:embed="rId2"/>
          <a:stretch>
            <a:fillRect/>
          </a:stretch>
        </p:blipFill>
        <p:spPr>
          <a:xfrm>
            <a:off x="2555776" y="3789040"/>
            <a:ext cx="4968552" cy="2606894"/>
          </a:xfrm>
          <a:prstGeom prst="rect">
            <a:avLst/>
          </a:prstGeom>
        </p:spPr>
      </p:pic>
      <p:sp>
        <p:nvSpPr>
          <p:cNvPr id="3" name="椭圆 2"/>
          <p:cNvSpPr/>
          <p:nvPr/>
        </p:nvSpPr>
        <p:spPr>
          <a:xfrm>
            <a:off x="5957392" y="3616323"/>
            <a:ext cx="1656184" cy="29523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174266" y="5262179"/>
            <a:ext cx="1172116" cy="369332"/>
          </a:xfrm>
          <a:prstGeom prst="rect">
            <a:avLst/>
          </a:prstGeom>
          <a:noFill/>
        </p:spPr>
        <p:txBody>
          <a:bodyPr wrap="none" rtlCol="0">
            <a:spAutoFit/>
          </a:bodyPr>
          <a:lstStyle/>
          <a:p>
            <a:r>
              <a:rPr lang="en-US" altLang="zh-CN" b="1" dirty="0" smtClean="0"/>
              <a:t>84 </a:t>
            </a:r>
            <a:r>
              <a:rPr lang="en-US" altLang="zh-CN" b="1" dirty="0" err="1" smtClean="0"/>
              <a:t>mems</a:t>
            </a:r>
            <a:endParaRPr lang="zh-CN" altLang="en-US" b="1" dirty="0"/>
          </a:p>
        </p:txBody>
      </p:sp>
      <p:pic>
        <p:nvPicPr>
          <p:cNvPr id="6" name="图片 5"/>
          <p:cNvPicPr>
            <a:picLocks noChangeAspect="1"/>
          </p:cNvPicPr>
          <p:nvPr/>
        </p:nvPicPr>
        <p:blipFill rotWithShape="1">
          <a:blip r:embed="rId3"/>
          <a:srcRect l="34433" t="30531" r="37352" b="21446"/>
          <a:stretch/>
        </p:blipFill>
        <p:spPr>
          <a:xfrm>
            <a:off x="7646081" y="4249526"/>
            <a:ext cx="1321398" cy="1685921"/>
          </a:xfrm>
          <a:prstGeom prst="rect">
            <a:avLst/>
          </a:prstGeom>
        </p:spPr>
      </p:pic>
    </p:spTree>
    <p:extLst>
      <p:ext uri="{BB962C8B-B14F-4D97-AF65-F5344CB8AC3E}">
        <p14:creationId xmlns:p14="http://schemas.microsoft.com/office/powerpoint/2010/main" val="2876068088"/>
      </p:ext>
    </p:extLst>
  </p:cSld>
  <p:clrMapOvr>
    <a:masterClrMapping/>
  </p:clrMapOvr>
  <mc:AlternateContent xmlns:mc="http://schemas.openxmlformats.org/markup-compatibility/2006" xmlns:p14="http://schemas.microsoft.com/office/powerpoint/2010/main">
    <mc:Choice Requires="p14">
      <p:transition p14:dur="0" advTm="18082"/>
    </mc:Choice>
    <mc:Fallback xmlns="">
      <p:transition advTm="18082"/>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smtClean="0"/>
              <a:t>Synoptic analysis</a:t>
            </a:r>
            <a:endParaRPr lang="zh-CN" altLang="en-US" sz="3200" dirty="0"/>
          </a:p>
        </p:txBody>
      </p:sp>
      <p:sp>
        <p:nvSpPr>
          <p:cNvPr id="3" name="文本框 2"/>
          <p:cNvSpPr txBox="1"/>
          <p:nvPr/>
        </p:nvSpPr>
        <p:spPr>
          <a:xfrm>
            <a:off x="6888996" y="4589999"/>
            <a:ext cx="2191626" cy="1015663"/>
          </a:xfrm>
          <a:prstGeom prst="rect">
            <a:avLst/>
          </a:prstGeom>
          <a:noFill/>
        </p:spPr>
        <p:txBody>
          <a:bodyPr wrap="none" rtlCol="0">
            <a:spAutoFit/>
          </a:bodyPr>
          <a:lstStyle/>
          <a:p>
            <a:r>
              <a:rPr lang="en-US" altLang="zh-CN" sz="2000" b="1" dirty="0" smtClean="0"/>
              <a:t>Chen et al., 2012</a:t>
            </a:r>
          </a:p>
          <a:p>
            <a:r>
              <a:rPr lang="en-US" altLang="zh-CN" sz="2000" b="1" dirty="0" smtClean="0"/>
              <a:t>Sun et al., 2012</a:t>
            </a:r>
          </a:p>
          <a:p>
            <a:r>
              <a:rPr lang="en-US" altLang="zh-CN" sz="2000" b="1" dirty="0" smtClean="0"/>
              <a:t>Yu 2012</a:t>
            </a:r>
            <a:endParaRPr lang="zh-CN" altLang="en-US" sz="2000" b="1" dirty="0"/>
          </a:p>
        </p:txBody>
      </p:sp>
      <p:pic>
        <p:nvPicPr>
          <p:cNvPr id="5" name="内容占位符 5"/>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60289" y="1268760"/>
            <a:ext cx="6199200" cy="4752000"/>
          </a:xfrm>
          <a:prstGeom prst="rect">
            <a:avLst/>
          </a:prstGeom>
          <a:noFill/>
          <a:ln w="9525">
            <a:noFill/>
            <a:miter lim="800000"/>
            <a:headEnd/>
            <a:tailEnd/>
          </a:ln>
        </p:spPr>
      </p:pic>
    </p:spTree>
    <p:extLst>
      <p:ext uri="{BB962C8B-B14F-4D97-AF65-F5344CB8AC3E}">
        <p14:creationId xmlns:p14="http://schemas.microsoft.com/office/powerpoint/2010/main" val="2356821025"/>
      </p:ext>
    </p:extLst>
  </p:cSld>
  <p:clrMapOvr>
    <a:masterClrMapping/>
  </p:clrMapOvr>
  <mc:AlternateContent xmlns:mc="http://schemas.openxmlformats.org/markup-compatibility/2006" xmlns:p14="http://schemas.microsoft.com/office/powerpoint/2010/main">
    <mc:Choice Requires="p14">
      <p:transition p14:dur="0" advTm="55197"/>
    </mc:Choice>
    <mc:Fallback xmlns="">
      <p:transition advTm="55197"/>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57158" y="188640"/>
            <a:ext cx="8358246" cy="720080"/>
          </a:xfrm>
        </p:spPr>
        <p:txBody>
          <a:bodyPr>
            <a:normAutofit/>
          </a:bodyPr>
          <a:lstStyle/>
          <a:p>
            <a:r>
              <a:rPr lang="en-US" altLang="zh-CN" sz="3200" dirty="0" smtClean="0"/>
              <a:t>Correlation coefficient (shaded)</a:t>
            </a:r>
            <a:endParaRPr lang="zh-CN" altLang="en-US" sz="3200"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340768"/>
            <a:ext cx="5010150" cy="4705350"/>
          </a:xfrm>
          <a:prstGeom prst="rect">
            <a:avLst/>
          </a:prstGeom>
        </p:spPr>
      </p:pic>
      <p:pic>
        <p:nvPicPr>
          <p:cNvPr id="6" name="内容占位符 3"/>
          <p:cNvPicPr>
            <a:picLocks noGrp="1" noChangeAspect="1"/>
          </p:cNvPicPr>
          <p:nvPr>
            <p:ph idx="1"/>
          </p:nvPr>
        </p:nvPicPr>
        <p:blipFill rotWithShape="1">
          <a:blip r:embed="rId3">
            <a:extLst>
              <a:ext uri="{28A0092B-C50C-407E-A947-70E740481C1C}">
                <a14:useLocalDpi xmlns:a14="http://schemas.microsoft.com/office/drawing/2010/main" val="0"/>
              </a:ext>
            </a:extLst>
          </a:blip>
          <a:srcRect l="51469" b="7318"/>
          <a:stretch/>
        </p:blipFill>
        <p:spPr>
          <a:xfrm>
            <a:off x="6012901" y="873188"/>
            <a:ext cx="2266617" cy="3615955"/>
          </a:xfr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901" y="4489143"/>
            <a:ext cx="2284442" cy="1964193"/>
          </a:xfrm>
          <a:prstGeom prst="rect">
            <a:avLst/>
          </a:prstGeom>
        </p:spPr>
      </p:pic>
      <p:sp>
        <p:nvSpPr>
          <p:cNvPr id="2" name="文本框 1"/>
          <p:cNvSpPr txBox="1"/>
          <p:nvPr/>
        </p:nvSpPr>
        <p:spPr>
          <a:xfrm>
            <a:off x="3171706" y="5897935"/>
            <a:ext cx="3240360" cy="646331"/>
          </a:xfrm>
          <a:prstGeom prst="rect">
            <a:avLst/>
          </a:prstGeom>
          <a:noFill/>
        </p:spPr>
        <p:txBody>
          <a:bodyPr wrap="square" rtlCol="0">
            <a:spAutoFit/>
          </a:bodyPr>
          <a:lstStyle/>
          <a:p>
            <a:r>
              <a:rPr lang="en-US" altLang="zh-CN" dirty="0" smtClean="0"/>
              <a:t>0.28 </a:t>
            </a:r>
          </a:p>
          <a:p>
            <a:r>
              <a:rPr lang="en-US" altLang="zh-CN" dirty="0" smtClean="0"/>
              <a:t>99% confidence level </a:t>
            </a:r>
            <a:endParaRPr lang="zh-CN" altLang="en-US" dirty="0"/>
          </a:p>
        </p:txBody>
      </p:sp>
      <p:cxnSp>
        <p:nvCxnSpPr>
          <p:cNvPr id="10" name="直接箭头连接符 9"/>
          <p:cNvCxnSpPr/>
          <p:nvPr/>
        </p:nvCxnSpPr>
        <p:spPr>
          <a:xfrm>
            <a:off x="3287958" y="5805264"/>
            <a:ext cx="190170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H="1">
            <a:off x="194640" y="5805264"/>
            <a:ext cx="195858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998648" y="5944657"/>
            <a:ext cx="3240360" cy="646331"/>
          </a:xfrm>
          <a:prstGeom prst="rect">
            <a:avLst/>
          </a:prstGeom>
          <a:noFill/>
        </p:spPr>
        <p:txBody>
          <a:bodyPr wrap="square" rtlCol="0">
            <a:spAutoFit/>
          </a:bodyPr>
          <a:lstStyle/>
          <a:p>
            <a:pPr algn="r"/>
            <a:r>
              <a:rPr lang="en-US" altLang="zh-CN" dirty="0" smtClean="0"/>
              <a:t>-0.28</a:t>
            </a:r>
          </a:p>
          <a:p>
            <a:pPr algn="r"/>
            <a:r>
              <a:rPr lang="en-US" altLang="zh-CN" dirty="0" smtClean="0"/>
              <a:t> 99% confidence level </a:t>
            </a:r>
            <a:endParaRPr lang="zh-CN" altLang="en-US" dirty="0"/>
          </a:p>
        </p:txBody>
      </p:sp>
      <p:sp>
        <p:nvSpPr>
          <p:cNvPr id="16" name="加号 15"/>
          <p:cNvSpPr/>
          <p:nvPr/>
        </p:nvSpPr>
        <p:spPr>
          <a:xfrm>
            <a:off x="3181993" y="3265164"/>
            <a:ext cx="228113"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4004657" y="1411318"/>
            <a:ext cx="1477840" cy="369332"/>
          </a:xfrm>
          <a:prstGeom prst="rect">
            <a:avLst/>
          </a:prstGeom>
          <a:noFill/>
        </p:spPr>
        <p:txBody>
          <a:bodyPr wrap="none" rtlCol="0">
            <a:spAutoFit/>
          </a:bodyPr>
          <a:lstStyle/>
          <a:p>
            <a:r>
              <a:rPr lang="en-US" altLang="zh-CN" b="1" dirty="0" smtClean="0"/>
              <a:t>Wind speed</a:t>
            </a:r>
            <a:endParaRPr lang="zh-CN" altLang="en-US" b="1" dirty="0"/>
          </a:p>
        </p:txBody>
      </p:sp>
      <p:sp>
        <p:nvSpPr>
          <p:cNvPr id="18" name="文本框 17"/>
          <p:cNvSpPr txBox="1"/>
          <p:nvPr/>
        </p:nvSpPr>
        <p:spPr>
          <a:xfrm>
            <a:off x="1348826" y="996489"/>
            <a:ext cx="1832592" cy="369332"/>
          </a:xfrm>
          <a:prstGeom prst="rect">
            <a:avLst/>
          </a:prstGeom>
          <a:noFill/>
        </p:spPr>
        <p:txBody>
          <a:bodyPr wrap="square" rtlCol="0">
            <a:spAutoFit/>
          </a:bodyPr>
          <a:lstStyle/>
          <a:p>
            <a:r>
              <a:rPr lang="en-US" altLang="zh-CN" dirty="0" smtClean="0"/>
              <a:t>20 </a:t>
            </a:r>
            <a:r>
              <a:rPr lang="en-US" altLang="zh-CN" dirty="0" err="1" smtClean="0"/>
              <a:t>LST</a:t>
            </a:r>
            <a:r>
              <a:rPr lang="en-US" altLang="zh-CN" dirty="0" smtClean="0"/>
              <a:t> 21 July</a:t>
            </a:r>
            <a:endParaRPr lang="zh-CN" altLang="en-US" dirty="0"/>
          </a:p>
        </p:txBody>
      </p:sp>
    </p:spTree>
    <p:extLst>
      <p:ext uri="{BB962C8B-B14F-4D97-AF65-F5344CB8AC3E}">
        <p14:creationId xmlns:p14="http://schemas.microsoft.com/office/powerpoint/2010/main" val="2612066302"/>
      </p:ext>
    </p:extLst>
  </p:cSld>
  <p:clrMapOvr>
    <a:masterClrMapping/>
  </p:clrMapOvr>
  <mc:AlternateContent xmlns:mc="http://schemas.openxmlformats.org/markup-compatibility/2006" xmlns:p14="http://schemas.microsoft.com/office/powerpoint/2010/main">
    <mc:Choice Requires="p14">
      <p:transition p14:dur="0" advTm="54205"/>
    </mc:Choice>
    <mc:Fallback xmlns="">
      <p:transition advTm="54205"/>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57158" y="188640"/>
            <a:ext cx="8358246" cy="720080"/>
          </a:xfrm>
        </p:spPr>
        <p:txBody>
          <a:bodyPr>
            <a:normAutofit/>
          </a:bodyPr>
          <a:lstStyle/>
          <a:p>
            <a:r>
              <a:rPr lang="en-US" altLang="zh-CN" sz="3200" dirty="0" smtClean="0"/>
              <a:t>Correlation coefficient (shaded)</a:t>
            </a:r>
            <a:endParaRPr lang="zh-CN" altLang="en-US" sz="3200" dirty="0"/>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5" y="1355516"/>
            <a:ext cx="5248275" cy="4676775"/>
          </a:xfrm>
          <a:prstGeom prst="rect">
            <a:avLst/>
          </a:prstGeom>
        </p:spPr>
      </p:pic>
      <p:pic>
        <p:nvPicPr>
          <p:cNvPr id="8" name="内容占位符 3"/>
          <p:cNvPicPr>
            <a:picLocks noGrp="1" noChangeAspect="1"/>
          </p:cNvPicPr>
          <p:nvPr>
            <p:ph idx="1"/>
          </p:nvPr>
        </p:nvPicPr>
        <p:blipFill rotWithShape="1">
          <a:blip r:embed="rId3">
            <a:extLst>
              <a:ext uri="{28A0092B-C50C-407E-A947-70E740481C1C}">
                <a14:useLocalDpi xmlns:a14="http://schemas.microsoft.com/office/drawing/2010/main" val="0"/>
              </a:ext>
            </a:extLst>
          </a:blip>
          <a:srcRect l="50282"/>
          <a:stretch/>
        </p:blipFill>
        <p:spPr>
          <a:xfrm>
            <a:off x="5868144" y="908720"/>
            <a:ext cx="2448272" cy="3814144"/>
          </a:xfr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44" y="4722864"/>
            <a:ext cx="2448272" cy="1894551"/>
          </a:xfrm>
          <a:prstGeom prst="rect">
            <a:avLst/>
          </a:prstGeom>
        </p:spPr>
      </p:pic>
      <p:sp>
        <p:nvSpPr>
          <p:cNvPr id="10" name="文本框 9"/>
          <p:cNvSpPr txBox="1"/>
          <p:nvPr/>
        </p:nvSpPr>
        <p:spPr>
          <a:xfrm>
            <a:off x="3171706" y="5897935"/>
            <a:ext cx="3240360" cy="646331"/>
          </a:xfrm>
          <a:prstGeom prst="rect">
            <a:avLst/>
          </a:prstGeom>
          <a:noFill/>
        </p:spPr>
        <p:txBody>
          <a:bodyPr wrap="square" rtlCol="0">
            <a:spAutoFit/>
          </a:bodyPr>
          <a:lstStyle/>
          <a:p>
            <a:r>
              <a:rPr lang="en-US" altLang="zh-CN" dirty="0" smtClean="0"/>
              <a:t>0.28 </a:t>
            </a:r>
          </a:p>
          <a:p>
            <a:r>
              <a:rPr lang="en-US" altLang="zh-CN" dirty="0" smtClean="0"/>
              <a:t>99% confidence level </a:t>
            </a:r>
            <a:endParaRPr lang="zh-CN" altLang="en-US" dirty="0"/>
          </a:p>
        </p:txBody>
      </p:sp>
      <p:cxnSp>
        <p:nvCxnSpPr>
          <p:cNvPr id="11" name="直接箭头连接符 10"/>
          <p:cNvCxnSpPr/>
          <p:nvPr/>
        </p:nvCxnSpPr>
        <p:spPr>
          <a:xfrm>
            <a:off x="3287958" y="5805264"/>
            <a:ext cx="190170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a:off x="194640" y="5805264"/>
            <a:ext cx="195858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998648" y="5944657"/>
            <a:ext cx="3240360" cy="646331"/>
          </a:xfrm>
          <a:prstGeom prst="rect">
            <a:avLst/>
          </a:prstGeom>
          <a:noFill/>
        </p:spPr>
        <p:txBody>
          <a:bodyPr wrap="square" rtlCol="0">
            <a:spAutoFit/>
          </a:bodyPr>
          <a:lstStyle/>
          <a:p>
            <a:pPr algn="r"/>
            <a:r>
              <a:rPr lang="en-US" altLang="zh-CN" dirty="0" smtClean="0"/>
              <a:t>-0.28</a:t>
            </a:r>
          </a:p>
          <a:p>
            <a:pPr algn="r"/>
            <a:r>
              <a:rPr lang="en-US" altLang="zh-CN" dirty="0" smtClean="0"/>
              <a:t> 99% confidence level </a:t>
            </a:r>
            <a:endParaRPr lang="zh-CN" altLang="en-US" dirty="0"/>
          </a:p>
        </p:txBody>
      </p:sp>
      <p:sp>
        <p:nvSpPr>
          <p:cNvPr id="14" name="加号 13"/>
          <p:cNvSpPr/>
          <p:nvPr/>
        </p:nvSpPr>
        <p:spPr>
          <a:xfrm>
            <a:off x="3181993" y="3265164"/>
            <a:ext cx="228113"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4065546" y="1359030"/>
            <a:ext cx="1842705" cy="646331"/>
          </a:xfrm>
          <a:prstGeom prst="rect">
            <a:avLst/>
          </a:prstGeom>
          <a:noFill/>
        </p:spPr>
        <p:txBody>
          <a:bodyPr wrap="square" rtlCol="0">
            <a:spAutoFit/>
          </a:bodyPr>
          <a:lstStyle/>
          <a:p>
            <a:r>
              <a:rPr lang="en-US" altLang="zh-CN" b="1" dirty="0" err="1" smtClean="0"/>
              <a:t>Geopotential</a:t>
            </a:r>
            <a:r>
              <a:rPr lang="en-US" altLang="zh-CN" b="1" dirty="0" smtClean="0"/>
              <a:t> Height</a:t>
            </a:r>
            <a:endParaRPr lang="zh-CN" altLang="en-US" b="1" dirty="0"/>
          </a:p>
        </p:txBody>
      </p:sp>
    </p:spTree>
    <p:extLst>
      <p:ext uri="{BB962C8B-B14F-4D97-AF65-F5344CB8AC3E}">
        <p14:creationId xmlns:p14="http://schemas.microsoft.com/office/powerpoint/2010/main" val="2633388126"/>
      </p:ext>
    </p:extLst>
  </p:cSld>
  <p:clrMapOvr>
    <a:masterClrMapping/>
  </p:clrMapOvr>
  <mc:AlternateContent xmlns:mc="http://schemas.openxmlformats.org/markup-compatibility/2006" xmlns:p14="http://schemas.microsoft.com/office/powerpoint/2010/main">
    <mc:Choice Requires="p14">
      <p:transition p14:dur="0" advTm="33763"/>
    </mc:Choice>
    <mc:Fallback xmlns="">
      <p:transition advTm="33763"/>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57158" y="188640"/>
            <a:ext cx="8358246" cy="720080"/>
          </a:xfrm>
        </p:spPr>
        <p:txBody>
          <a:bodyPr>
            <a:normAutofit/>
          </a:bodyPr>
          <a:lstStyle/>
          <a:p>
            <a:r>
              <a:rPr lang="en-US" altLang="zh-CN" sz="3200" dirty="0" smtClean="0"/>
              <a:t>Correlation coefficient (shaded)</a:t>
            </a:r>
            <a:endParaRPr lang="zh-CN" altLang="en-US" sz="3200" dirty="0"/>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78" y="1368532"/>
            <a:ext cx="5229225" cy="4638675"/>
          </a:xfrm>
          <a:prstGeom prst="rect">
            <a:avLst/>
          </a:prstGeom>
        </p:spPr>
      </p:pic>
      <p:pic>
        <p:nvPicPr>
          <p:cNvPr id="8" name="内容占位符 3"/>
          <p:cNvPicPr>
            <a:picLocks noGrp="1" noChangeAspect="1"/>
          </p:cNvPicPr>
          <p:nvPr>
            <p:ph idx="1"/>
          </p:nvPr>
        </p:nvPicPr>
        <p:blipFill rotWithShape="1">
          <a:blip r:embed="rId3">
            <a:extLst>
              <a:ext uri="{28A0092B-C50C-407E-A947-70E740481C1C}">
                <a14:useLocalDpi xmlns:a14="http://schemas.microsoft.com/office/drawing/2010/main" val="0"/>
              </a:ext>
            </a:extLst>
          </a:blip>
          <a:srcRect l="51097"/>
          <a:stretch/>
        </p:blipFill>
        <p:spPr>
          <a:xfrm>
            <a:off x="6084168" y="764704"/>
            <a:ext cx="2132927" cy="3938243"/>
          </a:xfr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8" y="4702947"/>
            <a:ext cx="2165951" cy="1961706"/>
          </a:xfrm>
          <a:prstGeom prst="rect">
            <a:avLst/>
          </a:prstGeom>
        </p:spPr>
      </p:pic>
      <p:sp>
        <p:nvSpPr>
          <p:cNvPr id="10" name="文本框 9"/>
          <p:cNvSpPr txBox="1"/>
          <p:nvPr/>
        </p:nvSpPr>
        <p:spPr>
          <a:xfrm>
            <a:off x="3171706" y="5897935"/>
            <a:ext cx="3240360" cy="646331"/>
          </a:xfrm>
          <a:prstGeom prst="rect">
            <a:avLst/>
          </a:prstGeom>
          <a:noFill/>
        </p:spPr>
        <p:txBody>
          <a:bodyPr wrap="square" rtlCol="0">
            <a:spAutoFit/>
          </a:bodyPr>
          <a:lstStyle/>
          <a:p>
            <a:r>
              <a:rPr lang="en-US" altLang="zh-CN" dirty="0" smtClean="0"/>
              <a:t>0.28 </a:t>
            </a:r>
          </a:p>
          <a:p>
            <a:r>
              <a:rPr lang="en-US" altLang="zh-CN" dirty="0" smtClean="0"/>
              <a:t>99% confidence level </a:t>
            </a:r>
            <a:endParaRPr lang="zh-CN" altLang="en-US" dirty="0"/>
          </a:p>
        </p:txBody>
      </p:sp>
      <p:cxnSp>
        <p:nvCxnSpPr>
          <p:cNvPr id="11" name="直接箭头连接符 10"/>
          <p:cNvCxnSpPr/>
          <p:nvPr/>
        </p:nvCxnSpPr>
        <p:spPr>
          <a:xfrm>
            <a:off x="3287958" y="5805264"/>
            <a:ext cx="190170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a:off x="194640" y="5805264"/>
            <a:ext cx="195858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998648" y="5944657"/>
            <a:ext cx="3240360" cy="646331"/>
          </a:xfrm>
          <a:prstGeom prst="rect">
            <a:avLst/>
          </a:prstGeom>
          <a:noFill/>
        </p:spPr>
        <p:txBody>
          <a:bodyPr wrap="square" rtlCol="0">
            <a:spAutoFit/>
          </a:bodyPr>
          <a:lstStyle/>
          <a:p>
            <a:pPr algn="r"/>
            <a:r>
              <a:rPr lang="en-US" altLang="zh-CN" dirty="0" smtClean="0"/>
              <a:t>-0.28</a:t>
            </a:r>
          </a:p>
          <a:p>
            <a:pPr algn="r"/>
            <a:r>
              <a:rPr lang="en-US" altLang="zh-CN" dirty="0" smtClean="0"/>
              <a:t> 99% confidence level </a:t>
            </a:r>
            <a:endParaRPr lang="zh-CN" altLang="en-US" dirty="0"/>
          </a:p>
        </p:txBody>
      </p:sp>
      <p:sp>
        <p:nvSpPr>
          <p:cNvPr id="14" name="加号 13"/>
          <p:cNvSpPr/>
          <p:nvPr/>
        </p:nvSpPr>
        <p:spPr>
          <a:xfrm>
            <a:off x="3181993" y="3265164"/>
            <a:ext cx="228113" cy="216024"/>
          </a:xfrm>
          <a:prstGeom prst="mathPlu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4065546" y="1359030"/>
            <a:ext cx="1842705" cy="646331"/>
          </a:xfrm>
          <a:prstGeom prst="rect">
            <a:avLst/>
          </a:prstGeom>
          <a:noFill/>
        </p:spPr>
        <p:txBody>
          <a:bodyPr wrap="square" rtlCol="0">
            <a:spAutoFit/>
          </a:bodyPr>
          <a:lstStyle/>
          <a:p>
            <a:r>
              <a:rPr lang="en-US" altLang="zh-CN" b="1" dirty="0" err="1" smtClean="0"/>
              <a:t>Geopotential</a:t>
            </a:r>
            <a:r>
              <a:rPr lang="en-US" altLang="zh-CN" b="1" dirty="0" smtClean="0"/>
              <a:t> Height</a:t>
            </a:r>
            <a:endParaRPr lang="zh-CN" altLang="en-US" b="1" dirty="0"/>
          </a:p>
        </p:txBody>
      </p:sp>
    </p:spTree>
    <p:extLst>
      <p:ext uri="{BB962C8B-B14F-4D97-AF65-F5344CB8AC3E}">
        <p14:creationId xmlns:p14="http://schemas.microsoft.com/office/powerpoint/2010/main" val="4033083483"/>
      </p:ext>
    </p:extLst>
  </p:cSld>
  <p:clrMapOvr>
    <a:masterClrMapping/>
  </p:clrMapOvr>
  <mc:AlternateContent xmlns:mc="http://schemas.openxmlformats.org/markup-compatibility/2006" xmlns:p14="http://schemas.microsoft.com/office/powerpoint/2010/main">
    <mc:Choice Requires="p14">
      <p:transition p14:dur="0" advTm="39771"/>
    </mc:Choice>
    <mc:Fallback xmlns="">
      <p:transition advTm="39771"/>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Time-lag correlation</a:t>
            </a:r>
            <a:endParaRPr lang="zh-CN" altLang="en-US" dirty="0"/>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535" y="1315304"/>
            <a:ext cx="2890536" cy="2420306"/>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27" y="4005064"/>
            <a:ext cx="2876705" cy="2378814"/>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897" y="1294559"/>
            <a:ext cx="2932027" cy="2461796"/>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0455" y="4025962"/>
            <a:ext cx="2918197" cy="2406475"/>
          </a:xfrm>
          <a:prstGeom prst="rect">
            <a:avLst/>
          </a:prstGeom>
        </p:spPr>
      </p:pic>
      <p:pic>
        <p:nvPicPr>
          <p:cNvPr id="13" name="图片 12"/>
          <p:cNvPicPr>
            <a:picLocks noChangeAspect="1"/>
          </p:cNvPicPr>
          <p:nvPr/>
        </p:nvPicPr>
        <p:blipFill>
          <a:blip r:embed="rId6"/>
          <a:stretch>
            <a:fillRect/>
          </a:stretch>
        </p:blipFill>
        <p:spPr>
          <a:xfrm>
            <a:off x="6065195" y="4005064"/>
            <a:ext cx="2904729" cy="2448272"/>
          </a:xfrm>
          <a:prstGeom prst="rect">
            <a:avLst/>
          </a:prstGeom>
        </p:spPr>
      </p:pic>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512" y="1315304"/>
            <a:ext cx="2918197" cy="2420306"/>
          </a:xfrm>
          <a:prstGeom prst="rect">
            <a:avLst/>
          </a:prstGeom>
        </p:spPr>
      </p:pic>
    </p:spTree>
    <p:extLst>
      <p:ext uri="{BB962C8B-B14F-4D97-AF65-F5344CB8AC3E}">
        <p14:creationId xmlns:p14="http://schemas.microsoft.com/office/powerpoint/2010/main" val="751217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Time-lag correlation</a:t>
            </a:r>
            <a:endParaRPr lang="zh-CN" altLang="en-US" dirty="0"/>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l="-1" t="1944" r="1347"/>
          <a:stretch/>
        </p:blipFill>
        <p:spPr>
          <a:xfrm>
            <a:off x="187194" y="1484784"/>
            <a:ext cx="2944646" cy="2482936"/>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450" y="4147940"/>
            <a:ext cx="2956550" cy="240485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8283" y="4091356"/>
            <a:ext cx="2928258" cy="2461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760" y="4091356"/>
            <a:ext cx="3013134" cy="2461434"/>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4961" y="1483045"/>
            <a:ext cx="2970697" cy="2518019"/>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2038" y="1511519"/>
            <a:ext cx="3041427" cy="2503872"/>
          </a:xfrm>
          <a:prstGeom prst="rect">
            <a:avLst/>
          </a:prstGeom>
        </p:spPr>
      </p:pic>
    </p:spTree>
    <p:extLst>
      <p:ext uri="{BB962C8B-B14F-4D97-AF65-F5344CB8AC3E}">
        <p14:creationId xmlns:p14="http://schemas.microsoft.com/office/powerpoint/2010/main" val="3586508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Time-lag correlation</a:t>
            </a:r>
            <a:endParaRPr lang="zh-CN" altLang="en-US" dirty="0"/>
          </a:p>
        </p:txBody>
      </p:sp>
      <p:pic>
        <p:nvPicPr>
          <p:cNvPr id="4" name="图片 3"/>
          <p:cNvPicPr>
            <a:picLocks noChangeAspect="1"/>
          </p:cNvPicPr>
          <p:nvPr/>
        </p:nvPicPr>
        <p:blipFill rotWithShape="1">
          <a:blip r:embed="rId2">
            <a:extLst>
              <a:ext uri="{28A0092B-C50C-407E-A947-70E740481C1C}">
                <a14:useLocalDpi xmlns:a14="http://schemas.microsoft.com/office/drawing/2010/main" val="0"/>
              </a:ext>
            </a:extLst>
          </a:blip>
          <a:srcRect b="2909"/>
          <a:stretch/>
        </p:blipFill>
        <p:spPr>
          <a:xfrm>
            <a:off x="6094286" y="3853285"/>
            <a:ext cx="2758013" cy="2312019"/>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81" y="3866738"/>
            <a:ext cx="2811828" cy="236785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8160" y="1310909"/>
            <a:ext cx="2825282" cy="2327494"/>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158" y="1343884"/>
            <a:ext cx="2798374" cy="2354402"/>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1766" y="3798840"/>
            <a:ext cx="2838736" cy="2381309"/>
          </a:xfrm>
          <a:prstGeom prst="rect">
            <a:avLst/>
          </a:prstGeom>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9106" y="1285725"/>
            <a:ext cx="2764729" cy="2352678"/>
          </a:xfrm>
          <a:prstGeom prst="rect">
            <a:avLst/>
          </a:prstGeom>
        </p:spPr>
      </p:pic>
    </p:spTree>
    <p:extLst>
      <p:ext uri="{BB962C8B-B14F-4D97-AF65-F5344CB8AC3E}">
        <p14:creationId xmlns:p14="http://schemas.microsoft.com/office/powerpoint/2010/main" val="2678782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5" y="1325863"/>
            <a:ext cx="3600400" cy="2700300"/>
          </a:xfrm>
          <a:prstGeom prst="rect">
            <a:avLst/>
          </a:prstGeom>
        </p:spPr>
      </p:pic>
      <p:sp>
        <p:nvSpPr>
          <p:cNvPr id="2" name="标题 1"/>
          <p:cNvSpPr>
            <a:spLocks noGrp="1"/>
          </p:cNvSpPr>
          <p:nvPr>
            <p:ph type="title"/>
          </p:nvPr>
        </p:nvSpPr>
        <p:spPr/>
        <p:txBody>
          <a:bodyPr>
            <a:normAutofit/>
          </a:bodyPr>
          <a:lstStyle/>
          <a:p>
            <a:r>
              <a:rPr lang="en-US" altLang="zh-CN" sz="3000" dirty="0" smtClean="0"/>
              <a:t>Extreme weather event: Beijing 21July 2012</a:t>
            </a:r>
            <a:endParaRPr lang="zh-CN" altLang="en-US" sz="3000" dirty="0"/>
          </a:p>
        </p:txBody>
      </p:sp>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711" y="4264496"/>
            <a:ext cx="3607296" cy="2404864"/>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0664" y="1325863"/>
            <a:ext cx="3647760" cy="2700300"/>
          </a:xfrm>
          <a:prstGeom prst="rect">
            <a:avLst/>
          </a:prstGeom>
          <a:noFill/>
          <a:ln w="19050">
            <a:solidFill>
              <a:schemeClr val="bg1"/>
            </a:solidFill>
          </a:ln>
        </p:spPr>
      </p:pic>
      <p:pic>
        <p:nvPicPr>
          <p:cNvPr id="10" name="图片 9" descr="14315254644858732817.jpg"/>
          <p:cNvPicPr>
            <a:picLocks noChangeAspect="1"/>
          </p:cNvPicPr>
          <p:nvPr/>
        </p:nvPicPr>
        <p:blipFill rotWithShape="1">
          <a:blip r:embed="rId7" cstate="print"/>
          <a:srcRect l="381" r="13316"/>
          <a:stretch/>
        </p:blipFill>
        <p:spPr>
          <a:xfrm>
            <a:off x="4740663" y="4263979"/>
            <a:ext cx="3647761" cy="2405381"/>
          </a:xfrm>
          <a:prstGeom prst="rect">
            <a:avLst/>
          </a:prstGeom>
          <a:solidFill>
            <a:schemeClr val="bg1">
              <a:alpha val="40000"/>
            </a:schemeClr>
          </a:solidFill>
          <a:ln w="19050">
            <a:solidFill>
              <a:schemeClr val="bg1"/>
            </a:solidFill>
          </a:ln>
        </p:spPr>
      </p:pic>
      <p:sp>
        <p:nvSpPr>
          <p:cNvPr id="7" name="文本框 6"/>
          <p:cNvSpPr txBox="1"/>
          <p:nvPr/>
        </p:nvSpPr>
        <p:spPr>
          <a:xfrm>
            <a:off x="1547664" y="808081"/>
            <a:ext cx="2444900" cy="461665"/>
          </a:xfrm>
          <a:prstGeom prst="rect">
            <a:avLst/>
          </a:prstGeom>
          <a:noFill/>
        </p:spPr>
        <p:txBody>
          <a:bodyPr wrap="none" rtlCol="0">
            <a:spAutoFit/>
          </a:bodyPr>
          <a:lstStyle/>
          <a:p>
            <a:r>
              <a:rPr lang="en-US" altLang="zh-CN" sz="2400" dirty="0" smtClean="0"/>
              <a:t>Extreme Rainfall</a:t>
            </a:r>
            <a:endParaRPr lang="zh-CN" altLang="en-US" sz="2400" dirty="0"/>
          </a:p>
        </p:txBody>
      </p:sp>
      <p:sp>
        <p:nvSpPr>
          <p:cNvPr id="13" name="文本框 12"/>
          <p:cNvSpPr txBox="1"/>
          <p:nvPr/>
        </p:nvSpPr>
        <p:spPr>
          <a:xfrm>
            <a:off x="5342093" y="796495"/>
            <a:ext cx="2117887" cy="461665"/>
          </a:xfrm>
          <a:prstGeom prst="rect">
            <a:avLst/>
          </a:prstGeom>
          <a:noFill/>
        </p:spPr>
        <p:txBody>
          <a:bodyPr wrap="none" rtlCol="0">
            <a:spAutoFit/>
          </a:bodyPr>
          <a:lstStyle/>
          <a:p>
            <a:r>
              <a:rPr lang="en-US" altLang="zh-CN" sz="2400" dirty="0" smtClean="0"/>
              <a:t>Extreme Wind</a:t>
            </a:r>
            <a:endParaRPr lang="zh-CN" altLang="en-US" sz="240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Tm="25216"/>
    </mc:Choice>
    <mc:Fallback xmlns="">
      <p:transition advTm="2521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smtClean="0"/>
              <a:t>Sensitive area </a:t>
            </a:r>
            <a:r>
              <a:rPr lang="en-US" altLang="zh-CN" sz="32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3200" dirty="0" smtClean="0"/>
              <a:t> CNOP</a:t>
            </a:r>
            <a:endParaRPr lang="zh-CN" altLang="en-US" sz="3200"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354" y="1124744"/>
            <a:ext cx="8607854" cy="4824000"/>
          </a:xfrm>
        </p:spPr>
      </p:pic>
      <p:grpSp>
        <p:nvGrpSpPr>
          <p:cNvPr id="8" name="组合 7"/>
          <p:cNvGrpSpPr/>
          <p:nvPr/>
        </p:nvGrpSpPr>
        <p:grpSpPr>
          <a:xfrm>
            <a:off x="128136" y="3709540"/>
            <a:ext cx="8816290" cy="2197722"/>
            <a:chOff x="128136" y="3709540"/>
            <a:chExt cx="8816290" cy="2197722"/>
          </a:xfrm>
        </p:grpSpPr>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 t="1944" r="1347"/>
            <a:stretch/>
          </p:blipFill>
          <p:spPr>
            <a:xfrm>
              <a:off x="1475656" y="3751022"/>
              <a:ext cx="2521571" cy="2126198"/>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888" y="3709540"/>
              <a:ext cx="2507538" cy="2107785"/>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7227" y="3751022"/>
              <a:ext cx="2543879" cy="2156240"/>
            </a:xfrm>
            <a:prstGeom prst="rect">
              <a:avLst/>
            </a:prstGeom>
          </p:spPr>
        </p:pic>
        <p:sp>
          <p:nvSpPr>
            <p:cNvPr id="3" name="矩形 2"/>
            <p:cNvSpPr/>
            <p:nvPr/>
          </p:nvSpPr>
          <p:spPr>
            <a:xfrm>
              <a:off x="128136" y="3861048"/>
              <a:ext cx="1347520" cy="1656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Correlation</a:t>
              </a:r>
              <a:endParaRPr lang="zh-CN" altLang="en-US" dirty="0">
                <a:solidFill>
                  <a:schemeClr val="tx1"/>
                </a:solidFill>
              </a:endParaRPr>
            </a:p>
          </p:txBody>
        </p:sp>
      </p:grpSp>
    </p:spTree>
    <p:extLst>
      <p:ext uri="{BB962C8B-B14F-4D97-AF65-F5344CB8AC3E}">
        <p14:creationId xmlns:p14="http://schemas.microsoft.com/office/powerpoint/2010/main" val="734707358"/>
      </p:ext>
    </p:extLst>
  </p:cSld>
  <p:clrMapOvr>
    <a:masterClrMapping/>
  </p:clrMapOvr>
  <mc:AlternateContent xmlns:mc="http://schemas.openxmlformats.org/markup-compatibility/2006" xmlns:p14="http://schemas.microsoft.com/office/powerpoint/2010/main">
    <mc:Choice Requires="p14">
      <p:transition p14:dur="0" advTm="23778"/>
    </mc:Choice>
    <mc:Fallback xmlns="">
      <p:transition advTm="237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1560" y="1700808"/>
            <a:ext cx="7856154" cy="2585323"/>
          </a:xfrm>
          <a:prstGeom prst="rect">
            <a:avLst/>
          </a:prstGeom>
        </p:spPr>
        <p:txBody>
          <a:bodyPr wrap="square">
            <a:spAutoFit/>
          </a:bodyPr>
          <a:lstStyle/>
          <a:p>
            <a:pPr>
              <a:lnSpc>
                <a:spcPct val="150000"/>
              </a:lnSpc>
            </a:pPr>
            <a:r>
              <a:rPr lang="en-US" altLang="zh-CN" sz="36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Question 3</a:t>
            </a:r>
          </a:p>
          <a:p>
            <a:pPr>
              <a:lnSpc>
                <a:spcPct val="150000"/>
              </a:lnSpc>
            </a:pPr>
            <a:r>
              <a:rPr lang="en-US" altLang="zh-CN" sz="3600" b="1" dirty="0" smtClean="0">
                <a:latin typeface="Times New Roman" panose="02020603050405020304" pitchFamily="18" charset="0"/>
                <a:ea typeface="宋体" panose="02010600030101010101" pitchFamily="2" charset="-122"/>
                <a:cs typeface="Times New Roman" panose="02020603050405020304" pitchFamily="18" charset="0"/>
              </a:rPr>
              <a:t>What kind of system caused the local severe wind damage?</a:t>
            </a:r>
            <a:endParaRPr lang="en-US" altLang="zh-CN" sz="3600" b="1"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07362643"/>
      </p:ext>
    </p:extLst>
  </p:cSld>
  <p:clrMapOvr>
    <a:masterClrMapping/>
  </p:clrMapOvr>
  <mc:AlternateContent xmlns:mc="http://schemas.openxmlformats.org/markup-compatibility/2006" xmlns:p14="http://schemas.microsoft.com/office/powerpoint/2010/main">
    <mc:Choice Requires="p14">
      <p:transition p14:dur="0" advTm="4412"/>
    </mc:Choice>
    <mc:Fallback xmlns="">
      <p:transition advTm="4412"/>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 name="Picture 2"/>
          <p:cNvPicPr>
            <a:picLocks noChangeAspect="1" noChangeArrowheads="1"/>
          </p:cNvPicPr>
          <p:nvPr/>
        </p:nvPicPr>
        <p:blipFill rotWithShape="1">
          <a:blip r:embed="rId4" cstate="print"/>
          <a:srcRect l="37393" t="42699" r="25652" b="38980"/>
          <a:stretch/>
        </p:blipFill>
        <p:spPr bwMode="auto">
          <a:xfrm>
            <a:off x="289657" y="5624231"/>
            <a:ext cx="3717078" cy="1036542"/>
          </a:xfrm>
          <a:prstGeom prst="rect">
            <a:avLst/>
          </a:prstGeom>
          <a:noFill/>
          <a:ln w="28575">
            <a:solidFill>
              <a:schemeClr val="tx1"/>
            </a:solidFill>
            <a:miter lim="800000"/>
            <a:headEnd/>
            <a:tailEnd/>
          </a:ln>
        </p:spPr>
      </p:pic>
      <p:pic>
        <p:nvPicPr>
          <p:cNvPr id="90" name="Picture 2"/>
          <p:cNvPicPr>
            <a:picLocks noChangeAspect="1" noChangeArrowheads="1"/>
          </p:cNvPicPr>
          <p:nvPr/>
        </p:nvPicPr>
        <p:blipFill rotWithShape="1">
          <a:blip r:embed="rId5" cstate="print"/>
          <a:srcRect r="4027"/>
          <a:stretch/>
        </p:blipFill>
        <p:spPr bwMode="auto">
          <a:xfrm>
            <a:off x="289657" y="3923210"/>
            <a:ext cx="3717078" cy="2264852"/>
          </a:xfrm>
          <a:prstGeom prst="rect">
            <a:avLst/>
          </a:prstGeom>
          <a:noFill/>
          <a:ln w="28575">
            <a:solidFill>
              <a:srgbClr val="000000"/>
            </a:solidFill>
            <a:miter lim="800000"/>
            <a:headEnd/>
            <a:tailEnd/>
          </a:ln>
          <a:effectLst/>
        </p:spPr>
      </p:pic>
      <p:pic>
        <p:nvPicPr>
          <p:cNvPr id="88" name="Picture 2"/>
          <p:cNvPicPr>
            <a:picLocks noChangeAspect="1" noChangeArrowheads="1"/>
          </p:cNvPicPr>
          <p:nvPr/>
        </p:nvPicPr>
        <p:blipFill rotWithShape="1">
          <a:blip r:embed="rId6" cstate="print"/>
          <a:srcRect l="2271"/>
          <a:stretch/>
        </p:blipFill>
        <p:spPr bwMode="auto">
          <a:xfrm>
            <a:off x="289657" y="1662919"/>
            <a:ext cx="3717078" cy="2264852"/>
          </a:xfrm>
          <a:prstGeom prst="rect">
            <a:avLst/>
          </a:prstGeom>
          <a:noFill/>
          <a:ln w="28575">
            <a:solidFill>
              <a:srgbClr val="000000"/>
            </a:solidFill>
            <a:miter lim="800000"/>
            <a:headEnd/>
            <a:tailEnd/>
          </a:ln>
          <a:effectLst/>
        </p:spPr>
      </p:pic>
      <p:pic>
        <p:nvPicPr>
          <p:cNvPr id="89" name="Picture 2"/>
          <p:cNvPicPr>
            <a:picLocks noChangeAspect="1" noChangeArrowheads="1"/>
          </p:cNvPicPr>
          <p:nvPr/>
        </p:nvPicPr>
        <p:blipFill rotWithShape="1">
          <a:blip r:embed="rId7" cstate="print"/>
          <a:srcRect l="6005" t="38632" r="7029"/>
          <a:stretch/>
        </p:blipFill>
        <p:spPr bwMode="auto">
          <a:xfrm>
            <a:off x="289657" y="273048"/>
            <a:ext cx="3717078" cy="1389869"/>
          </a:xfrm>
          <a:prstGeom prst="rect">
            <a:avLst/>
          </a:prstGeom>
          <a:noFill/>
          <a:ln w="28575">
            <a:solidFill>
              <a:srgbClr val="000000"/>
            </a:solidFill>
            <a:miter lim="800000"/>
            <a:headEnd/>
            <a:tailEnd/>
          </a:ln>
          <a:effectLst/>
        </p:spPr>
      </p:pic>
      <p:pic>
        <p:nvPicPr>
          <p:cNvPr id="64" name="图片 63" descr="IMG_1172.jpg"/>
          <p:cNvPicPr>
            <a:picLocks noChangeAspect="1"/>
          </p:cNvPicPr>
          <p:nvPr/>
        </p:nvPicPr>
        <p:blipFill>
          <a:blip r:embed="rId8" cstate="print"/>
          <a:srcRect r="3938" b="4241"/>
          <a:stretch>
            <a:fillRect/>
          </a:stretch>
        </p:blipFill>
        <p:spPr>
          <a:xfrm>
            <a:off x="4148830" y="3321480"/>
            <a:ext cx="5004048" cy="3333823"/>
          </a:xfrm>
          <a:prstGeom prst="rect">
            <a:avLst/>
          </a:prstGeom>
          <a:ln w="12700">
            <a:solidFill>
              <a:schemeClr val="tx1"/>
            </a:solidFill>
          </a:ln>
        </p:spPr>
      </p:pic>
      <p:grpSp>
        <p:nvGrpSpPr>
          <p:cNvPr id="4" name="组合 74"/>
          <p:cNvGrpSpPr/>
          <p:nvPr/>
        </p:nvGrpSpPr>
        <p:grpSpPr>
          <a:xfrm>
            <a:off x="2500701" y="1268760"/>
            <a:ext cx="6643299" cy="3298880"/>
            <a:chOff x="2500701" y="1268760"/>
            <a:chExt cx="6643299" cy="3298880"/>
          </a:xfrm>
        </p:grpSpPr>
        <p:pic>
          <p:nvPicPr>
            <p:cNvPr id="67" name="图片 66" descr="14315254644858732817.jpg"/>
            <p:cNvPicPr>
              <a:picLocks noChangeAspect="1"/>
            </p:cNvPicPr>
            <p:nvPr/>
          </p:nvPicPr>
          <p:blipFill>
            <a:blip r:embed="rId9" cstate="print"/>
            <a:srcRect r="13675"/>
            <a:stretch>
              <a:fillRect/>
            </a:stretch>
          </p:blipFill>
          <p:spPr>
            <a:xfrm>
              <a:off x="4139952" y="1268760"/>
              <a:ext cx="5004048" cy="3298880"/>
            </a:xfrm>
            <a:prstGeom prst="rect">
              <a:avLst/>
            </a:prstGeom>
            <a:ln w="12700">
              <a:solidFill>
                <a:schemeClr val="tx1"/>
              </a:solidFill>
            </a:ln>
          </p:spPr>
        </p:pic>
        <p:sp>
          <p:nvSpPr>
            <p:cNvPr id="74" name="椭圆 73"/>
            <p:cNvSpPr>
              <a:spLocks/>
            </p:cNvSpPr>
            <p:nvPr/>
          </p:nvSpPr>
          <p:spPr>
            <a:xfrm>
              <a:off x="2500701" y="2962915"/>
              <a:ext cx="144016" cy="1590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76"/>
          <p:cNvGrpSpPr/>
          <p:nvPr/>
        </p:nvGrpSpPr>
        <p:grpSpPr>
          <a:xfrm>
            <a:off x="1962940" y="332656"/>
            <a:ext cx="7181060" cy="3102008"/>
            <a:chOff x="1962940" y="332656"/>
            <a:chExt cx="7181060" cy="3102008"/>
          </a:xfrm>
        </p:grpSpPr>
        <p:pic>
          <p:nvPicPr>
            <p:cNvPr id="68" name="图片 67" descr="11416300538640100369.jpg"/>
            <p:cNvPicPr>
              <a:picLocks noChangeAspect="1"/>
            </p:cNvPicPr>
            <p:nvPr/>
          </p:nvPicPr>
          <p:blipFill>
            <a:blip r:embed="rId10" cstate="print"/>
            <a:srcRect l="7559" r="344"/>
            <a:stretch>
              <a:fillRect/>
            </a:stretch>
          </p:blipFill>
          <p:spPr>
            <a:xfrm>
              <a:off x="4139952" y="332656"/>
              <a:ext cx="5004048" cy="3102008"/>
            </a:xfrm>
            <a:prstGeom prst="rect">
              <a:avLst/>
            </a:prstGeom>
            <a:ln w="12700">
              <a:solidFill>
                <a:schemeClr val="tx1"/>
              </a:solidFill>
            </a:ln>
          </p:spPr>
        </p:pic>
        <p:sp>
          <p:nvSpPr>
            <p:cNvPr id="76" name="椭圆 75"/>
            <p:cNvSpPr>
              <a:spLocks/>
            </p:cNvSpPr>
            <p:nvPr/>
          </p:nvSpPr>
          <p:spPr>
            <a:xfrm>
              <a:off x="1962940" y="2188905"/>
              <a:ext cx="144016" cy="1590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78"/>
          <p:cNvGrpSpPr/>
          <p:nvPr/>
        </p:nvGrpSpPr>
        <p:grpSpPr>
          <a:xfrm>
            <a:off x="2720339" y="260648"/>
            <a:ext cx="6423661" cy="3528392"/>
            <a:chOff x="2720339" y="396115"/>
            <a:chExt cx="6423661" cy="3528392"/>
          </a:xfrm>
        </p:grpSpPr>
        <p:grpSp>
          <p:nvGrpSpPr>
            <p:cNvPr id="11" name="组合 70"/>
            <p:cNvGrpSpPr/>
            <p:nvPr/>
          </p:nvGrpSpPr>
          <p:grpSpPr>
            <a:xfrm>
              <a:off x="4139952" y="396115"/>
              <a:ext cx="5004048" cy="3528392"/>
              <a:chOff x="4057186" y="4723943"/>
              <a:chExt cx="3269336" cy="2009371"/>
            </a:xfrm>
          </p:grpSpPr>
          <p:pic>
            <p:nvPicPr>
              <p:cNvPr id="69" name="Picture 3" descr="C:\Users\Weather\beijing721\Tornado\wind damage\环湖小镇\68b150ebg7a244fd934e6&amp;690.jpg"/>
              <p:cNvPicPr>
                <a:picLocks noChangeAspect="1" noChangeArrowheads="1"/>
              </p:cNvPicPr>
              <p:nvPr/>
            </p:nvPicPr>
            <p:blipFill>
              <a:blip r:embed="rId11" cstate="print"/>
              <a:srcRect b="822"/>
              <a:stretch>
                <a:fillRect/>
              </a:stretch>
            </p:blipFill>
            <p:spPr bwMode="auto">
              <a:xfrm>
                <a:off x="4057186" y="4723943"/>
                <a:ext cx="1512168" cy="2009371"/>
              </a:xfrm>
              <a:prstGeom prst="rect">
                <a:avLst/>
              </a:prstGeom>
              <a:noFill/>
              <a:ln w="12700">
                <a:solidFill>
                  <a:schemeClr val="tx1"/>
                </a:solidFill>
              </a:ln>
            </p:spPr>
          </p:pic>
          <p:pic>
            <p:nvPicPr>
              <p:cNvPr id="70" name="Picture 4" descr="C:\Users\Weather\beijing721\Tornado\wind damage\环湖小镇\68b150ebgc56b0d90b1d9&amp;690.jpg"/>
              <p:cNvPicPr>
                <a:picLocks noChangeAspect="1" noChangeArrowheads="1"/>
              </p:cNvPicPr>
              <p:nvPr/>
            </p:nvPicPr>
            <p:blipFill>
              <a:blip r:embed="rId12" cstate="print"/>
              <a:srcRect l="2202" r="9344" b="25471"/>
              <a:stretch>
                <a:fillRect/>
              </a:stretch>
            </p:blipFill>
            <p:spPr bwMode="auto">
              <a:xfrm>
                <a:off x="5549055" y="4723945"/>
                <a:ext cx="1777467" cy="2006554"/>
              </a:xfrm>
              <a:prstGeom prst="rect">
                <a:avLst/>
              </a:prstGeom>
              <a:noFill/>
              <a:ln w="12700">
                <a:solidFill>
                  <a:schemeClr val="tx1"/>
                </a:solidFill>
              </a:ln>
            </p:spPr>
          </p:pic>
        </p:grpSp>
        <p:sp>
          <p:nvSpPr>
            <p:cNvPr id="78" name="椭圆 77"/>
            <p:cNvSpPr>
              <a:spLocks/>
            </p:cNvSpPr>
            <p:nvPr/>
          </p:nvSpPr>
          <p:spPr>
            <a:xfrm>
              <a:off x="2720339" y="1205098"/>
              <a:ext cx="144016" cy="1590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6" name="TextBox 85"/>
          <p:cNvSpPr txBox="1"/>
          <p:nvPr/>
        </p:nvSpPr>
        <p:spPr>
          <a:xfrm>
            <a:off x="4120831" y="115673"/>
            <a:ext cx="4815540" cy="461665"/>
          </a:xfrm>
          <a:prstGeom prst="rect">
            <a:avLst/>
          </a:prstGeom>
          <a:solidFill>
            <a:schemeClr val="bg1"/>
          </a:solidFill>
        </p:spPr>
        <p:txBody>
          <a:bodyPr wrap="square" rtlCol="0">
            <a:spAutoFit/>
          </a:bodyPr>
          <a:lstStyle/>
          <a:p>
            <a:r>
              <a:rPr lang="en-US" altLang="zh-CN" sz="2400" b="1" dirty="0" smtClean="0">
                <a:solidFill>
                  <a:srgbClr val="FF0000"/>
                </a:solidFill>
              </a:rPr>
              <a:t>What caused the wind damage?</a:t>
            </a:r>
            <a:endParaRPr lang="zh-CN" altLang="en-US" sz="2400" b="1" dirty="0">
              <a:solidFill>
                <a:srgbClr val="FF0000"/>
              </a:solidFill>
            </a:endParaRPr>
          </a:p>
        </p:txBody>
      </p:sp>
      <p:sp>
        <p:nvSpPr>
          <p:cNvPr id="108" name="矩形 107"/>
          <p:cNvSpPr/>
          <p:nvPr/>
        </p:nvSpPr>
        <p:spPr>
          <a:xfrm>
            <a:off x="0" y="5478"/>
            <a:ext cx="265614"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2" name="直接连接符 91"/>
          <p:cNvCxnSpPr/>
          <p:nvPr/>
        </p:nvCxnSpPr>
        <p:spPr>
          <a:xfrm>
            <a:off x="727487" y="6126198"/>
            <a:ext cx="369478" cy="129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rot="5400000">
            <a:off x="1033780" y="6080426"/>
            <a:ext cx="116146" cy="1369"/>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28" name="TextBox 368"/>
          <p:cNvSpPr txBox="1"/>
          <p:nvPr/>
        </p:nvSpPr>
        <p:spPr>
          <a:xfrm>
            <a:off x="1302809" y="5736435"/>
            <a:ext cx="490840"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XBG</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129" name="TextBox 369"/>
          <p:cNvSpPr txBox="1"/>
          <p:nvPr/>
        </p:nvSpPr>
        <p:spPr>
          <a:xfrm>
            <a:off x="854700" y="5605028"/>
            <a:ext cx="490840"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DBG</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130" name="TextBox 370"/>
          <p:cNvSpPr txBox="1"/>
          <p:nvPr/>
        </p:nvSpPr>
        <p:spPr>
          <a:xfrm>
            <a:off x="3406904" y="1772981"/>
            <a:ext cx="461986" cy="246221"/>
          </a:xfrm>
          <a:prstGeom prst="rect">
            <a:avLst/>
          </a:prstGeom>
          <a:noFill/>
        </p:spPr>
        <p:txBody>
          <a:bodyPr wrap="none" rtlCol="0">
            <a:spAutoFit/>
          </a:bodyPr>
          <a:lstStyle>
            <a:defPPr>
              <a:defRPr lang="zh-CN"/>
            </a:defPPr>
            <a:lvl1pPr>
              <a:defRPr sz="1000" b="1">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defRPr>
            </a:lvl1pPr>
          </a:lstStyle>
          <a:p>
            <a:r>
              <a:rPr lang="en-US" altLang="zh-CN" dirty="0"/>
              <a:t>SJX</a:t>
            </a:r>
            <a:endParaRPr lang="zh-CN" altLang="en-US" dirty="0"/>
          </a:p>
        </p:txBody>
      </p:sp>
      <p:cxnSp>
        <p:nvCxnSpPr>
          <p:cNvPr id="132" name="直接连接符 131"/>
          <p:cNvCxnSpPr>
            <a:cxnSpLocks noChangeAspect="1"/>
          </p:cNvCxnSpPr>
          <p:nvPr/>
        </p:nvCxnSpPr>
        <p:spPr>
          <a:xfrm flipH="1">
            <a:off x="271162" y="6611257"/>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a:off x="265152" y="6674124"/>
            <a:ext cx="3752957" cy="21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flipH="1">
            <a:off x="632262" y="661990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5" name="直接连接符 134"/>
          <p:cNvCxnSpPr>
            <a:cxnSpLocks noChangeAspect="1"/>
          </p:cNvCxnSpPr>
          <p:nvPr/>
        </p:nvCxnSpPr>
        <p:spPr>
          <a:xfrm flipH="1">
            <a:off x="987787" y="6620591"/>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flipH="1">
            <a:off x="1341430" y="661981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a:cxnSpLocks noChangeAspect="1"/>
          </p:cNvCxnSpPr>
          <p:nvPr/>
        </p:nvCxnSpPr>
        <p:spPr>
          <a:xfrm rot="5400000" flipH="1">
            <a:off x="304175" y="3087169"/>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flipH="1">
            <a:off x="275066" y="2932204"/>
            <a:ext cx="379" cy="37503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rot="5400000" flipH="1">
            <a:off x="303137" y="3441410"/>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a:cxnSpLocks noChangeAspect="1"/>
          </p:cNvCxnSpPr>
          <p:nvPr/>
        </p:nvCxnSpPr>
        <p:spPr>
          <a:xfrm rot="5400000" flipH="1">
            <a:off x="305173" y="3798968"/>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rot="5400000" flipH="1">
            <a:off x="303303" y="415165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rot="5400000" flipH="1">
            <a:off x="305684" y="450682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rot="5400000" flipH="1">
            <a:off x="304244" y="592972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rot="5400000" flipH="1">
            <a:off x="302302" y="628487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rot="5400000" flipH="1">
            <a:off x="291687" y="664041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275846" y="238035"/>
            <a:ext cx="1274" cy="27279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rot="5400000" flipH="1">
            <a:off x="305458" y="60404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rot="5400000" flipH="1">
            <a:off x="305458" y="95920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rot="5400000" flipH="1">
            <a:off x="304053" y="1314547"/>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rot="5400000" flipH="1">
            <a:off x="304053" y="1668641"/>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rot="5400000" flipH="1">
            <a:off x="304484" y="2732540"/>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8" name="TextBox 435"/>
          <p:cNvSpPr txBox="1"/>
          <p:nvPr/>
        </p:nvSpPr>
        <p:spPr>
          <a:xfrm>
            <a:off x="859876" y="6643474"/>
            <a:ext cx="236560" cy="400110"/>
          </a:xfrm>
          <a:prstGeom prst="rect">
            <a:avLst/>
          </a:prstGeom>
          <a:noFill/>
        </p:spPr>
        <p:txBody>
          <a:bodyPr wrap="square" rtlCol="0">
            <a:spAutoFit/>
          </a:bodyPr>
          <a:lstStyle/>
          <a:p>
            <a:r>
              <a:rPr lang="en-US" altLang="zh-CN" sz="1000" dirty="0" smtClean="0">
                <a:latin typeface="Arial" pitchFamily="34" charset="0"/>
                <a:cs typeface="Arial" pitchFamily="34" charset="0"/>
              </a:rPr>
              <a:t>1   </a:t>
            </a:r>
            <a:endParaRPr lang="zh-CN" altLang="en-US" sz="1000" dirty="0">
              <a:latin typeface="Arial" pitchFamily="34" charset="0"/>
              <a:cs typeface="Arial" pitchFamily="34" charset="0"/>
            </a:endParaRPr>
          </a:p>
        </p:txBody>
      </p:sp>
      <p:sp>
        <p:nvSpPr>
          <p:cNvPr id="164" name="TextBox 438"/>
          <p:cNvSpPr txBox="1"/>
          <p:nvPr/>
        </p:nvSpPr>
        <p:spPr>
          <a:xfrm>
            <a:off x="87074" y="5837982"/>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1  </a:t>
            </a:r>
            <a:endParaRPr lang="zh-CN" altLang="en-US" sz="1000" dirty="0">
              <a:latin typeface="Arial" pitchFamily="34" charset="0"/>
              <a:cs typeface="Arial" pitchFamily="34" charset="0"/>
            </a:endParaRPr>
          </a:p>
        </p:txBody>
      </p:sp>
      <p:sp>
        <p:nvSpPr>
          <p:cNvPr id="165" name="TextBox 440"/>
          <p:cNvSpPr txBox="1"/>
          <p:nvPr/>
        </p:nvSpPr>
        <p:spPr>
          <a:xfrm>
            <a:off x="88424" y="4412556"/>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3 </a:t>
            </a:r>
            <a:endParaRPr lang="zh-CN" altLang="en-US" sz="1000" dirty="0">
              <a:latin typeface="Arial" pitchFamily="34" charset="0"/>
              <a:cs typeface="Arial" pitchFamily="34" charset="0"/>
            </a:endParaRPr>
          </a:p>
        </p:txBody>
      </p:sp>
      <p:sp>
        <p:nvSpPr>
          <p:cNvPr id="173" name="TextBox 446"/>
          <p:cNvSpPr txBox="1"/>
          <p:nvPr/>
        </p:nvSpPr>
        <p:spPr>
          <a:xfrm>
            <a:off x="86901" y="3705106"/>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4</a:t>
            </a:r>
            <a:endParaRPr lang="zh-CN" altLang="en-US" sz="1000" dirty="0">
              <a:latin typeface="Arial" pitchFamily="34" charset="0"/>
              <a:cs typeface="Arial" pitchFamily="34" charset="0"/>
            </a:endParaRPr>
          </a:p>
        </p:txBody>
      </p:sp>
      <p:sp>
        <p:nvSpPr>
          <p:cNvPr id="174" name="TextBox 447"/>
          <p:cNvSpPr txBox="1"/>
          <p:nvPr/>
        </p:nvSpPr>
        <p:spPr>
          <a:xfrm>
            <a:off x="86020" y="2994044"/>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5</a:t>
            </a:r>
            <a:endParaRPr lang="zh-CN" altLang="en-US" sz="1000" dirty="0">
              <a:latin typeface="Arial" pitchFamily="34" charset="0"/>
              <a:cs typeface="Arial" pitchFamily="34" charset="0"/>
            </a:endParaRPr>
          </a:p>
        </p:txBody>
      </p:sp>
      <p:sp>
        <p:nvSpPr>
          <p:cNvPr id="175" name="TextBox 449"/>
          <p:cNvSpPr txBox="1"/>
          <p:nvPr/>
        </p:nvSpPr>
        <p:spPr>
          <a:xfrm>
            <a:off x="85141" y="865729"/>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8   </a:t>
            </a:r>
            <a:endParaRPr lang="zh-CN" altLang="en-US" sz="1000" dirty="0">
              <a:latin typeface="Arial" pitchFamily="34" charset="0"/>
              <a:cs typeface="Arial" pitchFamily="34" charset="0"/>
            </a:endParaRPr>
          </a:p>
        </p:txBody>
      </p:sp>
      <p:sp>
        <p:nvSpPr>
          <p:cNvPr id="177" name="TextBox 450"/>
          <p:cNvSpPr txBox="1"/>
          <p:nvPr/>
        </p:nvSpPr>
        <p:spPr>
          <a:xfrm>
            <a:off x="79995" y="6549716"/>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0</a:t>
            </a:r>
            <a:endParaRPr lang="zh-CN" altLang="en-US" sz="1000" dirty="0">
              <a:latin typeface="Arial" pitchFamily="34" charset="0"/>
              <a:cs typeface="Arial" pitchFamily="34" charset="0"/>
            </a:endParaRPr>
          </a:p>
        </p:txBody>
      </p:sp>
      <p:sp>
        <p:nvSpPr>
          <p:cNvPr id="178" name="TextBox 451"/>
          <p:cNvSpPr txBox="1"/>
          <p:nvPr/>
        </p:nvSpPr>
        <p:spPr>
          <a:xfrm>
            <a:off x="144912" y="6641418"/>
            <a:ext cx="236560" cy="400110"/>
          </a:xfrm>
          <a:prstGeom prst="rect">
            <a:avLst/>
          </a:prstGeom>
          <a:noFill/>
        </p:spPr>
        <p:txBody>
          <a:bodyPr wrap="square" rtlCol="0">
            <a:spAutoFit/>
          </a:bodyPr>
          <a:lstStyle/>
          <a:p>
            <a:r>
              <a:rPr lang="en-US" altLang="zh-CN" sz="1000" dirty="0" smtClean="0">
                <a:latin typeface="Arial" pitchFamily="34" charset="0"/>
                <a:cs typeface="Arial" pitchFamily="34" charset="0"/>
              </a:rPr>
              <a:t>0   </a:t>
            </a:r>
            <a:endParaRPr lang="zh-CN" altLang="en-US" sz="1000" dirty="0">
              <a:latin typeface="Arial" pitchFamily="34" charset="0"/>
              <a:cs typeface="Arial" pitchFamily="34" charset="0"/>
            </a:endParaRPr>
          </a:p>
        </p:txBody>
      </p:sp>
      <p:sp>
        <p:nvSpPr>
          <p:cNvPr id="179" name="TextBox 452"/>
          <p:cNvSpPr txBox="1"/>
          <p:nvPr/>
        </p:nvSpPr>
        <p:spPr>
          <a:xfrm>
            <a:off x="3818162" y="6637700"/>
            <a:ext cx="405944" cy="400110"/>
          </a:xfrm>
          <a:prstGeom prst="rect">
            <a:avLst/>
          </a:prstGeom>
          <a:noFill/>
        </p:spPr>
        <p:txBody>
          <a:bodyPr wrap="square" rtlCol="0">
            <a:spAutoFit/>
          </a:bodyPr>
          <a:lstStyle/>
          <a:p>
            <a:r>
              <a:rPr lang="en-US" altLang="zh-CN" sz="1000" dirty="0" smtClean="0">
                <a:latin typeface="Arial" pitchFamily="34" charset="0"/>
                <a:cs typeface="Arial" pitchFamily="34" charset="0"/>
              </a:rPr>
              <a:t>(km)</a:t>
            </a:r>
          </a:p>
          <a:p>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sp>
        <p:nvSpPr>
          <p:cNvPr id="180" name="TextBox 453"/>
          <p:cNvSpPr txBox="1"/>
          <p:nvPr/>
        </p:nvSpPr>
        <p:spPr>
          <a:xfrm>
            <a:off x="46924" y="18924"/>
            <a:ext cx="405944" cy="400110"/>
          </a:xfrm>
          <a:prstGeom prst="rect">
            <a:avLst/>
          </a:prstGeom>
          <a:noFill/>
        </p:spPr>
        <p:txBody>
          <a:bodyPr wrap="square" rtlCol="0">
            <a:spAutoFit/>
          </a:bodyPr>
          <a:lstStyle/>
          <a:p>
            <a:r>
              <a:rPr lang="en-US" altLang="zh-CN" sz="1000" dirty="0" smtClean="0">
                <a:latin typeface="Arial" pitchFamily="34" charset="0"/>
                <a:cs typeface="Arial" pitchFamily="34" charset="0"/>
              </a:rPr>
              <a:t>(km)</a:t>
            </a:r>
          </a:p>
          <a:p>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sp>
        <p:nvSpPr>
          <p:cNvPr id="181" name="TextBox 337"/>
          <p:cNvSpPr txBox="1"/>
          <p:nvPr/>
        </p:nvSpPr>
        <p:spPr>
          <a:xfrm>
            <a:off x="214711" y="6477657"/>
            <a:ext cx="385042" cy="246221"/>
          </a:xfrm>
          <a:prstGeom prst="rect">
            <a:avLst/>
          </a:prstGeom>
          <a:noFill/>
        </p:spPr>
        <p:txBody>
          <a:bodyPr wrap="none" rtlCol="0">
            <a:spAutoFit/>
          </a:bodyPr>
          <a:lstStyle/>
          <a:p>
            <a:r>
              <a:rPr lang="en-US" altLang="zh-CN" sz="1000" b="1" dirty="0" smtClean="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HT</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186" name="TextBox 436"/>
          <p:cNvSpPr txBox="1"/>
          <p:nvPr/>
        </p:nvSpPr>
        <p:spPr>
          <a:xfrm>
            <a:off x="3694003" y="6642280"/>
            <a:ext cx="236560" cy="246221"/>
          </a:xfrm>
          <a:prstGeom prst="rect">
            <a:avLst/>
          </a:prstGeom>
          <a:noFill/>
        </p:spPr>
        <p:txBody>
          <a:bodyPr wrap="square" rtlCol="0">
            <a:spAutoFit/>
          </a:bodyPr>
          <a:lstStyle/>
          <a:p>
            <a:r>
              <a:rPr lang="en-US" altLang="zh-CN" sz="1000" dirty="0">
                <a:latin typeface="Arial" pitchFamily="34" charset="0"/>
                <a:cs typeface="Arial" pitchFamily="34" charset="0"/>
              </a:rPr>
              <a:t>5</a:t>
            </a:r>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cxnSp>
        <p:nvCxnSpPr>
          <p:cNvPr id="188" name="直接连接符 187"/>
          <p:cNvCxnSpPr/>
          <p:nvPr/>
        </p:nvCxnSpPr>
        <p:spPr>
          <a:xfrm rot="5400000" flipH="1">
            <a:off x="304219" y="557518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0" name="TextBox 448"/>
          <p:cNvSpPr txBox="1"/>
          <p:nvPr/>
        </p:nvSpPr>
        <p:spPr>
          <a:xfrm>
            <a:off x="87022" y="1574530"/>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7   </a:t>
            </a:r>
            <a:endParaRPr lang="zh-CN" altLang="en-US" sz="1000" dirty="0">
              <a:latin typeface="Arial" pitchFamily="34" charset="0"/>
              <a:cs typeface="Arial" pitchFamily="34" charset="0"/>
            </a:endParaRPr>
          </a:p>
        </p:txBody>
      </p:sp>
      <p:cxnSp>
        <p:nvCxnSpPr>
          <p:cNvPr id="191" name="直接连接符 190"/>
          <p:cNvCxnSpPr/>
          <p:nvPr/>
        </p:nvCxnSpPr>
        <p:spPr>
          <a:xfrm>
            <a:off x="276062" y="275379"/>
            <a:ext cx="57600" cy="7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2" name="TextBox 449"/>
          <p:cNvSpPr txBox="1"/>
          <p:nvPr/>
        </p:nvSpPr>
        <p:spPr>
          <a:xfrm>
            <a:off x="84908" y="153433"/>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9   </a:t>
            </a:r>
            <a:endParaRPr lang="zh-CN" altLang="en-US" sz="1000" dirty="0">
              <a:latin typeface="Arial" pitchFamily="34" charset="0"/>
              <a:cs typeface="Arial" pitchFamily="34" charset="0"/>
            </a:endParaRPr>
          </a:p>
        </p:txBody>
      </p:sp>
      <p:sp>
        <p:nvSpPr>
          <p:cNvPr id="193" name="TextBox 439"/>
          <p:cNvSpPr txBox="1"/>
          <p:nvPr/>
        </p:nvSpPr>
        <p:spPr>
          <a:xfrm>
            <a:off x="86521" y="5122008"/>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2  </a:t>
            </a:r>
            <a:endParaRPr lang="zh-CN" altLang="en-US" sz="1000" dirty="0">
              <a:latin typeface="Arial" pitchFamily="34" charset="0"/>
              <a:cs typeface="Arial" pitchFamily="34" charset="0"/>
            </a:endParaRPr>
          </a:p>
        </p:txBody>
      </p:sp>
      <p:sp>
        <p:nvSpPr>
          <p:cNvPr id="194" name="矩形 193"/>
          <p:cNvSpPr/>
          <p:nvPr/>
        </p:nvSpPr>
        <p:spPr>
          <a:xfrm rot="2700000">
            <a:off x="3378571" y="5988332"/>
            <a:ext cx="479779" cy="47977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TextBox 441"/>
          <p:cNvSpPr txBox="1"/>
          <p:nvPr/>
        </p:nvSpPr>
        <p:spPr>
          <a:xfrm>
            <a:off x="3479077" y="5888202"/>
            <a:ext cx="277640" cy="246221"/>
          </a:xfrm>
          <a:prstGeom prst="rect">
            <a:avLst/>
          </a:prstGeom>
          <a:noFill/>
        </p:spPr>
        <p:txBody>
          <a:bodyPr wrap="square" rtlCol="0">
            <a:spAutoFit/>
          </a:bodyPr>
          <a:lstStyle/>
          <a:p>
            <a:r>
              <a:rPr lang="en-US" altLang="zh-CN" sz="1000" b="1" dirty="0" smtClean="0">
                <a:solidFill>
                  <a:srgbClr val="FF0000"/>
                </a:solidFill>
                <a:latin typeface="Arial" pitchFamily="34" charset="0"/>
                <a:cs typeface="Arial" pitchFamily="34" charset="0"/>
              </a:rPr>
              <a:t>N</a:t>
            </a:r>
            <a:endParaRPr lang="zh-CN" altLang="en-US" sz="1000" b="1" dirty="0">
              <a:solidFill>
                <a:srgbClr val="FF0000"/>
              </a:solidFill>
              <a:latin typeface="Arial" pitchFamily="34" charset="0"/>
              <a:cs typeface="Arial" pitchFamily="34" charset="0"/>
            </a:endParaRPr>
          </a:p>
        </p:txBody>
      </p:sp>
      <p:sp>
        <p:nvSpPr>
          <p:cNvPr id="197" name="TextBox 443"/>
          <p:cNvSpPr txBox="1"/>
          <p:nvPr/>
        </p:nvSpPr>
        <p:spPr>
          <a:xfrm>
            <a:off x="3674019" y="6106407"/>
            <a:ext cx="277640" cy="246221"/>
          </a:xfrm>
          <a:prstGeom prst="rect">
            <a:avLst/>
          </a:prstGeom>
          <a:noFill/>
        </p:spPr>
        <p:txBody>
          <a:bodyPr wrap="square" rtlCol="0">
            <a:spAutoFit/>
          </a:bodyPr>
          <a:lstStyle/>
          <a:p>
            <a:r>
              <a:rPr lang="en-US" altLang="zh-CN" sz="1000" b="1" dirty="0" smtClean="0">
                <a:solidFill>
                  <a:srgbClr val="FF0000"/>
                </a:solidFill>
                <a:latin typeface="Arial" pitchFamily="34" charset="0"/>
                <a:cs typeface="Arial" pitchFamily="34" charset="0"/>
              </a:rPr>
              <a:t>E</a:t>
            </a:r>
            <a:endParaRPr lang="zh-CN" altLang="en-US" sz="1000" b="1" dirty="0">
              <a:solidFill>
                <a:srgbClr val="FF0000"/>
              </a:solidFill>
              <a:latin typeface="Arial" pitchFamily="34" charset="0"/>
              <a:cs typeface="Arial" pitchFamily="34" charset="0"/>
            </a:endParaRPr>
          </a:p>
        </p:txBody>
      </p:sp>
      <p:sp>
        <p:nvSpPr>
          <p:cNvPr id="198" name="TextBox 444"/>
          <p:cNvSpPr txBox="1"/>
          <p:nvPr/>
        </p:nvSpPr>
        <p:spPr>
          <a:xfrm>
            <a:off x="3477593" y="6324612"/>
            <a:ext cx="277640" cy="246221"/>
          </a:xfrm>
          <a:prstGeom prst="rect">
            <a:avLst/>
          </a:prstGeom>
          <a:noFill/>
        </p:spPr>
        <p:txBody>
          <a:bodyPr wrap="square" rtlCol="0">
            <a:spAutoFit/>
          </a:bodyPr>
          <a:lstStyle/>
          <a:p>
            <a:r>
              <a:rPr lang="en-US" altLang="zh-CN" sz="1000" b="1" dirty="0" smtClean="0">
                <a:solidFill>
                  <a:srgbClr val="FF0000"/>
                </a:solidFill>
                <a:latin typeface="Arial" pitchFamily="34" charset="0"/>
                <a:cs typeface="Arial" pitchFamily="34" charset="0"/>
              </a:rPr>
              <a:t>S</a:t>
            </a:r>
            <a:endParaRPr lang="zh-CN" altLang="en-US" sz="1000" b="1" dirty="0">
              <a:solidFill>
                <a:srgbClr val="FF0000"/>
              </a:solidFill>
              <a:latin typeface="Arial" pitchFamily="34" charset="0"/>
              <a:cs typeface="Arial" pitchFamily="34" charset="0"/>
            </a:endParaRPr>
          </a:p>
        </p:txBody>
      </p:sp>
      <p:sp>
        <p:nvSpPr>
          <p:cNvPr id="199" name="十字箭头 198"/>
          <p:cNvSpPr/>
          <p:nvPr/>
        </p:nvSpPr>
        <p:spPr>
          <a:xfrm>
            <a:off x="3469999" y="6072934"/>
            <a:ext cx="294471" cy="314967"/>
          </a:xfrm>
          <a:prstGeom prst="quadArrow">
            <a:avLst>
              <a:gd name="adj1" fmla="val 7154"/>
              <a:gd name="adj2" fmla="val 13557"/>
              <a:gd name="adj3" fmla="val 225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2" name="直接连接符 201"/>
          <p:cNvCxnSpPr/>
          <p:nvPr/>
        </p:nvCxnSpPr>
        <p:spPr>
          <a:xfrm rot="5400000" flipH="1">
            <a:off x="304279" y="521694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3" name="直接连接符 202"/>
          <p:cNvCxnSpPr/>
          <p:nvPr/>
        </p:nvCxnSpPr>
        <p:spPr>
          <a:xfrm rot="5400000" flipH="1">
            <a:off x="303087" y="4860541"/>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5" name="直接连接符 204"/>
          <p:cNvCxnSpPr/>
          <p:nvPr/>
        </p:nvCxnSpPr>
        <p:spPr>
          <a:xfrm rot="5400000" flipH="1">
            <a:off x="304045" y="237736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6" name="TextBox 448"/>
          <p:cNvSpPr txBox="1"/>
          <p:nvPr/>
        </p:nvSpPr>
        <p:spPr>
          <a:xfrm>
            <a:off x="85426" y="2285376"/>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6</a:t>
            </a:r>
            <a:endParaRPr lang="zh-CN" altLang="en-US" sz="1000" dirty="0">
              <a:latin typeface="Arial" pitchFamily="34" charset="0"/>
              <a:cs typeface="Arial" pitchFamily="34" charset="0"/>
            </a:endParaRPr>
          </a:p>
        </p:txBody>
      </p:sp>
      <p:cxnSp>
        <p:nvCxnSpPr>
          <p:cNvPr id="207" name="直接连接符 206"/>
          <p:cNvCxnSpPr/>
          <p:nvPr/>
        </p:nvCxnSpPr>
        <p:spPr>
          <a:xfrm rot="5400000" flipH="1">
            <a:off x="304527" y="202333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1070465" y="-84731"/>
            <a:ext cx="2155462" cy="369332"/>
          </a:xfrm>
          <a:prstGeom prst="rect">
            <a:avLst/>
          </a:prstGeom>
          <a:noFill/>
        </p:spPr>
        <p:txBody>
          <a:bodyPr wrap="none" rtlCol="0">
            <a:spAutoFit/>
          </a:bodyPr>
          <a:lstStyle/>
          <a:p>
            <a:r>
              <a:rPr lang="en-US" altLang="zh-CN" dirty="0" err="1" smtClean="0"/>
              <a:t>Zhangjiawan</a:t>
            </a:r>
            <a:r>
              <a:rPr lang="en-US" altLang="zh-CN" dirty="0" smtClean="0"/>
              <a:t> Town </a:t>
            </a:r>
            <a:endParaRPr lang="zh-CN" altLang="en-US" dirty="0"/>
          </a:p>
        </p:txBody>
      </p:sp>
      <p:sp>
        <p:nvSpPr>
          <p:cNvPr id="63" name="椭圆 62"/>
          <p:cNvSpPr>
            <a:spLocks/>
          </p:cNvSpPr>
          <p:nvPr/>
        </p:nvSpPr>
        <p:spPr>
          <a:xfrm>
            <a:off x="1500409" y="5269719"/>
            <a:ext cx="144016" cy="15900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1" name="直接连接符 130"/>
          <p:cNvCxnSpPr/>
          <p:nvPr/>
        </p:nvCxnSpPr>
        <p:spPr>
          <a:xfrm>
            <a:off x="2926363" y="6609843"/>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flipH="1">
            <a:off x="1697876" y="661906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flipH="1">
            <a:off x="2050401" y="661952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flipH="1">
            <a:off x="2404678" y="6619343"/>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flipH="1">
            <a:off x="2758817" y="661918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flipH="1">
            <a:off x="3466217" y="661876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7" name="TextBox 91"/>
          <p:cNvSpPr txBox="1"/>
          <p:nvPr/>
        </p:nvSpPr>
        <p:spPr>
          <a:xfrm>
            <a:off x="2275982" y="6642780"/>
            <a:ext cx="236560" cy="400110"/>
          </a:xfrm>
          <a:prstGeom prst="rect">
            <a:avLst/>
          </a:prstGeom>
          <a:noFill/>
        </p:spPr>
        <p:txBody>
          <a:bodyPr wrap="square" rtlCol="0">
            <a:spAutoFit/>
          </a:bodyPr>
          <a:lstStyle/>
          <a:p>
            <a:r>
              <a:rPr lang="en-US" altLang="zh-CN" sz="1000" dirty="0">
                <a:latin typeface="Arial" pitchFamily="34" charset="0"/>
                <a:cs typeface="Arial" pitchFamily="34" charset="0"/>
              </a:rPr>
              <a:t>3</a:t>
            </a:r>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sp>
        <p:nvSpPr>
          <p:cNvPr id="159" name="TextBox 436"/>
          <p:cNvSpPr txBox="1"/>
          <p:nvPr/>
        </p:nvSpPr>
        <p:spPr>
          <a:xfrm>
            <a:off x="2982290" y="6642413"/>
            <a:ext cx="236560" cy="400110"/>
          </a:xfrm>
          <a:prstGeom prst="rect">
            <a:avLst/>
          </a:prstGeom>
          <a:noFill/>
        </p:spPr>
        <p:txBody>
          <a:bodyPr wrap="square" rtlCol="0">
            <a:spAutoFit/>
          </a:bodyPr>
          <a:lstStyle/>
          <a:p>
            <a:r>
              <a:rPr lang="en-US" altLang="zh-CN" sz="1000" dirty="0">
                <a:latin typeface="Arial" pitchFamily="34" charset="0"/>
                <a:cs typeface="Arial" pitchFamily="34" charset="0"/>
              </a:rPr>
              <a:t>4</a:t>
            </a:r>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sp>
        <p:nvSpPr>
          <p:cNvPr id="160" name="TextBox 437"/>
          <p:cNvSpPr txBox="1"/>
          <p:nvPr/>
        </p:nvSpPr>
        <p:spPr>
          <a:xfrm>
            <a:off x="1567728" y="6642922"/>
            <a:ext cx="236560" cy="400110"/>
          </a:xfrm>
          <a:prstGeom prst="rect">
            <a:avLst/>
          </a:prstGeom>
          <a:noFill/>
        </p:spPr>
        <p:txBody>
          <a:bodyPr wrap="square" rtlCol="0">
            <a:spAutoFit/>
          </a:bodyPr>
          <a:lstStyle/>
          <a:p>
            <a:r>
              <a:rPr lang="en-US" altLang="zh-CN" sz="1000" dirty="0" smtClean="0">
                <a:latin typeface="Arial" pitchFamily="34" charset="0"/>
                <a:cs typeface="Arial" pitchFamily="34" charset="0"/>
              </a:rPr>
              <a:t>2    </a:t>
            </a:r>
            <a:endParaRPr lang="zh-CN" altLang="en-US" sz="1000" dirty="0">
              <a:latin typeface="Arial" pitchFamily="34" charset="0"/>
              <a:cs typeface="Arial" pitchFamily="34" charset="0"/>
            </a:endParaRPr>
          </a:p>
        </p:txBody>
      </p:sp>
      <p:cxnSp>
        <p:nvCxnSpPr>
          <p:cNvPr id="183" name="直接连接符 182"/>
          <p:cNvCxnSpPr/>
          <p:nvPr/>
        </p:nvCxnSpPr>
        <p:spPr>
          <a:xfrm flipH="1">
            <a:off x="3111318" y="661706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6" name="TextBox 442"/>
          <p:cNvSpPr txBox="1"/>
          <p:nvPr/>
        </p:nvSpPr>
        <p:spPr>
          <a:xfrm>
            <a:off x="3261874" y="6105228"/>
            <a:ext cx="306494" cy="246221"/>
          </a:xfrm>
          <a:prstGeom prst="rect">
            <a:avLst/>
          </a:prstGeom>
          <a:noFill/>
        </p:spPr>
        <p:txBody>
          <a:bodyPr wrap="square" rtlCol="0">
            <a:spAutoFit/>
          </a:bodyPr>
          <a:lstStyle/>
          <a:p>
            <a:r>
              <a:rPr lang="en-US" altLang="zh-CN" sz="1000" b="1" dirty="0" smtClean="0">
                <a:solidFill>
                  <a:srgbClr val="FF0000"/>
                </a:solidFill>
                <a:latin typeface="Arial" pitchFamily="34" charset="0"/>
                <a:cs typeface="Arial" pitchFamily="34" charset="0"/>
              </a:rPr>
              <a:t>W</a:t>
            </a:r>
            <a:endParaRPr lang="zh-CN" altLang="en-US" sz="1000" b="1" dirty="0">
              <a:solidFill>
                <a:srgbClr val="FF0000"/>
              </a:solidFill>
              <a:latin typeface="Arial" pitchFamily="34" charset="0"/>
              <a:cs typeface="Arial" pitchFamily="34" charset="0"/>
            </a:endParaRPr>
          </a:p>
        </p:txBody>
      </p:sp>
      <p:sp>
        <p:nvSpPr>
          <p:cNvPr id="127" name="TextBox 367"/>
          <p:cNvSpPr txBox="1"/>
          <p:nvPr/>
        </p:nvSpPr>
        <p:spPr>
          <a:xfrm>
            <a:off x="1699334" y="4485918"/>
            <a:ext cx="362600"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FT</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200" name="TextBox 366"/>
          <p:cNvSpPr txBox="1"/>
          <p:nvPr/>
        </p:nvSpPr>
        <p:spPr>
          <a:xfrm>
            <a:off x="1978519" y="3026089"/>
            <a:ext cx="455574"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ZLZ</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204" name="TextBox 365"/>
          <p:cNvSpPr txBox="1"/>
          <p:nvPr/>
        </p:nvSpPr>
        <p:spPr>
          <a:xfrm>
            <a:off x="2237758" y="2258621"/>
            <a:ext cx="476412"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DXZ</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282" name="TextBox 82"/>
          <p:cNvSpPr txBox="1"/>
          <p:nvPr/>
        </p:nvSpPr>
        <p:spPr>
          <a:xfrm>
            <a:off x="2184417" y="833439"/>
            <a:ext cx="561372" cy="246221"/>
          </a:xfrm>
          <a:prstGeom prst="rect">
            <a:avLst/>
          </a:prstGeom>
          <a:noFill/>
        </p:spPr>
        <p:txBody>
          <a:bodyPr wrap="none" rtlCol="0">
            <a:spAutoFit/>
          </a:bodyPr>
          <a:lstStyle/>
          <a:p>
            <a:r>
              <a:rPr lang="en-US" altLang="zh-CN" sz="1000" b="1" dirty="0" smtClean="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XDFZ</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20" name="文本框 19"/>
          <p:cNvSpPr txBox="1"/>
          <p:nvPr/>
        </p:nvSpPr>
        <p:spPr>
          <a:xfrm>
            <a:off x="4207271" y="733386"/>
            <a:ext cx="4366199" cy="3046988"/>
          </a:xfrm>
          <a:prstGeom prst="rect">
            <a:avLst/>
          </a:prstGeom>
          <a:noFill/>
        </p:spPr>
        <p:txBody>
          <a:bodyPr wrap="square" rtlCol="0">
            <a:spAutoFit/>
          </a:bodyPr>
          <a:lstStyle/>
          <a:p>
            <a:pPr marL="355600" indent="-355600">
              <a:spcAft>
                <a:spcPts val="1200"/>
              </a:spcAft>
            </a:pPr>
            <a:r>
              <a:rPr lang="en-US" altLang="zh-CN" sz="2400" b="1" dirty="0" smtClean="0">
                <a:solidFill>
                  <a:srgbClr val="0000FF"/>
                </a:solidFill>
              </a:rPr>
              <a:t>1) Inconsistent witness information</a:t>
            </a:r>
          </a:p>
          <a:p>
            <a:pPr marL="355600" indent="-355600">
              <a:spcAft>
                <a:spcPts val="1200"/>
              </a:spcAft>
            </a:pPr>
            <a:r>
              <a:rPr lang="en-US" altLang="zh-CN" sz="2400" b="1" dirty="0" smtClean="0">
                <a:solidFill>
                  <a:srgbClr val="0000FF"/>
                </a:solidFill>
              </a:rPr>
              <a:t>2) No photograph evidence</a:t>
            </a:r>
          </a:p>
          <a:p>
            <a:pPr marL="355600" indent="-355600">
              <a:spcAft>
                <a:spcPts val="1200"/>
              </a:spcAft>
            </a:pPr>
            <a:r>
              <a:rPr lang="en-US" altLang="zh-CN" sz="2400" b="1" dirty="0" smtClean="0">
                <a:solidFill>
                  <a:srgbClr val="0000FF"/>
                </a:solidFill>
              </a:rPr>
              <a:t>3) </a:t>
            </a:r>
            <a:r>
              <a:rPr lang="en-US" altLang="zh-CN" sz="2400" b="1" dirty="0">
                <a:solidFill>
                  <a:srgbClr val="0000FF"/>
                </a:solidFill>
              </a:rPr>
              <a:t>Tornado has </a:t>
            </a:r>
            <a:r>
              <a:rPr lang="en-US" altLang="zh-CN" sz="2400" b="1" dirty="0" smtClean="0">
                <a:solidFill>
                  <a:srgbClr val="0000FF"/>
                </a:solidFill>
              </a:rPr>
              <a:t>never </a:t>
            </a:r>
            <a:r>
              <a:rPr lang="en-US" altLang="zh-CN" sz="2400" b="1" dirty="0">
                <a:solidFill>
                  <a:srgbClr val="0000FF"/>
                </a:solidFill>
              </a:rPr>
              <a:t>been reported or documented in Beijing </a:t>
            </a:r>
          </a:p>
          <a:p>
            <a:pPr>
              <a:spcAft>
                <a:spcPts val="1200"/>
              </a:spcAft>
            </a:pPr>
            <a:r>
              <a:rPr lang="en-US" altLang="zh-CN" dirty="0" smtClean="0"/>
              <a:t> </a:t>
            </a:r>
            <a:endParaRPr lang="zh-CN" altLang="en-US" dirty="0"/>
          </a:p>
        </p:txBody>
      </p:sp>
      <p:pic>
        <p:nvPicPr>
          <p:cNvPr id="91" name="图片 90" descr="IMG_6602.JPG"/>
          <p:cNvPicPr>
            <a:picLocks noChangeAspect="1"/>
          </p:cNvPicPr>
          <p:nvPr/>
        </p:nvPicPr>
        <p:blipFill>
          <a:blip r:embed="rId13" cstate="print"/>
          <a:stretch>
            <a:fillRect/>
          </a:stretch>
        </p:blipFill>
        <p:spPr>
          <a:xfrm>
            <a:off x="4460747" y="3528551"/>
            <a:ext cx="4118023" cy="3088517"/>
          </a:xfrm>
          <a:prstGeom prst="rect">
            <a:avLst/>
          </a:prstGeom>
        </p:spPr>
      </p:pic>
      <p:pic>
        <p:nvPicPr>
          <p:cNvPr id="94" name="Picture 4" descr="http://t1.gstatic.com/images?q=tbn:ANd9GcR9S25sdKikodX19pDnRNj_kWRP2HbtmWK2BNJ8piDXStDKibLo"/>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6206" t="12581" r="5532" b="21931"/>
          <a:stretch/>
        </p:blipFill>
        <p:spPr bwMode="auto">
          <a:xfrm>
            <a:off x="2320639" y="3469135"/>
            <a:ext cx="360123" cy="26719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38634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1+#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500" fill="hold"/>
                                        <p:tgtEl>
                                          <p:spTgt spid="63"/>
                                        </p:tgtEl>
                                        <p:attrNameLst>
                                          <p:attrName>ppt_x</p:attrName>
                                        </p:attrNameLst>
                                      </p:cBhvr>
                                      <p:tavLst>
                                        <p:tav tm="0">
                                          <p:val>
                                            <p:strVal val="1+#ppt_w/2"/>
                                          </p:val>
                                        </p:tav>
                                        <p:tav tm="100000">
                                          <p:val>
                                            <p:strVal val="#ppt_x"/>
                                          </p:val>
                                        </p:tav>
                                      </p:tavLst>
                                    </p:anim>
                                    <p:anim calcmode="lin" valueType="num">
                                      <p:cBhvr additive="base">
                                        <p:cTn id="12"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1+#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1+#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0"/>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94"/>
                                        </p:tgtEl>
                                        <p:attrNameLst>
                                          <p:attrName>style.visibility</p:attrName>
                                        </p:attrNameLst>
                                      </p:cBhvr>
                                      <p:to>
                                        <p:strVal val="visible"/>
                                      </p:to>
                                    </p:set>
                                    <p:anim calcmode="lin" valueType="num">
                                      <p:cBhvr>
                                        <p:cTn id="61" dur="1000" fill="hold"/>
                                        <p:tgtEl>
                                          <p:spTgt spid="94"/>
                                        </p:tgtEl>
                                        <p:attrNameLst>
                                          <p:attrName>ppt_w</p:attrName>
                                        </p:attrNameLst>
                                      </p:cBhvr>
                                      <p:tavLst>
                                        <p:tav tm="0">
                                          <p:val>
                                            <p:fltVal val="0"/>
                                          </p:val>
                                        </p:tav>
                                        <p:tav tm="100000">
                                          <p:val>
                                            <p:strVal val="#ppt_w"/>
                                          </p:val>
                                        </p:tav>
                                      </p:tavLst>
                                    </p:anim>
                                    <p:anim calcmode="lin" valueType="num">
                                      <p:cBhvr>
                                        <p:cTn id="62" dur="1000" fill="hold"/>
                                        <p:tgtEl>
                                          <p:spTgt spid="94"/>
                                        </p:tgtEl>
                                        <p:attrNameLst>
                                          <p:attrName>ppt_h</p:attrName>
                                        </p:attrNameLst>
                                      </p:cBhvr>
                                      <p:tavLst>
                                        <p:tav tm="0">
                                          <p:val>
                                            <p:fltVal val="0"/>
                                          </p:val>
                                        </p:tav>
                                        <p:tav tm="100000">
                                          <p:val>
                                            <p:strVal val="#ppt_h"/>
                                          </p:val>
                                        </p:tav>
                                      </p:tavLst>
                                    </p:anim>
                                    <p:anim calcmode="lin" valueType="num">
                                      <p:cBhvr>
                                        <p:cTn id="63" dur="1000" fill="hold"/>
                                        <p:tgtEl>
                                          <p:spTgt spid="94"/>
                                        </p:tgtEl>
                                        <p:attrNameLst>
                                          <p:attrName>style.rotation</p:attrName>
                                        </p:attrNameLst>
                                      </p:cBhvr>
                                      <p:tavLst>
                                        <p:tav tm="0">
                                          <p:val>
                                            <p:fltVal val="90"/>
                                          </p:val>
                                        </p:tav>
                                        <p:tav tm="100000">
                                          <p:val>
                                            <p:fltVal val="0"/>
                                          </p:val>
                                        </p:tav>
                                      </p:tavLst>
                                    </p:anim>
                                    <p:animEffect transition="in" filter="fade">
                                      <p:cBhvr>
                                        <p:cTn id="64" dur="1000"/>
                                        <p:tgtEl>
                                          <p:spTgt spid="94"/>
                                        </p:tgtEl>
                                      </p:cBhvr>
                                    </p:animEffect>
                                  </p:childTnLst>
                                </p:cTn>
                              </p:par>
                            </p:childTnLst>
                          </p:cTn>
                        </p:par>
                      </p:childTnLst>
                    </p:cTn>
                  </p:par>
                  <p:par>
                    <p:cTn id="65" fill="hold">
                      <p:stCondLst>
                        <p:cond delay="indefinite"/>
                      </p:stCondLst>
                      <p:childTnLst>
                        <p:par>
                          <p:cTn id="66" fill="hold">
                            <p:stCondLst>
                              <p:cond delay="0"/>
                            </p:stCondLst>
                            <p:childTnLst>
                              <p:par>
                                <p:cTn id="67" presetID="24" presetClass="path" presetSubtype="0" accel="50000" decel="50000" fill="hold" nodeType="clickEffect">
                                  <p:stCondLst>
                                    <p:cond delay="0"/>
                                  </p:stCondLst>
                                  <p:childTnLst>
                                    <p:animMotion origin="layout" path="M -0.00156 0.00625 C 0.01684 -0.06898 0.02673 -0.13704 0.02396 -0.17338 L 0.02066 -0.26042 C 0.01719 -0.27963 0.02274 -0.30393 0.03159 -0.34004 C 0.04305 -0.38194 0.06284 -0.41759 0.07465 -0.41967 C 0.08264 -0.41296 0.08125 -0.36805 0.06632 -0.32083 C 0.05816 -0.28842 0.04913 -0.26551 0.03923 -0.24884 L -0.00764 -0.19167 C -0.02431 -0.16574 -0.05156 -0.10023 -0.0717 -0.02639 C -0.09184 0.04792 -0.10226 0.1125 -0.0967 0.15 L -0.09462 0.23704 C -0.09427 0.25579 -0.09809 0.28333 -0.10643 0.31482 C -0.11997 0.36366 -0.14028 0.39931 -0.14757 0.39583 C -0.15677 0.38357 -0.15504 0.34329 -0.14323 0.30139 C -0.13507 0.26852 -0.12396 0.24028 -0.11545 0.23195 L -0.06788 0.16829 C -0.04757 0.1375 -0.02275 0.08009 -0.00156 0.00625 Z " pathEditMode="relative" rAng="17400000" ptsTypes="AAAAAAAAAAAAAAAAA">
                                      <p:cBhvr>
                                        <p:cTn id="68" dur="3000" fill="hold"/>
                                        <p:tgtEl>
                                          <p:spTgt spid="94"/>
                                        </p:tgtEl>
                                        <p:attrNameLst>
                                          <p:attrName>ppt_x</p:attrName>
                                          <p:attrName>ppt_y</p:attrName>
                                        </p:attrNameLst>
                                      </p:cBhvr>
                                      <p:rCtr x="-3455" y="-1806"/>
                                    </p:animMotion>
                                  </p:childTnLst>
                                </p:cTn>
                              </p:par>
                            </p:childTnLst>
                          </p:cTn>
                        </p:par>
                      </p:childTnLst>
                    </p:cTn>
                  </p:par>
                  <p:par>
                    <p:cTn id="69" fill="hold">
                      <p:stCondLst>
                        <p:cond delay="indefinite"/>
                      </p:stCondLst>
                      <p:childTnLst>
                        <p:par>
                          <p:cTn id="70" fill="hold">
                            <p:stCondLst>
                              <p:cond delay="0"/>
                            </p:stCondLst>
                            <p:childTnLst>
                              <p:par>
                                <p:cTn id="71" presetID="53" presetClass="entr" presetSubtype="0" fill="hold" nodeType="clickEffect">
                                  <p:stCondLst>
                                    <p:cond delay="0"/>
                                  </p:stCondLst>
                                  <p:childTnLst>
                                    <p:set>
                                      <p:cBhvr>
                                        <p:cTn id="72" dur="1" fill="hold">
                                          <p:stCondLst>
                                            <p:cond delay="0"/>
                                          </p:stCondLst>
                                        </p:cTn>
                                        <p:tgtEl>
                                          <p:spTgt spid="91"/>
                                        </p:tgtEl>
                                        <p:attrNameLst>
                                          <p:attrName>style.visibility</p:attrName>
                                        </p:attrNameLst>
                                      </p:cBhvr>
                                      <p:to>
                                        <p:strVal val="visible"/>
                                      </p:to>
                                    </p:set>
                                    <p:anim calcmode="lin" valueType="num">
                                      <p:cBhvr>
                                        <p:cTn id="73" dur="500" fill="hold"/>
                                        <p:tgtEl>
                                          <p:spTgt spid="91"/>
                                        </p:tgtEl>
                                        <p:attrNameLst>
                                          <p:attrName>ppt_w</p:attrName>
                                        </p:attrNameLst>
                                      </p:cBhvr>
                                      <p:tavLst>
                                        <p:tav tm="0">
                                          <p:val>
                                            <p:fltVal val="0"/>
                                          </p:val>
                                        </p:tav>
                                        <p:tav tm="100000">
                                          <p:val>
                                            <p:strVal val="#ppt_w"/>
                                          </p:val>
                                        </p:tav>
                                      </p:tavLst>
                                    </p:anim>
                                    <p:anim calcmode="lin" valueType="num">
                                      <p:cBhvr>
                                        <p:cTn id="74" dur="500" fill="hold"/>
                                        <p:tgtEl>
                                          <p:spTgt spid="91"/>
                                        </p:tgtEl>
                                        <p:attrNameLst>
                                          <p:attrName>ppt_h</p:attrName>
                                        </p:attrNameLst>
                                      </p:cBhvr>
                                      <p:tavLst>
                                        <p:tav tm="0">
                                          <p:val>
                                            <p:fltVal val="0"/>
                                          </p:val>
                                        </p:tav>
                                        <p:tav tm="100000">
                                          <p:val>
                                            <p:strVal val="#ppt_h"/>
                                          </p:val>
                                        </p:tav>
                                      </p:tavLst>
                                    </p:anim>
                                    <p:animEffect transition="in" filter="fade">
                                      <p:cBhvr>
                                        <p:cTn id="7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63" grpId="0" animBg="1"/>
      <p:bldP spid="63" grpId="1"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a:off x="768485" y="387202"/>
            <a:ext cx="2623225" cy="5972784"/>
          </a:xfrm>
          <a:custGeom>
            <a:avLst/>
            <a:gdLst>
              <a:gd name="connsiteX0" fmla="*/ 2373549 w 2623225"/>
              <a:gd name="connsiteY0" fmla="*/ 0 h 5972784"/>
              <a:gd name="connsiteX1" fmla="*/ 2110902 w 2623225"/>
              <a:gd name="connsiteY1" fmla="*/ 194553 h 5972784"/>
              <a:gd name="connsiteX2" fmla="*/ 1809345 w 2623225"/>
              <a:gd name="connsiteY2" fmla="*/ 496111 h 5972784"/>
              <a:gd name="connsiteX3" fmla="*/ 1721796 w 2623225"/>
              <a:gd name="connsiteY3" fmla="*/ 787941 h 5972784"/>
              <a:gd name="connsiteX4" fmla="*/ 1857983 w 2623225"/>
              <a:gd name="connsiteY4" fmla="*/ 982494 h 5972784"/>
              <a:gd name="connsiteX5" fmla="*/ 2344366 w 2623225"/>
              <a:gd name="connsiteY5" fmla="*/ 1235413 h 5972784"/>
              <a:gd name="connsiteX6" fmla="*/ 2441643 w 2623225"/>
              <a:gd name="connsiteY6" fmla="*/ 1371600 h 5972784"/>
              <a:gd name="connsiteX7" fmla="*/ 2431915 w 2623225"/>
              <a:gd name="connsiteY7" fmla="*/ 1449422 h 5972784"/>
              <a:gd name="connsiteX8" fmla="*/ 2373549 w 2623225"/>
              <a:gd name="connsiteY8" fmla="*/ 1498060 h 5972784"/>
              <a:gd name="connsiteX9" fmla="*/ 2071992 w 2623225"/>
              <a:gd name="connsiteY9" fmla="*/ 1595336 h 5972784"/>
              <a:gd name="connsiteX10" fmla="*/ 1585609 w 2623225"/>
              <a:gd name="connsiteY10" fmla="*/ 1673158 h 5972784"/>
              <a:gd name="connsiteX11" fmla="*/ 1264596 w 2623225"/>
              <a:gd name="connsiteY11" fmla="*/ 1750979 h 5972784"/>
              <a:gd name="connsiteX12" fmla="*/ 1118681 w 2623225"/>
              <a:gd name="connsiteY12" fmla="*/ 2003898 h 5972784"/>
              <a:gd name="connsiteX13" fmla="*/ 1196502 w 2623225"/>
              <a:gd name="connsiteY13" fmla="*/ 2305456 h 5972784"/>
              <a:gd name="connsiteX14" fmla="*/ 1468877 w 2623225"/>
              <a:gd name="connsiteY14" fmla="*/ 2626468 h 5972784"/>
              <a:gd name="connsiteX15" fmla="*/ 1750979 w 2623225"/>
              <a:gd name="connsiteY15" fmla="*/ 2762656 h 5972784"/>
              <a:gd name="connsiteX16" fmla="*/ 1828800 w 2623225"/>
              <a:gd name="connsiteY16" fmla="*/ 2908570 h 5972784"/>
              <a:gd name="connsiteX17" fmla="*/ 1770434 w 2623225"/>
              <a:gd name="connsiteY17" fmla="*/ 3093396 h 5972784"/>
              <a:gd name="connsiteX18" fmla="*/ 1634247 w 2623225"/>
              <a:gd name="connsiteY18" fmla="*/ 3239311 h 5972784"/>
              <a:gd name="connsiteX19" fmla="*/ 1478604 w 2623225"/>
              <a:gd name="connsiteY19" fmla="*/ 3608962 h 5972784"/>
              <a:gd name="connsiteX20" fmla="*/ 1342417 w 2623225"/>
              <a:gd name="connsiteY20" fmla="*/ 4241260 h 5972784"/>
              <a:gd name="connsiteX21" fmla="*/ 1274324 w 2623225"/>
              <a:gd name="connsiteY21" fmla="*/ 4503907 h 5972784"/>
              <a:gd name="connsiteX22" fmla="*/ 1031132 w 2623225"/>
              <a:gd name="connsiteY22" fmla="*/ 4669277 h 5972784"/>
              <a:gd name="connsiteX23" fmla="*/ 817124 w 2623225"/>
              <a:gd name="connsiteY23" fmla="*/ 4786009 h 5972784"/>
              <a:gd name="connsiteX24" fmla="*/ 651753 w 2623225"/>
              <a:gd name="connsiteY24" fmla="*/ 5116749 h 5972784"/>
              <a:gd name="connsiteX25" fmla="*/ 428017 w 2623225"/>
              <a:gd name="connsiteY25" fmla="*/ 5496128 h 5972784"/>
              <a:gd name="connsiteX26" fmla="*/ 126460 w 2623225"/>
              <a:gd name="connsiteY26" fmla="*/ 5846324 h 5972784"/>
              <a:gd name="connsiteX27" fmla="*/ 48638 w 2623225"/>
              <a:gd name="connsiteY27" fmla="*/ 5933873 h 5972784"/>
              <a:gd name="connsiteX28" fmla="*/ 418289 w 2623225"/>
              <a:gd name="connsiteY28" fmla="*/ 5612860 h 5972784"/>
              <a:gd name="connsiteX29" fmla="*/ 632298 w 2623225"/>
              <a:gd name="connsiteY29" fmla="*/ 5398851 h 5972784"/>
              <a:gd name="connsiteX30" fmla="*/ 797668 w 2623225"/>
              <a:gd name="connsiteY30" fmla="*/ 5087566 h 5972784"/>
              <a:gd name="connsiteX31" fmla="*/ 914400 w 2623225"/>
              <a:gd name="connsiteY31" fmla="*/ 4931924 h 5972784"/>
              <a:gd name="connsiteX32" fmla="*/ 1138136 w 2623225"/>
              <a:gd name="connsiteY32" fmla="*/ 4776281 h 5972784"/>
              <a:gd name="connsiteX33" fmla="*/ 1313234 w 2623225"/>
              <a:gd name="connsiteY33" fmla="*/ 4698460 h 5972784"/>
              <a:gd name="connsiteX34" fmla="*/ 1459149 w 2623225"/>
              <a:gd name="connsiteY34" fmla="*/ 4289898 h 5972784"/>
              <a:gd name="connsiteX35" fmla="*/ 1546698 w 2623225"/>
              <a:gd name="connsiteY35" fmla="*/ 3881336 h 5972784"/>
              <a:gd name="connsiteX36" fmla="*/ 1692613 w 2623225"/>
              <a:gd name="connsiteY36" fmla="*/ 3385226 h 5972784"/>
              <a:gd name="connsiteX37" fmla="*/ 1887166 w 2623225"/>
              <a:gd name="connsiteY37" fmla="*/ 3161490 h 5972784"/>
              <a:gd name="connsiteX38" fmla="*/ 1994170 w 2623225"/>
              <a:gd name="connsiteY38" fmla="*/ 3015575 h 5972784"/>
              <a:gd name="connsiteX39" fmla="*/ 1984443 w 2623225"/>
              <a:gd name="connsiteY39" fmla="*/ 2811294 h 5972784"/>
              <a:gd name="connsiteX40" fmla="*/ 1702341 w 2623225"/>
              <a:gd name="connsiteY40" fmla="*/ 2587558 h 5972784"/>
              <a:gd name="connsiteX41" fmla="*/ 1478604 w 2623225"/>
              <a:gd name="connsiteY41" fmla="*/ 2363822 h 5972784"/>
              <a:gd name="connsiteX42" fmla="*/ 1556426 w 2623225"/>
              <a:gd name="connsiteY42" fmla="*/ 2188724 h 5972784"/>
              <a:gd name="connsiteX43" fmla="*/ 1887166 w 2623225"/>
              <a:gd name="connsiteY43" fmla="*/ 2003898 h 5972784"/>
              <a:gd name="connsiteX44" fmla="*/ 2286000 w 2623225"/>
              <a:gd name="connsiteY44" fmla="*/ 1712068 h 5972784"/>
              <a:gd name="connsiteX45" fmla="*/ 2548647 w 2623225"/>
              <a:gd name="connsiteY45" fmla="*/ 1546698 h 5972784"/>
              <a:gd name="connsiteX46" fmla="*/ 2568102 w 2623225"/>
              <a:gd name="connsiteY46" fmla="*/ 1264596 h 5972784"/>
              <a:gd name="connsiteX47" fmla="*/ 2217906 w 2623225"/>
              <a:gd name="connsiteY47" fmla="*/ 982494 h 5972784"/>
              <a:gd name="connsiteX48" fmla="*/ 2188724 w 2623225"/>
              <a:gd name="connsiteY48" fmla="*/ 564204 h 5972784"/>
              <a:gd name="connsiteX49" fmla="*/ 2295728 w 2623225"/>
              <a:gd name="connsiteY49" fmla="*/ 194553 h 5972784"/>
              <a:gd name="connsiteX50" fmla="*/ 2373549 w 2623225"/>
              <a:gd name="connsiteY50" fmla="*/ 0 h 59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23225" h="5972784">
                <a:moveTo>
                  <a:pt x="2373549" y="0"/>
                </a:moveTo>
                <a:cubicBezTo>
                  <a:pt x="2342745" y="0"/>
                  <a:pt x="2204936" y="111868"/>
                  <a:pt x="2110902" y="194553"/>
                </a:cubicBezTo>
                <a:cubicBezTo>
                  <a:pt x="2016868" y="277238"/>
                  <a:pt x="1874196" y="397213"/>
                  <a:pt x="1809345" y="496111"/>
                </a:cubicBezTo>
                <a:cubicBezTo>
                  <a:pt x="1744494" y="595009"/>
                  <a:pt x="1713690" y="706877"/>
                  <a:pt x="1721796" y="787941"/>
                </a:cubicBezTo>
                <a:cubicBezTo>
                  <a:pt x="1729902" y="869005"/>
                  <a:pt x="1754221" y="907915"/>
                  <a:pt x="1857983" y="982494"/>
                </a:cubicBezTo>
                <a:cubicBezTo>
                  <a:pt x="1961745" y="1057073"/>
                  <a:pt x="2247089" y="1170562"/>
                  <a:pt x="2344366" y="1235413"/>
                </a:cubicBezTo>
                <a:cubicBezTo>
                  <a:pt x="2441643" y="1300264"/>
                  <a:pt x="2427052" y="1335932"/>
                  <a:pt x="2441643" y="1371600"/>
                </a:cubicBezTo>
                <a:cubicBezTo>
                  <a:pt x="2456235" y="1407268"/>
                  <a:pt x="2443264" y="1428345"/>
                  <a:pt x="2431915" y="1449422"/>
                </a:cubicBezTo>
                <a:cubicBezTo>
                  <a:pt x="2420566" y="1470499"/>
                  <a:pt x="2433536" y="1473741"/>
                  <a:pt x="2373549" y="1498060"/>
                </a:cubicBezTo>
                <a:cubicBezTo>
                  <a:pt x="2313562" y="1522379"/>
                  <a:pt x="2203315" y="1566153"/>
                  <a:pt x="2071992" y="1595336"/>
                </a:cubicBezTo>
                <a:cubicBezTo>
                  <a:pt x="1940669" y="1624519"/>
                  <a:pt x="1720175" y="1647217"/>
                  <a:pt x="1585609" y="1673158"/>
                </a:cubicBezTo>
                <a:cubicBezTo>
                  <a:pt x="1451043" y="1699099"/>
                  <a:pt x="1342417" y="1695856"/>
                  <a:pt x="1264596" y="1750979"/>
                </a:cubicBezTo>
                <a:cubicBezTo>
                  <a:pt x="1186775" y="1806102"/>
                  <a:pt x="1130030" y="1911485"/>
                  <a:pt x="1118681" y="2003898"/>
                </a:cubicBezTo>
                <a:cubicBezTo>
                  <a:pt x="1107332" y="2096311"/>
                  <a:pt x="1138136" y="2201694"/>
                  <a:pt x="1196502" y="2305456"/>
                </a:cubicBezTo>
                <a:cubicBezTo>
                  <a:pt x="1254868" y="2409218"/>
                  <a:pt x="1376464" y="2550268"/>
                  <a:pt x="1468877" y="2626468"/>
                </a:cubicBezTo>
                <a:cubicBezTo>
                  <a:pt x="1561290" y="2702668"/>
                  <a:pt x="1690992" y="2715639"/>
                  <a:pt x="1750979" y="2762656"/>
                </a:cubicBezTo>
                <a:cubicBezTo>
                  <a:pt x="1810966" y="2809673"/>
                  <a:pt x="1825558" y="2853447"/>
                  <a:pt x="1828800" y="2908570"/>
                </a:cubicBezTo>
                <a:cubicBezTo>
                  <a:pt x="1832042" y="2963693"/>
                  <a:pt x="1802860" y="3038273"/>
                  <a:pt x="1770434" y="3093396"/>
                </a:cubicBezTo>
                <a:cubicBezTo>
                  <a:pt x="1738009" y="3148520"/>
                  <a:pt x="1682885" y="3153383"/>
                  <a:pt x="1634247" y="3239311"/>
                </a:cubicBezTo>
                <a:cubicBezTo>
                  <a:pt x="1585609" y="3325239"/>
                  <a:pt x="1527242" y="3441971"/>
                  <a:pt x="1478604" y="3608962"/>
                </a:cubicBezTo>
                <a:cubicBezTo>
                  <a:pt x="1429966" y="3775953"/>
                  <a:pt x="1376464" y="4092103"/>
                  <a:pt x="1342417" y="4241260"/>
                </a:cubicBezTo>
                <a:cubicBezTo>
                  <a:pt x="1308370" y="4390418"/>
                  <a:pt x="1326205" y="4432571"/>
                  <a:pt x="1274324" y="4503907"/>
                </a:cubicBezTo>
                <a:cubicBezTo>
                  <a:pt x="1222443" y="4575243"/>
                  <a:pt x="1107332" y="4622260"/>
                  <a:pt x="1031132" y="4669277"/>
                </a:cubicBezTo>
                <a:cubicBezTo>
                  <a:pt x="954932" y="4716294"/>
                  <a:pt x="880354" y="4711430"/>
                  <a:pt x="817124" y="4786009"/>
                </a:cubicBezTo>
                <a:cubicBezTo>
                  <a:pt x="753894" y="4860588"/>
                  <a:pt x="716604" y="4998396"/>
                  <a:pt x="651753" y="5116749"/>
                </a:cubicBezTo>
                <a:cubicBezTo>
                  <a:pt x="586902" y="5235102"/>
                  <a:pt x="515566" y="5374532"/>
                  <a:pt x="428017" y="5496128"/>
                </a:cubicBezTo>
                <a:cubicBezTo>
                  <a:pt x="340468" y="5617724"/>
                  <a:pt x="189690" y="5773367"/>
                  <a:pt x="126460" y="5846324"/>
                </a:cubicBezTo>
                <a:cubicBezTo>
                  <a:pt x="63230" y="5919282"/>
                  <a:pt x="0" y="5972784"/>
                  <a:pt x="48638" y="5933873"/>
                </a:cubicBezTo>
                <a:cubicBezTo>
                  <a:pt x="97276" y="5894962"/>
                  <a:pt x="321012" y="5702030"/>
                  <a:pt x="418289" y="5612860"/>
                </a:cubicBezTo>
                <a:cubicBezTo>
                  <a:pt x="515566" y="5523690"/>
                  <a:pt x="569068" y="5486400"/>
                  <a:pt x="632298" y="5398851"/>
                </a:cubicBezTo>
                <a:cubicBezTo>
                  <a:pt x="695528" y="5311302"/>
                  <a:pt x="750651" y="5165387"/>
                  <a:pt x="797668" y="5087566"/>
                </a:cubicBezTo>
                <a:cubicBezTo>
                  <a:pt x="844685" y="5009745"/>
                  <a:pt x="857655" y="4983805"/>
                  <a:pt x="914400" y="4931924"/>
                </a:cubicBezTo>
                <a:cubicBezTo>
                  <a:pt x="971145" y="4880043"/>
                  <a:pt x="1071664" y="4815192"/>
                  <a:pt x="1138136" y="4776281"/>
                </a:cubicBezTo>
                <a:cubicBezTo>
                  <a:pt x="1204608" y="4737370"/>
                  <a:pt x="1259732" y="4779524"/>
                  <a:pt x="1313234" y="4698460"/>
                </a:cubicBezTo>
                <a:cubicBezTo>
                  <a:pt x="1366736" y="4617396"/>
                  <a:pt x="1420238" y="4426085"/>
                  <a:pt x="1459149" y="4289898"/>
                </a:cubicBezTo>
                <a:cubicBezTo>
                  <a:pt x="1498060" y="4153711"/>
                  <a:pt x="1507787" y="4032115"/>
                  <a:pt x="1546698" y="3881336"/>
                </a:cubicBezTo>
                <a:cubicBezTo>
                  <a:pt x="1585609" y="3730557"/>
                  <a:pt x="1635868" y="3505200"/>
                  <a:pt x="1692613" y="3385226"/>
                </a:cubicBezTo>
                <a:cubicBezTo>
                  <a:pt x="1749358" y="3265252"/>
                  <a:pt x="1836907" y="3223098"/>
                  <a:pt x="1887166" y="3161490"/>
                </a:cubicBezTo>
                <a:cubicBezTo>
                  <a:pt x="1937425" y="3099882"/>
                  <a:pt x="1977957" y="3073941"/>
                  <a:pt x="1994170" y="3015575"/>
                </a:cubicBezTo>
                <a:cubicBezTo>
                  <a:pt x="2010383" y="2957209"/>
                  <a:pt x="2033081" y="2882630"/>
                  <a:pt x="1984443" y="2811294"/>
                </a:cubicBezTo>
                <a:cubicBezTo>
                  <a:pt x="1935805" y="2739958"/>
                  <a:pt x="1786647" y="2662137"/>
                  <a:pt x="1702341" y="2587558"/>
                </a:cubicBezTo>
                <a:cubicBezTo>
                  <a:pt x="1618035" y="2512979"/>
                  <a:pt x="1502923" y="2430294"/>
                  <a:pt x="1478604" y="2363822"/>
                </a:cubicBezTo>
                <a:cubicBezTo>
                  <a:pt x="1454285" y="2297350"/>
                  <a:pt x="1488332" y="2248711"/>
                  <a:pt x="1556426" y="2188724"/>
                </a:cubicBezTo>
                <a:cubicBezTo>
                  <a:pt x="1624520" y="2128737"/>
                  <a:pt x="1765570" y="2083341"/>
                  <a:pt x="1887166" y="2003898"/>
                </a:cubicBezTo>
                <a:cubicBezTo>
                  <a:pt x="2008762" y="1924455"/>
                  <a:pt x="2175753" y="1788268"/>
                  <a:pt x="2286000" y="1712068"/>
                </a:cubicBezTo>
                <a:cubicBezTo>
                  <a:pt x="2396247" y="1635868"/>
                  <a:pt x="2501630" y="1621277"/>
                  <a:pt x="2548647" y="1546698"/>
                </a:cubicBezTo>
                <a:cubicBezTo>
                  <a:pt x="2595664" y="1472119"/>
                  <a:pt x="2623225" y="1358630"/>
                  <a:pt x="2568102" y="1264596"/>
                </a:cubicBezTo>
                <a:cubicBezTo>
                  <a:pt x="2512979" y="1170562"/>
                  <a:pt x="2281136" y="1099226"/>
                  <a:pt x="2217906" y="982494"/>
                </a:cubicBezTo>
                <a:cubicBezTo>
                  <a:pt x="2154676" y="865762"/>
                  <a:pt x="2175754" y="695527"/>
                  <a:pt x="2188724" y="564204"/>
                </a:cubicBezTo>
                <a:cubicBezTo>
                  <a:pt x="2201694" y="432881"/>
                  <a:pt x="2260060" y="285344"/>
                  <a:pt x="2295728" y="194553"/>
                </a:cubicBezTo>
                <a:cubicBezTo>
                  <a:pt x="2331396" y="103762"/>
                  <a:pt x="2404353" y="0"/>
                  <a:pt x="2373549" y="0"/>
                </a:cubicBezTo>
                <a:close/>
              </a:path>
            </a:pathLst>
          </a:custGeom>
          <a:solidFill>
            <a:srgbClr val="F32E1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1504654" y="2004301"/>
            <a:ext cx="1178909" cy="3378777"/>
          </a:xfrm>
          <a:custGeom>
            <a:avLst/>
            <a:gdLst>
              <a:gd name="connsiteX0" fmla="*/ 0 w 1367642"/>
              <a:gd name="connsiteY0" fmla="*/ 4156363 h 4156363"/>
              <a:gd name="connsiteX1" fmla="*/ 332509 w 1367642"/>
              <a:gd name="connsiteY1" fmla="*/ 3954483 h 4156363"/>
              <a:gd name="connsiteX2" fmla="*/ 558140 w 1367642"/>
              <a:gd name="connsiteY2" fmla="*/ 3752602 h 4156363"/>
              <a:gd name="connsiteX3" fmla="*/ 760021 w 1367642"/>
              <a:gd name="connsiteY3" fmla="*/ 3230088 h 4156363"/>
              <a:gd name="connsiteX4" fmla="*/ 997527 w 1367642"/>
              <a:gd name="connsiteY4" fmla="*/ 2422566 h 4156363"/>
              <a:gd name="connsiteX5" fmla="*/ 1092530 w 1367642"/>
              <a:gd name="connsiteY5" fmla="*/ 2066306 h 4156363"/>
              <a:gd name="connsiteX6" fmla="*/ 1175657 w 1367642"/>
              <a:gd name="connsiteY6" fmla="*/ 1876301 h 4156363"/>
              <a:gd name="connsiteX7" fmla="*/ 1341912 w 1367642"/>
              <a:gd name="connsiteY7" fmla="*/ 1674420 h 4156363"/>
              <a:gd name="connsiteX8" fmla="*/ 1330036 w 1367642"/>
              <a:gd name="connsiteY8" fmla="*/ 1484415 h 4156363"/>
              <a:gd name="connsiteX9" fmla="*/ 1246909 w 1367642"/>
              <a:gd name="connsiteY9" fmla="*/ 1353787 h 4156363"/>
              <a:gd name="connsiteX10" fmla="*/ 1033153 w 1367642"/>
              <a:gd name="connsiteY10" fmla="*/ 1246909 h 4156363"/>
              <a:gd name="connsiteX11" fmla="*/ 843148 w 1367642"/>
              <a:gd name="connsiteY11" fmla="*/ 961901 h 4156363"/>
              <a:gd name="connsiteX12" fmla="*/ 902525 w 1367642"/>
              <a:gd name="connsiteY12" fmla="*/ 641267 h 4156363"/>
              <a:gd name="connsiteX13" fmla="*/ 997527 w 1367642"/>
              <a:gd name="connsiteY13" fmla="*/ 403761 h 4156363"/>
              <a:gd name="connsiteX14" fmla="*/ 1021278 w 1367642"/>
              <a:gd name="connsiteY14" fmla="*/ 178129 h 4156363"/>
              <a:gd name="connsiteX15" fmla="*/ 1033153 w 1367642"/>
              <a:gd name="connsiteY15" fmla="*/ 0 h 415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7642" h="4156363">
                <a:moveTo>
                  <a:pt x="0" y="4156363"/>
                </a:moveTo>
                <a:cubicBezTo>
                  <a:pt x="119743" y="4089069"/>
                  <a:pt x="239486" y="4021776"/>
                  <a:pt x="332509" y="3954483"/>
                </a:cubicBezTo>
                <a:cubicBezTo>
                  <a:pt x="425532" y="3887190"/>
                  <a:pt x="486888" y="3873334"/>
                  <a:pt x="558140" y="3752602"/>
                </a:cubicBezTo>
                <a:cubicBezTo>
                  <a:pt x="629392" y="3631870"/>
                  <a:pt x="686790" y="3451761"/>
                  <a:pt x="760021" y="3230088"/>
                </a:cubicBezTo>
                <a:cubicBezTo>
                  <a:pt x="833252" y="3008415"/>
                  <a:pt x="942109" y="2616530"/>
                  <a:pt x="997527" y="2422566"/>
                </a:cubicBezTo>
                <a:cubicBezTo>
                  <a:pt x="1052945" y="2228602"/>
                  <a:pt x="1062842" y="2157350"/>
                  <a:pt x="1092530" y="2066306"/>
                </a:cubicBezTo>
                <a:cubicBezTo>
                  <a:pt x="1122218" y="1975262"/>
                  <a:pt x="1134093" y="1941615"/>
                  <a:pt x="1175657" y="1876301"/>
                </a:cubicBezTo>
                <a:cubicBezTo>
                  <a:pt x="1217221" y="1810987"/>
                  <a:pt x="1316182" y="1739734"/>
                  <a:pt x="1341912" y="1674420"/>
                </a:cubicBezTo>
                <a:cubicBezTo>
                  <a:pt x="1367642" y="1609106"/>
                  <a:pt x="1345870" y="1537854"/>
                  <a:pt x="1330036" y="1484415"/>
                </a:cubicBezTo>
                <a:cubicBezTo>
                  <a:pt x="1314202" y="1430976"/>
                  <a:pt x="1296389" y="1393371"/>
                  <a:pt x="1246909" y="1353787"/>
                </a:cubicBezTo>
                <a:cubicBezTo>
                  <a:pt x="1197429" y="1314203"/>
                  <a:pt x="1100446" y="1312223"/>
                  <a:pt x="1033153" y="1246909"/>
                </a:cubicBezTo>
                <a:cubicBezTo>
                  <a:pt x="965860" y="1181595"/>
                  <a:pt x="864919" y="1062841"/>
                  <a:pt x="843148" y="961901"/>
                </a:cubicBezTo>
                <a:cubicBezTo>
                  <a:pt x="821377" y="860961"/>
                  <a:pt x="876795" y="734290"/>
                  <a:pt x="902525" y="641267"/>
                </a:cubicBezTo>
                <a:cubicBezTo>
                  <a:pt x="928255" y="548244"/>
                  <a:pt x="977735" y="480951"/>
                  <a:pt x="997527" y="403761"/>
                </a:cubicBezTo>
                <a:cubicBezTo>
                  <a:pt x="1017319" y="326571"/>
                  <a:pt x="1015340" y="245422"/>
                  <a:pt x="1021278" y="178129"/>
                </a:cubicBezTo>
                <a:cubicBezTo>
                  <a:pt x="1027216" y="110836"/>
                  <a:pt x="1030184" y="55418"/>
                  <a:pt x="1033153" y="0"/>
                </a:cubicBezTo>
              </a:path>
            </a:pathLst>
          </a:cu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3" name="Picture 2"/>
          <p:cNvPicPr>
            <a:picLocks noChangeAspect="1" noChangeArrowheads="1"/>
          </p:cNvPicPr>
          <p:nvPr/>
        </p:nvPicPr>
        <p:blipFill rotWithShape="1">
          <a:blip r:embed="rId4" cstate="print"/>
          <a:srcRect l="2271"/>
          <a:stretch/>
        </p:blipFill>
        <p:spPr bwMode="auto">
          <a:xfrm>
            <a:off x="289657" y="1662919"/>
            <a:ext cx="3717078" cy="2264852"/>
          </a:xfrm>
          <a:prstGeom prst="rect">
            <a:avLst/>
          </a:prstGeom>
          <a:noFill/>
          <a:ln w="28575">
            <a:solidFill>
              <a:srgbClr val="000000"/>
            </a:solidFill>
            <a:miter lim="800000"/>
            <a:headEnd/>
            <a:tailEnd/>
          </a:ln>
          <a:effectLst/>
        </p:spPr>
      </p:pic>
      <p:pic>
        <p:nvPicPr>
          <p:cNvPr id="14" name="Picture 2"/>
          <p:cNvPicPr>
            <a:picLocks noChangeAspect="1" noChangeArrowheads="1"/>
          </p:cNvPicPr>
          <p:nvPr/>
        </p:nvPicPr>
        <p:blipFill rotWithShape="1">
          <a:blip r:embed="rId5" cstate="print"/>
          <a:srcRect l="6005" t="38632" r="7029"/>
          <a:stretch/>
        </p:blipFill>
        <p:spPr bwMode="auto">
          <a:xfrm>
            <a:off x="289657" y="273048"/>
            <a:ext cx="3717078" cy="1389869"/>
          </a:xfrm>
          <a:prstGeom prst="rect">
            <a:avLst/>
          </a:prstGeom>
          <a:noFill/>
          <a:ln w="28575">
            <a:solidFill>
              <a:srgbClr val="000000"/>
            </a:solidFill>
            <a:miter lim="800000"/>
            <a:headEnd/>
            <a:tailEnd/>
          </a:ln>
          <a:effectLst/>
        </p:spPr>
      </p:pic>
      <p:pic>
        <p:nvPicPr>
          <p:cNvPr id="15" name="Picture 2"/>
          <p:cNvPicPr>
            <a:picLocks noChangeAspect="1" noChangeArrowheads="1"/>
          </p:cNvPicPr>
          <p:nvPr/>
        </p:nvPicPr>
        <p:blipFill rotWithShape="1">
          <a:blip r:embed="rId6" cstate="print"/>
          <a:srcRect r="4027"/>
          <a:stretch/>
        </p:blipFill>
        <p:spPr bwMode="auto">
          <a:xfrm>
            <a:off x="289657" y="3923210"/>
            <a:ext cx="3717078" cy="2264852"/>
          </a:xfrm>
          <a:prstGeom prst="rect">
            <a:avLst/>
          </a:prstGeom>
          <a:noFill/>
          <a:ln w="28575">
            <a:solidFill>
              <a:srgbClr val="000000"/>
            </a:solidFill>
            <a:miter lim="800000"/>
            <a:headEnd/>
            <a:tailEnd/>
          </a:ln>
          <a:effectLst/>
        </p:spPr>
      </p:pic>
      <p:cxnSp>
        <p:nvCxnSpPr>
          <p:cNvPr id="16" name="直接连接符 15"/>
          <p:cNvCxnSpPr/>
          <p:nvPr/>
        </p:nvCxnSpPr>
        <p:spPr>
          <a:xfrm>
            <a:off x="727487" y="6126198"/>
            <a:ext cx="369478" cy="129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604328" y="5917823"/>
            <a:ext cx="615796" cy="220673"/>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rgbClr val="FF0000"/>
                </a:solidFill>
              </a:rPr>
              <a:t>500m</a:t>
            </a:r>
            <a:endParaRPr lang="zh-CN" altLang="en-US" sz="1200" b="1" dirty="0">
              <a:solidFill>
                <a:srgbClr val="FF0000"/>
              </a:solidFill>
            </a:endParaRPr>
          </a:p>
        </p:txBody>
      </p:sp>
      <p:cxnSp>
        <p:nvCxnSpPr>
          <p:cNvPr id="18" name="直接连接符 17"/>
          <p:cNvCxnSpPr/>
          <p:nvPr/>
        </p:nvCxnSpPr>
        <p:spPr>
          <a:xfrm rot="5400000">
            <a:off x="1033780" y="6080426"/>
            <a:ext cx="116146" cy="1369"/>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9" name="TextBox 64"/>
          <p:cNvSpPr txBox="1"/>
          <p:nvPr/>
        </p:nvSpPr>
        <p:spPr>
          <a:xfrm>
            <a:off x="1158544" y="6002346"/>
            <a:ext cx="770249" cy="153888"/>
          </a:xfrm>
          <a:prstGeom prst="rect">
            <a:avLst/>
          </a:prstGeom>
          <a:solidFill>
            <a:schemeClr val="bg1"/>
          </a:solidFill>
          <a:ln w="28575">
            <a:solidFill>
              <a:srgbClr val="000000"/>
            </a:solidFill>
          </a:ln>
        </p:spPr>
        <p:txBody>
          <a:bodyPr wrap="square" lIns="0" tIns="0" rIns="0" bIns="0" rtlCol="0">
            <a:spAutoFit/>
          </a:bodyPr>
          <a:lstStyle/>
          <a:p>
            <a:r>
              <a:rPr lang="en-US" altLang="zh-CN" sz="1000" dirty="0" smtClean="0"/>
              <a:t>   Google map</a:t>
            </a:r>
            <a:endParaRPr lang="zh-CN" altLang="en-US" sz="1000" dirty="0"/>
          </a:p>
        </p:txBody>
      </p:sp>
      <p:pic>
        <p:nvPicPr>
          <p:cNvPr id="20" name="Picture 2"/>
          <p:cNvPicPr>
            <a:picLocks noChangeAspect="1" noChangeArrowheads="1"/>
          </p:cNvPicPr>
          <p:nvPr/>
        </p:nvPicPr>
        <p:blipFill rotWithShape="1">
          <a:blip r:embed="rId7" cstate="print"/>
          <a:srcRect l="37393" t="42699" r="25652" b="38980"/>
          <a:stretch/>
        </p:blipFill>
        <p:spPr bwMode="auto">
          <a:xfrm>
            <a:off x="289657" y="5624231"/>
            <a:ext cx="3717078" cy="1036542"/>
          </a:xfrm>
          <a:prstGeom prst="rect">
            <a:avLst/>
          </a:prstGeom>
          <a:noFill/>
          <a:ln w="28575">
            <a:solidFill>
              <a:schemeClr val="tx1"/>
            </a:solidFill>
            <a:miter lim="800000"/>
            <a:headEnd/>
            <a:tailEnd/>
          </a:ln>
        </p:spPr>
      </p:pic>
      <p:sp>
        <p:nvSpPr>
          <p:cNvPr id="21" name="任意多边形 20"/>
          <p:cNvSpPr/>
          <p:nvPr/>
        </p:nvSpPr>
        <p:spPr>
          <a:xfrm>
            <a:off x="785786" y="366973"/>
            <a:ext cx="2610010" cy="5990985"/>
          </a:xfrm>
          <a:custGeom>
            <a:avLst/>
            <a:gdLst>
              <a:gd name="connsiteX0" fmla="*/ 2347472 w 2610010"/>
              <a:gd name="connsiteY0" fmla="*/ 49946 h 5990985"/>
              <a:gd name="connsiteX1" fmla="*/ 2209159 w 2610010"/>
              <a:gd name="connsiteY1" fmla="*/ 242047 h 5990985"/>
              <a:gd name="connsiteX2" fmla="*/ 2070847 w 2610010"/>
              <a:gd name="connsiteY2" fmla="*/ 449516 h 5990985"/>
              <a:gd name="connsiteX3" fmla="*/ 1955586 w 2610010"/>
              <a:gd name="connsiteY3" fmla="*/ 633932 h 5990985"/>
              <a:gd name="connsiteX4" fmla="*/ 1947902 w 2610010"/>
              <a:gd name="connsiteY4" fmla="*/ 741509 h 5990985"/>
              <a:gd name="connsiteX5" fmla="*/ 2124635 w 2610010"/>
              <a:gd name="connsiteY5" fmla="*/ 956662 h 5990985"/>
              <a:gd name="connsiteX6" fmla="*/ 2455048 w 2610010"/>
              <a:gd name="connsiteY6" fmla="*/ 1164131 h 5990985"/>
              <a:gd name="connsiteX7" fmla="*/ 2585677 w 2610010"/>
              <a:gd name="connsiteY7" fmla="*/ 1371600 h 5990985"/>
              <a:gd name="connsiteX8" fmla="*/ 2562625 w 2610010"/>
              <a:gd name="connsiteY8" fmla="*/ 1494544 h 5990985"/>
              <a:gd name="connsiteX9" fmla="*/ 2301368 w 2610010"/>
              <a:gd name="connsiteY9" fmla="*/ 1671277 h 5990985"/>
              <a:gd name="connsiteX10" fmla="*/ 1901798 w 2610010"/>
              <a:gd name="connsiteY10" fmla="*/ 1878746 h 5990985"/>
              <a:gd name="connsiteX11" fmla="*/ 1609805 w 2610010"/>
              <a:gd name="connsiteY11" fmla="*/ 2017058 h 5990985"/>
              <a:gd name="connsiteX12" fmla="*/ 1479176 w 2610010"/>
              <a:gd name="connsiteY12" fmla="*/ 2116951 h 5990985"/>
              <a:gd name="connsiteX13" fmla="*/ 1463808 w 2610010"/>
              <a:gd name="connsiteY13" fmla="*/ 2255263 h 5990985"/>
              <a:gd name="connsiteX14" fmla="*/ 1548332 w 2610010"/>
              <a:gd name="connsiteY14" fmla="*/ 2408944 h 5990985"/>
              <a:gd name="connsiteX15" fmla="*/ 1809589 w 2610010"/>
              <a:gd name="connsiteY15" fmla="*/ 2539573 h 5990985"/>
              <a:gd name="connsiteX16" fmla="*/ 1932534 w 2610010"/>
              <a:gd name="connsiteY16" fmla="*/ 2731674 h 5990985"/>
              <a:gd name="connsiteX17" fmla="*/ 1924850 w 2610010"/>
              <a:gd name="connsiteY17" fmla="*/ 3023667 h 5990985"/>
              <a:gd name="connsiteX18" fmla="*/ 1801905 w 2610010"/>
              <a:gd name="connsiteY18" fmla="*/ 3238820 h 5990985"/>
              <a:gd name="connsiteX19" fmla="*/ 1694329 w 2610010"/>
              <a:gd name="connsiteY19" fmla="*/ 3423237 h 5990985"/>
              <a:gd name="connsiteX20" fmla="*/ 1540648 w 2610010"/>
              <a:gd name="connsiteY20" fmla="*/ 3868910 h 5990985"/>
              <a:gd name="connsiteX21" fmla="*/ 1440756 w 2610010"/>
              <a:gd name="connsiteY21" fmla="*/ 4437529 h 5990985"/>
              <a:gd name="connsiteX22" fmla="*/ 1256339 w 2610010"/>
              <a:gd name="connsiteY22" fmla="*/ 4691102 h 5990985"/>
              <a:gd name="connsiteX23" fmla="*/ 987398 w 2610010"/>
              <a:gd name="connsiteY23" fmla="*/ 4867835 h 5990985"/>
              <a:gd name="connsiteX24" fmla="*/ 787613 w 2610010"/>
              <a:gd name="connsiteY24" fmla="*/ 5090672 h 5990985"/>
              <a:gd name="connsiteX25" fmla="*/ 626248 w 2610010"/>
              <a:gd name="connsiteY25" fmla="*/ 5451821 h 5990985"/>
              <a:gd name="connsiteX26" fmla="*/ 211310 w 2610010"/>
              <a:gd name="connsiteY26" fmla="*/ 5820655 h 5990985"/>
              <a:gd name="connsiteX27" fmla="*/ 11526 w 2610010"/>
              <a:gd name="connsiteY27" fmla="*/ 5958968 h 5990985"/>
              <a:gd name="connsiteX28" fmla="*/ 280467 w 2610010"/>
              <a:gd name="connsiteY28" fmla="*/ 5628554 h 5990985"/>
              <a:gd name="connsiteX29" fmla="*/ 518672 w 2610010"/>
              <a:gd name="connsiteY29" fmla="*/ 5282773 h 5990985"/>
              <a:gd name="connsiteX30" fmla="*/ 710773 w 2610010"/>
              <a:gd name="connsiteY30" fmla="*/ 4936991 h 5990985"/>
              <a:gd name="connsiteX31" fmla="*/ 818349 w 2610010"/>
              <a:gd name="connsiteY31" fmla="*/ 4760258 h 5990985"/>
              <a:gd name="connsiteX32" fmla="*/ 1025818 w 2610010"/>
              <a:gd name="connsiteY32" fmla="*/ 4683418 h 5990985"/>
              <a:gd name="connsiteX33" fmla="*/ 1248655 w 2610010"/>
              <a:gd name="connsiteY33" fmla="*/ 4483633 h 5990985"/>
              <a:gd name="connsiteX34" fmla="*/ 1363915 w 2610010"/>
              <a:gd name="connsiteY34" fmla="*/ 4068695 h 5990985"/>
              <a:gd name="connsiteX35" fmla="*/ 1471492 w 2610010"/>
              <a:gd name="connsiteY35" fmla="*/ 3676810 h 5990985"/>
              <a:gd name="connsiteX36" fmla="*/ 1632857 w 2610010"/>
              <a:gd name="connsiteY36" fmla="*/ 3284924 h 5990985"/>
              <a:gd name="connsiteX37" fmla="*/ 1786537 w 2610010"/>
              <a:gd name="connsiteY37" fmla="*/ 2977563 h 5990985"/>
              <a:gd name="connsiteX38" fmla="*/ 1740433 w 2610010"/>
              <a:gd name="connsiteY38" fmla="*/ 2747042 h 5990985"/>
              <a:gd name="connsiteX39" fmla="*/ 1517596 w 2610010"/>
              <a:gd name="connsiteY39" fmla="*/ 2585677 h 5990985"/>
              <a:gd name="connsiteX40" fmla="*/ 1310127 w 2610010"/>
              <a:gd name="connsiteY40" fmla="*/ 2470416 h 5990985"/>
              <a:gd name="connsiteX41" fmla="*/ 1148763 w 2610010"/>
              <a:gd name="connsiteY41" fmla="*/ 2301368 h 5990985"/>
              <a:gd name="connsiteX42" fmla="*/ 1094974 w 2610010"/>
              <a:gd name="connsiteY42" fmla="*/ 2070847 h 5990985"/>
              <a:gd name="connsiteX43" fmla="*/ 1148763 w 2610010"/>
              <a:gd name="connsiteY43" fmla="*/ 1832642 h 5990985"/>
              <a:gd name="connsiteX44" fmla="*/ 1417704 w 2610010"/>
              <a:gd name="connsiteY44" fmla="*/ 1686645 h 5990985"/>
              <a:gd name="connsiteX45" fmla="*/ 2078531 w 2610010"/>
              <a:gd name="connsiteY45" fmla="*/ 1548332 h 5990985"/>
              <a:gd name="connsiteX46" fmla="*/ 2416628 w 2610010"/>
              <a:gd name="connsiteY46" fmla="*/ 1433072 h 5990985"/>
              <a:gd name="connsiteX47" fmla="*/ 2301368 w 2610010"/>
              <a:gd name="connsiteY47" fmla="*/ 1256339 h 5990985"/>
              <a:gd name="connsiteX48" fmla="*/ 2001690 w 2610010"/>
              <a:gd name="connsiteY48" fmla="*/ 1141079 h 5990985"/>
              <a:gd name="connsiteX49" fmla="*/ 1686645 w 2610010"/>
              <a:gd name="connsiteY49" fmla="*/ 849085 h 5990985"/>
              <a:gd name="connsiteX50" fmla="*/ 1755801 w 2610010"/>
              <a:gd name="connsiteY50" fmla="*/ 541724 h 5990985"/>
              <a:gd name="connsiteX51" fmla="*/ 2347472 w 2610010"/>
              <a:gd name="connsiteY51" fmla="*/ 49946 h 599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610010" h="5990985">
                <a:moveTo>
                  <a:pt x="2347472" y="49946"/>
                </a:moveTo>
                <a:cubicBezTo>
                  <a:pt x="2423032" y="0"/>
                  <a:pt x="2255263" y="175452"/>
                  <a:pt x="2209159" y="242047"/>
                </a:cubicBezTo>
                <a:cubicBezTo>
                  <a:pt x="2163055" y="308642"/>
                  <a:pt x="2113109" y="384202"/>
                  <a:pt x="2070847" y="449516"/>
                </a:cubicBezTo>
                <a:cubicBezTo>
                  <a:pt x="2028585" y="514830"/>
                  <a:pt x="1976077" y="585267"/>
                  <a:pt x="1955586" y="633932"/>
                </a:cubicBezTo>
                <a:cubicBezTo>
                  <a:pt x="1935095" y="682598"/>
                  <a:pt x="1919727" y="687721"/>
                  <a:pt x="1947902" y="741509"/>
                </a:cubicBezTo>
                <a:cubicBezTo>
                  <a:pt x="1976077" y="795297"/>
                  <a:pt x="2040111" y="886225"/>
                  <a:pt x="2124635" y="956662"/>
                </a:cubicBezTo>
                <a:cubicBezTo>
                  <a:pt x="2209159" y="1027099"/>
                  <a:pt x="2378208" y="1094975"/>
                  <a:pt x="2455048" y="1164131"/>
                </a:cubicBezTo>
                <a:cubicBezTo>
                  <a:pt x="2531888" y="1233287"/>
                  <a:pt x="2567748" y="1316531"/>
                  <a:pt x="2585677" y="1371600"/>
                </a:cubicBezTo>
                <a:cubicBezTo>
                  <a:pt x="2603606" y="1426669"/>
                  <a:pt x="2610010" y="1444598"/>
                  <a:pt x="2562625" y="1494544"/>
                </a:cubicBezTo>
                <a:cubicBezTo>
                  <a:pt x="2515240" y="1544490"/>
                  <a:pt x="2411506" y="1607243"/>
                  <a:pt x="2301368" y="1671277"/>
                </a:cubicBezTo>
                <a:cubicBezTo>
                  <a:pt x="2191230" y="1735311"/>
                  <a:pt x="2017058" y="1821116"/>
                  <a:pt x="1901798" y="1878746"/>
                </a:cubicBezTo>
                <a:cubicBezTo>
                  <a:pt x="1786538" y="1936376"/>
                  <a:pt x="1680242" y="1977357"/>
                  <a:pt x="1609805" y="2017058"/>
                </a:cubicBezTo>
                <a:cubicBezTo>
                  <a:pt x="1539368" y="2056759"/>
                  <a:pt x="1503509" y="2077250"/>
                  <a:pt x="1479176" y="2116951"/>
                </a:cubicBezTo>
                <a:cubicBezTo>
                  <a:pt x="1454843" y="2156652"/>
                  <a:pt x="1452282" y="2206598"/>
                  <a:pt x="1463808" y="2255263"/>
                </a:cubicBezTo>
                <a:cubicBezTo>
                  <a:pt x="1475334" y="2303928"/>
                  <a:pt x="1490702" y="2361559"/>
                  <a:pt x="1548332" y="2408944"/>
                </a:cubicBezTo>
                <a:cubicBezTo>
                  <a:pt x="1605962" y="2456329"/>
                  <a:pt x="1745555" y="2485785"/>
                  <a:pt x="1809589" y="2539573"/>
                </a:cubicBezTo>
                <a:cubicBezTo>
                  <a:pt x="1873623" y="2593361"/>
                  <a:pt x="1913324" y="2650992"/>
                  <a:pt x="1932534" y="2731674"/>
                </a:cubicBezTo>
                <a:cubicBezTo>
                  <a:pt x="1951744" y="2812356"/>
                  <a:pt x="1946621" y="2939143"/>
                  <a:pt x="1924850" y="3023667"/>
                </a:cubicBezTo>
                <a:cubicBezTo>
                  <a:pt x="1903079" y="3108191"/>
                  <a:pt x="1840325" y="3172225"/>
                  <a:pt x="1801905" y="3238820"/>
                </a:cubicBezTo>
                <a:cubicBezTo>
                  <a:pt x="1763485" y="3305415"/>
                  <a:pt x="1737872" y="3318222"/>
                  <a:pt x="1694329" y="3423237"/>
                </a:cubicBezTo>
                <a:cubicBezTo>
                  <a:pt x="1650786" y="3528252"/>
                  <a:pt x="1582910" y="3699861"/>
                  <a:pt x="1540648" y="3868910"/>
                </a:cubicBezTo>
                <a:cubicBezTo>
                  <a:pt x="1498386" y="4037959"/>
                  <a:pt x="1488141" y="4300497"/>
                  <a:pt x="1440756" y="4437529"/>
                </a:cubicBezTo>
                <a:cubicBezTo>
                  <a:pt x="1393371" y="4574561"/>
                  <a:pt x="1331899" y="4619384"/>
                  <a:pt x="1256339" y="4691102"/>
                </a:cubicBezTo>
                <a:cubicBezTo>
                  <a:pt x="1180779" y="4762820"/>
                  <a:pt x="1065519" y="4801240"/>
                  <a:pt x="987398" y="4867835"/>
                </a:cubicBezTo>
                <a:cubicBezTo>
                  <a:pt x="909277" y="4934430"/>
                  <a:pt x="847805" y="4993341"/>
                  <a:pt x="787613" y="5090672"/>
                </a:cubicBezTo>
                <a:cubicBezTo>
                  <a:pt x="727421" y="5188003"/>
                  <a:pt x="722299" y="5330157"/>
                  <a:pt x="626248" y="5451821"/>
                </a:cubicBezTo>
                <a:cubicBezTo>
                  <a:pt x="530198" y="5573485"/>
                  <a:pt x="313764" y="5736130"/>
                  <a:pt x="211310" y="5820655"/>
                </a:cubicBezTo>
                <a:cubicBezTo>
                  <a:pt x="108856" y="5905180"/>
                  <a:pt x="0" y="5990985"/>
                  <a:pt x="11526" y="5958968"/>
                </a:cubicBezTo>
                <a:cubicBezTo>
                  <a:pt x="23052" y="5926951"/>
                  <a:pt x="195943" y="5741253"/>
                  <a:pt x="280467" y="5628554"/>
                </a:cubicBezTo>
                <a:cubicBezTo>
                  <a:pt x="364991" y="5515855"/>
                  <a:pt x="446954" y="5398033"/>
                  <a:pt x="518672" y="5282773"/>
                </a:cubicBezTo>
                <a:cubicBezTo>
                  <a:pt x="590390" y="5167513"/>
                  <a:pt x="660827" y="5024077"/>
                  <a:pt x="710773" y="4936991"/>
                </a:cubicBezTo>
                <a:cubicBezTo>
                  <a:pt x="760719" y="4849905"/>
                  <a:pt x="765842" y="4802520"/>
                  <a:pt x="818349" y="4760258"/>
                </a:cubicBezTo>
                <a:cubicBezTo>
                  <a:pt x="870856" y="4717996"/>
                  <a:pt x="954101" y="4729522"/>
                  <a:pt x="1025818" y="4683418"/>
                </a:cubicBezTo>
                <a:cubicBezTo>
                  <a:pt x="1097535" y="4637314"/>
                  <a:pt x="1192306" y="4586087"/>
                  <a:pt x="1248655" y="4483633"/>
                </a:cubicBezTo>
                <a:cubicBezTo>
                  <a:pt x="1305004" y="4381179"/>
                  <a:pt x="1326776" y="4203166"/>
                  <a:pt x="1363915" y="4068695"/>
                </a:cubicBezTo>
                <a:cubicBezTo>
                  <a:pt x="1401055" y="3934225"/>
                  <a:pt x="1426668" y="3807439"/>
                  <a:pt x="1471492" y="3676810"/>
                </a:cubicBezTo>
                <a:cubicBezTo>
                  <a:pt x="1516316" y="3546182"/>
                  <a:pt x="1580350" y="3401465"/>
                  <a:pt x="1632857" y="3284924"/>
                </a:cubicBezTo>
                <a:cubicBezTo>
                  <a:pt x="1685364" y="3168383"/>
                  <a:pt x="1768608" y="3067210"/>
                  <a:pt x="1786537" y="2977563"/>
                </a:cubicBezTo>
                <a:cubicBezTo>
                  <a:pt x="1804466" y="2887916"/>
                  <a:pt x="1785256" y="2812356"/>
                  <a:pt x="1740433" y="2747042"/>
                </a:cubicBezTo>
                <a:cubicBezTo>
                  <a:pt x="1695610" y="2681728"/>
                  <a:pt x="1589314" y="2631781"/>
                  <a:pt x="1517596" y="2585677"/>
                </a:cubicBezTo>
                <a:cubicBezTo>
                  <a:pt x="1445878" y="2539573"/>
                  <a:pt x="1371599" y="2517801"/>
                  <a:pt x="1310127" y="2470416"/>
                </a:cubicBezTo>
                <a:cubicBezTo>
                  <a:pt x="1248655" y="2423031"/>
                  <a:pt x="1184622" y="2367963"/>
                  <a:pt x="1148763" y="2301368"/>
                </a:cubicBezTo>
                <a:cubicBezTo>
                  <a:pt x="1112904" y="2234773"/>
                  <a:pt x="1094974" y="2148968"/>
                  <a:pt x="1094974" y="2070847"/>
                </a:cubicBezTo>
                <a:cubicBezTo>
                  <a:pt x="1094974" y="1992726"/>
                  <a:pt x="1094975" y="1896676"/>
                  <a:pt x="1148763" y="1832642"/>
                </a:cubicBezTo>
                <a:cubicBezTo>
                  <a:pt x="1202551" y="1768608"/>
                  <a:pt x="1262743" y="1734030"/>
                  <a:pt x="1417704" y="1686645"/>
                </a:cubicBezTo>
                <a:cubicBezTo>
                  <a:pt x="1572665" y="1639260"/>
                  <a:pt x="1912044" y="1590594"/>
                  <a:pt x="2078531" y="1548332"/>
                </a:cubicBezTo>
                <a:cubicBezTo>
                  <a:pt x="2245018" y="1506070"/>
                  <a:pt x="2379489" y="1481737"/>
                  <a:pt x="2416628" y="1433072"/>
                </a:cubicBezTo>
                <a:cubicBezTo>
                  <a:pt x="2453767" y="1384407"/>
                  <a:pt x="2370524" y="1305004"/>
                  <a:pt x="2301368" y="1256339"/>
                </a:cubicBezTo>
                <a:cubicBezTo>
                  <a:pt x="2232212" y="1207674"/>
                  <a:pt x="2104144" y="1208955"/>
                  <a:pt x="2001690" y="1141079"/>
                </a:cubicBezTo>
                <a:cubicBezTo>
                  <a:pt x="1899236" y="1073203"/>
                  <a:pt x="1727626" y="948977"/>
                  <a:pt x="1686645" y="849085"/>
                </a:cubicBezTo>
                <a:cubicBezTo>
                  <a:pt x="1645664" y="749193"/>
                  <a:pt x="1645663" y="676194"/>
                  <a:pt x="1755801" y="541724"/>
                </a:cubicBezTo>
                <a:cubicBezTo>
                  <a:pt x="1865939" y="407254"/>
                  <a:pt x="2271912" y="99892"/>
                  <a:pt x="2347472" y="49946"/>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圆角矩形标注 47"/>
          <p:cNvSpPr/>
          <p:nvPr/>
        </p:nvSpPr>
        <p:spPr>
          <a:xfrm>
            <a:off x="306369" y="5741954"/>
            <a:ext cx="488930" cy="552935"/>
          </a:xfrm>
          <a:prstGeom prst="wedgeRoundRectCallout">
            <a:avLst>
              <a:gd name="adj1" fmla="val 125137"/>
              <a:gd name="adj2" fmla="val -19322"/>
              <a:gd name="adj3" fmla="val 16667"/>
            </a:avLst>
          </a:prstGeom>
          <a:solidFill>
            <a:srgbClr val="0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800" b="1" dirty="0">
                <a:solidFill>
                  <a:srgbClr val="FFFF00"/>
                </a:solidFill>
              </a:rPr>
              <a:t>Tornado </a:t>
            </a:r>
            <a:endParaRPr lang="en-US" altLang="zh-CN" sz="800" b="1" dirty="0" smtClean="0">
              <a:solidFill>
                <a:srgbClr val="FFFF00"/>
              </a:solidFill>
            </a:endParaRPr>
          </a:p>
          <a:p>
            <a:pPr algn="ctr"/>
            <a:r>
              <a:rPr lang="en-US" altLang="zh-CN" sz="800" b="1" dirty="0" smtClean="0">
                <a:solidFill>
                  <a:srgbClr val="FFFF00"/>
                </a:solidFill>
              </a:rPr>
              <a:t>Track &amp; </a:t>
            </a:r>
          </a:p>
          <a:p>
            <a:pPr algn="ctr"/>
            <a:r>
              <a:rPr lang="en-US" altLang="zh-CN" sz="800" b="1" dirty="0" smtClean="0">
                <a:solidFill>
                  <a:srgbClr val="FFFF00"/>
                </a:solidFill>
              </a:rPr>
              <a:t>Damage</a:t>
            </a:r>
          </a:p>
          <a:p>
            <a:pPr algn="ctr"/>
            <a:r>
              <a:rPr lang="en-US" altLang="zh-CN" sz="800" b="1" dirty="0" smtClean="0">
                <a:solidFill>
                  <a:srgbClr val="FFFF00"/>
                </a:solidFill>
              </a:rPr>
              <a:t> swath</a:t>
            </a:r>
            <a:endParaRPr lang="zh-CN" altLang="en-US" sz="800" b="1" dirty="0">
              <a:solidFill>
                <a:srgbClr val="FFFF00"/>
              </a:solidFill>
            </a:endParaRPr>
          </a:p>
        </p:txBody>
      </p:sp>
      <p:grpSp>
        <p:nvGrpSpPr>
          <p:cNvPr id="49" name="组合 51"/>
          <p:cNvGrpSpPr/>
          <p:nvPr/>
        </p:nvGrpSpPr>
        <p:grpSpPr>
          <a:xfrm>
            <a:off x="378048" y="486344"/>
            <a:ext cx="455165" cy="461665"/>
            <a:chOff x="3473745" y="5227066"/>
            <a:chExt cx="455165" cy="461665"/>
          </a:xfrm>
        </p:grpSpPr>
        <p:sp>
          <p:nvSpPr>
            <p:cNvPr id="274" name="TextBox 1053"/>
            <p:cNvSpPr txBox="1"/>
            <p:nvPr/>
          </p:nvSpPr>
          <p:spPr>
            <a:xfrm>
              <a:off x="3473745" y="5227066"/>
              <a:ext cx="455165" cy="461665"/>
            </a:xfrm>
            <a:prstGeom prst="rect">
              <a:avLst/>
            </a:prstGeom>
            <a:solidFill>
              <a:schemeClr val="tx1"/>
            </a:solidFill>
          </p:spPr>
          <p:txBody>
            <a:bodyPr wrap="square" lIns="72000" tIns="0" rIns="0" bIns="0" rtlCol="0">
              <a:spAutoFit/>
            </a:bodyPr>
            <a:lstStyle/>
            <a:p>
              <a:r>
                <a:rPr lang="en-US" altLang="zh-CN" sz="1000" b="1" dirty="0" smtClean="0"/>
                <a:t>    </a:t>
              </a:r>
              <a:r>
                <a:rPr lang="en-US" altLang="zh-CN" sz="1000" b="1" dirty="0" smtClean="0">
                  <a:solidFill>
                    <a:schemeClr val="bg1"/>
                  </a:solidFill>
                </a:rPr>
                <a:t>EF0</a:t>
              </a:r>
            </a:p>
            <a:p>
              <a:r>
                <a:rPr lang="en-US" altLang="zh-CN" sz="1000" b="1" dirty="0" smtClean="0">
                  <a:solidFill>
                    <a:schemeClr val="bg1"/>
                  </a:solidFill>
                </a:rPr>
                <a:t>    EF1</a:t>
              </a:r>
            </a:p>
            <a:p>
              <a:r>
                <a:rPr lang="en-US" altLang="zh-CN" sz="1000" b="1" dirty="0" smtClean="0">
                  <a:solidFill>
                    <a:schemeClr val="bg1"/>
                  </a:solidFill>
                </a:rPr>
                <a:t>    EF2</a:t>
              </a:r>
              <a:endParaRPr lang="zh-CN" altLang="en-US" sz="1000" b="1" dirty="0">
                <a:solidFill>
                  <a:schemeClr val="bg1"/>
                </a:solidFill>
              </a:endParaRPr>
            </a:p>
          </p:txBody>
        </p:sp>
        <p:sp>
          <p:nvSpPr>
            <p:cNvPr id="275" name="椭圆 274"/>
            <p:cNvSpPr>
              <a:spLocks/>
            </p:cNvSpPr>
            <p:nvPr/>
          </p:nvSpPr>
          <p:spPr>
            <a:xfrm>
              <a:off x="3529982" y="5422810"/>
              <a:ext cx="57606" cy="65688"/>
            </a:xfrm>
            <a:prstGeom prst="ellipse">
              <a:avLst/>
            </a:prstGeom>
            <a:solidFill>
              <a:srgbClr val="0066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椭圆 275"/>
            <p:cNvSpPr>
              <a:spLocks/>
            </p:cNvSpPr>
            <p:nvPr/>
          </p:nvSpPr>
          <p:spPr>
            <a:xfrm>
              <a:off x="3530039" y="5566095"/>
              <a:ext cx="57606" cy="65688"/>
            </a:xfrm>
            <a:prstGeom prst="ellipse">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椭圆 276"/>
            <p:cNvSpPr>
              <a:spLocks/>
            </p:cNvSpPr>
            <p:nvPr/>
          </p:nvSpPr>
          <p:spPr>
            <a:xfrm>
              <a:off x="3532266" y="5263022"/>
              <a:ext cx="57606" cy="65688"/>
            </a:xfrm>
            <a:prstGeom prst="ellipse">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5" name="TextBox 364"/>
          <p:cNvSpPr txBox="1"/>
          <p:nvPr/>
        </p:nvSpPr>
        <p:spPr>
          <a:xfrm>
            <a:off x="270797" y="268483"/>
            <a:ext cx="1793954" cy="153888"/>
          </a:xfrm>
          <a:prstGeom prst="rect">
            <a:avLst/>
          </a:prstGeom>
          <a:solidFill>
            <a:srgbClr val="FFFFFF"/>
          </a:solidFill>
          <a:ln>
            <a:solidFill>
              <a:schemeClr val="tx1"/>
            </a:solidFill>
          </a:ln>
        </p:spPr>
        <p:txBody>
          <a:bodyPr wrap="square" lIns="0" tIns="0" rIns="0" bIns="0" rtlCol="0">
            <a:spAutoFit/>
          </a:bodyPr>
          <a:lstStyle/>
          <a:p>
            <a:r>
              <a:rPr lang="en-US" altLang="zh-CN" sz="1000" b="1" dirty="0" smtClean="0">
                <a:latin typeface="Arial" pitchFamily="34" charset="0"/>
                <a:cs typeface="Arial" pitchFamily="34" charset="0"/>
              </a:rPr>
              <a:t> (a) Tornado track &amp; damages</a:t>
            </a:r>
            <a:endParaRPr lang="zh-CN" altLang="en-US" sz="1000" b="1" dirty="0">
              <a:latin typeface="Arial" pitchFamily="34" charset="0"/>
              <a:cs typeface="Arial" pitchFamily="34" charset="0"/>
            </a:endParaRPr>
          </a:p>
        </p:txBody>
      </p:sp>
      <p:sp>
        <p:nvSpPr>
          <p:cNvPr id="66" name="TextBox 367"/>
          <p:cNvSpPr txBox="1"/>
          <p:nvPr/>
        </p:nvSpPr>
        <p:spPr>
          <a:xfrm>
            <a:off x="1699334" y="4485918"/>
            <a:ext cx="362600"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FT</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67" name="TextBox 368"/>
          <p:cNvSpPr txBox="1"/>
          <p:nvPr/>
        </p:nvSpPr>
        <p:spPr>
          <a:xfrm>
            <a:off x="1302809" y="5736435"/>
            <a:ext cx="490840"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XBG</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68" name="TextBox 369"/>
          <p:cNvSpPr txBox="1"/>
          <p:nvPr/>
        </p:nvSpPr>
        <p:spPr>
          <a:xfrm>
            <a:off x="854700" y="5605028"/>
            <a:ext cx="490840"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DBG</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69" name="TextBox 370"/>
          <p:cNvSpPr txBox="1"/>
          <p:nvPr/>
        </p:nvSpPr>
        <p:spPr>
          <a:xfrm>
            <a:off x="3406904" y="1772981"/>
            <a:ext cx="461986" cy="246221"/>
          </a:xfrm>
          <a:prstGeom prst="rect">
            <a:avLst/>
          </a:prstGeom>
          <a:noFill/>
        </p:spPr>
        <p:txBody>
          <a:bodyPr wrap="none" rtlCol="0">
            <a:spAutoFit/>
          </a:bodyPr>
          <a:lstStyle>
            <a:defPPr>
              <a:defRPr lang="zh-CN"/>
            </a:defPPr>
            <a:lvl1pPr>
              <a:defRPr sz="1000" b="1">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defRPr>
            </a:lvl1pPr>
          </a:lstStyle>
          <a:p>
            <a:r>
              <a:rPr lang="en-US" altLang="zh-CN" dirty="0"/>
              <a:t>SJX</a:t>
            </a:r>
            <a:endParaRPr lang="zh-CN" altLang="en-US" dirty="0"/>
          </a:p>
        </p:txBody>
      </p:sp>
      <p:cxnSp>
        <p:nvCxnSpPr>
          <p:cNvPr id="70" name="直接连接符 69"/>
          <p:cNvCxnSpPr/>
          <p:nvPr/>
        </p:nvCxnSpPr>
        <p:spPr>
          <a:xfrm>
            <a:off x="2926363" y="6609843"/>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直接连接符 70"/>
          <p:cNvCxnSpPr>
            <a:cxnSpLocks noChangeAspect="1"/>
          </p:cNvCxnSpPr>
          <p:nvPr/>
        </p:nvCxnSpPr>
        <p:spPr>
          <a:xfrm flipH="1">
            <a:off x="271162" y="6611257"/>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265152" y="6674124"/>
            <a:ext cx="3752957" cy="21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H="1">
            <a:off x="632262" y="661990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a:cxnSpLocks noChangeAspect="1"/>
          </p:cNvCxnSpPr>
          <p:nvPr/>
        </p:nvCxnSpPr>
        <p:spPr>
          <a:xfrm flipH="1">
            <a:off x="987787" y="6620591"/>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a:off x="1341430" y="661981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H="1">
            <a:off x="1697876" y="661906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a:off x="2050401" y="661952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H="1">
            <a:off x="2404678" y="6619343"/>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H="1">
            <a:off x="2758817" y="661918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H="1">
            <a:off x="3466217" y="661876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cxnSpLocks noChangeAspect="1"/>
          </p:cNvCxnSpPr>
          <p:nvPr/>
        </p:nvCxnSpPr>
        <p:spPr>
          <a:xfrm rot="5400000" flipH="1">
            <a:off x="304175" y="3087169"/>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a:off x="275066" y="2932204"/>
            <a:ext cx="379" cy="37503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rot="5400000" flipH="1">
            <a:off x="303137" y="3441410"/>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a:cxnSpLocks noChangeAspect="1"/>
          </p:cNvCxnSpPr>
          <p:nvPr/>
        </p:nvCxnSpPr>
        <p:spPr>
          <a:xfrm rot="5400000" flipH="1">
            <a:off x="305173" y="3798968"/>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rot="5400000" flipH="1">
            <a:off x="303303" y="415165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rot="5400000" flipH="1">
            <a:off x="305684" y="450682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rot="5400000" flipH="1">
            <a:off x="304244" y="592972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rot="5400000" flipH="1">
            <a:off x="302302" y="628487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rot="5400000" flipH="1">
            <a:off x="291687" y="664041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275846" y="238035"/>
            <a:ext cx="1274" cy="27279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rot="5400000" flipH="1">
            <a:off x="305458" y="60404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rot="5400000" flipH="1">
            <a:off x="305458" y="95920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rot="5400000" flipH="1">
            <a:off x="304053" y="1314547"/>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rot="5400000" flipH="1">
            <a:off x="304053" y="1668641"/>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rot="5400000" flipH="1">
            <a:off x="304484" y="2732540"/>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7" name="TextBox 91"/>
          <p:cNvSpPr txBox="1"/>
          <p:nvPr/>
        </p:nvSpPr>
        <p:spPr>
          <a:xfrm>
            <a:off x="2275982" y="6642780"/>
            <a:ext cx="236560" cy="400110"/>
          </a:xfrm>
          <a:prstGeom prst="rect">
            <a:avLst/>
          </a:prstGeom>
          <a:noFill/>
        </p:spPr>
        <p:txBody>
          <a:bodyPr wrap="square" rtlCol="0">
            <a:spAutoFit/>
          </a:bodyPr>
          <a:lstStyle/>
          <a:p>
            <a:r>
              <a:rPr lang="en-US" altLang="zh-CN" sz="1000" dirty="0">
                <a:latin typeface="Arial" pitchFamily="34" charset="0"/>
                <a:cs typeface="Arial" pitchFamily="34" charset="0"/>
              </a:rPr>
              <a:t>3</a:t>
            </a:r>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sp>
        <p:nvSpPr>
          <p:cNvPr id="98" name="TextBox 435"/>
          <p:cNvSpPr txBox="1"/>
          <p:nvPr/>
        </p:nvSpPr>
        <p:spPr>
          <a:xfrm>
            <a:off x="859876" y="6643474"/>
            <a:ext cx="236560" cy="400110"/>
          </a:xfrm>
          <a:prstGeom prst="rect">
            <a:avLst/>
          </a:prstGeom>
          <a:noFill/>
        </p:spPr>
        <p:txBody>
          <a:bodyPr wrap="square" rtlCol="0">
            <a:spAutoFit/>
          </a:bodyPr>
          <a:lstStyle/>
          <a:p>
            <a:r>
              <a:rPr lang="en-US" altLang="zh-CN" sz="1000" dirty="0" smtClean="0">
                <a:latin typeface="Arial" pitchFamily="34" charset="0"/>
                <a:cs typeface="Arial" pitchFamily="34" charset="0"/>
              </a:rPr>
              <a:t>1   </a:t>
            </a:r>
            <a:endParaRPr lang="zh-CN" altLang="en-US" sz="1000" dirty="0">
              <a:latin typeface="Arial" pitchFamily="34" charset="0"/>
              <a:cs typeface="Arial" pitchFamily="34" charset="0"/>
            </a:endParaRPr>
          </a:p>
        </p:txBody>
      </p:sp>
      <p:sp>
        <p:nvSpPr>
          <p:cNvPr id="99" name="TextBox 436"/>
          <p:cNvSpPr txBox="1"/>
          <p:nvPr/>
        </p:nvSpPr>
        <p:spPr>
          <a:xfrm>
            <a:off x="2982290" y="6642413"/>
            <a:ext cx="236560" cy="400110"/>
          </a:xfrm>
          <a:prstGeom prst="rect">
            <a:avLst/>
          </a:prstGeom>
          <a:noFill/>
        </p:spPr>
        <p:txBody>
          <a:bodyPr wrap="square" rtlCol="0">
            <a:spAutoFit/>
          </a:bodyPr>
          <a:lstStyle/>
          <a:p>
            <a:r>
              <a:rPr lang="en-US" altLang="zh-CN" sz="1000" dirty="0">
                <a:latin typeface="Arial" pitchFamily="34" charset="0"/>
                <a:cs typeface="Arial" pitchFamily="34" charset="0"/>
              </a:rPr>
              <a:t>4</a:t>
            </a:r>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sp>
        <p:nvSpPr>
          <p:cNvPr id="100" name="TextBox 437"/>
          <p:cNvSpPr txBox="1"/>
          <p:nvPr/>
        </p:nvSpPr>
        <p:spPr>
          <a:xfrm>
            <a:off x="1567728" y="6642922"/>
            <a:ext cx="236560" cy="400110"/>
          </a:xfrm>
          <a:prstGeom prst="rect">
            <a:avLst/>
          </a:prstGeom>
          <a:noFill/>
        </p:spPr>
        <p:txBody>
          <a:bodyPr wrap="square" rtlCol="0">
            <a:spAutoFit/>
          </a:bodyPr>
          <a:lstStyle/>
          <a:p>
            <a:r>
              <a:rPr lang="en-US" altLang="zh-CN" sz="1000" dirty="0" smtClean="0">
                <a:latin typeface="Arial" pitchFamily="34" charset="0"/>
                <a:cs typeface="Arial" pitchFamily="34" charset="0"/>
              </a:rPr>
              <a:t>2    </a:t>
            </a:r>
            <a:endParaRPr lang="zh-CN" altLang="en-US" sz="1000" dirty="0">
              <a:latin typeface="Arial" pitchFamily="34" charset="0"/>
              <a:cs typeface="Arial" pitchFamily="34" charset="0"/>
            </a:endParaRPr>
          </a:p>
        </p:txBody>
      </p:sp>
      <p:sp>
        <p:nvSpPr>
          <p:cNvPr id="101" name="TextBox 438"/>
          <p:cNvSpPr txBox="1"/>
          <p:nvPr/>
        </p:nvSpPr>
        <p:spPr>
          <a:xfrm>
            <a:off x="87074" y="5837982"/>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1  </a:t>
            </a:r>
            <a:endParaRPr lang="zh-CN" altLang="en-US" sz="1000" dirty="0">
              <a:latin typeface="Arial" pitchFamily="34" charset="0"/>
              <a:cs typeface="Arial" pitchFamily="34" charset="0"/>
            </a:endParaRPr>
          </a:p>
        </p:txBody>
      </p:sp>
      <p:sp>
        <p:nvSpPr>
          <p:cNvPr id="102" name="TextBox 440"/>
          <p:cNvSpPr txBox="1"/>
          <p:nvPr/>
        </p:nvSpPr>
        <p:spPr>
          <a:xfrm>
            <a:off x="88424" y="4412556"/>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3 </a:t>
            </a:r>
            <a:endParaRPr lang="zh-CN" altLang="en-US" sz="1000" dirty="0">
              <a:latin typeface="Arial" pitchFamily="34" charset="0"/>
              <a:cs typeface="Arial" pitchFamily="34" charset="0"/>
            </a:endParaRPr>
          </a:p>
        </p:txBody>
      </p:sp>
      <p:sp>
        <p:nvSpPr>
          <p:cNvPr id="103" name="TextBox 446"/>
          <p:cNvSpPr txBox="1"/>
          <p:nvPr/>
        </p:nvSpPr>
        <p:spPr>
          <a:xfrm>
            <a:off x="86901" y="3705106"/>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4</a:t>
            </a:r>
            <a:endParaRPr lang="zh-CN" altLang="en-US" sz="1000" dirty="0">
              <a:latin typeface="Arial" pitchFamily="34" charset="0"/>
              <a:cs typeface="Arial" pitchFamily="34" charset="0"/>
            </a:endParaRPr>
          </a:p>
        </p:txBody>
      </p:sp>
      <p:sp>
        <p:nvSpPr>
          <p:cNvPr id="104" name="TextBox 447"/>
          <p:cNvSpPr txBox="1"/>
          <p:nvPr/>
        </p:nvSpPr>
        <p:spPr>
          <a:xfrm>
            <a:off x="86020" y="2994044"/>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5</a:t>
            </a:r>
            <a:endParaRPr lang="zh-CN" altLang="en-US" sz="1000" dirty="0">
              <a:latin typeface="Arial" pitchFamily="34" charset="0"/>
              <a:cs typeface="Arial" pitchFamily="34" charset="0"/>
            </a:endParaRPr>
          </a:p>
        </p:txBody>
      </p:sp>
      <p:sp>
        <p:nvSpPr>
          <p:cNvPr id="105" name="TextBox 449"/>
          <p:cNvSpPr txBox="1"/>
          <p:nvPr/>
        </p:nvSpPr>
        <p:spPr>
          <a:xfrm>
            <a:off x="85141" y="865729"/>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8   </a:t>
            </a:r>
            <a:endParaRPr lang="zh-CN" altLang="en-US" sz="1000" dirty="0">
              <a:latin typeface="Arial" pitchFamily="34" charset="0"/>
              <a:cs typeface="Arial" pitchFamily="34" charset="0"/>
            </a:endParaRPr>
          </a:p>
        </p:txBody>
      </p:sp>
      <p:sp>
        <p:nvSpPr>
          <p:cNvPr id="106" name="TextBox 450"/>
          <p:cNvSpPr txBox="1"/>
          <p:nvPr/>
        </p:nvSpPr>
        <p:spPr>
          <a:xfrm>
            <a:off x="79995" y="6549716"/>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0</a:t>
            </a:r>
            <a:endParaRPr lang="zh-CN" altLang="en-US" sz="1000" dirty="0">
              <a:latin typeface="Arial" pitchFamily="34" charset="0"/>
              <a:cs typeface="Arial" pitchFamily="34" charset="0"/>
            </a:endParaRPr>
          </a:p>
        </p:txBody>
      </p:sp>
      <p:sp>
        <p:nvSpPr>
          <p:cNvPr id="107" name="TextBox 451"/>
          <p:cNvSpPr txBox="1"/>
          <p:nvPr/>
        </p:nvSpPr>
        <p:spPr>
          <a:xfrm>
            <a:off x="144912" y="6641418"/>
            <a:ext cx="236560" cy="400110"/>
          </a:xfrm>
          <a:prstGeom prst="rect">
            <a:avLst/>
          </a:prstGeom>
          <a:noFill/>
        </p:spPr>
        <p:txBody>
          <a:bodyPr wrap="square" rtlCol="0">
            <a:spAutoFit/>
          </a:bodyPr>
          <a:lstStyle/>
          <a:p>
            <a:r>
              <a:rPr lang="en-US" altLang="zh-CN" sz="1000" dirty="0" smtClean="0">
                <a:latin typeface="Arial" pitchFamily="34" charset="0"/>
                <a:cs typeface="Arial" pitchFamily="34" charset="0"/>
              </a:rPr>
              <a:t>0   </a:t>
            </a:r>
            <a:endParaRPr lang="zh-CN" altLang="en-US" sz="1000" dirty="0">
              <a:latin typeface="Arial" pitchFamily="34" charset="0"/>
              <a:cs typeface="Arial" pitchFamily="34" charset="0"/>
            </a:endParaRPr>
          </a:p>
        </p:txBody>
      </p:sp>
      <p:sp>
        <p:nvSpPr>
          <p:cNvPr id="108" name="TextBox 452"/>
          <p:cNvSpPr txBox="1"/>
          <p:nvPr/>
        </p:nvSpPr>
        <p:spPr>
          <a:xfrm>
            <a:off x="3818162" y="6637700"/>
            <a:ext cx="405944" cy="400110"/>
          </a:xfrm>
          <a:prstGeom prst="rect">
            <a:avLst/>
          </a:prstGeom>
          <a:noFill/>
        </p:spPr>
        <p:txBody>
          <a:bodyPr wrap="square" rtlCol="0">
            <a:spAutoFit/>
          </a:bodyPr>
          <a:lstStyle/>
          <a:p>
            <a:r>
              <a:rPr lang="en-US" altLang="zh-CN" sz="1000" dirty="0" smtClean="0">
                <a:latin typeface="Arial" pitchFamily="34" charset="0"/>
                <a:cs typeface="Arial" pitchFamily="34" charset="0"/>
              </a:rPr>
              <a:t>(km)</a:t>
            </a:r>
          </a:p>
          <a:p>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sp>
        <p:nvSpPr>
          <p:cNvPr id="109" name="TextBox 453"/>
          <p:cNvSpPr txBox="1"/>
          <p:nvPr/>
        </p:nvSpPr>
        <p:spPr>
          <a:xfrm>
            <a:off x="46924" y="18924"/>
            <a:ext cx="405944" cy="400110"/>
          </a:xfrm>
          <a:prstGeom prst="rect">
            <a:avLst/>
          </a:prstGeom>
          <a:noFill/>
        </p:spPr>
        <p:txBody>
          <a:bodyPr wrap="square" rtlCol="0">
            <a:spAutoFit/>
          </a:bodyPr>
          <a:lstStyle/>
          <a:p>
            <a:r>
              <a:rPr lang="en-US" altLang="zh-CN" sz="1000" dirty="0" smtClean="0">
                <a:latin typeface="Arial" pitchFamily="34" charset="0"/>
                <a:cs typeface="Arial" pitchFamily="34" charset="0"/>
              </a:rPr>
              <a:t>(km)</a:t>
            </a:r>
          </a:p>
          <a:p>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sp>
        <p:nvSpPr>
          <p:cNvPr id="111" name="TextBox 337"/>
          <p:cNvSpPr txBox="1"/>
          <p:nvPr/>
        </p:nvSpPr>
        <p:spPr>
          <a:xfrm>
            <a:off x="214711" y="6477657"/>
            <a:ext cx="385042" cy="246221"/>
          </a:xfrm>
          <a:prstGeom prst="rect">
            <a:avLst/>
          </a:prstGeom>
          <a:noFill/>
        </p:spPr>
        <p:txBody>
          <a:bodyPr wrap="none" rtlCol="0">
            <a:spAutoFit/>
          </a:bodyPr>
          <a:lstStyle/>
          <a:p>
            <a:r>
              <a:rPr lang="en-US" altLang="zh-CN" sz="1000" b="1" dirty="0" smtClean="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HT</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cxnSp>
        <p:nvCxnSpPr>
          <p:cNvPr id="112" name="直接连接符 111"/>
          <p:cNvCxnSpPr/>
          <p:nvPr/>
        </p:nvCxnSpPr>
        <p:spPr>
          <a:xfrm flipH="1">
            <a:off x="3111318" y="661706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3" name="TextBox 436"/>
          <p:cNvSpPr txBox="1"/>
          <p:nvPr/>
        </p:nvSpPr>
        <p:spPr>
          <a:xfrm>
            <a:off x="3694003" y="6642280"/>
            <a:ext cx="236560" cy="246221"/>
          </a:xfrm>
          <a:prstGeom prst="rect">
            <a:avLst/>
          </a:prstGeom>
          <a:noFill/>
        </p:spPr>
        <p:txBody>
          <a:bodyPr wrap="square" rtlCol="0">
            <a:spAutoFit/>
          </a:bodyPr>
          <a:lstStyle/>
          <a:p>
            <a:r>
              <a:rPr lang="en-US" altLang="zh-CN" sz="1000" dirty="0">
                <a:latin typeface="Arial" pitchFamily="34" charset="0"/>
                <a:cs typeface="Arial" pitchFamily="34" charset="0"/>
              </a:rPr>
              <a:t>5</a:t>
            </a:r>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cxnSp>
        <p:nvCxnSpPr>
          <p:cNvPr id="114" name="直接连接符 113"/>
          <p:cNvCxnSpPr/>
          <p:nvPr/>
        </p:nvCxnSpPr>
        <p:spPr>
          <a:xfrm rot="5400000" flipH="1">
            <a:off x="304219" y="557518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5" name="TextBox 448"/>
          <p:cNvSpPr txBox="1"/>
          <p:nvPr/>
        </p:nvSpPr>
        <p:spPr>
          <a:xfrm>
            <a:off x="87022" y="1574530"/>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7   </a:t>
            </a:r>
            <a:endParaRPr lang="zh-CN" altLang="en-US" sz="1000" dirty="0">
              <a:latin typeface="Arial" pitchFamily="34" charset="0"/>
              <a:cs typeface="Arial" pitchFamily="34" charset="0"/>
            </a:endParaRPr>
          </a:p>
        </p:txBody>
      </p:sp>
      <p:cxnSp>
        <p:nvCxnSpPr>
          <p:cNvPr id="116" name="直接连接符 115"/>
          <p:cNvCxnSpPr/>
          <p:nvPr/>
        </p:nvCxnSpPr>
        <p:spPr>
          <a:xfrm>
            <a:off x="276062" y="275379"/>
            <a:ext cx="57600" cy="7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7" name="TextBox 449"/>
          <p:cNvSpPr txBox="1"/>
          <p:nvPr/>
        </p:nvSpPr>
        <p:spPr>
          <a:xfrm>
            <a:off x="84908" y="153433"/>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9   </a:t>
            </a:r>
            <a:endParaRPr lang="zh-CN" altLang="en-US" sz="1000" dirty="0">
              <a:latin typeface="Arial" pitchFamily="34" charset="0"/>
              <a:cs typeface="Arial" pitchFamily="34" charset="0"/>
            </a:endParaRPr>
          </a:p>
        </p:txBody>
      </p:sp>
      <p:sp>
        <p:nvSpPr>
          <p:cNvPr id="118" name="TextBox 439"/>
          <p:cNvSpPr txBox="1"/>
          <p:nvPr/>
        </p:nvSpPr>
        <p:spPr>
          <a:xfrm>
            <a:off x="86521" y="5122008"/>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2  </a:t>
            </a:r>
            <a:endParaRPr lang="zh-CN" altLang="en-US" sz="1000" dirty="0">
              <a:latin typeface="Arial" pitchFamily="34" charset="0"/>
              <a:cs typeface="Arial" pitchFamily="34" charset="0"/>
            </a:endParaRPr>
          </a:p>
        </p:txBody>
      </p:sp>
      <p:sp>
        <p:nvSpPr>
          <p:cNvPr id="126" name="矩形 125"/>
          <p:cNvSpPr/>
          <p:nvPr/>
        </p:nvSpPr>
        <p:spPr>
          <a:xfrm rot="2700000">
            <a:off x="3378571" y="5988332"/>
            <a:ext cx="479779" cy="47977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TextBox 441"/>
          <p:cNvSpPr txBox="1"/>
          <p:nvPr/>
        </p:nvSpPr>
        <p:spPr>
          <a:xfrm>
            <a:off x="3479077" y="5888202"/>
            <a:ext cx="277640" cy="246221"/>
          </a:xfrm>
          <a:prstGeom prst="rect">
            <a:avLst/>
          </a:prstGeom>
          <a:noFill/>
        </p:spPr>
        <p:txBody>
          <a:bodyPr wrap="square" rtlCol="0">
            <a:spAutoFit/>
          </a:bodyPr>
          <a:lstStyle/>
          <a:p>
            <a:r>
              <a:rPr lang="en-US" altLang="zh-CN" sz="1000" b="1" dirty="0" smtClean="0">
                <a:solidFill>
                  <a:srgbClr val="FF0000"/>
                </a:solidFill>
                <a:latin typeface="Arial" pitchFamily="34" charset="0"/>
                <a:cs typeface="Arial" pitchFamily="34" charset="0"/>
              </a:rPr>
              <a:t>N</a:t>
            </a:r>
            <a:endParaRPr lang="zh-CN" altLang="en-US" sz="1000" b="1" dirty="0">
              <a:solidFill>
                <a:srgbClr val="FF0000"/>
              </a:solidFill>
              <a:latin typeface="Arial" pitchFamily="34" charset="0"/>
              <a:cs typeface="Arial" pitchFamily="34" charset="0"/>
            </a:endParaRPr>
          </a:p>
        </p:txBody>
      </p:sp>
      <p:sp>
        <p:nvSpPr>
          <p:cNvPr id="128" name="TextBox 442"/>
          <p:cNvSpPr txBox="1"/>
          <p:nvPr/>
        </p:nvSpPr>
        <p:spPr>
          <a:xfrm>
            <a:off x="3261874" y="6105228"/>
            <a:ext cx="306494" cy="246221"/>
          </a:xfrm>
          <a:prstGeom prst="rect">
            <a:avLst/>
          </a:prstGeom>
          <a:noFill/>
        </p:spPr>
        <p:txBody>
          <a:bodyPr wrap="square" rtlCol="0">
            <a:spAutoFit/>
          </a:bodyPr>
          <a:lstStyle/>
          <a:p>
            <a:r>
              <a:rPr lang="en-US" altLang="zh-CN" sz="1000" b="1" dirty="0" smtClean="0">
                <a:solidFill>
                  <a:srgbClr val="FF0000"/>
                </a:solidFill>
                <a:latin typeface="Arial" pitchFamily="34" charset="0"/>
                <a:cs typeface="Arial" pitchFamily="34" charset="0"/>
              </a:rPr>
              <a:t>W</a:t>
            </a:r>
            <a:endParaRPr lang="zh-CN" altLang="en-US" sz="1000" b="1" dirty="0">
              <a:solidFill>
                <a:srgbClr val="FF0000"/>
              </a:solidFill>
              <a:latin typeface="Arial" pitchFamily="34" charset="0"/>
              <a:cs typeface="Arial" pitchFamily="34" charset="0"/>
            </a:endParaRPr>
          </a:p>
        </p:txBody>
      </p:sp>
      <p:sp>
        <p:nvSpPr>
          <p:cNvPr id="129" name="TextBox 443"/>
          <p:cNvSpPr txBox="1"/>
          <p:nvPr/>
        </p:nvSpPr>
        <p:spPr>
          <a:xfrm>
            <a:off x="3674019" y="6106407"/>
            <a:ext cx="277640" cy="246221"/>
          </a:xfrm>
          <a:prstGeom prst="rect">
            <a:avLst/>
          </a:prstGeom>
          <a:noFill/>
        </p:spPr>
        <p:txBody>
          <a:bodyPr wrap="square" rtlCol="0">
            <a:spAutoFit/>
          </a:bodyPr>
          <a:lstStyle/>
          <a:p>
            <a:r>
              <a:rPr lang="en-US" altLang="zh-CN" sz="1000" b="1" dirty="0" smtClean="0">
                <a:solidFill>
                  <a:srgbClr val="FF0000"/>
                </a:solidFill>
                <a:latin typeface="Arial" pitchFamily="34" charset="0"/>
                <a:cs typeface="Arial" pitchFamily="34" charset="0"/>
              </a:rPr>
              <a:t>E</a:t>
            </a:r>
            <a:endParaRPr lang="zh-CN" altLang="en-US" sz="1000" b="1" dirty="0">
              <a:solidFill>
                <a:srgbClr val="FF0000"/>
              </a:solidFill>
              <a:latin typeface="Arial" pitchFamily="34" charset="0"/>
              <a:cs typeface="Arial" pitchFamily="34" charset="0"/>
            </a:endParaRPr>
          </a:p>
        </p:txBody>
      </p:sp>
      <p:sp>
        <p:nvSpPr>
          <p:cNvPr id="130" name="TextBox 444"/>
          <p:cNvSpPr txBox="1"/>
          <p:nvPr/>
        </p:nvSpPr>
        <p:spPr>
          <a:xfrm>
            <a:off x="3477593" y="6324612"/>
            <a:ext cx="277640" cy="246221"/>
          </a:xfrm>
          <a:prstGeom prst="rect">
            <a:avLst/>
          </a:prstGeom>
          <a:noFill/>
        </p:spPr>
        <p:txBody>
          <a:bodyPr wrap="square" rtlCol="0">
            <a:spAutoFit/>
          </a:bodyPr>
          <a:lstStyle/>
          <a:p>
            <a:r>
              <a:rPr lang="en-US" altLang="zh-CN" sz="1000" b="1" dirty="0" smtClean="0">
                <a:solidFill>
                  <a:srgbClr val="FF0000"/>
                </a:solidFill>
                <a:latin typeface="Arial" pitchFamily="34" charset="0"/>
                <a:cs typeface="Arial" pitchFamily="34" charset="0"/>
              </a:rPr>
              <a:t>S</a:t>
            </a:r>
            <a:endParaRPr lang="zh-CN" altLang="en-US" sz="1000" b="1" dirty="0">
              <a:solidFill>
                <a:srgbClr val="FF0000"/>
              </a:solidFill>
              <a:latin typeface="Arial" pitchFamily="34" charset="0"/>
              <a:cs typeface="Arial" pitchFamily="34" charset="0"/>
            </a:endParaRPr>
          </a:p>
        </p:txBody>
      </p:sp>
      <p:sp>
        <p:nvSpPr>
          <p:cNvPr id="131" name="十字箭头 130"/>
          <p:cNvSpPr/>
          <p:nvPr/>
        </p:nvSpPr>
        <p:spPr>
          <a:xfrm>
            <a:off x="3469999" y="6072934"/>
            <a:ext cx="294471" cy="314967"/>
          </a:xfrm>
          <a:prstGeom prst="quadArrow">
            <a:avLst>
              <a:gd name="adj1" fmla="val 7154"/>
              <a:gd name="adj2" fmla="val 13557"/>
              <a:gd name="adj3" fmla="val 225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TextBox 366"/>
          <p:cNvSpPr txBox="1"/>
          <p:nvPr/>
        </p:nvSpPr>
        <p:spPr>
          <a:xfrm>
            <a:off x="2357551" y="3102455"/>
            <a:ext cx="455574"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ZLZ</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138" name="任意多边形 137"/>
          <p:cNvSpPr/>
          <p:nvPr/>
        </p:nvSpPr>
        <p:spPr>
          <a:xfrm>
            <a:off x="500034" y="362386"/>
            <a:ext cx="2787127" cy="6225235"/>
          </a:xfrm>
          <a:custGeom>
            <a:avLst/>
            <a:gdLst>
              <a:gd name="connsiteX0" fmla="*/ 2684678 w 2787127"/>
              <a:gd name="connsiteY0" fmla="*/ 0 h 6225235"/>
              <a:gd name="connsiteX1" fmla="*/ 2318918 w 2787127"/>
              <a:gd name="connsiteY1" fmla="*/ 373075 h 6225235"/>
              <a:gd name="connsiteX2" fmla="*/ 2128723 w 2787127"/>
              <a:gd name="connsiteY2" fmla="*/ 526694 h 6225235"/>
              <a:gd name="connsiteX3" fmla="*/ 2062886 w 2787127"/>
              <a:gd name="connsiteY3" fmla="*/ 694944 h 6225235"/>
              <a:gd name="connsiteX4" fmla="*/ 2084832 w 2787127"/>
              <a:gd name="connsiteY4" fmla="*/ 811987 h 6225235"/>
              <a:gd name="connsiteX5" fmla="*/ 2179930 w 2787127"/>
              <a:gd name="connsiteY5" fmla="*/ 943660 h 6225235"/>
              <a:gd name="connsiteX6" fmla="*/ 2472538 w 2787127"/>
              <a:gd name="connsiteY6" fmla="*/ 1133856 h 6225235"/>
              <a:gd name="connsiteX7" fmla="*/ 2706624 w 2787127"/>
              <a:gd name="connsiteY7" fmla="*/ 1250899 h 6225235"/>
              <a:gd name="connsiteX8" fmla="*/ 2787091 w 2787127"/>
              <a:gd name="connsiteY8" fmla="*/ 1411833 h 6225235"/>
              <a:gd name="connsiteX9" fmla="*/ 2699309 w 2787127"/>
              <a:gd name="connsiteY9" fmla="*/ 1536192 h 6225235"/>
              <a:gd name="connsiteX10" fmla="*/ 2253082 w 2787127"/>
              <a:gd name="connsiteY10" fmla="*/ 1689811 h 6225235"/>
              <a:gd name="connsiteX11" fmla="*/ 1799539 w 2787127"/>
              <a:gd name="connsiteY11" fmla="*/ 1850745 h 6225235"/>
              <a:gd name="connsiteX12" fmla="*/ 1550822 w 2787127"/>
              <a:gd name="connsiteY12" fmla="*/ 1967788 h 6225235"/>
              <a:gd name="connsiteX13" fmla="*/ 1477670 w 2787127"/>
              <a:gd name="connsiteY13" fmla="*/ 2077516 h 6225235"/>
              <a:gd name="connsiteX14" fmla="*/ 1499616 w 2787127"/>
              <a:gd name="connsiteY14" fmla="*/ 2216505 h 6225235"/>
              <a:gd name="connsiteX15" fmla="*/ 1675181 w 2787127"/>
              <a:gd name="connsiteY15" fmla="*/ 2406700 h 6225235"/>
              <a:gd name="connsiteX16" fmla="*/ 1916582 w 2787127"/>
              <a:gd name="connsiteY16" fmla="*/ 2560320 h 6225235"/>
              <a:gd name="connsiteX17" fmla="*/ 2026310 w 2787127"/>
              <a:gd name="connsiteY17" fmla="*/ 2611526 h 6225235"/>
              <a:gd name="connsiteX18" fmla="*/ 2128723 w 2787127"/>
              <a:gd name="connsiteY18" fmla="*/ 2721254 h 6225235"/>
              <a:gd name="connsiteX19" fmla="*/ 2150669 w 2787127"/>
              <a:gd name="connsiteY19" fmla="*/ 2926080 h 6225235"/>
              <a:gd name="connsiteX20" fmla="*/ 2084832 w 2787127"/>
              <a:gd name="connsiteY20" fmla="*/ 3152851 h 6225235"/>
              <a:gd name="connsiteX21" fmla="*/ 1938528 w 2787127"/>
              <a:gd name="connsiteY21" fmla="*/ 3343046 h 6225235"/>
              <a:gd name="connsiteX22" fmla="*/ 1865376 w 2787127"/>
              <a:gd name="connsiteY22" fmla="*/ 3540556 h 6225235"/>
              <a:gd name="connsiteX23" fmla="*/ 1741018 w 2787127"/>
              <a:gd name="connsiteY23" fmla="*/ 3942892 h 6225235"/>
              <a:gd name="connsiteX24" fmla="*/ 1660550 w 2787127"/>
              <a:gd name="connsiteY24" fmla="*/ 4294022 h 6225235"/>
              <a:gd name="connsiteX25" fmla="*/ 1550822 w 2787127"/>
              <a:gd name="connsiteY25" fmla="*/ 4550054 h 6225235"/>
              <a:gd name="connsiteX26" fmla="*/ 1411834 w 2787127"/>
              <a:gd name="connsiteY26" fmla="*/ 4696358 h 6225235"/>
              <a:gd name="connsiteX27" fmla="*/ 1243584 w 2787127"/>
              <a:gd name="connsiteY27" fmla="*/ 4776825 h 6225235"/>
              <a:gd name="connsiteX28" fmla="*/ 1141171 w 2787127"/>
              <a:gd name="connsiteY28" fmla="*/ 4828032 h 6225235"/>
              <a:gd name="connsiteX29" fmla="*/ 1031443 w 2787127"/>
              <a:gd name="connsiteY29" fmla="*/ 4981651 h 6225235"/>
              <a:gd name="connsiteX30" fmla="*/ 921715 w 2787127"/>
              <a:gd name="connsiteY30" fmla="*/ 5237683 h 6225235"/>
              <a:gd name="connsiteX31" fmla="*/ 760781 w 2787127"/>
              <a:gd name="connsiteY31" fmla="*/ 5457139 h 6225235"/>
              <a:gd name="connsiteX32" fmla="*/ 482803 w 2787127"/>
              <a:gd name="connsiteY32" fmla="*/ 5786323 h 6225235"/>
              <a:gd name="connsiteX33" fmla="*/ 234086 w 2787127"/>
              <a:gd name="connsiteY33" fmla="*/ 6035040 h 6225235"/>
              <a:gd name="connsiteX34" fmla="*/ 0 w 2787127"/>
              <a:gd name="connsiteY34" fmla="*/ 6225235 h 62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87127" h="6225235">
                <a:moveTo>
                  <a:pt x="2684678" y="0"/>
                </a:moveTo>
                <a:cubicBezTo>
                  <a:pt x="2548127" y="142646"/>
                  <a:pt x="2411577" y="285293"/>
                  <a:pt x="2318918" y="373075"/>
                </a:cubicBezTo>
                <a:cubicBezTo>
                  <a:pt x="2226259" y="460857"/>
                  <a:pt x="2171395" y="473049"/>
                  <a:pt x="2128723" y="526694"/>
                </a:cubicBezTo>
                <a:cubicBezTo>
                  <a:pt x="2086051" y="580339"/>
                  <a:pt x="2070201" y="647395"/>
                  <a:pt x="2062886" y="694944"/>
                </a:cubicBezTo>
                <a:cubicBezTo>
                  <a:pt x="2055571" y="742493"/>
                  <a:pt x="2065325" y="770534"/>
                  <a:pt x="2084832" y="811987"/>
                </a:cubicBezTo>
                <a:cubicBezTo>
                  <a:pt x="2104339" y="853440"/>
                  <a:pt x="2115312" y="890015"/>
                  <a:pt x="2179930" y="943660"/>
                </a:cubicBezTo>
                <a:cubicBezTo>
                  <a:pt x="2244548" y="997305"/>
                  <a:pt x="2384756" y="1082650"/>
                  <a:pt x="2472538" y="1133856"/>
                </a:cubicBezTo>
                <a:cubicBezTo>
                  <a:pt x="2560320" y="1185062"/>
                  <a:pt x="2654199" y="1204570"/>
                  <a:pt x="2706624" y="1250899"/>
                </a:cubicBezTo>
                <a:cubicBezTo>
                  <a:pt x="2759049" y="1297228"/>
                  <a:pt x="2788310" y="1364284"/>
                  <a:pt x="2787091" y="1411833"/>
                </a:cubicBezTo>
                <a:cubicBezTo>
                  <a:pt x="2785872" y="1459382"/>
                  <a:pt x="2788311" y="1489862"/>
                  <a:pt x="2699309" y="1536192"/>
                </a:cubicBezTo>
                <a:cubicBezTo>
                  <a:pt x="2610307" y="1582522"/>
                  <a:pt x="2253082" y="1689811"/>
                  <a:pt x="2253082" y="1689811"/>
                </a:cubicBezTo>
                <a:cubicBezTo>
                  <a:pt x="2103120" y="1742237"/>
                  <a:pt x="1916582" y="1804416"/>
                  <a:pt x="1799539" y="1850745"/>
                </a:cubicBezTo>
                <a:cubicBezTo>
                  <a:pt x="1682496" y="1897074"/>
                  <a:pt x="1604467" y="1929993"/>
                  <a:pt x="1550822" y="1967788"/>
                </a:cubicBezTo>
                <a:cubicBezTo>
                  <a:pt x="1497177" y="2005583"/>
                  <a:pt x="1486204" y="2036063"/>
                  <a:pt x="1477670" y="2077516"/>
                </a:cubicBezTo>
                <a:cubicBezTo>
                  <a:pt x="1469136" y="2118969"/>
                  <a:pt x="1466697" y="2161641"/>
                  <a:pt x="1499616" y="2216505"/>
                </a:cubicBezTo>
                <a:cubicBezTo>
                  <a:pt x="1532535" y="2271369"/>
                  <a:pt x="1605687" y="2349398"/>
                  <a:pt x="1675181" y="2406700"/>
                </a:cubicBezTo>
                <a:cubicBezTo>
                  <a:pt x="1744675" y="2464003"/>
                  <a:pt x="1858061" y="2526182"/>
                  <a:pt x="1916582" y="2560320"/>
                </a:cubicBezTo>
                <a:cubicBezTo>
                  <a:pt x="1975103" y="2594458"/>
                  <a:pt x="1990953" y="2584704"/>
                  <a:pt x="2026310" y="2611526"/>
                </a:cubicBezTo>
                <a:cubicBezTo>
                  <a:pt x="2061667" y="2638348"/>
                  <a:pt x="2107996" y="2668828"/>
                  <a:pt x="2128723" y="2721254"/>
                </a:cubicBezTo>
                <a:cubicBezTo>
                  <a:pt x="2149450" y="2773680"/>
                  <a:pt x="2157984" y="2854147"/>
                  <a:pt x="2150669" y="2926080"/>
                </a:cubicBezTo>
                <a:cubicBezTo>
                  <a:pt x="2143354" y="2998013"/>
                  <a:pt x="2120189" y="3083357"/>
                  <a:pt x="2084832" y="3152851"/>
                </a:cubicBezTo>
                <a:cubicBezTo>
                  <a:pt x="2049475" y="3222345"/>
                  <a:pt x="1975104" y="3278429"/>
                  <a:pt x="1938528" y="3343046"/>
                </a:cubicBezTo>
                <a:cubicBezTo>
                  <a:pt x="1901952" y="3407664"/>
                  <a:pt x="1898294" y="3440582"/>
                  <a:pt x="1865376" y="3540556"/>
                </a:cubicBezTo>
                <a:cubicBezTo>
                  <a:pt x="1832458" y="3640530"/>
                  <a:pt x="1775156" y="3817314"/>
                  <a:pt x="1741018" y="3942892"/>
                </a:cubicBezTo>
                <a:cubicBezTo>
                  <a:pt x="1706880" y="4068470"/>
                  <a:pt x="1692249" y="4192828"/>
                  <a:pt x="1660550" y="4294022"/>
                </a:cubicBezTo>
                <a:cubicBezTo>
                  <a:pt x="1628851" y="4395216"/>
                  <a:pt x="1592275" y="4482998"/>
                  <a:pt x="1550822" y="4550054"/>
                </a:cubicBezTo>
                <a:cubicBezTo>
                  <a:pt x="1509369" y="4617110"/>
                  <a:pt x="1463040" y="4658563"/>
                  <a:pt x="1411834" y="4696358"/>
                </a:cubicBezTo>
                <a:cubicBezTo>
                  <a:pt x="1360628" y="4734153"/>
                  <a:pt x="1288695" y="4754879"/>
                  <a:pt x="1243584" y="4776825"/>
                </a:cubicBezTo>
                <a:cubicBezTo>
                  <a:pt x="1198473" y="4798771"/>
                  <a:pt x="1176528" y="4793894"/>
                  <a:pt x="1141171" y="4828032"/>
                </a:cubicBezTo>
                <a:cubicBezTo>
                  <a:pt x="1105814" y="4862170"/>
                  <a:pt x="1068019" y="4913376"/>
                  <a:pt x="1031443" y="4981651"/>
                </a:cubicBezTo>
                <a:cubicBezTo>
                  <a:pt x="994867" y="5049926"/>
                  <a:pt x="966825" y="5158435"/>
                  <a:pt x="921715" y="5237683"/>
                </a:cubicBezTo>
                <a:cubicBezTo>
                  <a:pt x="876605" y="5316931"/>
                  <a:pt x="833933" y="5365699"/>
                  <a:pt x="760781" y="5457139"/>
                </a:cubicBezTo>
                <a:cubicBezTo>
                  <a:pt x="687629" y="5548579"/>
                  <a:pt x="570585" y="5690006"/>
                  <a:pt x="482803" y="5786323"/>
                </a:cubicBezTo>
                <a:cubicBezTo>
                  <a:pt x="395021" y="5882640"/>
                  <a:pt x="314553" y="5961888"/>
                  <a:pt x="234086" y="6035040"/>
                </a:cubicBezTo>
                <a:cubicBezTo>
                  <a:pt x="153619" y="6108192"/>
                  <a:pt x="76809" y="6166713"/>
                  <a:pt x="0" y="6225235"/>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6" name="直接连接符 155"/>
          <p:cNvCxnSpPr/>
          <p:nvPr/>
        </p:nvCxnSpPr>
        <p:spPr>
          <a:xfrm rot="5400000" flipH="1">
            <a:off x="304279" y="521694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rot="5400000" flipH="1">
            <a:off x="303087" y="4860541"/>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12" name="TextBox 365"/>
          <p:cNvSpPr txBox="1"/>
          <p:nvPr/>
        </p:nvSpPr>
        <p:spPr>
          <a:xfrm>
            <a:off x="2237758" y="2258621"/>
            <a:ext cx="476412"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DXZ</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cxnSp>
        <p:nvCxnSpPr>
          <p:cNvPr id="213" name="直接连接符 212"/>
          <p:cNvCxnSpPr/>
          <p:nvPr/>
        </p:nvCxnSpPr>
        <p:spPr>
          <a:xfrm rot="5400000" flipH="1">
            <a:off x="304045" y="237736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14" name="TextBox 448"/>
          <p:cNvSpPr txBox="1"/>
          <p:nvPr/>
        </p:nvSpPr>
        <p:spPr>
          <a:xfrm>
            <a:off x="85426" y="2285376"/>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6</a:t>
            </a:r>
            <a:endParaRPr lang="zh-CN" altLang="en-US" sz="1000" dirty="0">
              <a:latin typeface="Arial" pitchFamily="34" charset="0"/>
              <a:cs typeface="Arial" pitchFamily="34" charset="0"/>
            </a:endParaRPr>
          </a:p>
        </p:txBody>
      </p:sp>
      <p:cxnSp>
        <p:nvCxnSpPr>
          <p:cNvPr id="215" name="直接连接符 214"/>
          <p:cNvCxnSpPr/>
          <p:nvPr/>
        </p:nvCxnSpPr>
        <p:spPr>
          <a:xfrm rot="5400000" flipH="1">
            <a:off x="304527" y="202333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组合 1"/>
          <p:cNvGrpSpPr/>
          <p:nvPr/>
        </p:nvGrpSpPr>
        <p:grpSpPr>
          <a:xfrm>
            <a:off x="1341021" y="1177284"/>
            <a:ext cx="1735701" cy="4623376"/>
            <a:chOff x="1341021" y="1092876"/>
            <a:chExt cx="1735701" cy="4623376"/>
          </a:xfrm>
        </p:grpSpPr>
        <p:cxnSp>
          <p:nvCxnSpPr>
            <p:cNvPr id="52" name="直接连接符 51"/>
            <p:cNvCxnSpPr/>
            <p:nvPr/>
          </p:nvCxnSpPr>
          <p:spPr>
            <a:xfrm rot="17359133" flipV="1">
              <a:off x="1701419" y="5088902"/>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rot="7173567">
              <a:off x="1359186" y="5643045"/>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rot="11896073" flipV="1">
              <a:off x="1346805" y="5661441"/>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rot="12636627">
              <a:off x="1704265" y="5083090"/>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rot="17359133" flipV="1">
              <a:off x="1729607" y="5088874"/>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rot="17359133" flipV="1">
              <a:off x="1679496" y="5088874"/>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rot="12636627">
              <a:off x="1676077" y="5083118"/>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rot="12636627">
              <a:off x="1625993" y="5083117"/>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rot="17359133" flipV="1">
              <a:off x="1651335" y="5088901"/>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rot="12636627">
              <a:off x="1654154" y="5083090"/>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rot="7173567">
              <a:off x="1518833" y="5245450"/>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rot="7173567">
              <a:off x="1515729" y="5223525"/>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rot="7173567">
              <a:off x="1519534" y="5202077"/>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rot="7173567">
              <a:off x="1518862" y="5179706"/>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rot="11896073" flipV="1">
              <a:off x="1507153" y="5220473"/>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rot="11896073" flipV="1">
              <a:off x="1506481" y="5198102"/>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rot="11896073" flipV="1">
              <a:off x="1506452" y="5263846"/>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rot="11896073" flipV="1">
              <a:off x="1503348" y="5241921"/>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rot="11690010">
              <a:off x="2120029" y="4691441"/>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rot="16412516" flipV="1">
              <a:off x="2138143" y="4694716"/>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grpSp>
          <p:nvGrpSpPr>
            <p:cNvPr id="163" name="组合 171"/>
            <p:cNvGrpSpPr/>
            <p:nvPr/>
          </p:nvGrpSpPr>
          <p:grpSpPr>
            <a:xfrm rot="3052358">
              <a:off x="1961067" y="4825301"/>
              <a:ext cx="98466" cy="62114"/>
              <a:chOff x="1987207" y="4796244"/>
              <a:chExt cx="98466" cy="62114"/>
            </a:xfrm>
          </p:grpSpPr>
          <p:cxnSp>
            <p:nvCxnSpPr>
              <p:cNvPr id="272" name="直接连接符 271"/>
              <p:cNvCxnSpPr/>
              <p:nvPr/>
            </p:nvCxnSpPr>
            <p:spPr>
              <a:xfrm rot="17024755">
                <a:off x="2005348" y="4778103"/>
                <a:ext cx="62114" cy="98396"/>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73" name="直接连接符 272"/>
              <p:cNvCxnSpPr/>
              <p:nvPr/>
            </p:nvCxnSpPr>
            <p:spPr>
              <a:xfrm rot="147261" flipV="1">
                <a:off x="2053692" y="4811545"/>
                <a:ext cx="31981" cy="34029"/>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grpSp>
        <p:cxnSp>
          <p:nvCxnSpPr>
            <p:cNvPr id="166" name="直接连接符 165"/>
            <p:cNvCxnSpPr/>
            <p:nvPr/>
          </p:nvCxnSpPr>
          <p:spPr>
            <a:xfrm rot="16859918" flipV="1">
              <a:off x="2076587" y="4758872"/>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p:nvPr/>
          </p:nvCxnSpPr>
          <p:spPr>
            <a:xfrm rot="9728647">
              <a:off x="2030113" y="4734204"/>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68" name="直接连接符 167"/>
            <p:cNvCxnSpPr/>
            <p:nvPr/>
          </p:nvCxnSpPr>
          <p:spPr>
            <a:xfrm rot="14451153" flipV="1">
              <a:off x="2032603" y="4738869"/>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69" name="直接连接符 168"/>
            <p:cNvCxnSpPr/>
            <p:nvPr/>
          </p:nvCxnSpPr>
          <p:spPr>
            <a:xfrm rot="12137412">
              <a:off x="2054970" y="4754660"/>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p:nvPr/>
          </p:nvCxnSpPr>
          <p:spPr>
            <a:xfrm rot="16912273">
              <a:off x="2049988" y="4747028"/>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71" name="直接连接符 170"/>
            <p:cNvCxnSpPr/>
            <p:nvPr/>
          </p:nvCxnSpPr>
          <p:spPr>
            <a:xfrm rot="34779" flipV="1">
              <a:off x="2092743" y="4776650"/>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73" name="直接连接符 172"/>
            <p:cNvCxnSpPr/>
            <p:nvPr/>
          </p:nvCxnSpPr>
          <p:spPr>
            <a:xfrm rot="9728647">
              <a:off x="2166982" y="4522368"/>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rot="14451153" flipV="1">
              <a:off x="2163666" y="4527033"/>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91" name="直接连接符 190"/>
            <p:cNvCxnSpPr/>
            <p:nvPr/>
          </p:nvCxnSpPr>
          <p:spPr>
            <a:xfrm rot="11690010">
              <a:off x="2574002" y="2045936"/>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92" name="直接连接符 191"/>
            <p:cNvCxnSpPr/>
            <p:nvPr/>
          </p:nvCxnSpPr>
          <p:spPr>
            <a:xfrm rot="16412516" flipV="1">
              <a:off x="2592116" y="2049211"/>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rot="11690010">
              <a:off x="2611557" y="2049041"/>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94" name="直接连接符 193"/>
            <p:cNvCxnSpPr/>
            <p:nvPr/>
          </p:nvCxnSpPr>
          <p:spPr>
            <a:xfrm rot="16412516" flipV="1">
              <a:off x="2629671" y="2052316"/>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95" name="直接连接符 194"/>
            <p:cNvCxnSpPr/>
            <p:nvPr/>
          </p:nvCxnSpPr>
          <p:spPr>
            <a:xfrm rot="19233905">
              <a:off x="2009714" y="2043982"/>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96" name="直接连接符 195"/>
            <p:cNvCxnSpPr/>
            <p:nvPr/>
          </p:nvCxnSpPr>
          <p:spPr>
            <a:xfrm rot="2356411" flipV="1">
              <a:off x="2041396" y="2094972"/>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97" name="直接连接符 196"/>
            <p:cNvCxnSpPr/>
            <p:nvPr/>
          </p:nvCxnSpPr>
          <p:spPr>
            <a:xfrm rot="586742">
              <a:off x="1968998" y="2097268"/>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98" name="直接连接符 197"/>
            <p:cNvCxnSpPr/>
            <p:nvPr/>
          </p:nvCxnSpPr>
          <p:spPr>
            <a:xfrm rot="5309248" flipV="1">
              <a:off x="1978657" y="2155584"/>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99" name="直接连接符 198"/>
            <p:cNvCxnSpPr/>
            <p:nvPr/>
          </p:nvCxnSpPr>
          <p:spPr>
            <a:xfrm rot="13164842">
              <a:off x="2241568" y="2221121"/>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0" name="直接连接符 199"/>
            <p:cNvCxnSpPr/>
            <p:nvPr/>
          </p:nvCxnSpPr>
          <p:spPr>
            <a:xfrm rot="17887348" flipV="1">
              <a:off x="2270560" y="2229137"/>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rot="13164842">
              <a:off x="2204952" y="2222128"/>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2" name="直接连接符 201"/>
            <p:cNvCxnSpPr/>
            <p:nvPr/>
          </p:nvCxnSpPr>
          <p:spPr>
            <a:xfrm rot="17887348" flipV="1">
              <a:off x="2233944" y="2230144"/>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3" name="直接连接符 202"/>
            <p:cNvCxnSpPr/>
            <p:nvPr/>
          </p:nvCxnSpPr>
          <p:spPr>
            <a:xfrm rot="13164842">
              <a:off x="2171284" y="2221122"/>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4" name="直接连接符 203"/>
            <p:cNvCxnSpPr/>
            <p:nvPr/>
          </p:nvCxnSpPr>
          <p:spPr>
            <a:xfrm rot="17887348" flipV="1">
              <a:off x="2200276" y="2229138"/>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5" name="直接连接符 204"/>
            <p:cNvCxnSpPr/>
            <p:nvPr/>
          </p:nvCxnSpPr>
          <p:spPr>
            <a:xfrm rot="16841173">
              <a:off x="2115203" y="2308401"/>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6" name="直接连接符 205"/>
            <p:cNvCxnSpPr/>
            <p:nvPr/>
          </p:nvCxnSpPr>
          <p:spPr>
            <a:xfrm rot="21563679" flipV="1">
              <a:off x="2155530" y="2342461"/>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rot="16841173">
              <a:off x="2105807" y="2246106"/>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8" name="直接连接符 207"/>
            <p:cNvCxnSpPr/>
            <p:nvPr/>
          </p:nvCxnSpPr>
          <p:spPr>
            <a:xfrm rot="21563679" flipV="1">
              <a:off x="2146134" y="2280166"/>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10" name="直接连接符 209"/>
            <p:cNvCxnSpPr/>
            <p:nvPr/>
          </p:nvCxnSpPr>
          <p:spPr>
            <a:xfrm>
              <a:off x="2002101" y="2128042"/>
              <a:ext cx="91786" cy="51729"/>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11" name="直接连接符 210"/>
            <p:cNvCxnSpPr/>
            <p:nvPr/>
          </p:nvCxnSpPr>
          <p:spPr>
            <a:xfrm flipV="1">
              <a:off x="2054069" y="2180147"/>
              <a:ext cx="44288" cy="2206"/>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nvCxnSpPr>
          <p:spPr>
            <a:xfrm rot="21354462">
              <a:off x="2048435" y="2182277"/>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p:nvPr/>
          </p:nvCxnSpPr>
          <p:spPr>
            <a:xfrm rot="4476968" flipV="1">
              <a:off x="2064824" y="2240507"/>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nvCxnSpPr>
          <p:spPr>
            <a:xfrm>
              <a:off x="2277108" y="2092829"/>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nvCxnSpPr>
          <p:spPr>
            <a:xfrm rot="4722506" flipV="1">
              <a:off x="2291517" y="2151254"/>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24" name="直接连接符 223"/>
            <p:cNvCxnSpPr/>
            <p:nvPr/>
          </p:nvCxnSpPr>
          <p:spPr>
            <a:xfrm rot="11690010">
              <a:off x="2515616" y="2049041"/>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25" name="直接连接符 224"/>
            <p:cNvCxnSpPr/>
            <p:nvPr/>
          </p:nvCxnSpPr>
          <p:spPr>
            <a:xfrm rot="16412516" flipV="1">
              <a:off x="2533730" y="2052316"/>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26" name="直接连接符 225"/>
            <p:cNvCxnSpPr/>
            <p:nvPr/>
          </p:nvCxnSpPr>
          <p:spPr>
            <a:xfrm rot="11690010">
              <a:off x="2545813" y="2049068"/>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27" name="直接连接符 226"/>
            <p:cNvCxnSpPr/>
            <p:nvPr/>
          </p:nvCxnSpPr>
          <p:spPr>
            <a:xfrm rot="16412516" flipV="1">
              <a:off x="2563927" y="2052343"/>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rot="20811921">
              <a:off x="2138999" y="2090465"/>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rot="3934427" flipV="1">
              <a:off x="2159683" y="2147768"/>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30" name="直接连接符 229"/>
            <p:cNvCxnSpPr/>
            <p:nvPr/>
          </p:nvCxnSpPr>
          <p:spPr>
            <a:xfrm rot="16859918" flipV="1">
              <a:off x="3043297" y="1821597"/>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31" name="直接连接符 230"/>
            <p:cNvCxnSpPr/>
            <p:nvPr/>
          </p:nvCxnSpPr>
          <p:spPr>
            <a:xfrm rot="12137412">
              <a:off x="3021680" y="1817385"/>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p:nvPr/>
          </p:nvCxnSpPr>
          <p:spPr>
            <a:xfrm rot="7700931">
              <a:off x="2747258" y="1083840"/>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rot="12423437" flipV="1">
              <a:off x="2737042" y="1098555"/>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rot="659918" flipV="1">
              <a:off x="2548085" y="1114265"/>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rot="7633298">
              <a:off x="2673158" y="1083840"/>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41" name="直接连接符 240"/>
            <p:cNvCxnSpPr/>
            <p:nvPr/>
          </p:nvCxnSpPr>
          <p:spPr>
            <a:xfrm rot="12355804" flipV="1">
              <a:off x="2662629" y="1099005"/>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42" name="直接连接符 241"/>
            <p:cNvCxnSpPr/>
            <p:nvPr/>
          </p:nvCxnSpPr>
          <p:spPr>
            <a:xfrm rot="12119941" flipV="1">
              <a:off x="2605787" y="1100632"/>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43" name="直接连接符 242"/>
            <p:cNvCxnSpPr/>
            <p:nvPr/>
          </p:nvCxnSpPr>
          <p:spPr>
            <a:xfrm rot="7397435">
              <a:off x="2617320" y="1083840"/>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44" name="直接连接符 243"/>
            <p:cNvCxnSpPr/>
            <p:nvPr/>
          </p:nvCxnSpPr>
          <p:spPr>
            <a:xfrm rot="17537412">
              <a:off x="2509016" y="1074711"/>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grpSp>
      <p:sp>
        <p:nvSpPr>
          <p:cNvPr id="245" name="TextBox 82"/>
          <p:cNvSpPr txBox="1"/>
          <p:nvPr/>
        </p:nvSpPr>
        <p:spPr>
          <a:xfrm>
            <a:off x="2405762" y="833798"/>
            <a:ext cx="561372" cy="246221"/>
          </a:xfrm>
          <a:prstGeom prst="rect">
            <a:avLst/>
          </a:prstGeom>
          <a:noFill/>
        </p:spPr>
        <p:txBody>
          <a:bodyPr wrap="none" rtlCol="0">
            <a:spAutoFit/>
          </a:bodyPr>
          <a:lstStyle/>
          <a:p>
            <a:r>
              <a:rPr lang="en-US" altLang="zh-CN" sz="1000" b="1" dirty="0" smtClean="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XDFZ</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grpSp>
        <p:nvGrpSpPr>
          <p:cNvPr id="4" name="组合 3"/>
          <p:cNvGrpSpPr/>
          <p:nvPr/>
        </p:nvGrpSpPr>
        <p:grpSpPr>
          <a:xfrm>
            <a:off x="1833915" y="988929"/>
            <a:ext cx="1018755" cy="4106287"/>
            <a:chOff x="1833915" y="904521"/>
            <a:chExt cx="1018755" cy="4106287"/>
          </a:xfrm>
        </p:grpSpPr>
        <p:grpSp>
          <p:nvGrpSpPr>
            <p:cNvPr id="3" name="组合 2"/>
            <p:cNvGrpSpPr/>
            <p:nvPr/>
          </p:nvGrpSpPr>
          <p:grpSpPr>
            <a:xfrm>
              <a:off x="1833915" y="1871960"/>
              <a:ext cx="936104" cy="3138848"/>
              <a:chOff x="1833915" y="1871960"/>
              <a:chExt cx="936104" cy="3138848"/>
            </a:xfrm>
          </p:grpSpPr>
          <p:sp>
            <p:nvSpPr>
              <p:cNvPr id="158" name="椭圆 157"/>
              <p:cNvSpPr/>
              <p:nvPr/>
            </p:nvSpPr>
            <p:spPr>
              <a:xfrm>
                <a:off x="1833915" y="1871960"/>
                <a:ext cx="936104" cy="6480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椭圆 171"/>
              <p:cNvSpPr/>
              <p:nvPr/>
            </p:nvSpPr>
            <p:spPr>
              <a:xfrm>
                <a:off x="1856201" y="4578760"/>
                <a:ext cx="432048" cy="43204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5" name="椭圆 174"/>
            <p:cNvSpPr/>
            <p:nvPr/>
          </p:nvSpPr>
          <p:spPr>
            <a:xfrm>
              <a:off x="2420622" y="904521"/>
              <a:ext cx="432048" cy="43204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6" name="TextBox 175"/>
          <p:cNvSpPr txBox="1"/>
          <p:nvPr/>
        </p:nvSpPr>
        <p:spPr>
          <a:xfrm>
            <a:off x="4651896" y="370980"/>
            <a:ext cx="3833422" cy="553998"/>
          </a:xfrm>
          <a:prstGeom prst="rect">
            <a:avLst/>
          </a:prstGeom>
          <a:noFill/>
        </p:spPr>
        <p:txBody>
          <a:bodyPr wrap="none" rtlCol="0">
            <a:spAutoFit/>
          </a:bodyPr>
          <a:lstStyle/>
          <a:p>
            <a:pPr algn="ctr"/>
            <a:r>
              <a:rPr lang="en-US" altLang="zh-CN" sz="3000" b="1" dirty="0" smtClean="0">
                <a:solidFill>
                  <a:schemeClr val="tx2"/>
                </a:solidFill>
              </a:rPr>
              <a:t>Tornado: </a:t>
            </a:r>
            <a:r>
              <a:rPr lang="en-US" altLang="zh-CN" sz="3000" b="1" dirty="0" smtClean="0">
                <a:solidFill>
                  <a:srgbClr val="C00000"/>
                </a:solidFill>
              </a:rPr>
              <a:t>Evidences</a:t>
            </a:r>
            <a:endParaRPr lang="zh-CN" altLang="en-US" sz="3000" b="1" dirty="0">
              <a:solidFill>
                <a:srgbClr val="C00000"/>
              </a:solidFill>
            </a:endParaRPr>
          </a:p>
        </p:txBody>
      </p:sp>
      <p:sp>
        <p:nvSpPr>
          <p:cNvPr id="177" name="TextBox 176"/>
          <p:cNvSpPr txBox="1"/>
          <p:nvPr/>
        </p:nvSpPr>
        <p:spPr>
          <a:xfrm>
            <a:off x="4265733" y="1081032"/>
            <a:ext cx="4605748" cy="1384995"/>
          </a:xfrm>
          <a:prstGeom prst="rect">
            <a:avLst/>
          </a:prstGeom>
          <a:noFill/>
          <a:ln>
            <a:noFill/>
          </a:ln>
        </p:spPr>
        <p:txBody>
          <a:bodyPr wrap="none" rtlCol="0">
            <a:spAutoFit/>
          </a:bodyPr>
          <a:lstStyle/>
          <a:p>
            <a:pPr marL="457200" indent="-457200">
              <a:buFont typeface="Arial" panose="020B0604020202020204" pitchFamily="34" charset="0"/>
              <a:buChar char="•"/>
            </a:pPr>
            <a:r>
              <a:rPr lang="en-US" altLang="zh-CN" sz="2800" dirty="0" smtClean="0"/>
              <a:t>A narrow damage swath</a:t>
            </a:r>
          </a:p>
          <a:p>
            <a:pPr marL="457200" indent="-457200">
              <a:buFont typeface="Arial" panose="020B0604020202020204" pitchFamily="34" charset="0"/>
              <a:buChar char="•"/>
            </a:pPr>
            <a:r>
              <a:rPr lang="en-US" altLang="zh-CN" sz="2800" dirty="0" smtClean="0"/>
              <a:t>Surface convergent wind</a:t>
            </a:r>
            <a:br>
              <a:rPr lang="en-US" altLang="zh-CN" sz="2800" dirty="0" smtClean="0"/>
            </a:br>
            <a:endParaRPr lang="zh-CN" altLang="en-US" sz="2800" dirty="0"/>
          </a:p>
        </p:txBody>
      </p:sp>
      <p:pic>
        <p:nvPicPr>
          <p:cNvPr id="178" name="Picture 3"/>
          <p:cNvPicPr>
            <a:picLocks noChangeAspect="1" noChangeArrowheads="1"/>
          </p:cNvPicPr>
          <p:nvPr/>
        </p:nvPicPr>
        <p:blipFill rotWithShape="1">
          <a:blip r:embed="rId8" cstate="print"/>
          <a:srcRect l="27200" t="31986" r="42717" b="43344"/>
          <a:stretch/>
        </p:blipFill>
        <p:spPr bwMode="auto">
          <a:xfrm>
            <a:off x="512820" y="775276"/>
            <a:ext cx="1927278" cy="889026"/>
          </a:xfrm>
          <a:prstGeom prst="rect">
            <a:avLst/>
          </a:prstGeom>
          <a:noFill/>
          <a:ln w="12700">
            <a:solidFill>
              <a:schemeClr val="tx1"/>
            </a:solidFill>
            <a:miter lim="800000"/>
            <a:headEnd/>
            <a:tailEnd/>
          </a:ln>
        </p:spPr>
      </p:pic>
      <p:pic>
        <p:nvPicPr>
          <p:cNvPr id="179" name="Picture 2"/>
          <p:cNvPicPr>
            <a:picLocks noChangeAspect="1" noChangeArrowheads="1"/>
          </p:cNvPicPr>
          <p:nvPr/>
        </p:nvPicPr>
        <p:blipFill rotWithShape="1">
          <a:blip r:embed="rId9" cstate="print"/>
          <a:srcRect l="26970" t="34195" r="51290" b="43885"/>
          <a:stretch/>
        </p:blipFill>
        <p:spPr bwMode="auto">
          <a:xfrm>
            <a:off x="2758817" y="777152"/>
            <a:ext cx="1544758" cy="876095"/>
          </a:xfrm>
          <a:prstGeom prst="rect">
            <a:avLst/>
          </a:prstGeom>
          <a:noFill/>
          <a:ln w="12700">
            <a:solidFill>
              <a:schemeClr val="tx1"/>
            </a:solidFill>
            <a:miter lim="800000"/>
            <a:headEnd/>
            <a:tailEnd/>
          </a:ln>
        </p:spPr>
      </p:pic>
      <p:grpSp>
        <p:nvGrpSpPr>
          <p:cNvPr id="183" name="组合 182"/>
          <p:cNvGrpSpPr/>
          <p:nvPr/>
        </p:nvGrpSpPr>
        <p:grpSpPr>
          <a:xfrm>
            <a:off x="285720" y="3429000"/>
            <a:ext cx="3714776" cy="2701674"/>
            <a:chOff x="4363282" y="3277072"/>
            <a:chExt cx="4464649" cy="3009448"/>
          </a:xfrm>
        </p:grpSpPr>
        <p:pic>
          <p:nvPicPr>
            <p:cNvPr id="180" name="图片 179" descr="IMG_6595.JPG"/>
            <p:cNvPicPr>
              <a:picLocks noChangeAspect="1"/>
            </p:cNvPicPr>
            <p:nvPr/>
          </p:nvPicPr>
          <p:blipFill rotWithShape="1">
            <a:blip r:embed="rId10" cstate="print"/>
            <a:srcRect t="9397" b="728"/>
            <a:stretch/>
          </p:blipFill>
          <p:spPr>
            <a:xfrm>
              <a:off x="4363282" y="3277072"/>
              <a:ext cx="4464649" cy="3009448"/>
            </a:xfrm>
            <a:prstGeom prst="rect">
              <a:avLst/>
            </a:prstGeom>
            <a:ln>
              <a:solidFill>
                <a:schemeClr val="tx1"/>
              </a:solidFill>
            </a:ln>
          </p:spPr>
        </p:pic>
        <p:sp>
          <p:nvSpPr>
            <p:cNvPr id="181" name="右箭头 180"/>
            <p:cNvSpPr/>
            <p:nvPr/>
          </p:nvSpPr>
          <p:spPr>
            <a:xfrm rot="12106306">
              <a:off x="6872915" y="4406076"/>
              <a:ext cx="1917956" cy="1079640"/>
            </a:xfrm>
            <a:prstGeom prst="rightArrow">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右箭头 181"/>
            <p:cNvSpPr/>
            <p:nvPr/>
          </p:nvSpPr>
          <p:spPr>
            <a:xfrm rot="20037244">
              <a:off x="4674645" y="4435019"/>
              <a:ext cx="1917956" cy="1079640"/>
            </a:xfrm>
            <a:prstGeom prst="rightArrow">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1"/>
    </p:custDataLst>
    <p:extLst>
      <p:ext uri="{BB962C8B-B14F-4D97-AF65-F5344CB8AC3E}">
        <p14:creationId xmlns:p14="http://schemas.microsoft.com/office/powerpoint/2010/main" val="2206279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78"/>
                                        </p:tgtEl>
                                        <p:attrNameLst>
                                          <p:attrName>style.visibility</p:attrName>
                                        </p:attrNameLst>
                                      </p:cBhvr>
                                      <p:to>
                                        <p:strVal val="visible"/>
                                      </p:to>
                                    </p:set>
                                    <p:anim calcmode="lin" valueType="num">
                                      <p:cBhvr>
                                        <p:cTn id="23" dur="500" fill="hold"/>
                                        <p:tgtEl>
                                          <p:spTgt spid="178"/>
                                        </p:tgtEl>
                                        <p:attrNameLst>
                                          <p:attrName>ppt_w</p:attrName>
                                        </p:attrNameLst>
                                      </p:cBhvr>
                                      <p:tavLst>
                                        <p:tav tm="0">
                                          <p:val>
                                            <p:fltVal val="0"/>
                                          </p:val>
                                        </p:tav>
                                        <p:tav tm="100000">
                                          <p:val>
                                            <p:strVal val="#ppt_w"/>
                                          </p:val>
                                        </p:tav>
                                      </p:tavLst>
                                    </p:anim>
                                    <p:anim calcmode="lin" valueType="num">
                                      <p:cBhvr>
                                        <p:cTn id="24" dur="500" fill="hold"/>
                                        <p:tgtEl>
                                          <p:spTgt spid="178"/>
                                        </p:tgtEl>
                                        <p:attrNameLst>
                                          <p:attrName>ppt_h</p:attrName>
                                        </p:attrNameLst>
                                      </p:cBhvr>
                                      <p:tavLst>
                                        <p:tav tm="0">
                                          <p:val>
                                            <p:fltVal val="0"/>
                                          </p:val>
                                        </p:tav>
                                        <p:tav tm="100000">
                                          <p:val>
                                            <p:strVal val="#ppt_h"/>
                                          </p:val>
                                        </p:tav>
                                      </p:tavLst>
                                    </p:anim>
                                    <p:animEffect transition="in" filter="fade">
                                      <p:cBhvr>
                                        <p:cTn id="25" dur="500"/>
                                        <p:tgtEl>
                                          <p:spTgt spid="1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79"/>
                                        </p:tgtEl>
                                        <p:attrNameLst>
                                          <p:attrName>style.visibility</p:attrName>
                                        </p:attrNameLst>
                                      </p:cBhvr>
                                      <p:to>
                                        <p:strVal val="visible"/>
                                      </p:to>
                                    </p:set>
                                    <p:anim calcmode="lin" valueType="num">
                                      <p:cBhvr>
                                        <p:cTn id="30" dur="500" fill="hold"/>
                                        <p:tgtEl>
                                          <p:spTgt spid="179"/>
                                        </p:tgtEl>
                                        <p:attrNameLst>
                                          <p:attrName>ppt_w</p:attrName>
                                        </p:attrNameLst>
                                      </p:cBhvr>
                                      <p:tavLst>
                                        <p:tav tm="0">
                                          <p:val>
                                            <p:fltVal val="0"/>
                                          </p:val>
                                        </p:tav>
                                        <p:tav tm="100000">
                                          <p:val>
                                            <p:strVal val="#ppt_w"/>
                                          </p:val>
                                        </p:tav>
                                      </p:tavLst>
                                    </p:anim>
                                    <p:anim calcmode="lin" valueType="num">
                                      <p:cBhvr>
                                        <p:cTn id="31" dur="500" fill="hold"/>
                                        <p:tgtEl>
                                          <p:spTgt spid="179"/>
                                        </p:tgtEl>
                                        <p:attrNameLst>
                                          <p:attrName>ppt_h</p:attrName>
                                        </p:attrNameLst>
                                      </p:cBhvr>
                                      <p:tavLst>
                                        <p:tav tm="0">
                                          <p:val>
                                            <p:fltVal val="0"/>
                                          </p:val>
                                        </p:tav>
                                        <p:tav tm="100000">
                                          <p:val>
                                            <p:strVal val="#ppt_h"/>
                                          </p:val>
                                        </p:tav>
                                      </p:tavLst>
                                    </p:anim>
                                    <p:animEffect transition="in" filter="fade">
                                      <p:cBhvr>
                                        <p:cTn id="32" dur="500"/>
                                        <p:tgtEl>
                                          <p:spTgt spid="17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childTnLst>
                                    <p:set>
                                      <p:cBhvr>
                                        <p:cTn id="36" dur="1" fill="hold">
                                          <p:stCondLst>
                                            <p:cond delay="0"/>
                                          </p:stCondLst>
                                        </p:cTn>
                                        <p:tgtEl>
                                          <p:spTgt spid="183"/>
                                        </p:tgtEl>
                                        <p:attrNameLst>
                                          <p:attrName>style.visibility</p:attrName>
                                        </p:attrNameLst>
                                      </p:cBhvr>
                                      <p:to>
                                        <p:strVal val="visible"/>
                                      </p:to>
                                    </p:set>
                                    <p:anim calcmode="lin" valueType="num">
                                      <p:cBhvr>
                                        <p:cTn id="37" dur="500" fill="hold"/>
                                        <p:tgtEl>
                                          <p:spTgt spid="183"/>
                                        </p:tgtEl>
                                        <p:attrNameLst>
                                          <p:attrName>ppt_w</p:attrName>
                                        </p:attrNameLst>
                                      </p:cBhvr>
                                      <p:tavLst>
                                        <p:tav tm="0">
                                          <p:val>
                                            <p:fltVal val="0"/>
                                          </p:val>
                                        </p:tav>
                                        <p:tav tm="100000">
                                          <p:val>
                                            <p:strVal val="#ppt_w"/>
                                          </p:val>
                                        </p:tav>
                                      </p:tavLst>
                                    </p:anim>
                                    <p:anim calcmode="lin" valueType="num">
                                      <p:cBhvr>
                                        <p:cTn id="38" dur="500" fill="hold"/>
                                        <p:tgtEl>
                                          <p:spTgt spid="183"/>
                                        </p:tgtEl>
                                        <p:attrNameLst>
                                          <p:attrName>ppt_h</p:attrName>
                                        </p:attrNameLst>
                                      </p:cBhvr>
                                      <p:tavLst>
                                        <p:tav tm="0">
                                          <p:val>
                                            <p:fltVal val="0"/>
                                          </p:val>
                                        </p:tav>
                                        <p:tav tm="100000">
                                          <p:val>
                                            <p:strVal val="#ppt_h"/>
                                          </p:val>
                                        </p:tav>
                                      </p:tavLst>
                                    </p:anim>
                                    <p:animEffect transition="in" filter="fade">
                                      <p:cBhvr>
                                        <p:cTn id="39"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a:off x="768485" y="394682"/>
            <a:ext cx="2623225" cy="5972784"/>
          </a:xfrm>
          <a:custGeom>
            <a:avLst/>
            <a:gdLst>
              <a:gd name="connsiteX0" fmla="*/ 2373549 w 2623225"/>
              <a:gd name="connsiteY0" fmla="*/ 0 h 5972784"/>
              <a:gd name="connsiteX1" fmla="*/ 2110902 w 2623225"/>
              <a:gd name="connsiteY1" fmla="*/ 194553 h 5972784"/>
              <a:gd name="connsiteX2" fmla="*/ 1809345 w 2623225"/>
              <a:gd name="connsiteY2" fmla="*/ 496111 h 5972784"/>
              <a:gd name="connsiteX3" fmla="*/ 1721796 w 2623225"/>
              <a:gd name="connsiteY3" fmla="*/ 787941 h 5972784"/>
              <a:gd name="connsiteX4" fmla="*/ 1857983 w 2623225"/>
              <a:gd name="connsiteY4" fmla="*/ 982494 h 5972784"/>
              <a:gd name="connsiteX5" fmla="*/ 2344366 w 2623225"/>
              <a:gd name="connsiteY5" fmla="*/ 1235413 h 5972784"/>
              <a:gd name="connsiteX6" fmla="*/ 2441643 w 2623225"/>
              <a:gd name="connsiteY6" fmla="*/ 1371600 h 5972784"/>
              <a:gd name="connsiteX7" fmla="*/ 2431915 w 2623225"/>
              <a:gd name="connsiteY7" fmla="*/ 1449422 h 5972784"/>
              <a:gd name="connsiteX8" fmla="*/ 2373549 w 2623225"/>
              <a:gd name="connsiteY8" fmla="*/ 1498060 h 5972784"/>
              <a:gd name="connsiteX9" fmla="*/ 2071992 w 2623225"/>
              <a:gd name="connsiteY9" fmla="*/ 1595336 h 5972784"/>
              <a:gd name="connsiteX10" fmla="*/ 1585609 w 2623225"/>
              <a:gd name="connsiteY10" fmla="*/ 1673158 h 5972784"/>
              <a:gd name="connsiteX11" fmla="*/ 1264596 w 2623225"/>
              <a:gd name="connsiteY11" fmla="*/ 1750979 h 5972784"/>
              <a:gd name="connsiteX12" fmla="*/ 1118681 w 2623225"/>
              <a:gd name="connsiteY12" fmla="*/ 2003898 h 5972784"/>
              <a:gd name="connsiteX13" fmla="*/ 1196502 w 2623225"/>
              <a:gd name="connsiteY13" fmla="*/ 2305456 h 5972784"/>
              <a:gd name="connsiteX14" fmla="*/ 1468877 w 2623225"/>
              <a:gd name="connsiteY14" fmla="*/ 2626468 h 5972784"/>
              <a:gd name="connsiteX15" fmla="*/ 1750979 w 2623225"/>
              <a:gd name="connsiteY15" fmla="*/ 2762656 h 5972784"/>
              <a:gd name="connsiteX16" fmla="*/ 1828800 w 2623225"/>
              <a:gd name="connsiteY16" fmla="*/ 2908570 h 5972784"/>
              <a:gd name="connsiteX17" fmla="*/ 1770434 w 2623225"/>
              <a:gd name="connsiteY17" fmla="*/ 3093396 h 5972784"/>
              <a:gd name="connsiteX18" fmla="*/ 1634247 w 2623225"/>
              <a:gd name="connsiteY18" fmla="*/ 3239311 h 5972784"/>
              <a:gd name="connsiteX19" fmla="*/ 1478604 w 2623225"/>
              <a:gd name="connsiteY19" fmla="*/ 3608962 h 5972784"/>
              <a:gd name="connsiteX20" fmla="*/ 1342417 w 2623225"/>
              <a:gd name="connsiteY20" fmla="*/ 4241260 h 5972784"/>
              <a:gd name="connsiteX21" fmla="*/ 1274324 w 2623225"/>
              <a:gd name="connsiteY21" fmla="*/ 4503907 h 5972784"/>
              <a:gd name="connsiteX22" fmla="*/ 1031132 w 2623225"/>
              <a:gd name="connsiteY22" fmla="*/ 4669277 h 5972784"/>
              <a:gd name="connsiteX23" fmla="*/ 817124 w 2623225"/>
              <a:gd name="connsiteY23" fmla="*/ 4786009 h 5972784"/>
              <a:gd name="connsiteX24" fmla="*/ 651753 w 2623225"/>
              <a:gd name="connsiteY24" fmla="*/ 5116749 h 5972784"/>
              <a:gd name="connsiteX25" fmla="*/ 428017 w 2623225"/>
              <a:gd name="connsiteY25" fmla="*/ 5496128 h 5972784"/>
              <a:gd name="connsiteX26" fmla="*/ 126460 w 2623225"/>
              <a:gd name="connsiteY26" fmla="*/ 5846324 h 5972784"/>
              <a:gd name="connsiteX27" fmla="*/ 48638 w 2623225"/>
              <a:gd name="connsiteY27" fmla="*/ 5933873 h 5972784"/>
              <a:gd name="connsiteX28" fmla="*/ 418289 w 2623225"/>
              <a:gd name="connsiteY28" fmla="*/ 5612860 h 5972784"/>
              <a:gd name="connsiteX29" fmla="*/ 632298 w 2623225"/>
              <a:gd name="connsiteY29" fmla="*/ 5398851 h 5972784"/>
              <a:gd name="connsiteX30" fmla="*/ 797668 w 2623225"/>
              <a:gd name="connsiteY30" fmla="*/ 5087566 h 5972784"/>
              <a:gd name="connsiteX31" fmla="*/ 914400 w 2623225"/>
              <a:gd name="connsiteY31" fmla="*/ 4931924 h 5972784"/>
              <a:gd name="connsiteX32" fmla="*/ 1138136 w 2623225"/>
              <a:gd name="connsiteY32" fmla="*/ 4776281 h 5972784"/>
              <a:gd name="connsiteX33" fmla="*/ 1313234 w 2623225"/>
              <a:gd name="connsiteY33" fmla="*/ 4698460 h 5972784"/>
              <a:gd name="connsiteX34" fmla="*/ 1459149 w 2623225"/>
              <a:gd name="connsiteY34" fmla="*/ 4289898 h 5972784"/>
              <a:gd name="connsiteX35" fmla="*/ 1546698 w 2623225"/>
              <a:gd name="connsiteY35" fmla="*/ 3881336 h 5972784"/>
              <a:gd name="connsiteX36" fmla="*/ 1692613 w 2623225"/>
              <a:gd name="connsiteY36" fmla="*/ 3385226 h 5972784"/>
              <a:gd name="connsiteX37" fmla="*/ 1887166 w 2623225"/>
              <a:gd name="connsiteY37" fmla="*/ 3161490 h 5972784"/>
              <a:gd name="connsiteX38" fmla="*/ 1994170 w 2623225"/>
              <a:gd name="connsiteY38" fmla="*/ 3015575 h 5972784"/>
              <a:gd name="connsiteX39" fmla="*/ 1984443 w 2623225"/>
              <a:gd name="connsiteY39" fmla="*/ 2811294 h 5972784"/>
              <a:gd name="connsiteX40" fmla="*/ 1702341 w 2623225"/>
              <a:gd name="connsiteY40" fmla="*/ 2587558 h 5972784"/>
              <a:gd name="connsiteX41" fmla="*/ 1478604 w 2623225"/>
              <a:gd name="connsiteY41" fmla="*/ 2363822 h 5972784"/>
              <a:gd name="connsiteX42" fmla="*/ 1556426 w 2623225"/>
              <a:gd name="connsiteY42" fmla="*/ 2188724 h 5972784"/>
              <a:gd name="connsiteX43" fmla="*/ 1887166 w 2623225"/>
              <a:gd name="connsiteY43" fmla="*/ 2003898 h 5972784"/>
              <a:gd name="connsiteX44" fmla="*/ 2286000 w 2623225"/>
              <a:gd name="connsiteY44" fmla="*/ 1712068 h 5972784"/>
              <a:gd name="connsiteX45" fmla="*/ 2548647 w 2623225"/>
              <a:gd name="connsiteY45" fmla="*/ 1546698 h 5972784"/>
              <a:gd name="connsiteX46" fmla="*/ 2568102 w 2623225"/>
              <a:gd name="connsiteY46" fmla="*/ 1264596 h 5972784"/>
              <a:gd name="connsiteX47" fmla="*/ 2217906 w 2623225"/>
              <a:gd name="connsiteY47" fmla="*/ 982494 h 5972784"/>
              <a:gd name="connsiteX48" fmla="*/ 2188724 w 2623225"/>
              <a:gd name="connsiteY48" fmla="*/ 564204 h 5972784"/>
              <a:gd name="connsiteX49" fmla="*/ 2295728 w 2623225"/>
              <a:gd name="connsiteY49" fmla="*/ 194553 h 5972784"/>
              <a:gd name="connsiteX50" fmla="*/ 2373549 w 2623225"/>
              <a:gd name="connsiteY50" fmla="*/ 0 h 59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23225" h="5972784">
                <a:moveTo>
                  <a:pt x="2373549" y="0"/>
                </a:moveTo>
                <a:cubicBezTo>
                  <a:pt x="2342745" y="0"/>
                  <a:pt x="2204936" y="111868"/>
                  <a:pt x="2110902" y="194553"/>
                </a:cubicBezTo>
                <a:cubicBezTo>
                  <a:pt x="2016868" y="277238"/>
                  <a:pt x="1874196" y="397213"/>
                  <a:pt x="1809345" y="496111"/>
                </a:cubicBezTo>
                <a:cubicBezTo>
                  <a:pt x="1744494" y="595009"/>
                  <a:pt x="1713690" y="706877"/>
                  <a:pt x="1721796" y="787941"/>
                </a:cubicBezTo>
                <a:cubicBezTo>
                  <a:pt x="1729902" y="869005"/>
                  <a:pt x="1754221" y="907915"/>
                  <a:pt x="1857983" y="982494"/>
                </a:cubicBezTo>
                <a:cubicBezTo>
                  <a:pt x="1961745" y="1057073"/>
                  <a:pt x="2247089" y="1170562"/>
                  <a:pt x="2344366" y="1235413"/>
                </a:cubicBezTo>
                <a:cubicBezTo>
                  <a:pt x="2441643" y="1300264"/>
                  <a:pt x="2427052" y="1335932"/>
                  <a:pt x="2441643" y="1371600"/>
                </a:cubicBezTo>
                <a:cubicBezTo>
                  <a:pt x="2456235" y="1407268"/>
                  <a:pt x="2443264" y="1428345"/>
                  <a:pt x="2431915" y="1449422"/>
                </a:cubicBezTo>
                <a:cubicBezTo>
                  <a:pt x="2420566" y="1470499"/>
                  <a:pt x="2433536" y="1473741"/>
                  <a:pt x="2373549" y="1498060"/>
                </a:cubicBezTo>
                <a:cubicBezTo>
                  <a:pt x="2313562" y="1522379"/>
                  <a:pt x="2203315" y="1566153"/>
                  <a:pt x="2071992" y="1595336"/>
                </a:cubicBezTo>
                <a:cubicBezTo>
                  <a:pt x="1940669" y="1624519"/>
                  <a:pt x="1720175" y="1647217"/>
                  <a:pt x="1585609" y="1673158"/>
                </a:cubicBezTo>
                <a:cubicBezTo>
                  <a:pt x="1451043" y="1699099"/>
                  <a:pt x="1342417" y="1695856"/>
                  <a:pt x="1264596" y="1750979"/>
                </a:cubicBezTo>
                <a:cubicBezTo>
                  <a:pt x="1186775" y="1806102"/>
                  <a:pt x="1130030" y="1911485"/>
                  <a:pt x="1118681" y="2003898"/>
                </a:cubicBezTo>
                <a:cubicBezTo>
                  <a:pt x="1107332" y="2096311"/>
                  <a:pt x="1138136" y="2201694"/>
                  <a:pt x="1196502" y="2305456"/>
                </a:cubicBezTo>
                <a:cubicBezTo>
                  <a:pt x="1254868" y="2409218"/>
                  <a:pt x="1376464" y="2550268"/>
                  <a:pt x="1468877" y="2626468"/>
                </a:cubicBezTo>
                <a:cubicBezTo>
                  <a:pt x="1561290" y="2702668"/>
                  <a:pt x="1690992" y="2715639"/>
                  <a:pt x="1750979" y="2762656"/>
                </a:cubicBezTo>
                <a:cubicBezTo>
                  <a:pt x="1810966" y="2809673"/>
                  <a:pt x="1825558" y="2853447"/>
                  <a:pt x="1828800" y="2908570"/>
                </a:cubicBezTo>
                <a:cubicBezTo>
                  <a:pt x="1832042" y="2963693"/>
                  <a:pt x="1802860" y="3038273"/>
                  <a:pt x="1770434" y="3093396"/>
                </a:cubicBezTo>
                <a:cubicBezTo>
                  <a:pt x="1738009" y="3148520"/>
                  <a:pt x="1682885" y="3153383"/>
                  <a:pt x="1634247" y="3239311"/>
                </a:cubicBezTo>
                <a:cubicBezTo>
                  <a:pt x="1585609" y="3325239"/>
                  <a:pt x="1527242" y="3441971"/>
                  <a:pt x="1478604" y="3608962"/>
                </a:cubicBezTo>
                <a:cubicBezTo>
                  <a:pt x="1429966" y="3775953"/>
                  <a:pt x="1376464" y="4092103"/>
                  <a:pt x="1342417" y="4241260"/>
                </a:cubicBezTo>
                <a:cubicBezTo>
                  <a:pt x="1308370" y="4390418"/>
                  <a:pt x="1326205" y="4432571"/>
                  <a:pt x="1274324" y="4503907"/>
                </a:cubicBezTo>
                <a:cubicBezTo>
                  <a:pt x="1222443" y="4575243"/>
                  <a:pt x="1107332" y="4622260"/>
                  <a:pt x="1031132" y="4669277"/>
                </a:cubicBezTo>
                <a:cubicBezTo>
                  <a:pt x="954932" y="4716294"/>
                  <a:pt x="880354" y="4711430"/>
                  <a:pt x="817124" y="4786009"/>
                </a:cubicBezTo>
                <a:cubicBezTo>
                  <a:pt x="753894" y="4860588"/>
                  <a:pt x="716604" y="4998396"/>
                  <a:pt x="651753" y="5116749"/>
                </a:cubicBezTo>
                <a:cubicBezTo>
                  <a:pt x="586902" y="5235102"/>
                  <a:pt x="515566" y="5374532"/>
                  <a:pt x="428017" y="5496128"/>
                </a:cubicBezTo>
                <a:cubicBezTo>
                  <a:pt x="340468" y="5617724"/>
                  <a:pt x="189690" y="5773367"/>
                  <a:pt x="126460" y="5846324"/>
                </a:cubicBezTo>
                <a:cubicBezTo>
                  <a:pt x="63230" y="5919282"/>
                  <a:pt x="0" y="5972784"/>
                  <a:pt x="48638" y="5933873"/>
                </a:cubicBezTo>
                <a:cubicBezTo>
                  <a:pt x="97276" y="5894962"/>
                  <a:pt x="321012" y="5702030"/>
                  <a:pt x="418289" y="5612860"/>
                </a:cubicBezTo>
                <a:cubicBezTo>
                  <a:pt x="515566" y="5523690"/>
                  <a:pt x="569068" y="5486400"/>
                  <a:pt x="632298" y="5398851"/>
                </a:cubicBezTo>
                <a:cubicBezTo>
                  <a:pt x="695528" y="5311302"/>
                  <a:pt x="750651" y="5165387"/>
                  <a:pt x="797668" y="5087566"/>
                </a:cubicBezTo>
                <a:cubicBezTo>
                  <a:pt x="844685" y="5009745"/>
                  <a:pt x="857655" y="4983805"/>
                  <a:pt x="914400" y="4931924"/>
                </a:cubicBezTo>
                <a:cubicBezTo>
                  <a:pt x="971145" y="4880043"/>
                  <a:pt x="1071664" y="4815192"/>
                  <a:pt x="1138136" y="4776281"/>
                </a:cubicBezTo>
                <a:cubicBezTo>
                  <a:pt x="1204608" y="4737370"/>
                  <a:pt x="1259732" y="4779524"/>
                  <a:pt x="1313234" y="4698460"/>
                </a:cubicBezTo>
                <a:cubicBezTo>
                  <a:pt x="1366736" y="4617396"/>
                  <a:pt x="1420238" y="4426085"/>
                  <a:pt x="1459149" y="4289898"/>
                </a:cubicBezTo>
                <a:cubicBezTo>
                  <a:pt x="1498060" y="4153711"/>
                  <a:pt x="1507787" y="4032115"/>
                  <a:pt x="1546698" y="3881336"/>
                </a:cubicBezTo>
                <a:cubicBezTo>
                  <a:pt x="1585609" y="3730557"/>
                  <a:pt x="1635868" y="3505200"/>
                  <a:pt x="1692613" y="3385226"/>
                </a:cubicBezTo>
                <a:cubicBezTo>
                  <a:pt x="1749358" y="3265252"/>
                  <a:pt x="1836907" y="3223098"/>
                  <a:pt x="1887166" y="3161490"/>
                </a:cubicBezTo>
                <a:cubicBezTo>
                  <a:pt x="1937425" y="3099882"/>
                  <a:pt x="1977957" y="3073941"/>
                  <a:pt x="1994170" y="3015575"/>
                </a:cubicBezTo>
                <a:cubicBezTo>
                  <a:pt x="2010383" y="2957209"/>
                  <a:pt x="2033081" y="2882630"/>
                  <a:pt x="1984443" y="2811294"/>
                </a:cubicBezTo>
                <a:cubicBezTo>
                  <a:pt x="1935805" y="2739958"/>
                  <a:pt x="1786647" y="2662137"/>
                  <a:pt x="1702341" y="2587558"/>
                </a:cubicBezTo>
                <a:cubicBezTo>
                  <a:pt x="1618035" y="2512979"/>
                  <a:pt x="1502923" y="2430294"/>
                  <a:pt x="1478604" y="2363822"/>
                </a:cubicBezTo>
                <a:cubicBezTo>
                  <a:pt x="1454285" y="2297350"/>
                  <a:pt x="1488332" y="2248711"/>
                  <a:pt x="1556426" y="2188724"/>
                </a:cubicBezTo>
                <a:cubicBezTo>
                  <a:pt x="1624520" y="2128737"/>
                  <a:pt x="1765570" y="2083341"/>
                  <a:pt x="1887166" y="2003898"/>
                </a:cubicBezTo>
                <a:cubicBezTo>
                  <a:pt x="2008762" y="1924455"/>
                  <a:pt x="2175753" y="1788268"/>
                  <a:pt x="2286000" y="1712068"/>
                </a:cubicBezTo>
                <a:cubicBezTo>
                  <a:pt x="2396247" y="1635868"/>
                  <a:pt x="2501630" y="1621277"/>
                  <a:pt x="2548647" y="1546698"/>
                </a:cubicBezTo>
                <a:cubicBezTo>
                  <a:pt x="2595664" y="1472119"/>
                  <a:pt x="2623225" y="1358630"/>
                  <a:pt x="2568102" y="1264596"/>
                </a:cubicBezTo>
                <a:cubicBezTo>
                  <a:pt x="2512979" y="1170562"/>
                  <a:pt x="2281136" y="1099226"/>
                  <a:pt x="2217906" y="982494"/>
                </a:cubicBezTo>
                <a:cubicBezTo>
                  <a:pt x="2154676" y="865762"/>
                  <a:pt x="2175754" y="695527"/>
                  <a:pt x="2188724" y="564204"/>
                </a:cubicBezTo>
                <a:cubicBezTo>
                  <a:pt x="2201694" y="432881"/>
                  <a:pt x="2260060" y="285344"/>
                  <a:pt x="2295728" y="194553"/>
                </a:cubicBezTo>
                <a:cubicBezTo>
                  <a:pt x="2331396" y="103762"/>
                  <a:pt x="2404353" y="0"/>
                  <a:pt x="2373549" y="0"/>
                </a:cubicBezTo>
                <a:close/>
              </a:path>
            </a:pathLst>
          </a:custGeom>
          <a:solidFill>
            <a:srgbClr val="F32E1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1504654" y="2011781"/>
            <a:ext cx="1178909" cy="3378777"/>
          </a:xfrm>
          <a:custGeom>
            <a:avLst/>
            <a:gdLst>
              <a:gd name="connsiteX0" fmla="*/ 0 w 1367642"/>
              <a:gd name="connsiteY0" fmla="*/ 4156363 h 4156363"/>
              <a:gd name="connsiteX1" fmla="*/ 332509 w 1367642"/>
              <a:gd name="connsiteY1" fmla="*/ 3954483 h 4156363"/>
              <a:gd name="connsiteX2" fmla="*/ 558140 w 1367642"/>
              <a:gd name="connsiteY2" fmla="*/ 3752602 h 4156363"/>
              <a:gd name="connsiteX3" fmla="*/ 760021 w 1367642"/>
              <a:gd name="connsiteY3" fmla="*/ 3230088 h 4156363"/>
              <a:gd name="connsiteX4" fmla="*/ 997527 w 1367642"/>
              <a:gd name="connsiteY4" fmla="*/ 2422566 h 4156363"/>
              <a:gd name="connsiteX5" fmla="*/ 1092530 w 1367642"/>
              <a:gd name="connsiteY5" fmla="*/ 2066306 h 4156363"/>
              <a:gd name="connsiteX6" fmla="*/ 1175657 w 1367642"/>
              <a:gd name="connsiteY6" fmla="*/ 1876301 h 4156363"/>
              <a:gd name="connsiteX7" fmla="*/ 1341912 w 1367642"/>
              <a:gd name="connsiteY7" fmla="*/ 1674420 h 4156363"/>
              <a:gd name="connsiteX8" fmla="*/ 1330036 w 1367642"/>
              <a:gd name="connsiteY8" fmla="*/ 1484415 h 4156363"/>
              <a:gd name="connsiteX9" fmla="*/ 1246909 w 1367642"/>
              <a:gd name="connsiteY9" fmla="*/ 1353787 h 4156363"/>
              <a:gd name="connsiteX10" fmla="*/ 1033153 w 1367642"/>
              <a:gd name="connsiteY10" fmla="*/ 1246909 h 4156363"/>
              <a:gd name="connsiteX11" fmla="*/ 843148 w 1367642"/>
              <a:gd name="connsiteY11" fmla="*/ 961901 h 4156363"/>
              <a:gd name="connsiteX12" fmla="*/ 902525 w 1367642"/>
              <a:gd name="connsiteY12" fmla="*/ 641267 h 4156363"/>
              <a:gd name="connsiteX13" fmla="*/ 997527 w 1367642"/>
              <a:gd name="connsiteY13" fmla="*/ 403761 h 4156363"/>
              <a:gd name="connsiteX14" fmla="*/ 1021278 w 1367642"/>
              <a:gd name="connsiteY14" fmla="*/ 178129 h 4156363"/>
              <a:gd name="connsiteX15" fmla="*/ 1033153 w 1367642"/>
              <a:gd name="connsiteY15" fmla="*/ 0 h 415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7642" h="4156363">
                <a:moveTo>
                  <a:pt x="0" y="4156363"/>
                </a:moveTo>
                <a:cubicBezTo>
                  <a:pt x="119743" y="4089069"/>
                  <a:pt x="239486" y="4021776"/>
                  <a:pt x="332509" y="3954483"/>
                </a:cubicBezTo>
                <a:cubicBezTo>
                  <a:pt x="425532" y="3887190"/>
                  <a:pt x="486888" y="3873334"/>
                  <a:pt x="558140" y="3752602"/>
                </a:cubicBezTo>
                <a:cubicBezTo>
                  <a:pt x="629392" y="3631870"/>
                  <a:pt x="686790" y="3451761"/>
                  <a:pt x="760021" y="3230088"/>
                </a:cubicBezTo>
                <a:cubicBezTo>
                  <a:pt x="833252" y="3008415"/>
                  <a:pt x="942109" y="2616530"/>
                  <a:pt x="997527" y="2422566"/>
                </a:cubicBezTo>
                <a:cubicBezTo>
                  <a:pt x="1052945" y="2228602"/>
                  <a:pt x="1062842" y="2157350"/>
                  <a:pt x="1092530" y="2066306"/>
                </a:cubicBezTo>
                <a:cubicBezTo>
                  <a:pt x="1122218" y="1975262"/>
                  <a:pt x="1134093" y="1941615"/>
                  <a:pt x="1175657" y="1876301"/>
                </a:cubicBezTo>
                <a:cubicBezTo>
                  <a:pt x="1217221" y="1810987"/>
                  <a:pt x="1316182" y="1739734"/>
                  <a:pt x="1341912" y="1674420"/>
                </a:cubicBezTo>
                <a:cubicBezTo>
                  <a:pt x="1367642" y="1609106"/>
                  <a:pt x="1345870" y="1537854"/>
                  <a:pt x="1330036" y="1484415"/>
                </a:cubicBezTo>
                <a:cubicBezTo>
                  <a:pt x="1314202" y="1430976"/>
                  <a:pt x="1296389" y="1393371"/>
                  <a:pt x="1246909" y="1353787"/>
                </a:cubicBezTo>
                <a:cubicBezTo>
                  <a:pt x="1197429" y="1314203"/>
                  <a:pt x="1100446" y="1312223"/>
                  <a:pt x="1033153" y="1246909"/>
                </a:cubicBezTo>
                <a:cubicBezTo>
                  <a:pt x="965860" y="1181595"/>
                  <a:pt x="864919" y="1062841"/>
                  <a:pt x="843148" y="961901"/>
                </a:cubicBezTo>
                <a:cubicBezTo>
                  <a:pt x="821377" y="860961"/>
                  <a:pt x="876795" y="734290"/>
                  <a:pt x="902525" y="641267"/>
                </a:cubicBezTo>
                <a:cubicBezTo>
                  <a:pt x="928255" y="548244"/>
                  <a:pt x="977735" y="480951"/>
                  <a:pt x="997527" y="403761"/>
                </a:cubicBezTo>
                <a:cubicBezTo>
                  <a:pt x="1017319" y="326571"/>
                  <a:pt x="1015340" y="245422"/>
                  <a:pt x="1021278" y="178129"/>
                </a:cubicBezTo>
                <a:cubicBezTo>
                  <a:pt x="1027216" y="110836"/>
                  <a:pt x="1030184" y="55418"/>
                  <a:pt x="1033153" y="0"/>
                </a:cubicBezTo>
              </a:path>
            </a:pathLst>
          </a:custGeom>
          <a:ln w="28575">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2" name="Picture 2"/>
          <p:cNvPicPr>
            <a:picLocks noChangeAspect="1" noChangeArrowheads="1"/>
          </p:cNvPicPr>
          <p:nvPr/>
        </p:nvPicPr>
        <p:blipFill rotWithShape="1">
          <a:blip r:embed="rId3" cstate="print"/>
          <a:srcRect l="2271"/>
          <a:stretch/>
        </p:blipFill>
        <p:spPr bwMode="auto">
          <a:xfrm>
            <a:off x="289657" y="1670399"/>
            <a:ext cx="3717078" cy="2264852"/>
          </a:xfrm>
          <a:prstGeom prst="rect">
            <a:avLst/>
          </a:prstGeom>
          <a:noFill/>
          <a:ln w="28575">
            <a:solidFill>
              <a:srgbClr val="000000"/>
            </a:solidFill>
            <a:miter lim="800000"/>
            <a:headEnd/>
            <a:tailEnd/>
          </a:ln>
          <a:effectLst/>
        </p:spPr>
      </p:pic>
      <p:pic>
        <p:nvPicPr>
          <p:cNvPr id="13" name="Picture 2"/>
          <p:cNvPicPr>
            <a:picLocks noChangeAspect="1" noChangeArrowheads="1"/>
          </p:cNvPicPr>
          <p:nvPr/>
        </p:nvPicPr>
        <p:blipFill rotWithShape="1">
          <a:blip r:embed="rId4" cstate="print"/>
          <a:srcRect l="6005" t="38632" r="7029"/>
          <a:stretch/>
        </p:blipFill>
        <p:spPr bwMode="auto">
          <a:xfrm>
            <a:off x="289657" y="280528"/>
            <a:ext cx="3717078" cy="1389869"/>
          </a:xfrm>
          <a:prstGeom prst="rect">
            <a:avLst/>
          </a:prstGeom>
          <a:noFill/>
          <a:ln w="28575">
            <a:solidFill>
              <a:srgbClr val="000000"/>
            </a:solidFill>
            <a:miter lim="800000"/>
            <a:headEnd/>
            <a:tailEnd/>
          </a:ln>
          <a:effectLst/>
        </p:spPr>
      </p:pic>
      <p:pic>
        <p:nvPicPr>
          <p:cNvPr id="14" name="Picture 2"/>
          <p:cNvPicPr>
            <a:picLocks noChangeAspect="1" noChangeArrowheads="1"/>
          </p:cNvPicPr>
          <p:nvPr/>
        </p:nvPicPr>
        <p:blipFill rotWithShape="1">
          <a:blip r:embed="rId5" cstate="print"/>
          <a:srcRect r="4027"/>
          <a:stretch/>
        </p:blipFill>
        <p:spPr bwMode="auto">
          <a:xfrm>
            <a:off x="289657" y="3930690"/>
            <a:ext cx="3717078" cy="2264852"/>
          </a:xfrm>
          <a:prstGeom prst="rect">
            <a:avLst/>
          </a:prstGeom>
          <a:noFill/>
          <a:ln w="28575">
            <a:solidFill>
              <a:srgbClr val="000000"/>
            </a:solidFill>
            <a:miter lim="800000"/>
            <a:headEnd/>
            <a:tailEnd/>
          </a:ln>
          <a:effectLst/>
        </p:spPr>
      </p:pic>
      <p:cxnSp>
        <p:nvCxnSpPr>
          <p:cNvPr id="15" name="直接连接符 14"/>
          <p:cNvCxnSpPr/>
          <p:nvPr/>
        </p:nvCxnSpPr>
        <p:spPr>
          <a:xfrm>
            <a:off x="727487" y="6133678"/>
            <a:ext cx="369478" cy="1291"/>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604328" y="5925303"/>
            <a:ext cx="615796" cy="220673"/>
          </a:xfrm>
          <a:prstGeom prst="rect">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smtClean="0">
                <a:solidFill>
                  <a:srgbClr val="FF0000"/>
                </a:solidFill>
              </a:rPr>
              <a:t>500m</a:t>
            </a:r>
            <a:endParaRPr lang="zh-CN" altLang="en-US" sz="1200" b="1" dirty="0">
              <a:solidFill>
                <a:srgbClr val="FF0000"/>
              </a:solidFill>
            </a:endParaRPr>
          </a:p>
        </p:txBody>
      </p:sp>
      <p:cxnSp>
        <p:nvCxnSpPr>
          <p:cNvPr id="17" name="直接连接符 16"/>
          <p:cNvCxnSpPr/>
          <p:nvPr/>
        </p:nvCxnSpPr>
        <p:spPr>
          <a:xfrm rot="5400000">
            <a:off x="1033780" y="6087906"/>
            <a:ext cx="116146" cy="1369"/>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8" name="TextBox 64"/>
          <p:cNvSpPr txBox="1"/>
          <p:nvPr/>
        </p:nvSpPr>
        <p:spPr>
          <a:xfrm>
            <a:off x="1158544" y="6009826"/>
            <a:ext cx="770249" cy="153888"/>
          </a:xfrm>
          <a:prstGeom prst="rect">
            <a:avLst/>
          </a:prstGeom>
          <a:solidFill>
            <a:schemeClr val="bg1"/>
          </a:solidFill>
          <a:ln w="28575">
            <a:solidFill>
              <a:srgbClr val="000000"/>
            </a:solidFill>
          </a:ln>
        </p:spPr>
        <p:txBody>
          <a:bodyPr wrap="square" lIns="0" tIns="0" rIns="0" bIns="0" rtlCol="0">
            <a:spAutoFit/>
          </a:bodyPr>
          <a:lstStyle/>
          <a:p>
            <a:r>
              <a:rPr lang="en-US" altLang="zh-CN" sz="1000" dirty="0" smtClean="0"/>
              <a:t>   Google map</a:t>
            </a:r>
            <a:endParaRPr lang="zh-CN" altLang="en-US" sz="1000" dirty="0"/>
          </a:p>
        </p:txBody>
      </p:sp>
      <p:pic>
        <p:nvPicPr>
          <p:cNvPr id="19" name="Picture 2"/>
          <p:cNvPicPr>
            <a:picLocks noChangeAspect="1" noChangeArrowheads="1"/>
          </p:cNvPicPr>
          <p:nvPr/>
        </p:nvPicPr>
        <p:blipFill rotWithShape="1">
          <a:blip r:embed="rId6" cstate="print"/>
          <a:srcRect l="37393" t="42699" r="25652" b="38980"/>
          <a:stretch/>
        </p:blipFill>
        <p:spPr bwMode="auto">
          <a:xfrm>
            <a:off x="289657" y="5631711"/>
            <a:ext cx="3717078" cy="1036542"/>
          </a:xfrm>
          <a:prstGeom prst="rect">
            <a:avLst/>
          </a:prstGeom>
          <a:noFill/>
          <a:ln w="28575">
            <a:solidFill>
              <a:schemeClr val="tx1"/>
            </a:solidFill>
            <a:miter lim="800000"/>
            <a:headEnd/>
            <a:tailEnd/>
          </a:ln>
        </p:spPr>
      </p:pic>
      <p:sp>
        <p:nvSpPr>
          <p:cNvPr id="20" name="任意多边形 19"/>
          <p:cNvSpPr/>
          <p:nvPr/>
        </p:nvSpPr>
        <p:spPr>
          <a:xfrm>
            <a:off x="795298" y="377598"/>
            <a:ext cx="2610010" cy="5990985"/>
          </a:xfrm>
          <a:custGeom>
            <a:avLst/>
            <a:gdLst>
              <a:gd name="connsiteX0" fmla="*/ 2347472 w 2610010"/>
              <a:gd name="connsiteY0" fmla="*/ 49946 h 5990985"/>
              <a:gd name="connsiteX1" fmla="*/ 2209159 w 2610010"/>
              <a:gd name="connsiteY1" fmla="*/ 242047 h 5990985"/>
              <a:gd name="connsiteX2" fmla="*/ 2070847 w 2610010"/>
              <a:gd name="connsiteY2" fmla="*/ 449516 h 5990985"/>
              <a:gd name="connsiteX3" fmla="*/ 1955586 w 2610010"/>
              <a:gd name="connsiteY3" fmla="*/ 633932 h 5990985"/>
              <a:gd name="connsiteX4" fmla="*/ 1947902 w 2610010"/>
              <a:gd name="connsiteY4" fmla="*/ 741509 h 5990985"/>
              <a:gd name="connsiteX5" fmla="*/ 2124635 w 2610010"/>
              <a:gd name="connsiteY5" fmla="*/ 956662 h 5990985"/>
              <a:gd name="connsiteX6" fmla="*/ 2455048 w 2610010"/>
              <a:gd name="connsiteY6" fmla="*/ 1164131 h 5990985"/>
              <a:gd name="connsiteX7" fmla="*/ 2585677 w 2610010"/>
              <a:gd name="connsiteY7" fmla="*/ 1371600 h 5990985"/>
              <a:gd name="connsiteX8" fmla="*/ 2562625 w 2610010"/>
              <a:gd name="connsiteY8" fmla="*/ 1494544 h 5990985"/>
              <a:gd name="connsiteX9" fmla="*/ 2301368 w 2610010"/>
              <a:gd name="connsiteY9" fmla="*/ 1671277 h 5990985"/>
              <a:gd name="connsiteX10" fmla="*/ 1901798 w 2610010"/>
              <a:gd name="connsiteY10" fmla="*/ 1878746 h 5990985"/>
              <a:gd name="connsiteX11" fmla="*/ 1609805 w 2610010"/>
              <a:gd name="connsiteY11" fmla="*/ 2017058 h 5990985"/>
              <a:gd name="connsiteX12" fmla="*/ 1479176 w 2610010"/>
              <a:gd name="connsiteY12" fmla="*/ 2116951 h 5990985"/>
              <a:gd name="connsiteX13" fmla="*/ 1463808 w 2610010"/>
              <a:gd name="connsiteY13" fmla="*/ 2255263 h 5990985"/>
              <a:gd name="connsiteX14" fmla="*/ 1548332 w 2610010"/>
              <a:gd name="connsiteY14" fmla="*/ 2408944 h 5990985"/>
              <a:gd name="connsiteX15" fmla="*/ 1809589 w 2610010"/>
              <a:gd name="connsiteY15" fmla="*/ 2539573 h 5990985"/>
              <a:gd name="connsiteX16" fmla="*/ 1932534 w 2610010"/>
              <a:gd name="connsiteY16" fmla="*/ 2731674 h 5990985"/>
              <a:gd name="connsiteX17" fmla="*/ 1924850 w 2610010"/>
              <a:gd name="connsiteY17" fmla="*/ 3023667 h 5990985"/>
              <a:gd name="connsiteX18" fmla="*/ 1801905 w 2610010"/>
              <a:gd name="connsiteY18" fmla="*/ 3238820 h 5990985"/>
              <a:gd name="connsiteX19" fmla="*/ 1694329 w 2610010"/>
              <a:gd name="connsiteY19" fmla="*/ 3423237 h 5990985"/>
              <a:gd name="connsiteX20" fmla="*/ 1540648 w 2610010"/>
              <a:gd name="connsiteY20" fmla="*/ 3868910 h 5990985"/>
              <a:gd name="connsiteX21" fmla="*/ 1440756 w 2610010"/>
              <a:gd name="connsiteY21" fmla="*/ 4437529 h 5990985"/>
              <a:gd name="connsiteX22" fmla="*/ 1256339 w 2610010"/>
              <a:gd name="connsiteY22" fmla="*/ 4691102 h 5990985"/>
              <a:gd name="connsiteX23" fmla="*/ 987398 w 2610010"/>
              <a:gd name="connsiteY23" fmla="*/ 4867835 h 5990985"/>
              <a:gd name="connsiteX24" fmla="*/ 787613 w 2610010"/>
              <a:gd name="connsiteY24" fmla="*/ 5090672 h 5990985"/>
              <a:gd name="connsiteX25" fmla="*/ 626248 w 2610010"/>
              <a:gd name="connsiteY25" fmla="*/ 5451821 h 5990985"/>
              <a:gd name="connsiteX26" fmla="*/ 211310 w 2610010"/>
              <a:gd name="connsiteY26" fmla="*/ 5820655 h 5990985"/>
              <a:gd name="connsiteX27" fmla="*/ 11526 w 2610010"/>
              <a:gd name="connsiteY27" fmla="*/ 5958968 h 5990985"/>
              <a:gd name="connsiteX28" fmla="*/ 280467 w 2610010"/>
              <a:gd name="connsiteY28" fmla="*/ 5628554 h 5990985"/>
              <a:gd name="connsiteX29" fmla="*/ 518672 w 2610010"/>
              <a:gd name="connsiteY29" fmla="*/ 5282773 h 5990985"/>
              <a:gd name="connsiteX30" fmla="*/ 710773 w 2610010"/>
              <a:gd name="connsiteY30" fmla="*/ 4936991 h 5990985"/>
              <a:gd name="connsiteX31" fmla="*/ 818349 w 2610010"/>
              <a:gd name="connsiteY31" fmla="*/ 4760258 h 5990985"/>
              <a:gd name="connsiteX32" fmla="*/ 1025818 w 2610010"/>
              <a:gd name="connsiteY32" fmla="*/ 4683418 h 5990985"/>
              <a:gd name="connsiteX33" fmla="*/ 1248655 w 2610010"/>
              <a:gd name="connsiteY33" fmla="*/ 4483633 h 5990985"/>
              <a:gd name="connsiteX34" fmla="*/ 1363915 w 2610010"/>
              <a:gd name="connsiteY34" fmla="*/ 4068695 h 5990985"/>
              <a:gd name="connsiteX35" fmla="*/ 1471492 w 2610010"/>
              <a:gd name="connsiteY35" fmla="*/ 3676810 h 5990985"/>
              <a:gd name="connsiteX36" fmla="*/ 1632857 w 2610010"/>
              <a:gd name="connsiteY36" fmla="*/ 3284924 h 5990985"/>
              <a:gd name="connsiteX37" fmla="*/ 1786537 w 2610010"/>
              <a:gd name="connsiteY37" fmla="*/ 2977563 h 5990985"/>
              <a:gd name="connsiteX38" fmla="*/ 1740433 w 2610010"/>
              <a:gd name="connsiteY38" fmla="*/ 2747042 h 5990985"/>
              <a:gd name="connsiteX39" fmla="*/ 1517596 w 2610010"/>
              <a:gd name="connsiteY39" fmla="*/ 2585677 h 5990985"/>
              <a:gd name="connsiteX40" fmla="*/ 1310127 w 2610010"/>
              <a:gd name="connsiteY40" fmla="*/ 2470416 h 5990985"/>
              <a:gd name="connsiteX41" fmla="*/ 1148763 w 2610010"/>
              <a:gd name="connsiteY41" fmla="*/ 2301368 h 5990985"/>
              <a:gd name="connsiteX42" fmla="*/ 1094974 w 2610010"/>
              <a:gd name="connsiteY42" fmla="*/ 2070847 h 5990985"/>
              <a:gd name="connsiteX43" fmla="*/ 1148763 w 2610010"/>
              <a:gd name="connsiteY43" fmla="*/ 1832642 h 5990985"/>
              <a:gd name="connsiteX44" fmla="*/ 1417704 w 2610010"/>
              <a:gd name="connsiteY44" fmla="*/ 1686645 h 5990985"/>
              <a:gd name="connsiteX45" fmla="*/ 2078531 w 2610010"/>
              <a:gd name="connsiteY45" fmla="*/ 1548332 h 5990985"/>
              <a:gd name="connsiteX46" fmla="*/ 2416628 w 2610010"/>
              <a:gd name="connsiteY46" fmla="*/ 1433072 h 5990985"/>
              <a:gd name="connsiteX47" fmla="*/ 2301368 w 2610010"/>
              <a:gd name="connsiteY47" fmla="*/ 1256339 h 5990985"/>
              <a:gd name="connsiteX48" fmla="*/ 2001690 w 2610010"/>
              <a:gd name="connsiteY48" fmla="*/ 1141079 h 5990985"/>
              <a:gd name="connsiteX49" fmla="*/ 1686645 w 2610010"/>
              <a:gd name="connsiteY49" fmla="*/ 849085 h 5990985"/>
              <a:gd name="connsiteX50" fmla="*/ 1755801 w 2610010"/>
              <a:gd name="connsiteY50" fmla="*/ 541724 h 5990985"/>
              <a:gd name="connsiteX51" fmla="*/ 2347472 w 2610010"/>
              <a:gd name="connsiteY51" fmla="*/ 49946 h 599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610010" h="5990985">
                <a:moveTo>
                  <a:pt x="2347472" y="49946"/>
                </a:moveTo>
                <a:cubicBezTo>
                  <a:pt x="2423032" y="0"/>
                  <a:pt x="2255263" y="175452"/>
                  <a:pt x="2209159" y="242047"/>
                </a:cubicBezTo>
                <a:cubicBezTo>
                  <a:pt x="2163055" y="308642"/>
                  <a:pt x="2113109" y="384202"/>
                  <a:pt x="2070847" y="449516"/>
                </a:cubicBezTo>
                <a:cubicBezTo>
                  <a:pt x="2028585" y="514830"/>
                  <a:pt x="1976077" y="585267"/>
                  <a:pt x="1955586" y="633932"/>
                </a:cubicBezTo>
                <a:cubicBezTo>
                  <a:pt x="1935095" y="682598"/>
                  <a:pt x="1919727" y="687721"/>
                  <a:pt x="1947902" y="741509"/>
                </a:cubicBezTo>
                <a:cubicBezTo>
                  <a:pt x="1976077" y="795297"/>
                  <a:pt x="2040111" y="886225"/>
                  <a:pt x="2124635" y="956662"/>
                </a:cubicBezTo>
                <a:cubicBezTo>
                  <a:pt x="2209159" y="1027099"/>
                  <a:pt x="2378208" y="1094975"/>
                  <a:pt x="2455048" y="1164131"/>
                </a:cubicBezTo>
                <a:cubicBezTo>
                  <a:pt x="2531888" y="1233287"/>
                  <a:pt x="2567748" y="1316531"/>
                  <a:pt x="2585677" y="1371600"/>
                </a:cubicBezTo>
                <a:cubicBezTo>
                  <a:pt x="2603606" y="1426669"/>
                  <a:pt x="2610010" y="1444598"/>
                  <a:pt x="2562625" y="1494544"/>
                </a:cubicBezTo>
                <a:cubicBezTo>
                  <a:pt x="2515240" y="1544490"/>
                  <a:pt x="2411506" y="1607243"/>
                  <a:pt x="2301368" y="1671277"/>
                </a:cubicBezTo>
                <a:cubicBezTo>
                  <a:pt x="2191230" y="1735311"/>
                  <a:pt x="2017058" y="1821116"/>
                  <a:pt x="1901798" y="1878746"/>
                </a:cubicBezTo>
                <a:cubicBezTo>
                  <a:pt x="1786538" y="1936376"/>
                  <a:pt x="1680242" y="1977357"/>
                  <a:pt x="1609805" y="2017058"/>
                </a:cubicBezTo>
                <a:cubicBezTo>
                  <a:pt x="1539368" y="2056759"/>
                  <a:pt x="1503509" y="2077250"/>
                  <a:pt x="1479176" y="2116951"/>
                </a:cubicBezTo>
                <a:cubicBezTo>
                  <a:pt x="1454843" y="2156652"/>
                  <a:pt x="1452282" y="2206598"/>
                  <a:pt x="1463808" y="2255263"/>
                </a:cubicBezTo>
                <a:cubicBezTo>
                  <a:pt x="1475334" y="2303928"/>
                  <a:pt x="1490702" y="2361559"/>
                  <a:pt x="1548332" y="2408944"/>
                </a:cubicBezTo>
                <a:cubicBezTo>
                  <a:pt x="1605962" y="2456329"/>
                  <a:pt x="1745555" y="2485785"/>
                  <a:pt x="1809589" y="2539573"/>
                </a:cubicBezTo>
                <a:cubicBezTo>
                  <a:pt x="1873623" y="2593361"/>
                  <a:pt x="1913324" y="2650992"/>
                  <a:pt x="1932534" y="2731674"/>
                </a:cubicBezTo>
                <a:cubicBezTo>
                  <a:pt x="1951744" y="2812356"/>
                  <a:pt x="1946621" y="2939143"/>
                  <a:pt x="1924850" y="3023667"/>
                </a:cubicBezTo>
                <a:cubicBezTo>
                  <a:pt x="1903079" y="3108191"/>
                  <a:pt x="1840325" y="3172225"/>
                  <a:pt x="1801905" y="3238820"/>
                </a:cubicBezTo>
                <a:cubicBezTo>
                  <a:pt x="1763485" y="3305415"/>
                  <a:pt x="1737872" y="3318222"/>
                  <a:pt x="1694329" y="3423237"/>
                </a:cubicBezTo>
                <a:cubicBezTo>
                  <a:pt x="1650786" y="3528252"/>
                  <a:pt x="1582910" y="3699861"/>
                  <a:pt x="1540648" y="3868910"/>
                </a:cubicBezTo>
                <a:cubicBezTo>
                  <a:pt x="1498386" y="4037959"/>
                  <a:pt x="1488141" y="4300497"/>
                  <a:pt x="1440756" y="4437529"/>
                </a:cubicBezTo>
                <a:cubicBezTo>
                  <a:pt x="1393371" y="4574561"/>
                  <a:pt x="1331899" y="4619384"/>
                  <a:pt x="1256339" y="4691102"/>
                </a:cubicBezTo>
                <a:cubicBezTo>
                  <a:pt x="1180779" y="4762820"/>
                  <a:pt x="1065519" y="4801240"/>
                  <a:pt x="987398" y="4867835"/>
                </a:cubicBezTo>
                <a:cubicBezTo>
                  <a:pt x="909277" y="4934430"/>
                  <a:pt x="847805" y="4993341"/>
                  <a:pt x="787613" y="5090672"/>
                </a:cubicBezTo>
                <a:cubicBezTo>
                  <a:pt x="727421" y="5188003"/>
                  <a:pt x="722299" y="5330157"/>
                  <a:pt x="626248" y="5451821"/>
                </a:cubicBezTo>
                <a:cubicBezTo>
                  <a:pt x="530198" y="5573485"/>
                  <a:pt x="313764" y="5736130"/>
                  <a:pt x="211310" y="5820655"/>
                </a:cubicBezTo>
                <a:cubicBezTo>
                  <a:pt x="108856" y="5905180"/>
                  <a:pt x="0" y="5990985"/>
                  <a:pt x="11526" y="5958968"/>
                </a:cubicBezTo>
                <a:cubicBezTo>
                  <a:pt x="23052" y="5926951"/>
                  <a:pt x="195943" y="5741253"/>
                  <a:pt x="280467" y="5628554"/>
                </a:cubicBezTo>
                <a:cubicBezTo>
                  <a:pt x="364991" y="5515855"/>
                  <a:pt x="446954" y="5398033"/>
                  <a:pt x="518672" y="5282773"/>
                </a:cubicBezTo>
                <a:cubicBezTo>
                  <a:pt x="590390" y="5167513"/>
                  <a:pt x="660827" y="5024077"/>
                  <a:pt x="710773" y="4936991"/>
                </a:cubicBezTo>
                <a:cubicBezTo>
                  <a:pt x="760719" y="4849905"/>
                  <a:pt x="765842" y="4802520"/>
                  <a:pt x="818349" y="4760258"/>
                </a:cubicBezTo>
                <a:cubicBezTo>
                  <a:pt x="870856" y="4717996"/>
                  <a:pt x="954101" y="4729522"/>
                  <a:pt x="1025818" y="4683418"/>
                </a:cubicBezTo>
                <a:cubicBezTo>
                  <a:pt x="1097535" y="4637314"/>
                  <a:pt x="1192306" y="4586087"/>
                  <a:pt x="1248655" y="4483633"/>
                </a:cubicBezTo>
                <a:cubicBezTo>
                  <a:pt x="1305004" y="4381179"/>
                  <a:pt x="1326776" y="4203166"/>
                  <a:pt x="1363915" y="4068695"/>
                </a:cubicBezTo>
                <a:cubicBezTo>
                  <a:pt x="1401055" y="3934225"/>
                  <a:pt x="1426668" y="3807439"/>
                  <a:pt x="1471492" y="3676810"/>
                </a:cubicBezTo>
                <a:cubicBezTo>
                  <a:pt x="1516316" y="3546182"/>
                  <a:pt x="1580350" y="3401465"/>
                  <a:pt x="1632857" y="3284924"/>
                </a:cubicBezTo>
                <a:cubicBezTo>
                  <a:pt x="1685364" y="3168383"/>
                  <a:pt x="1768608" y="3067210"/>
                  <a:pt x="1786537" y="2977563"/>
                </a:cubicBezTo>
                <a:cubicBezTo>
                  <a:pt x="1804466" y="2887916"/>
                  <a:pt x="1785256" y="2812356"/>
                  <a:pt x="1740433" y="2747042"/>
                </a:cubicBezTo>
                <a:cubicBezTo>
                  <a:pt x="1695610" y="2681728"/>
                  <a:pt x="1589314" y="2631781"/>
                  <a:pt x="1517596" y="2585677"/>
                </a:cubicBezTo>
                <a:cubicBezTo>
                  <a:pt x="1445878" y="2539573"/>
                  <a:pt x="1371599" y="2517801"/>
                  <a:pt x="1310127" y="2470416"/>
                </a:cubicBezTo>
                <a:cubicBezTo>
                  <a:pt x="1248655" y="2423031"/>
                  <a:pt x="1184622" y="2367963"/>
                  <a:pt x="1148763" y="2301368"/>
                </a:cubicBezTo>
                <a:cubicBezTo>
                  <a:pt x="1112904" y="2234773"/>
                  <a:pt x="1094974" y="2148968"/>
                  <a:pt x="1094974" y="2070847"/>
                </a:cubicBezTo>
                <a:cubicBezTo>
                  <a:pt x="1094974" y="1992726"/>
                  <a:pt x="1094975" y="1896676"/>
                  <a:pt x="1148763" y="1832642"/>
                </a:cubicBezTo>
                <a:cubicBezTo>
                  <a:pt x="1202551" y="1768608"/>
                  <a:pt x="1262743" y="1734030"/>
                  <a:pt x="1417704" y="1686645"/>
                </a:cubicBezTo>
                <a:cubicBezTo>
                  <a:pt x="1572665" y="1639260"/>
                  <a:pt x="1912044" y="1590594"/>
                  <a:pt x="2078531" y="1548332"/>
                </a:cubicBezTo>
                <a:cubicBezTo>
                  <a:pt x="2245018" y="1506070"/>
                  <a:pt x="2379489" y="1481737"/>
                  <a:pt x="2416628" y="1433072"/>
                </a:cubicBezTo>
                <a:cubicBezTo>
                  <a:pt x="2453767" y="1384407"/>
                  <a:pt x="2370524" y="1305004"/>
                  <a:pt x="2301368" y="1256339"/>
                </a:cubicBezTo>
                <a:cubicBezTo>
                  <a:pt x="2232212" y="1207674"/>
                  <a:pt x="2104144" y="1208955"/>
                  <a:pt x="2001690" y="1141079"/>
                </a:cubicBezTo>
                <a:cubicBezTo>
                  <a:pt x="1899236" y="1073203"/>
                  <a:pt x="1727626" y="948977"/>
                  <a:pt x="1686645" y="849085"/>
                </a:cubicBezTo>
                <a:cubicBezTo>
                  <a:pt x="1645664" y="749193"/>
                  <a:pt x="1645663" y="676194"/>
                  <a:pt x="1755801" y="541724"/>
                </a:cubicBezTo>
                <a:cubicBezTo>
                  <a:pt x="1865939" y="407254"/>
                  <a:pt x="2271912" y="99892"/>
                  <a:pt x="2347472" y="49946"/>
                </a:cubicBezTo>
                <a:close/>
              </a:path>
            </a:pathLst>
          </a:cu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椭圆 20"/>
          <p:cNvSpPr>
            <a:spLocks/>
          </p:cNvSpPr>
          <p:nvPr/>
        </p:nvSpPr>
        <p:spPr>
          <a:xfrm>
            <a:off x="1387495" y="5743972"/>
            <a:ext cx="57606" cy="6568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descr="IMG_1213.jpg"/>
          <p:cNvPicPr>
            <a:picLocks noChangeAspect="1"/>
          </p:cNvPicPr>
          <p:nvPr/>
        </p:nvPicPr>
        <p:blipFill>
          <a:blip r:embed="rId7" cstate="print"/>
          <a:srcRect l="630" t="943" r="630" b="471"/>
          <a:stretch>
            <a:fillRect/>
          </a:stretch>
        </p:blipFill>
        <p:spPr>
          <a:xfrm>
            <a:off x="1740220" y="5770212"/>
            <a:ext cx="973990" cy="675518"/>
          </a:xfrm>
          <a:prstGeom prst="rect">
            <a:avLst/>
          </a:prstGeom>
          <a:solidFill>
            <a:schemeClr val="bg1">
              <a:alpha val="40000"/>
            </a:schemeClr>
          </a:solidFill>
          <a:ln w="19050">
            <a:solidFill>
              <a:schemeClr val="bg1"/>
            </a:solidFill>
          </a:ln>
        </p:spPr>
      </p:pic>
      <p:pic>
        <p:nvPicPr>
          <p:cNvPr id="24" name="图片 23" descr="14315254644858732817.jpg"/>
          <p:cNvPicPr>
            <a:picLocks noChangeAspect="1"/>
          </p:cNvPicPr>
          <p:nvPr/>
        </p:nvPicPr>
        <p:blipFill rotWithShape="1">
          <a:blip r:embed="rId8" cstate="print"/>
          <a:srcRect l="381" r="13316"/>
          <a:stretch/>
        </p:blipFill>
        <p:spPr>
          <a:xfrm>
            <a:off x="1096966" y="3089758"/>
            <a:ext cx="1137742" cy="750242"/>
          </a:xfrm>
          <a:prstGeom prst="rect">
            <a:avLst/>
          </a:prstGeom>
          <a:solidFill>
            <a:schemeClr val="bg1">
              <a:alpha val="40000"/>
            </a:schemeClr>
          </a:solidFill>
          <a:ln w="19050">
            <a:solidFill>
              <a:schemeClr val="bg1"/>
            </a:solidFill>
          </a:ln>
        </p:spPr>
      </p:pic>
      <p:pic>
        <p:nvPicPr>
          <p:cNvPr id="26" name="Picture 4" descr="C:\Users\Weather\beijing721\Tornado\wind damage\环湖小镇\68b150ebgc56b0d90b1d9&amp;690.jpg"/>
          <p:cNvPicPr>
            <a:picLocks noChangeAspect="1" noChangeArrowheads="1"/>
          </p:cNvPicPr>
          <p:nvPr/>
        </p:nvPicPr>
        <p:blipFill rotWithShape="1">
          <a:blip r:embed="rId9" cstate="print"/>
          <a:srcRect l="8636" r="10023" b="49459"/>
          <a:stretch/>
        </p:blipFill>
        <p:spPr bwMode="auto">
          <a:xfrm>
            <a:off x="3065910" y="602469"/>
            <a:ext cx="905105" cy="753478"/>
          </a:xfrm>
          <a:prstGeom prst="rect">
            <a:avLst/>
          </a:prstGeom>
          <a:solidFill>
            <a:schemeClr val="bg1">
              <a:alpha val="40000"/>
            </a:schemeClr>
          </a:solidFill>
          <a:ln w="19050">
            <a:solidFill>
              <a:schemeClr val="bg1"/>
            </a:solidFill>
          </a:ln>
        </p:spPr>
      </p:pic>
      <p:pic>
        <p:nvPicPr>
          <p:cNvPr id="27"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17540" r="10192" b="5381"/>
          <a:stretch/>
        </p:blipFill>
        <p:spPr bwMode="auto">
          <a:xfrm>
            <a:off x="380149" y="2188486"/>
            <a:ext cx="1291907" cy="798673"/>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2225" y="3925640"/>
            <a:ext cx="819505" cy="707268"/>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29"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06034" y="2942065"/>
            <a:ext cx="720080" cy="1117646"/>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30" name="图片 29" descr="IMG_6583.JPG"/>
          <p:cNvPicPr>
            <a:picLocks noChangeAspect="1"/>
          </p:cNvPicPr>
          <p:nvPr/>
        </p:nvPicPr>
        <p:blipFill rotWithShape="1">
          <a:blip r:embed="rId13" cstate="print"/>
          <a:srcRect t="9524" b="1587"/>
          <a:stretch/>
        </p:blipFill>
        <p:spPr>
          <a:xfrm>
            <a:off x="2967134" y="2181569"/>
            <a:ext cx="982123" cy="654748"/>
          </a:xfrm>
          <a:prstGeom prst="rect">
            <a:avLst/>
          </a:prstGeom>
          <a:ln w="19050">
            <a:solidFill>
              <a:schemeClr val="bg1"/>
            </a:solidFill>
          </a:ln>
        </p:spPr>
      </p:pic>
      <p:pic>
        <p:nvPicPr>
          <p:cNvPr id="31" name="Picture 3"/>
          <p:cNvPicPr>
            <a:picLocks noChangeAspect="1" noChangeArrowheads="1"/>
          </p:cNvPicPr>
          <p:nvPr/>
        </p:nvPicPr>
        <p:blipFill>
          <a:blip r:embed="rId14" cstate="print"/>
          <a:srcRect l="27200" t="28165" r="42717" b="43344"/>
          <a:stretch>
            <a:fillRect/>
          </a:stretch>
        </p:blipFill>
        <p:spPr bwMode="auto">
          <a:xfrm>
            <a:off x="1108334" y="481947"/>
            <a:ext cx="1254149" cy="668127"/>
          </a:xfrm>
          <a:prstGeom prst="rect">
            <a:avLst/>
          </a:prstGeom>
          <a:noFill/>
          <a:ln w="19050">
            <a:solidFill>
              <a:schemeClr val="bg1"/>
            </a:solidFill>
            <a:miter lim="800000"/>
            <a:headEnd/>
            <a:tailEnd/>
          </a:ln>
        </p:spPr>
      </p:pic>
      <p:pic>
        <p:nvPicPr>
          <p:cNvPr id="32" name="Picture 6" descr="祸不单行：除了暴雨，还有龙卷风突袭北京通州大辛庄(组图)"/>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750034" y="1218316"/>
            <a:ext cx="520049" cy="780074"/>
          </a:xfrm>
          <a:prstGeom prst="rect">
            <a:avLst/>
          </a:prstGeom>
          <a:noFill/>
          <a:ln w="19050">
            <a:solidFill>
              <a:schemeClr val="bg1"/>
            </a:solidFill>
          </a:ln>
          <a:extLst>
            <a:ext uri="{909E8E84-426E-40DD-AFC4-6F175D3DCCD1}">
              <a14:hiddenFill xmlns:a14="http://schemas.microsoft.com/office/drawing/2010/main">
                <a:solidFill>
                  <a:srgbClr val="FFFFFF"/>
                </a:solidFill>
              </a14:hiddenFill>
            </a:ext>
          </a:extLst>
        </p:spPr>
      </p:pic>
      <p:cxnSp>
        <p:nvCxnSpPr>
          <p:cNvPr id="34" name="直接箭头连接符 33"/>
          <p:cNvCxnSpPr/>
          <p:nvPr/>
        </p:nvCxnSpPr>
        <p:spPr>
          <a:xfrm flipH="1">
            <a:off x="2829200" y="1072616"/>
            <a:ext cx="220001" cy="123821"/>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flipV="1">
            <a:off x="2234270" y="2992196"/>
            <a:ext cx="316929" cy="270522"/>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H="1" flipV="1">
            <a:off x="2218098" y="2436033"/>
            <a:ext cx="570043" cy="506032"/>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a:endCxn id="168" idx="7"/>
          </p:cNvCxnSpPr>
          <p:nvPr/>
        </p:nvCxnSpPr>
        <p:spPr>
          <a:xfrm flipH="1">
            <a:off x="2170165" y="4507501"/>
            <a:ext cx="341275" cy="368512"/>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flipH="1" flipV="1">
            <a:off x="1713462" y="5276328"/>
            <a:ext cx="526541" cy="39436"/>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a:endCxn id="166" idx="1"/>
          </p:cNvCxnSpPr>
          <p:nvPr/>
        </p:nvCxnSpPr>
        <p:spPr>
          <a:xfrm>
            <a:off x="1096965" y="5506857"/>
            <a:ext cx="227031" cy="18943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endCxn id="167" idx="5"/>
          </p:cNvCxnSpPr>
          <p:nvPr/>
        </p:nvCxnSpPr>
        <p:spPr>
          <a:xfrm flipH="1" flipV="1">
            <a:off x="1420820" y="5670659"/>
            <a:ext cx="276308" cy="167906"/>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1050"/>
          <p:cNvSpPr txBox="1"/>
          <p:nvPr/>
        </p:nvSpPr>
        <p:spPr>
          <a:xfrm>
            <a:off x="1732880" y="5764289"/>
            <a:ext cx="147753" cy="184666"/>
          </a:xfrm>
          <a:prstGeom prst="rect">
            <a:avLst/>
          </a:prstGeom>
          <a:solidFill>
            <a:srgbClr val="FFFFFF">
              <a:alpha val="80000"/>
            </a:srgbClr>
          </a:solidFill>
        </p:spPr>
        <p:txBody>
          <a:bodyPr wrap="square" lIns="0" tIns="0" rIns="0" bIns="0" rtlCol="0">
            <a:spAutoFit/>
          </a:bodyPr>
          <a:lstStyle/>
          <a:p>
            <a:r>
              <a:rPr lang="en-US" altLang="zh-CN" sz="1200" b="1" dirty="0" smtClean="0"/>
              <a:t> 2</a:t>
            </a:r>
            <a:endParaRPr lang="zh-CN" altLang="en-US" sz="1200" b="1" dirty="0"/>
          </a:p>
        </p:txBody>
      </p:sp>
      <p:sp>
        <p:nvSpPr>
          <p:cNvPr id="44" name="TextBox 230"/>
          <p:cNvSpPr txBox="1"/>
          <p:nvPr/>
        </p:nvSpPr>
        <p:spPr>
          <a:xfrm>
            <a:off x="907888" y="3911970"/>
            <a:ext cx="200446" cy="184666"/>
          </a:xfrm>
          <a:prstGeom prst="rect">
            <a:avLst/>
          </a:prstGeom>
          <a:solidFill>
            <a:srgbClr val="FFFFFF">
              <a:alpha val="80000"/>
            </a:srgbClr>
          </a:solidFill>
        </p:spPr>
        <p:txBody>
          <a:bodyPr wrap="square" lIns="0" tIns="0" rIns="0" bIns="0" rtlCol="0">
            <a:spAutoFit/>
          </a:bodyPr>
          <a:lstStyle/>
          <a:p>
            <a:r>
              <a:rPr lang="en-US" altLang="zh-CN" sz="1200" b="1" dirty="0" smtClean="0"/>
              <a:t> 4</a:t>
            </a:r>
            <a:endParaRPr lang="zh-CN" altLang="en-US" sz="1200" b="1" dirty="0"/>
          </a:p>
        </p:txBody>
      </p:sp>
      <p:sp>
        <p:nvSpPr>
          <p:cNvPr id="46" name="TextBox 242"/>
          <p:cNvSpPr txBox="1"/>
          <p:nvPr/>
        </p:nvSpPr>
        <p:spPr>
          <a:xfrm>
            <a:off x="1087535" y="3078052"/>
            <a:ext cx="132590" cy="184666"/>
          </a:xfrm>
          <a:prstGeom prst="rect">
            <a:avLst/>
          </a:prstGeom>
          <a:solidFill>
            <a:srgbClr val="FFFFFF">
              <a:alpha val="80000"/>
            </a:srgbClr>
          </a:solidFill>
        </p:spPr>
        <p:txBody>
          <a:bodyPr wrap="square" lIns="0" tIns="0" rIns="0" bIns="0" rtlCol="0">
            <a:spAutoFit/>
          </a:bodyPr>
          <a:lstStyle/>
          <a:p>
            <a:r>
              <a:rPr lang="en-US" altLang="zh-CN" sz="1200" b="1" dirty="0" smtClean="0"/>
              <a:t> 6</a:t>
            </a:r>
            <a:endParaRPr lang="zh-CN" altLang="en-US" sz="1200" b="1" dirty="0"/>
          </a:p>
        </p:txBody>
      </p:sp>
      <p:sp>
        <p:nvSpPr>
          <p:cNvPr id="47" name="TextBox 245"/>
          <p:cNvSpPr txBox="1"/>
          <p:nvPr/>
        </p:nvSpPr>
        <p:spPr>
          <a:xfrm>
            <a:off x="2797871" y="2942065"/>
            <a:ext cx="169264" cy="184666"/>
          </a:xfrm>
          <a:prstGeom prst="rect">
            <a:avLst/>
          </a:prstGeom>
          <a:solidFill>
            <a:srgbClr val="FFFFFF">
              <a:alpha val="80000"/>
            </a:srgbClr>
          </a:solidFill>
        </p:spPr>
        <p:txBody>
          <a:bodyPr wrap="square" lIns="0" tIns="0" rIns="0" bIns="0" rtlCol="0">
            <a:spAutoFit/>
          </a:bodyPr>
          <a:lstStyle/>
          <a:p>
            <a:r>
              <a:rPr lang="en-US" altLang="zh-CN" sz="1200" b="1" dirty="0" smtClean="0"/>
              <a:t> 9</a:t>
            </a:r>
            <a:endParaRPr lang="zh-CN" altLang="en-US" sz="1200" b="1" dirty="0"/>
          </a:p>
        </p:txBody>
      </p:sp>
      <p:sp>
        <p:nvSpPr>
          <p:cNvPr id="48" name="TextBox 254"/>
          <p:cNvSpPr txBox="1"/>
          <p:nvPr/>
        </p:nvSpPr>
        <p:spPr>
          <a:xfrm>
            <a:off x="1733899" y="1214807"/>
            <a:ext cx="227739" cy="184666"/>
          </a:xfrm>
          <a:prstGeom prst="rect">
            <a:avLst/>
          </a:prstGeom>
          <a:solidFill>
            <a:srgbClr val="FFFFFF">
              <a:alpha val="80000"/>
            </a:srgbClr>
          </a:solidFill>
        </p:spPr>
        <p:txBody>
          <a:bodyPr wrap="square" lIns="0" tIns="0" rIns="0" bIns="0" rtlCol="0">
            <a:spAutoFit/>
          </a:bodyPr>
          <a:lstStyle/>
          <a:p>
            <a:r>
              <a:rPr lang="en-US" altLang="zh-CN" sz="1200" b="1" dirty="0" smtClean="0"/>
              <a:t> 8</a:t>
            </a:r>
            <a:endParaRPr lang="zh-CN" altLang="en-US" sz="1200" b="1" dirty="0"/>
          </a:p>
        </p:txBody>
      </p:sp>
      <p:sp>
        <p:nvSpPr>
          <p:cNvPr id="49" name="TextBox 257"/>
          <p:cNvSpPr txBox="1"/>
          <p:nvPr/>
        </p:nvSpPr>
        <p:spPr>
          <a:xfrm>
            <a:off x="1091168" y="468901"/>
            <a:ext cx="236429" cy="184666"/>
          </a:xfrm>
          <a:prstGeom prst="rect">
            <a:avLst/>
          </a:prstGeom>
          <a:solidFill>
            <a:srgbClr val="FFFFFF">
              <a:alpha val="80000"/>
            </a:srgbClr>
          </a:solidFill>
        </p:spPr>
        <p:txBody>
          <a:bodyPr wrap="square" lIns="0" tIns="0" rIns="0" bIns="0" rtlCol="0">
            <a:spAutoFit/>
          </a:bodyPr>
          <a:lstStyle/>
          <a:p>
            <a:r>
              <a:rPr lang="en-US" altLang="zh-CN" sz="1200" b="1" dirty="0" smtClean="0"/>
              <a:t> 13</a:t>
            </a:r>
            <a:endParaRPr lang="zh-CN" altLang="en-US" sz="1200" b="1" dirty="0"/>
          </a:p>
        </p:txBody>
      </p:sp>
      <p:sp>
        <p:nvSpPr>
          <p:cNvPr id="50" name="TextBox 263"/>
          <p:cNvSpPr txBox="1"/>
          <p:nvPr/>
        </p:nvSpPr>
        <p:spPr>
          <a:xfrm>
            <a:off x="3644780" y="586112"/>
            <a:ext cx="343108" cy="184666"/>
          </a:xfrm>
          <a:prstGeom prst="rect">
            <a:avLst/>
          </a:prstGeom>
          <a:solidFill>
            <a:srgbClr val="FFFFFF">
              <a:alpha val="80000"/>
            </a:srgbClr>
          </a:solidFill>
        </p:spPr>
        <p:txBody>
          <a:bodyPr wrap="square" lIns="0" tIns="0" rIns="0" bIns="0" rtlCol="0">
            <a:spAutoFit/>
          </a:bodyPr>
          <a:lstStyle/>
          <a:p>
            <a:r>
              <a:rPr lang="en-US" altLang="zh-CN" sz="1200" b="1" dirty="0" smtClean="0"/>
              <a:t> 12</a:t>
            </a:r>
            <a:endParaRPr lang="zh-CN" altLang="en-US" sz="1200" b="1" dirty="0"/>
          </a:p>
        </p:txBody>
      </p:sp>
      <p:sp>
        <p:nvSpPr>
          <p:cNvPr id="51" name="圆角矩形标注 50"/>
          <p:cNvSpPr/>
          <p:nvPr/>
        </p:nvSpPr>
        <p:spPr>
          <a:xfrm>
            <a:off x="372833" y="5749434"/>
            <a:ext cx="422465" cy="552935"/>
          </a:xfrm>
          <a:prstGeom prst="wedgeRoundRectCallout">
            <a:avLst>
              <a:gd name="adj1" fmla="val 144417"/>
              <a:gd name="adj2" fmla="val -19322"/>
              <a:gd name="adj3" fmla="val 16667"/>
            </a:avLst>
          </a:prstGeom>
          <a:solidFill>
            <a:srgbClr val="0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800" b="1" dirty="0">
                <a:solidFill>
                  <a:srgbClr val="FFFF00"/>
                </a:solidFill>
              </a:rPr>
              <a:t>Tornado </a:t>
            </a:r>
            <a:endParaRPr lang="en-US" altLang="zh-CN" sz="800" b="1" dirty="0" smtClean="0">
              <a:solidFill>
                <a:srgbClr val="FFFF00"/>
              </a:solidFill>
            </a:endParaRPr>
          </a:p>
          <a:p>
            <a:pPr algn="ctr"/>
            <a:r>
              <a:rPr lang="en-US" altLang="zh-CN" sz="800" b="1" dirty="0">
                <a:solidFill>
                  <a:srgbClr val="FFFF00"/>
                </a:solidFill>
              </a:rPr>
              <a:t>t</a:t>
            </a:r>
            <a:r>
              <a:rPr lang="en-US" altLang="zh-CN" sz="800" b="1" dirty="0" smtClean="0">
                <a:solidFill>
                  <a:srgbClr val="FFFF00"/>
                </a:solidFill>
              </a:rPr>
              <a:t>rack &amp; </a:t>
            </a:r>
          </a:p>
          <a:p>
            <a:pPr algn="ctr"/>
            <a:r>
              <a:rPr lang="en-US" altLang="zh-CN" sz="800" b="1" dirty="0">
                <a:solidFill>
                  <a:srgbClr val="FFFF00"/>
                </a:solidFill>
              </a:rPr>
              <a:t>d</a:t>
            </a:r>
            <a:r>
              <a:rPr lang="en-US" altLang="zh-CN" sz="800" b="1" dirty="0" smtClean="0">
                <a:solidFill>
                  <a:srgbClr val="FFFF00"/>
                </a:solidFill>
              </a:rPr>
              <a:t>amage</a:t>
            </a:r>
          </a:p>
          <a:p>
            <a:pPr algn="ctr"/>
            <a:r>
              <a:rPr lang="en-US" altLang="zh-CN" sz="800" b="1" dirty="0" smtClean="0">
                <a:solidFill>
                  <a:srgbClr val="FFFF00"/>
                </a:solidFill>
              </a:rPr>
              <a:t> swath</a:t>
            </a:r>
            <a:endParaRPr lang="zh-CN" altLang="en-US" sz="800" b="1" dirty="0">
              <a:solidFill>
                <a:srgbClr val="FFFF00"/>
              </a:solidFill>
            </a:endParaRPr>
          </a:p>
        </p:txBody>
      </p:sp>
      <p:grpSp>
        <p:nvGrpSpPr>
          <p:cNvPr id="3" name="组合 51"/>
          <p:cNvGrpSpPr/>
          <p:nvPr/>
        </p:nvGrpSpPr>
        <p:grpSpPr>
          <a:xfrm>
            <a:off x="378048" y="493824"/>
            <a:ext cx="455165" cy="615553"/>
            <a:chOff x="3473745" y="5227066"/>
            <a:chExt cx="455165" cy="615553"/>
          </a:xfrm>
        </p:grpSpPr>
        <p:sp>
          <p:nvSpPr>
            <p:cNvPr id="265" name="TextBox 1053"/>
            <p:cNvSpPr txBox="1"/>
            <p:nvPr/>
          </p:nvSpPr>
          <p:spPr>
            <a:xfrm>
              <a:off x="3473745" y="5227066"/>
              <a:ext cx="455165" cy="615553"/>
            </a:xfrm>
            <a:prstGeom prst="rect">
              <a:avLst/>
            </a:prstGeom>
            <a:solidFill>
              <a:schemeClr val="tx1"/>
            </a:solidFill>
          </p:spPr>
          <p:txBody>
            <a:bodyPr wrap="square" lIns="72000" tIns="0" rIns="0" bIns="0" rtlCol="0">
              <a:spAutoFit/>
            </a:bodyPr>
            <a:lstStyle/>
            <a:p>
              <a:r>
                <a:rPr lang="en-US" altLang="zh-CN" sz="1000" b="1" dirty="0" smtClean="0"/>
                <a:t>    </a:t>
              </a:r>
              <a:r>
                <a:rPr lang="en-US" altLang="zh-CN" sz="1000" b="1" dirty="0" smtClean="0">
                  <a:solidFill>
                    <a:schemeClr val="bg1"/>
                  </a:solidFill>
                </a:rPr>
                <a:t>EF0</a:t>
              </a:r>
            </a:p>
            <a:p>
              <a:r>
                <a:rPr lang="en-US" altLang="zh-CN" sz="1000" b="1" dirty="0" smtClean="0">
                  <a:solidFill>
                    <a:schemeClr val="bg1"/>
                  </a:solidFill>
                </a:rPr>
                <a:t>    EF1</a:t>
              </a:r>
            </a:p>
            <a:p>
              <a:r>
                <a:rPr lang="en-US" altLang="zh-CN" sz="1000" b="1" dirty="0" smtClean="0">
                  <a:solidFill>
                    <a:schemeClr val="bg1"/>
                  </a:solidFill>
                </a:rPr>
                <a:t>    EF2</a:t>
              </a:r>
            </a:p>
            <a:p>
              <a:r>
                <a:rPr lang="en-US" altLang="zh-CN" sz="1000" b="1" dirty="0" smtClean="0">
                  <a:solidFill>
                    <a:schemeClr val="bg1"/>
                  </a:solidFill>
                </a:rPr>
                <a:t>    EF3</a:t>
              </a:r>
              <a:endParaRPr lang="zh-CN" altLang="en-US" sz="1000" b="1" dirty="0">
                <a:solidFill>
                  <a:schemeClr val="bg1"/>
                </a:solidFill>
              </a:endParaRPr>
            </a:p>
          </p:txBody>
        </p:sp>
        <p:sp>
          <p:nvSpPr>
            <p:cNvPr id="266" name="椭圆 265"/>
            <p:cNvSpPr>
              <a:spLocks/>
            </p:cNvSpPr>
            <p:nvPr/>
          </p:nvSpPr>
          <p:spPr>
            <a:xfrm>
              <a:off x="3529982" y="5422810"/>
              <a:ext cx="57606" cy="65688"/>
            </a:xfrm>
            <a:prstGeom prst="ellipse">
              <a:avLst/>
            </a:prstGeom>
            <a:solidFill>
              <a:srgbClr val="0066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椭圆 266"/>
            <p:cNvSpPr>
              <a:spLocks/>
            </p:cNvSpPr>
            <p:nvPr/>
          </p:nvSpPr>
          <p:spPr>
            <a:xfrm>
              <a:off x="3530039" y="5566095"/>
              <a:ext cx="57606" cy="6568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椭圆 267"/>
            <p:cNvSpPr>
              <a:spLocks/>
            </p:cNvSpPr>
            <p:nvPr/>
          </p:nvSpPr>
          <p:spPr>
            <a:xfrm>
              <a:off x="3532266" y="5263022"/>
              <a:ext cx="57606" cy="65688"/>
            </a:xfrm>
            <a:prstGeom prst="ellipse">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3" name="图片 52" descr="11416300538640100369.jpg"/>
          <p:cNvPicPr>
            <a:picLocks noChangeAspect="1"/>
          </p:cNvPicPr>
          <p:nvPr/>
        </p:nvPicPr>
        <p:blipFill rotWithShape="1">
          <a:blip r:embed="rId16" cstate="print"/>
          <a:srcRect l="7884" t="249" r="582"/>
          <a:stretch/>
        </p:blipFill>
        <p:spPr>
          <a:xfrm>
            <a:off x="369314" y="1216632"/>
            <a:ext cx="1290784" cy="803074"/>
          </a:xfrm>
          <a:prstGeom prst="rect">
            <a:avLst/>
          </a:prstGeom>
          <a:noFill/>
          <a:ln w="19050">
            <a:solidFill>
              <a:schemeClr val="bg1"/>
            </a:solidFill>
            <a:miter lim="800000"/>
            <a:headEnd/>
            <a:tailEnd/>
          </a:ln>
        </p:spPr>
      </p:pic>
      <p:sp>
        <p:nvSpPr>
          <p:cNvPr id="54" name="TextBox 313"/>
          <p:cNvSpPr txBox="1"/>
          <p:nvPr/>
        </p:nvSpPr>
        <p:spPr>
          <a:xfrm>
            <a:off x="364853" y="1212196"/>
            <a:ext cx="147211" cy="184666"/>
          </a:xfrm>
          <a:prstGeom prst="rect">
            <a:avLst/>
          </a:prstGeom>
          <a:solidFill>
            <a:srgbClr val="FFFFFF">
              <a:alpha val="80000"/>
            </a:srgbClr>
          </a:solidFill>
        </p:spPr>
        <p:txBody>
          <a:bodyPr wrap="square" lIns="0" tIns="0" rIns="0" bIns="0" rtlCol="0">
            <a:spAutoFit/>
          </a:bodyPr>
          <a:lstStyle/>
          <a:p>
            <a:r>
              <a:rPr lang="en-US" altLang="zh-CN" sz="1200" b="1" dirty="0" smtClean="0"/>
              <a:t> 7</a:t>
            </a:r>
            <a:endParaRPr lang="zh-CN" altLang="en-US" sz="1200" b="1" dirty="0"/>
          </a:p>
        </p:txBody>
      </p:sp>
      <p:cxnSp>
        <p:nvCxnSpPr>
          <p:cNvPr id="55" name="直接连接符 54"/>
          <p:cNvCxnSpPr/>
          <p:nvPr/>
        </p:nvCxnSpPr>
        <p:spPr>
          <a:xfrm rot="17359133" flipV="1">
            <a:off x="1701419" y="5180790"/>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rot="7173567">
            <a:off x="1359186" y="5734933"/>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11896073" flipV="1">
            <a:off x="1346805" y="5753329"/>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sp>
        <p:nvSpPr>
          <p:cNvPr id="68" name="TextBox 364"/>
          <p:cNvSpPr txBox="1"/>
          <p:nvPr/>
        </p:nvSpPr>
        <p:spPr>
          <a:xfrm>
            <a:off x="270797" y="275963"/>
            <a:ext cx="1793954" cy="153888"/>
          </a:xfrm>
          <a:prstGeom prst="rect">
            <a:avLst/>
          </a:prstGeom>
          <a:solidFill>
            <a:srgbClr val="FFFFFF"/>
          </a:solidFill>
          <a:ln>
            <a:solidFill>
              <a:schemeClr val="tx1"/>
            </a:solidFill>
          </a:ln>
        </p:spPr>
        <p:txBody>
          <a:bodyPr wrap="square" lIns="0" tIns="0" rIns="0" bIns="0" rtlCol="0">
            <a:spAutoFit/>
          </a:bodyPr>
          <a:lstStyle/>
          <a:p>
            <a:r>
              <a:rPr lang="en-US" altLang="zh-CN" sz="1000" b="1" dirty="0" smtClean="0">
                <a:latin typeface="Arial" pitchFamily="34" charset="0"/>
                <a:cs typeface="Arial" pitchFamily="34" charset="0"/>
              </a:rPr>
              <a:t> (a) Tornado track &amp; damages</a:t>
            </a:r>
            <a:endParaRPr lang="zh-CN" altLang="en-US" sz="1000" b="1" dirty="0">
              <a:latin typeface="Arial" pitchFamily="34" charset="0"/>
              <a:cs typeface="Arial" pitchFamily="34" charset="0"/>
            </a:endParaRPr>
          </a:p>
        </p:txBody>
      </p:sp>
      <p:sp>
        <p:nvSpPr>
          <p:cNvPr id="69" name="TextBox 367"/>
          <p:cNvSpPr txBox="1"/>
          <p:nvPr/>
        </p:nvSpPr>
        <p:spPr>
          <a:xfrm>
            <a:off x="1699334" y="4493398"/>
            <a:ext cx="362600"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FT</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70" name="TextBox 368"/>
          <p:cNvSpPr txBox="1"/>
          <p:nvPr/>
        </p:nvSpPr>
        <p:spPr>
          <a:xfrm>
            <a:off x="1302809" y="5743915"/>
            <a:ext cx="490840"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XBG</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71" name="TextBox 369"/>
          <p:cNvSpPr txBox="1"/>
          <p:nvPr/>
        </p:nvSpPr>
        <p:spPr>
          <a:xfrm>
            <a:off x="854700" y="5612508"/>
            <a:ext cx="490840"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DBG</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72" name="TextBox 370"/>
          <p:cNvSpPr txBox="1"/>
          <p:nvPr/>
        </p:nvSpPr>
        <p:spPr>
          <a:xfrm>
            <a:off x="3406904" y="1780461"/>
            <a:ext cx="461986" cy="246221"/>
          </a:xfrm>
          <a:prstGeom prst="rect">
            <a:avLst/>
          </a:prstGeom>
          <a:noFill/>
        </p:spPr>
        <p:txBody>
          <a:bodyPr wrap="none" rtlCol="0">
            <a:spAutoFit/>
          </a:bodyPr>
          <a:lstStyle>
            <a:defPPr>
              <a:defRPr lang="zh-CN"/>
            </a:defPPr>
            <a:lvl1pPr>
              <a:defRPr sz="1000" b="1">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defRPr>
            </a:lvl1pPr>
          </a:lstStyle>
          <a:p>
            <a:r>
              <a:rPr lang="en-US" altLang="zh-CN" dirty="0"/>
              <a:t>SJX</a:t>
            </a:r>
            <a:endParaRPr lang="zh-CN" altLang="en-US" dirty="0"/>
          </a:p>
        </p:txBody>
      </p:sp>
      <p:cxnSp>
        <p:nvCxnSpPr>
          <p:cNvPr id="73" name="直接连接符 72"/>
          <p:cNvCxnSpPr/>
          <p:nvPr/>
        </p:nvCxnSpPr>
        <p:spPr>
          <a:xfrm>
            <a:off x="2926363" y="6617323"/>
            <a:ext cx="432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直接连接符 73"/>
          <p:cNvCxnSpPr>
            <a:cxnSpLocks noChangeAspect="1"/>
          </p:cNvCxnSpPr>
          <p:nvPr/>
        </p:nvCxnSpPr>
        <p:spPr>
          <a:xfrm flipH="1">
            <a:off x="271162" y="6618737"/>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a:off x="265152" y="6681604"/>
            <a:ext cx="3752957" cy="21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H="1">
            <a:off x="632262" y="662738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a:cxnSpLocks noChangeAspect="1"/>
          </p:cNvCxnSpPr>
          <p:nvPr/>
        </p:nvCxnSpPr>
        <p:spPr>
          <a:xfrm flipH="1">
            <a:off x="987787" y="6628071"/>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H="1">
            <a:off x="1341430" y="662729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H="1">
            <a:off x="1697876" y="662654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H="1">
            <a:off x="2050401" y="662700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flipH="1">
            <a:off x="2404678" y="6626823"/>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H="1">
            <a:off x="2758817" y="662666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a:off x="3466217" y="662624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a:cxnSpLocks noChangeAspect="1"/>
          </p:cNvCxnSpPr>
          <p:nvPr/>
        </p:nvCxnSpPr>
        <p:spPr>
          <a:xfrm rot="5400000" flipH="1">
            <a:off x="304175" y="3094649"/>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flipH="1">
            <a:off x="275066" y="2939684"/>
            <a:ext cx="379" cy="37503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rot="5400000" flipH="1">
            <a:off x="303137" y="3448890"/>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a:cxnSpLocks noChangeAspect="1"/>
          </p:cNvCxnSpPr>
          <p:nvPr/>
        </p:nvCxnSpPr>
        <p:spPr>
          <a:xfrm rot="5400000" flipH="1">
            <a:off x="305173" y="3806448"/>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rot="5400000" flipH="1">
            <a:off x="303303" y="415913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rot="5400000" flipH="1">
            <a:off x="305684" y="451430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rot="5400000" flipH="1">
            <a:off x="304244" y="593720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rot="5400000" flipH="1">
            <a:off x="302302" y="629235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rot="5400000" flipH="1">
            <a:off x="291687" y="664789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275846" y="245515"/>
            <a:ext cx="1274" cy="27279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rot="5400000" flipH="1">
            <a:off x="305458" y="61152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rot="5400000" flipH="1">
            <a:off x="305458" y="96668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rot="5400000" flipH="1">
            <a:off x="304053" y="1322027"/>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rot="5400000" flipH="1">
            <a:off x="304053" y="1676121"/>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rot="5400000" flipH="1">
            <a:off x="304484" y="2740020"/>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0" name="TextBox 91"/>
          <p:cNvSpPr txBox="1"/>
          <p:nvPr/>
        </p:nvSpPr>
        <p:spPr>
          <a:xfrm>
            <a:off x="2275982" y="6650260"/>
            <a:ext cx="236560" cy="400110"/>
          </a:xfrm>
          <a:prstGeom prst="rect">
            <a:avLst/>
          </a:prstGeom>
          <a:noFill/>
        </p:spPr>
        <p:txBody>
          <a:bodyPr wrap="square" rtlCol="0">
            <a:spAutoFit/>
          </a:bodyPr>
          <a:lstStyle/>
          <a:p>
            <a:r>
              <a:rPr lang="en-US" altLang="zh-CN" sz="1000" dirty="0">
                <a:latin typeface="Arial" pitchFamily="34" charset="0"/>
                <a:cs typeface="Arial" pitchFamily="34" charset="0"/>
              </a:rPr>
              <a:t>3</a:t>
            </a:r>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sp>
        <p:nvSpPr>
          <p:cNvPr id="101" name="TextBox 435"/>
          <p:cNvSpPr txBox="1"/>
          <p:nvPr/>
        </p:nvSpPr>
        <p:spPr>
          <a:xfrm>
            <a:off x="859876" y="6650954"/>
            <a:ext cx="236560" cy="400110"/>
          </a:xfrm>
          <a:prstGeom prst="rect">
            <a:avLst/>
          </a:prstGeom>
          <a:noFill/>
        </p:spPr>
        <p:txBody>
          <a:bodyPr wrap="square" rtlCol="0">
            <a:spAutoFit/>
          </a:bodyPr>
          <a:lstStyle/>
          <a:p>
            <a:r>
              <a:rPr lang="en-US" altLang="zh-CN" sz="1000" dirty="0" smtClean="0">
                <a:latin typeface="Arial" pitchFamily="34" charset="0"/>
                <a:cs typeface="Arial" pitchFamily="34" charset="0"/>
              </a:rPr>
              <a:t>1   </a:t>
            </a:r>
            <a:endParaRPr lang="zh-CN" altLang="en-US" sz="1000" dirty="0">
              <a:latin typeface="Arial" pitchFamily="34" charset="0"/>
              <a:cs typeface="Arial" pitchFamily="34" charset="0"/>
            </a:endParaRPr>
          </a:p>
        </p:txBody>
      </p:sp>
      <p:sp>
        <p:nvSpPr>
          <p:cNvPr id="102" name="TextBox 436"/>
          <p:cNvSpPr txBox="1"/>
          <p:nvPr/>
        </p:nvSpPr>
        <p:spPr>
          <a:xfrm>
            <a:off x="2982290" y="6649893"/>
            <a:ext cx="236560" cy="400110"/>
          </a:xfrm>
          <a:prstGeom prst="rect">
            <a:avLst/>
          </a:prstGeom>
          <a:noFill/>
        </p:spPr>
        <p:txBody>
          <a:bodyPr wrap="square" rtlCol="0">
            <a:spAutoFit/>
          </a:bodyPr>
          <a:lstStyle/>
          <a:p>
            <a:r>
              <a:rPr lang="en-US" altLang="zh-CN" sz="1000" dirty="0">
                <a:latin typeface="Arial" pitchFamily="34" charset="0"/>
                <a:cs typeface="Arial" pitchFamily="34" charset="0"/>
              </a:rPr>
              <a:t>4</a:t>
            </a:r>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sp>
        <p:nvSpPr>
          <p:cNvPr id="103" name="TextBox 437"/>
          <p:cNvSpPr txBox="1"/>
          <p:nvPr/>
        </p:nvSpPr>
        <p:spPr>
          <a:xfrm>
            <a:off x="1567728" y="6650402"/>
            <a:ext cx="236560" cy="400110"/>
          </a:xfrm>
          <a:prstGeom prst="rect">
            <a:avLst/>
          </a:prstGeom>
          <a:noFill/>
        </p:spPr>
        <p:txBody>
          <a:bodyPr wrap="square" rtlCol="0">
            <a:spAutoFit/>
          </a:bodyPr>
          <a:lstStyle/>
          <a:p>
            <a:r>
              <a:rPr lang="en-US" altLang="zh-CN" sz="1000" dirty="0" smtClean="0">
                <a:latin typeface="Arial" pitchFamily="34" charset="0"/>
                <a:cs typeface="Arial" pitchFamily="34" charset="0"/>
              </a:rPr>
              <a:t>2    </a:t>
            </a:r>
            <a:endParaRPr lang="zh-CN" altLang="en-US" sz="1000" dirty="0">
              <a:latin typeface="Arial" pitchFamily="34" charset="0"/>
              <a:cs typeface="Arial" pitchFamily="34" charset="0"/>
            </a:endParaRPr>
          </a:p>
        </p:txBody>
      </p:sp>
      <p:sp>
        <p:nvSpPr>
          <p:cNvPr id="104" name="TextBox 438"/>
          <p:cNvSpPr txBox="1"/>
          <p:nvPr/>
        </p:nvSpPr>
        <p:spPr>
          <a:xfrm>
            <a:off x="87074" y="5845462"/>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1  </a:t>
            </a:r>
            <a:endParaRPr lang="zh-CN" altLang="en-US" sz="1000" dirty="0">
              <a:latin typeface="Arial" pitchFamily="34" charset="0"/>
              <a:cs typeface="Arial" pitchFamily="34" charset="0"/>
            </a:endParaRPr>
          </a:p>
        </p:txBody>
      </p:sp>
      <p:sp>
        <p:nvSpPr>
          <p:cNvPr id="105" name="TextBox 440"/>
          <p:cNvSpPr txBox="1"/>
          <p:nvPr/>
        </p:nvSpPr>
        <p:spPr>
          <a:xfrm>
            <a:off x="88424" y="4420036"/>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3 </a:t>
            </a:r>
            <a:endParaRPr lang="zh-CN" altLang="en-US" sz="1000" dirty="0">
              <a:latin typeface="Arial" pitchFamily="34" charset="0"/>
              <a:cs typeface="Arial" pitchFamily="34" charset="0"/>
            </a:endParaRPr>
          </a:p>
        </p:txBody>
      </p:sp>
      <p:sp>
        <p:nvSpPr>
          <p:cNvPr id="106" name="TextBox 446"/>
          <p:cNvSpPr txBox="1"/>
          <p:nvPr/>
        </p:nvSpPr>
        <p:spPr>
          <a:xfrm>
            <a:off x="86901" y="3712586"/>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4</a:t>
            </a:r>
            <a:endParaRPr lang="zh-CN" altLang="en-US" sz="1000" dirty="0">
              <a:latin typeface="Arial" pitchFamily="34" charset="0"/>
              <a:cs typeface="Arial" pitchFamily="34" charset="0"/>
            </a:endParaRPr>
          </a:p>
        </p:txBody>
      </p:sp>
      <p:sp>
        <p:nvSpPr>
          <p:cNvPr id="107" name="TextBox 447"/>
          <p:cNvSpPr txBox="1"/>
          <p:nvPr/>
        </p:nvSpPr>
        <p:spPr>
          <a:xfrm>
            <a:off x="86020" y="3001524"/>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5</a:t>
            </a:r>
            <a:endParaRPr lang="zh-CN" altLang="en-US" sz="1000" dirty="0">
              <a:latin typeface="Arial" pitchFamily="34" charset="0"/>
              <a:cs typeface="Arial" pitchFamily="34" charset="0"/>
            </a:endParaRPr>
          </a:p>
        </p:txBody>
      </p:sp>
      <p:sp>
        <p:nvSpPr>
          <p:cNvPr id="108" name="TextBox 449"/>
          <p:cNvSpPr txBox="1"/>
          <p:nvPr/>
        </p:nvSpPr>
        <p:spPr>
          <a:xfrm>
            <a:off x="85141" y="873209"/>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8   </a:t>
            </a:r>
            <a:endParaRPr lang="zh-CN" altLang="en-US" sz="1000" dirty="0">
              <a:latin typeface="Arial" pitchFamily="34" charset="0"/>
              <a:cs typeface="Arial" pitchFamily="34" charset="0"/>
            </a:endParaRPr>
          </a:p>
        </p:txBody>
      </p:sp>
      <p:sp>
        <p:nvSpPr>
          <p:cNvPr id="109" name="TextBox 450"/>
          <p:cNvSpPr txBox="1"/>
          <p:nvPr/>
        </p:nvSpPr>
        <p:spPr>
          <a:xfrm>
            <a:off x="79995" y="6557196"/>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0</a:t>
            </a:r>
            <a:endParaRPr lang="zh-CN" altLang="en-US" sz="1000" dirty="0">
              <a:latin typeface="Arial" pitchFamily="34" charset="0"/>
              <a:cs typeface="Arial" pitchFamily="34" charset="0"/>
            </a:endParaRPr>
          </a:p>
        </p:txBody>
      </p:sp>
      <p:sp>
        <p:nvSpPr>
          <p:cNvPr id="110" name="TextBox 451"/>
          <p:cNvSpPr txBox="1"/>
          <p:nvPr/>
        </p:nvSpPr>
        <p:spPr>
          <a:xfrm>
            <a:off x="144912" y="6648898"/>
            <a:ext cx="236560" cy="400110"/>
          </a:xfrm>
          <a:prstGeom prst="rect">
            <a:avLst/>
          </a:prstGeom>
          <a:noFill/>
        </p:spPr>
        <p:txBody>
          <a:bodyPr wrap="square" rtlCol="0">
            <a:spAutoFit/>
          </a:bodyPr>
          <a:lstStyle/>
          <a:p>
            <a:r>
              <a:rPr lang="en-US" altLang="zh-CN" sz="1000" dirty="0" smtClean="0">
                <a:latin typeface="Arial" pitchFamily="34" charset="0"/>
                <a:cs typeface="Arial" pitchFamily="34" charset="0"/>
              </a:rPr>
              <a:t>0   </a:t>
            </a:r>
            <a:endParaRPr lang="zh-CN" altLang="en-US" sz="1000" dirty="0">
              <a:latin typeface="Arial" pitchFamily="34" charset="0"/>
              <a:cs typeface="Arial" pitchFamily="34" charset="0"/>
            </a:endParaRPr>
          </a:p>
        </p:txBody>
      </p:sp>
      <p:sp>
        <p:nvSpPr>
          <p:cNvPr id="111" name="TextBox 452"/>
          <p:cNvSpPr txBox="1"/>
          <p:nvPr/>
        </p:nvSpPr>
        <p:spPr>
          <a:xfrm>
            <a:off x="3818162" y="6645180"/>
            <a:ext cx="405944" cy="400110"/>
          </a:xfrm>
          <a:prstGeom prst="rect">
            <a:avLst/>
          </a:prstGeom>
          <a:noFill/>
        </p:spPr>
        <p:txBody>
          <a:bodyPr wrap="square" rtlCol="0">
            <a:spAutoFit/>
          </a:bodyPr>
          <a:lstStyle/>
          <a:p>
            <a:r>
              <a:rPr lang="en-US" altLang="zh-CN" sz="1000" dirty="0" smtClean="0">
                <a:latin typeface="Arial" pitchFamily="34" charset="0"/>
                <a:cs typeface="Arial" pitchFamily="34" charset="0"/>
              </a:rPr>
              <a:t>(km)</a:t>
            </a:r>
          </a:p>
          <a:p>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sp>
        <p:nvSpPr>
          <p:cNvPr id="112" name="TextBox 453"/>
          <p:cNvSpPr txBox="1"/>
          <p:nvPr/>
        </p:nvSpPr>
        <p:spPr>
          <a:xfrm>
            <a:off x="46924" y="26404"/>
            <a:ext cx="405944" cy="400110"/>
          </a:xfrm>
          <a:prstGeom prst="rect">
            <a:avLst/>
          </a:prstGeom>
          <a:noFill/>
        </p:spPr>
        <p:txBody>
          <a:bodyPr wrap="square" rtlCol="0">
            <a:spAutoFit/>
          </a:bodyPr>
          <a:lstStyle/>
          <a:p>
            <a:r>
              <a:rPr lang="en-US" altLang="zh-CN" sz="1000" dirty="0" smtClean="0">
                <a:latin typeface="Arial" pitchFamily="34" charset="0"/>
                <a:cs typeface="Arial" pitchFamily="34" charset="0"/>
              </a:rPr>
              <a:t>(km)</a:t>
            </a:r>
          </a:p>
          <a:p>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sp>
        <p:nvSpPr>
          <p:cNvPr id="114" name="TextBox 337"/>
          <p:cNvSpPr txBox="1"/>
          <p:nvPr/>
        </p:nvSpPr>
        <p:spPr>
          <a:xfrm>
            <a:off x="214711" y="6485137"/>
            <a:ext cx="385042" cy="246221"/>
          </a:xfrm>
          <a:prstGeom prst="rect">
            <a:avLst/>
          </a:prstGeom>
          <a:noFill/>
        </p:spPr>
        <p:txBody>
          <a:bodyPr wrap="none" rtlCol="0">
            <a:spAutoFit/>
          </a:bodyPr>
          <a:lstStyle/>
          <a:p>
            <a:r>
              <a:rPr lang="en-US" altLang="zh-CN" sz="1000" b="1" dirty="0" smtClean="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HT</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cxnSp>
        <p:nvCxnSpPr>
          <p:cNvPr id="115" name="直接连接符 114"/>
          <p:cNvCxnSpPr/>
          <p:nvPr/>
        </p:nvCxnSpPr>
        <p:spPr>
          <a:xfrm flipH="1">
            <a:off x="3111318" y="662454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6" name="TextBox 436"/>
          <p:cNvSpPr txBox="1"/>
          <p:nvPr/>
        </p:nvSpPr>
        <p:spPr>
          <a:xfrm>
            <a:off x="3694003" y="6649760"/>
            <a:ext cx="236560" cy="246221"/>
          </a:xfrm>
          <a:prstGeom prst="rect">
            <a:avLst/>
          </a:prstGeom>
          <a:noFill/>
        </p:spPr>
        <p:txBody>
          <a:bodyPr wrap="square" rtlCol="0">
            <a:spAutoFit/>
          </a:bodyPr>
          <a:lstStyle/>
          <a:p>
            <a:r>
              <a:rPr lang="en-US" altLang="zh-CN" sz="1000" dirty="0">
                <a:latin typeface="Arial" pitchFamily="34" charset="0"/>
                <a:cs typeface="Arial" pitchFamily="34" charset="0"/>
              </a:rPr>
              <a:t>5</a:t>
            </a:r>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cxnSp>
        <p:nvCxnSpPr>
          <p:cNvPr id="117" name="直接连接符 116"/>
          <p:cNvCxnSpPr/>
          <p:nvPr/>
        </p:nvCxnSpPr>
        <p:spPr>
          <a:xfrm rot="5400000" flipH="1">
            <a:off x="304219" y="558266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8" name="TextBox 448"/>
          <p:cNvSpPr txBox="1"/>
          <p:nvPr/>
        </p:nvSpPr>
        <p:spPr>
          <a:xfrm>
            <a:off x="87022" y="1582010"/>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7   </a:t>
            </a:r>
            <a:endParaRPr lang="zh-CN" altLang="en-US" sz="1000" dirty="0">
              <a:latin typeface="Arial" pitchFamily="34" charset="0"/>
              <a:cs typeface="Arial" pitchFamily="34" charset="0"/>
            </a:endParaRPr>
          </a:p>
        </p:txBody>
      </p:sp>
      <p:cxnSp>
        <p:nvCxnSpPr>
          <p:cNvPr id="119" name="直接连接符 118"/>
          <p:cNvCxnSpPr/>
          <p:nvPr/>
        </p:nvCxnSpPr>
        <p:spPr>
          <a:xfrm>
            <a:off x="276062" y="282859"/>
            <a:ext cx="57600" cy="7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0" name="TextBox 449"/>
          <p:cNvSpPr txBox="1"/>
          <p:nvPr/>
        </p:nvSpPr>
        <p:spPr>
          <a:xfrm>
            <a:off x="84908" y="160913"/>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9   </a:t>
            </a:r>
            <a:endParaRPr lang="zh-CN" altLang="en-US" sz="1000" dirty="0">
              <a:latin typeface="Arial" pitchFamily="34" charset="0"/>
              <a:cs typeface="Arial" pitchFamily="34" charset="0"/>
            </a:endParaRPr>
          </a:p>
        </p:txBody>
      </p:sp>
      <p:sp>
        <p:nvSpPr>
          <p:cNvPr id="121" name="TextBox 439"/>
          <p:cNvSpPr txBox="1"/>
          <p:nvPr/>
        </p:nvSpPr>
        <p:spPr>
          <a:xfrm>
            <a:off x="86521" y="5129488"/>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2  </a:t>
            </a:r>
            <a:endParaRPr lang="zh-CN" altLang="en-US" sz="1000" dirty="0">
              <a:latin typeface="Arial" pitchFamily="34" charset="0"/>
              <a:cs typeface="Arial" pitchFamily="34" charset="0"/>
            </a:endParaRPr>
          </a:p>
        </p:txBody>
      </p:sp>
      <p:sp>
        <p:nvSpPr>
          <p:cNvPr id="135" name="矩形 134"/>
          <p:cNvSpPr/>
          <p:nvPr/>
        </p:nvSpPr>
        <p:spPr>
          <a:xfrm rot="2700000">
            <a:off x="3378571" y="5995812"/>
            <a:ext cx="479779" cy="47977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TextBox 441"/>
          <p:cNvSpPr txBox="1"/>
          <p:nvPr/>
        </p:nvSpPr>
        <p:spPr>
          <a:xfrm>
            <a:off x="3479077" y="5895682"/>
            <a:ext cx="277640" cy="246221"/>
          </a:xfrm>
          <a:prstGeom prst="rect">
            <a:avLst/>
          </a:prstGeom>
          <a:noFill/>
        </p:spPr>
        <p:txBody>
          <a:bodyPr wrap="square" rtlCol="0">
            <a:spAutoFit/>
          </a:bodyPr>
          <a:lstStyle/>
          <a:p>
            <a:r>
              <a:rPr lang="en-US" altLang="zh-CN" sz="1000" b="1" dirty="0" smtClean="0">
                <a:solidFill>
                  <a:srgbClr val="FF0000"/>
                </a:solidFill>
                <a:latin typeface="Arial" pitchFamily="34" charset="0"/>
                <a:cs typeface="Arial" pitchFamily="34" charset="0"/>
              </a:rPr>
              <a:t>N</a:t>
            </a:r>
            <a:endParaRPr lang="zh-CN" altLang="en-US" sz="1000" b="1" dirty="0">
              <a:solidFill>
                <a:srgbClr val="FF0000"/>
              </a:solidFill>
              <a:latin typeface="Arial" pitchFamily="34" charset="0"/>
              <a:cs typeface="Arial" pitchFamily="34" charset="0"/>
            </a:endParaRPr>
          </a:p>
        </p:txBody>
      </p:sp>
      <p:sp>
        <p:nvSpPr>
          <p:cNvPr id="137" name="TextBox 442"/>
          <p:cNvSpPr txBox="1"/>
          <p:nvPr/>
        </p:nvSpPr>
        <p:spPr>
          <a:xfrm>
            <a:off x="3261874" y="6112708"/>
            <a:ext cx="306494" cy="246221"/>
          </a:xfrm>
          <a:prstGeom prst="rect">
            <a:avLst/>
          </a:prstGeom>
          <a:noFill/>
        </p:spPr>
        <p:txBody>
          <a:bodyPr wrap="square" rtlCol="0">
            <a:spAutoFit/>
          </a:bodyPr>
          <a:lstStyle/>
          <a:p>
            <a:r>
              <a:rPr lang="en-US" altLang="zh-CN" sz="1000" b="1" dirty="0" smtClean="0">
                <a:solidFill>
                  <a:srgbClr val="FF0000"/>
                </a:solidFill>
                <a:latin typeface="Arial" pitchFamily="34" charset="0"/>
                <a:cs typeface="Arial" pitchFamily="34" charset="0"/>
              </a:rPr>
              <a:t>W</a:t>
            </a:r>
            <a:endParaRPr lang="zh-CN" altLang="en-US" sz="1000" b="1" dirty="0">
              <a:solidFill>
                <a:srgbClr val="FF0000"/>
              </a:solidFill>
              <a:latin typeface="Arial" pitchFamily="34" charset="0"/>
              <a:cs typeface="Arial" pitchFamily="34" charset="0"/>
            </a:endParaRPr>
          </a:p>
        </p:txBody>
      </p:sp>
      <p:sp>
        <p:nvSpPr>
          <p:cNvPr id="138" name="TextBox 443"/>
          <p:cNvSpPr txBox="1"/>
          <p:nvPr/>
        </p:nvSpPr>
        <p:spPr>
          <a:xfrm>
            <a:off x="3674019" y="6113887"/>
            <a:ext cx="277640" cy="246221"/>
          </a:xfrm>
          <a:prstGeom prst="rect">
            <a:avLst/>
          </a:prstGeom>
          <a:noFill/>
        </p:spPr>
        <p:txBody>
          <a:bodyPr wrap="square" rtlCol="0">
            <a:spAutoFit/>
          </a:bodyPr>
          <a:lstStyle/>
          <a:p>
            <a:r>
              <a:rPr lang="en-US" altLang="zh-CN" sz="1000" b="1" dirty="0" smtClean="0">
                <a:solidFill>
                  <a:srgbClr val="FF0000"/>
                </a:solidFill>
                <a:latin typeface="Arial" pitchFamily="34" charset="0"/>
                <a:cs typeface="Arial" pitchFamily="34" charset="0"/>
              </a:rPr>
              <a:t>E</a:t>
            </a:r>
            <a:endParaRPr lang="zh-CN" altLang="en-US" sz="1000" b="1" dirty="0">
              <a:solidFill>
                <a:srgbClr val="FF0000"/>
              </a:solidFill>
              <a:latin typeface="Arial" pitchFamily="34" charset="0"/>
              <a:cs typeface="Arial" pitchFamily="34" charset="0"/>
            </a:endParaRPr>
          </a:p>
        </p:txBody>
      </p:sp>
      <p:sp>
        <p:nvSpPr>
          <p:cNvPr id="139" name="TextBox 444"/>
          <p:cNvSpPr txBox="1"/>
          <p:nvPr/>
        </p:nvSpPr>
        <p:spPr>
          <a:xfrm>
            <a:off x="3477593" y="6332092"/>
            <a:ext cx="277640" cy="246221"/>
          </a:xfrm>
          <a:prstGeom prst="rect">
            <a:avLst/>
          </a:prstGeom>
          <a:noFill/>
        </p:spPr>
        <p:txBody>
          <a:bodyPr wrap="square" rtlCol="0">
            <a:spAutoFit/>
          </a:bodyPr>
          <a:lstStyle/>
          <a:p>
            <a:r>
              <a:rPr lang="en-US" altLang="zh-CN" sz="1000" b="1" dirty="0" smtClean="0">
                <a:solidFill>
                  <a:srgbClr val="FF0000"/>
                </a:solidFill>
                <a:latin typeface="Arial" pitchFamily="34" charset="0"/>
                <a:cs typeface="Arial" pitchFamily="34" charset="0"/>
              </a:rPr>
              <a:t>S</a:t>
            </a:r>
            <a:endParaRPr lang="zh-CN" altLang="en-US" sz="1000" b="1" dirty="0">
              <a:solidFill>
                <a:srgbClr val="FF0000"/>
              </a:solidFill>
              <a:latin typeface="Arial" pitchFamily="34" charset="0"/>
              <a:cs typeface="Arial" pitchFamily="34" charset="0"/>
            </a:endParaRPr>
          </a:p>
        </p:txBody>
      </p:sp>
      <p:sp>
        <p:nvSpPr>
          <p:cNvPr id="140" name="十字箭头 139"/>
          <p:cNvSpPr/>
          <p:nvPr/>
        </p:nvSpPr>
        <p:spPr>
          <a:xfrm>
            <a:off x="3469999" y="6080414"/>
            <a:ext cx="294471" cy="314967"/>
          </a:xfrm>
          <a:prstGeom prst="quadArrow">
            <a:avLst>
              <a:gd name="adj1" fmla="val 7154"/>
              <a:gd name="adj2" fmla="val 13557"/>
              <a:gd name="adj3" fmla="val 225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TextBox 82"/>
          <p:cNvSpPr txBox="1"/>
          <p:nvPr/>
        </p:nvSpPr>
        <p:spPr>
          <a:xfrm>
            <a:off x="2325538" y="1651383"/>
            <a:ext cx="377026" cy="246221"/>
          </a:xfrm>
          <a:prstGeom prst="rect">
            <a:avLst/>
          </a:prstGeom>
          <a:noFill/>
        </p:spPr>
        <p:txBody>
          <a:bodyPr wrap="none" rtlCol="0">
            <a:spAutoFit/>
          </a:bodyPr>
          <a:lstStyle/>
          <a:p>
            <a:r>
              <a:rPr lang="en-US" altLang="zh-CN" sz="1000" b="1" dirty="0" smtClean="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JH</a:t>
            </a:r>
            <a:endParaRPr lang="zh-CN" altLang="en-US" sz="8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cxnSp>
        <p:nvCxnSpPr>
          <p:cNvPr id="142" name="直接箭头连接符 141"/>
          <p:cNvCxnSpPr/>
          <p:nvPr/>
        </p:nvCxnSpPr>
        <p:spPr>
          <a:xfrm flipH="1">
            <a:off x="2411761" y="1828231"/>
            <a:ext cx="93076" cy="180489"/>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3" name="TextBox 82"/>
          <p:cNvSpPr txBox="1"/>
          <p:nvPr/>
        </p:nvSpPr>
        <p:spPr>
          <a:xfrm>
            <a:off x="1722799" y="2713206"/>
            <a:ext cx="362600" cy="246221"/>
          </a:xfrm>
          <a:prstGeom prst="rect">
            <a:avLst/>
          </a:prstGeom>
          <a:noFill/>
        </p:spPr>
        <p:txBody>
          <a:bodyPr wrap="none" rtlCol="0">
            <a:spAutoFit/>
          </a:bodyPr>
          <a:lstStyle/>
          <a:p>
            <a:r>
              <a:rPr lang="en-US" altLang="zh-CN" sz="1000" b="1" dirty="0" smtClean="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ZF</a:t>
            </a:r>
            <a:endParaRPr lang="zh-CN" altLang="en-US" sz="8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cxnSp>
        <p:nvCxnSpPr>
          <p:cNvPr id="144" name="直接箭头连接符 143"/>
          <p:cNvCxnSpPr/>
          <p:nvPr/>
        </p:nvCxnSpPr>
        <p:spPr>
          <a:xfrm flipV="1">
            <a:off x="1900189" y="2580023"/>
            <a:ext cx="201366" cy="191827"/>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5" name="TextBox 366"/>
          <p:cNvSpPr txBox="1"/>
          <p:nvPr/>
        </p:nvSpPr>
        <p:spPr>
          <a:xfrm>
            <a:off x="2357551" y="3109935"/>
            <a:ext cx="455574"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ZLZ</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146" name="椭圆 145"/>
          <p:cNvSpPr>
            <a:spLocks/>
          </p:cNvSpPr>
          <p:nvPr/>
        </p:nvSpPr>
        <p:spPr>
          <a:xfrm>
            <a:off x="2174705" y="4650369"/>
            <a:ext cx="57606" cy="65688"/>
          </a:xfrm>
          <a:prstGeom prst="ellipse">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任意多边形 146"/>
          <p:cNvSpPr/>
          <p:nvPr/>
        </p:nvSpPr>
        <p:spPr>
          <a:xfrm>
            <a:off x="512064" y="369866"/>
            <a:ext cx="2787127" cy="6225235"/>
          </a:xfrm>
          <a:custGeom>
            <a:avLst/>
            <a:gdLst>
              <a:gd name="connsiteX0" fmla="*/ 2684678 w 2787127"/>
              <a:gd name="connsiteY0" fmla="*/ 0 h 6225235"/>
              <a:gd name="connsiteX1" fmla="*/ 2318918 w 2787127"/>
              <a:gd name="connsiteY1" fmla="*/ 373075 h 6225235"/>
              <a:gd name="connsiteX2" fmla="*/ 2128723 w 2787127"/>
              <a:gd name="connsiteY2" fmla="*/ 526694 h 6225235"/>
              <a:gd name="connsiteX3" fmla="*/ 2062886 w 2787127"/>
              <a:gd name="connsiteY3" fmla="*/ 694944 h 6225235"/>
              <a:gd name="connsiteX4" fmla="*/ 2084832 w 2787127"/>
              <a:gd name="connsiteY4" fmla="*/ 811987 h 6225235"/>
              <a:gd name="connsiteX5" fmla="*/ 2179930 w 2787127"/>
              <a:gd name="connsiteY5" fmla="*/ 943660 h 6225235"/>
              <a:gd name="connsiteX6" fmla="*/ 2472538 w 2787127"/>
              <a:gd name="connsiteY6" fmla="*/ 1133856 h 6225235"/>
              <a:gd name="connsiteX7" fmla="*/ 2706624 w 2787127"/>
              <a:gd name="connsiteY7" fmla="*/ 1250899 h 6225235"/>
              <a:gd name="connsiteX8" fmla="*/ 2787091 w 2787127"/>
              <a:gd name="connsiteY8" fmla="*/ 1411833 h 6225235"/>
              <a:gd name="connsiteX9" fmla="*/ 2699309 w 2787127"/>
              <a:gd name="connsiteY9" fmla="*/ 1536192 h 6225235"/>
              <a:gd name="connsiteX10" fmla="*/ 2253082 w 2787127"/>
              <a:gd name="connsiteY10" fmla="*/ 1689811 h 6225235"/>
              <a:gd name="connsiteX11" fmla="*/ 1799539 w 2787127"/>
              <a:gd name="connsiteY11" fmla="*/ 1850745 h 6225235"/>
              <a:gd name="connsiteX12" fmla="*/ 1550822 w 2787127"/>
              <a:gd name="connsiteY12" fmla="*/ 1967788 h 6225235"/>
              <a:gd name="connsiteX13" fmla="*/ 1477670 w 2787127"/>
              <a:gd name="connsiteY13" fmla="*/ 2077516 h 6225235"/>
              <a:gd name="connsiteX14" fmla="*/ 1499616 w 2787127"/>
              <a:gd name="connsiteY14" fmla="*/ 2216505 h 6225235"/>
              <a:gd name="connsiteX15" fmla="*/ 1675181 w 2787127"/>
              <a:gd name="connsiteY15" fmla="*/ 2406700 h 6225235"/>
              <a:gd name="connsiteX16" fmla="*/ 1916582 w 2787127"/>
              <a:gd name="connsiteY16" fmla="*/ 2560320 h 6225235"/>
              <a:gd name="connsiteX17" fmla="*/ 2026310 w 2787127"/>
              <a:gd name="connsiteY17" fmla="*/ 2611526 h 6225235"/>
              <a:gd name="connsiteX18" fmla="*/ 2128723 w 2787127"/>
              <a:gd name="connsiteY18" fmla="*/ 2721254 h 6225235"/>
              <a:gd name="connsiteX19" fmla="*/ 2150669 w 2787127"/>
              <a:gd name="connsiteY19" fmla="*/ 2926080 h 6225235"/>
              <a:gd name="connsiteX20" fmla="*/ 2084832 w 2787127"/>
              <a:gd name="connsiteY20" fmla="*/ 3152851 h 6225235"/>
              <a:gd name="connsiteX21" fmla="*/ 1938528 w 2787127"/>
              <a:gd name="connsiteY21" fmla="*/ 3343046 h 6225235"/>
              <a:gd name="connsiteX22" fmla="*/ 1865376 w 2787127"/>
              <a:gd name="connsiteY22" fmla="*/ 3540556 h 6225235"/>
              <a:gd name="connsiteX23" fmla="*/ 1741018 w 2787127"/>
              <a:gd name="connsiteY23" fmla="*/ 3942892 h 6225235"/>
              <a:gd name="connsiteX24" fmla="*/ 1660550 w 2787127"/>
              <a:gd name="connsiteY24" fmla="*/ 4294022 h 6225235"/>
              <a:gd name="connsiteX25" fmla="*/ 1550822 w 2787127"/>
              <a:gd name="connsiteY25" fmla="*/ 4550054 h 6225235"/>
              <a:gd name="connsiteX26" fmla="*/ 1411834 w 2787127"/>
              <a:gd name="connsiteY26" fmla="*/ 4696358 h 6225235"/>
              <a:gd name="connsiteX27" fmla="*/ 1243584 w 2787127"/>
              <a:gd name="connsiteY27" fmla="*/ 4776825 h 6225235"/>
              <a:gd name="connsiteX28" fmla="*/ 1141171 w 2787127"/>
              <a:gd name="connsiteY28" fmla="*/ 4828032 h 6225235"/>
              <a:gd name="connsiteX29" fmla="*/ 1031443 w 2787127"/>
              <a:gd name="connsiteY29" fmla="*/ 4981651 h 6225235"/>
              <a:gd name="connsiteX30" fmla="*/ 921715 w 2787127"/>
              <a:gd name="connsiteY30" fmla="*/ 5237683 h 6225235"/>
              <a:gd name="connsiteX31" fmla="*/ 760781 w 2787127"/>
              <a:gd name="connsiteY31" fmla="*/ 5457139 h 6225235"/>
              <a:gd name="connsiteX32" fmla="*/ 482803 w 2787127"/>
              <a:gd name="connsiteY32" fmla="*/ 5786323 h 6225235"/>
              <a:gd name="connsiteX33" fmla="*/ 234086 w 2787127"/>
              <a:gd name="connsiteY33" fmla="*/ 6035040 h 6225235"/>
              <a:gd name="connsiteX34" fmla="*/ 0 w 2787127"/>
              <a:gd name="connsiteY34" fmla="*/ 6225235 h 622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87127" h="6225235">
                <a:moveTo>
                  <a:pt x="2684678" y="0"/>
                </a:moveTo>
                <a:cubicBezTo>
                  <a:pt x="2548127" y="142646"/>
                  <a:pt x="2411577" y="285293"/>
                  <a:pt x="2318918" y="373075"/>
                </a:cubicBezTo>
                <a:cubicBezTo>
                  <a:pt x="2226259" y="460857"/>
                  <a:pt x="2171395" y="473049"/>
                  <a:pt x="2128723" y="526694"/>
                </a:cubicBezTo>
                <a:cubicBezTo>
                  <a:pt x="2086051" y="580339"/>
                  <a:pt x="2070201" y="647395"/>
                  <a:pt x="2062886" y="694944"/>
                </a:cubicBezTo>
                <a:cubicBezTo>
                  <a:pt x="2055571" y="742493"/>
                  <a:pt x="2065325" y="770534"/>
                  <a:pt x="2084832" y="811987"/>
                </a:cubicBezTo>
                <a:cubicBezTo>
                  <a:pt x="2104339" y="853440"/>
                  <a:pt x="2115312" y="890015"/>
                  <a:pt x="2179930" y="943660"/>
                </a:cubicBezTo>
                <a:cubicBezTo>
                  <a:pt x="2244548" y="997305"/>
                  <a:pt x="2384756" y="1082650"/>
                  <a:pt x="2472538" y="1133856"/>
                </a:cubicBezTo>
                <a:cubicBezTo>
                  <a:pt x="2560320" y="1185062"/>
                  <a:pt x="2654199" y="1204570"/>
                  <a:pt x="2706624" y="1250899"/>
                </a:cubicBezTo>
                <a:cubicBezTo>
                  <a:pt x="2759049" y="1297228"/>
                  <a:pt x="2788310" y="1364284"/>
                  <a:pt x="2787091" y="1411833"/>
                </a:cubicBezTo>
                <a:cubicBezTo>
                  <a:pt x="2785872" y="1459382"/>
                  <a:pt x="2788311" y="1489862"/>
                  <a:pt x="2699309" y="1536192"/>
                </a:cubicBezTo>
                <a:cubicBezTo>
                  <a:pt x="2610307" y="1582522"/>
                  <a:pt x="2253082" y="1689811"/>
                  <a:pt x="2253082" y="1689811"/>
                </a:cubicBezTo>
                <a:cubicBezTo>
                  <a:pt x="2103120" y="1742237"/>
                  <a:pt x="1916582" y="1804416"/>
                  <a:pt x="1799539" y="1850745"/>
                </a:cubicBezTo>
                <a:cubicBezTo>
                  <a:pt x="1682496" y="1897074"/>
                  <a:pt x="1604467" y="1929993"/>
                  <a:pt x="1550822" y="1967788"/>
                </a:cubicBezTo>
                <a:cubicBezTo>
                  <a:pt x="1497177" y="2005583"/>
                  <a:pt x="1486204" y="2036063"/>
                  <a:pt x="1477670" y="2077516"/>
                </a:cubicBezTo>
                <a:cubicBezTo>
                  <a:pt x="1469136" y="2118969"/>
                  <a:pt x="1466697" y="2161641"/>
                  <a:pt x="1499616" y="2216505"/>
                </a:cubicBezTo>
                <a:cubicBezTo>
                  <a:pt x="1532535" y="2271369"/>
                  <a:pt x="1605687" y="2349398"/>
                  <a:pt x="1675181" y="2406700"/>
                </a:cubicBezTo>
                <a:cubicBezTo>
                  <a:pt x="1744675" y="2464003"/>
                  <a:pt x="1858061" y="2526182"/>
                  <a:pt x="1916582" y="2560320"/>
                </a:cubicBezTo>
                <a:cubicBezTo>
                  <a:pt x="1975103" y="2594458"/>
                  <a:pt x="1990953" y="2584704"/>
                  <a:pt x="2026310" y="2611526"/>
                </a:cubicBezTo>
                <a:cubicBezTo>
                  <a:pt x="2061667" y="2638348"/>
                  <a:pt x="2107996" y="2668828"/>
                  <a:pt x="2128723" y="2721254"/>
                </a:cubicBezTo>
                <a:cubicBezTo>
                  <a:pt x="2149450" y="2773680"/>
                  <a:pt x="2157984" y="2854147"/>
                  <a:pt x="2150669" y="2926080"/>
                </a:cubicBezTo>
                <a:cubicBezTo>
                  <a:pt x="2143354" y="2998013"/>
                  <a:pt x="2120189" y="3083357"/>
                  <a:pt x="2084832" y="3152851"/>
                </a:cubicBezTo>
                <a:cubicBezTo>
                  <a:pt x="2049475" y="3222345"/>
                  <a:pt x="1975104" y="3278429"/>
                  <a:pt x="1938528" y="3343046"/>
                </a:cubicBezTo>
                <a:cubicBezTo>
                  <a:pt x="1901952" y="3407664"/>
                  <a:pt x="1898294" y="3440582"/>
                  <a:pt x="1865376" y="3540556"/>
                </a:cubicBezTo>
                <a:cubicBezTo>
                  <a:pt x="1832458" y="3640530"/>
                  <a:pt x="1775156" y="3817314"/>
                  <a:pt x="1741018" y="3942892"/>
                </a:cubicBezTo>
                <a:cubicBezTo>
                  <a:pt x="1706880" y="4068470"/>
                  <a:pt x="1692249" y="4192828"/>
                  <a:pt x="1660550" y="4294022"/>
                </a:cubicBezTo>
                <a:cubicBezTo>
                  <a:pt x="1628851" y="4395216"/>
                  <a:pt x="1592275" y="4482998"/>
                  <a:pt x="1550822" y="4550054"/>
                </a:cubicBezTo>
                <a:cubicBezTo>
                  <a:pt x="1509369" y="4617110"/>
                  <a:pt x="1463040" y="4658563"/>
                  <a:pt x="1411834" y="4696358"/>
                </a:cubicBezTo>
                <a:cubicBezTo>
                  <a:pt x="1360628" y="4734153"/>
                  <a:pt x="1288695" y="4754879"/>
                  <a:pt x="1243584" y="4776825"/>
                </a:cubicBezTo>
                <a:cubicBezTo>
                  <a:pt x="1198473" y="4798771"/>
                  <a:pt x="1176528" y="4793894"/>
                  <a:pt x="1141171" y="4828032"/>
                </a:cubicBezTo>
                <a:cubicBezTo>
                  <a:pt x="1105814" y="4862170"/>
                  <a:pt x="1068019" y="4913376"/>
                  <a:pt x="1031443" y="4981651"/>
                </a:cubicBezTo>
                <a:cubicBezTo>
                  <a:pt x="994867" y="5049926"/>
                  <a:pt x="966825" y="5158435"/>
                  <a:pt x="921715" y="5237683"/>
                </a:cubicBezTo>
                <a:cubicBezTo>
                  <a:pt x="876605" y="5316931"/>
                  <a:pt x="833933" y="5365699"/>
                  <a:pt x="760781" y="5457139"/>
                </a:cubicBezTo>
                <a:cubicBezTo>
                  <a:pt x="687629" y="5548579"/>
                  <a:pt x="570585" y="5690006"/>
                  <a:pt x="482803" y="5786323"/>
                </a:cubicBezTo>
                <a:cubicBezTo>
                  <a:pt x="395021" y="5882640"/>
                  <a:pt x="314553" y="5961888"/>
                  <a:pt x="234086" y="6035040"/>
                </a:cubicBezTo>
                <a:cubicBezTo>
                  <a:pt x="153619" y="6108192"/>
                  <a:pt x="76809" y="6166713"/>
                  <a:pt x="0" y="6225235"/>
                </a:cubicBez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a:spLocks/>
          </p:cNvSpPr>
          <p:nvPr/>
        </p:nvSpPr>
        <p:spPr>
          <a:xfrm>
            <a:off x="1597498" y="5227575"/>
            <a:ext cx="127289" cy="6568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9" name="直接连接符 148"/>
          <p:cNvCxnSpPr/>
          <p:nvPr/>
        </p:nvCxnSpPr>
        <p:spPr>
          <a:xfrm rot="12636627">
            <a:off x="1704265" y="5174978"/>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rot="17359133" flipV="1">
            <a:off x="1729607" y="5180762"/>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rot="17359133" flipV="1">
            <a:off x="1679496" y="5180762"/>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rot="12636627">
            <a:off x="1676077" y="5175006"/>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rot="12636627">
            <a:off x="1625993" y="5175005"/>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rot="17359133" flipV="1">
            <a:off x="1651335" y="5180789"/>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rot="12636627">
            <a:off x="1654154" y="5174978"/>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sp>
        <p:nvSpPr>
          <p:cNvPr id="156" name="椭圆 155"/>
          <p:cNvSpPr>
            <a:spLocks/>
          </p:cNvSpPr>
          <p:nvPr/>
        </p:nvSpPr>
        <p:spPr>
          <a:xfrm>
            <a:off x="1547210" y="5298441"/>
            <a:ext cx="45719" cy="123746"/>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7" name="直接连接符 156"/>
          <p:cNvCxnSpPr/>
          <p:nvPr/>
        </p:nvCxnSpPr>
        <p:spPr>
          <a:xfrm rot="7173567">
            <a:off x="1518833" y="5337338"/>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rot="7173567">
            <a:off x="1515729" y="5315413"/>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rot="7173567">
            <a:off x="1519534" y="5293965"/>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rot="7173567">
            <a:off x="1518862" y="5271594"/>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rot="11896073" flipV="1">
            <a:off x="1507153" y="5312361"/>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rot="11896073" flipV="1">
            <a:off x="1506481" y="5289990"/>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rot="11896073" flipV="1">
            <a:off x="1506452" y="5355734"/>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rot="11896073" flipV="1">
            <a:off x="1503348" y="5333809"/>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p:nvPr/>
        </p:nvCxnSpPr>
        <p:spPr>
          <a:xfrm rot="5400000" flipH="1">
            <a:off x="304279" y="522442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6" name="椭圆 165"/>
          <p:cNvSpPr>
            <a:spLocks/>
          </p:cNvSpPr>
          <p:nvPr/>
        </p:nvSpPr>
        <p:spPr>
          <a:xfrm>
            <a:off x="1315560" y="5686667"/>
            <a:ext cx="57606" cy="65688"/>
          </a:xfrm>
          <a:prstGeom prst="ellipse">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椭圆 166"/>
          <p:cNvSpPr>
            <a:spLocks/>
          </p:cNvSpPr>
          <p:nvPr/>
        </p:nvSpPr>
        <p:spPr>
          <a:xfrm>
            <a:off x="1371650" y="5614591"/>
            <a:ext cx="57606" cy="65688"/>
          </a:xfrm>
          <a:prstGeom prst="ellipse">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167"/>
          <p:cNvSpPr>
            <a:spLocks/>
          </p:cNvSpPr>
          <p:nvPr/>
        </p:nvSpPr>
        <p:spPr>
          <a:xfrm>
            <a:off x="2120995" y="4866393"/>
            <a:ext cx="57606" cy="65688"/>
          </a:xfrm>
          <a:prstGeom prst="ellipse">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9" name="直接连接符 168"/>
          <p:cNvCxnSpPr/>
          <p:nvPr/>
        </p:nvCxnSpPr>
        <p:spPr>
          <a:xfrm rot="5400000" flipH="1">
            <a:off x="303087" y="4868021"/>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直接连接符 169"/>
          <p:cNvCxnSpPr/>
          <p:nvPr/>
        </p:nvCxnSpPr>
        <p:spPr>
          <a:xfrm rot="11690010">
            <a:off x="2120029" y="4783329"/>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71" name="直接连接符 170"/>
          <p:cNvCxnSpPr/>
          <p:nvPr/>
        </p:nvCxnSpPr>
        <p:spPr>
          <a:xfrm rot="16412516" flipV="1">
            <a:off x="2138143" y="4786604"/>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grpSp>
        <p:nvGrpSpPr>
          <p:cNvPr id="4" name="组合 171"/>
          <p:cNvGrpSpPr/>
          <p:nvPr/>
        </p:nvGrpSpPr>
        <p:grpSpPr>
          <a:xfrm rot="3052358">
            <a:off x="1961067" y="4917189"/>
            <a:ext cx="98466" cy="62114"/>
            <a:chOff x="1987207" y="4796244"/>
            <a:chExt cx="98466" cy="62114"/>
          </a:xfrm>
        </p:grpSpPr>
        <p:cxnSp>
          <p:nvCxnSpPr>
            <p:cNvPr id="263" name="直接连接符 262"/>
            <p:cNvCxnSpPr/>
            <p:nvPr/>
          </p:nvCxnSpPr>
          <p:spPr>
            <a:xfrm rot="17024755">
              <a:off x="2005348" y="4778103"/>
              <a:ext cx="62114" cy="98396"/>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64" name="直接连接符 263"/>
            <p:cNvCxnSpPr/>
            <p:nvPr/>
          </p:nvCxnSpPr>
          <p:spPr>
            <a:xfrm rot="147261" flipV="1">
              <a:off x="2053692" y="4811545"/>
              <a:ext cx="31981" cy="34029"/>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grpSp>
      <p:sp>
        <p:nvSpPr>
          <p:cNvPr id="173" name="椭圆 172"/>
          <p:cNvSpPr>
            <a:spLocks/>
          </p:cNvSpPr>
          <p:nvPr/>
        </p:nvSpPr>
        <p:spPr>
          <a:xfrm>
            <a:off x="2064066" y="4858361"/>
            <a:ext cx="57606" cy="65688"/>
          </a:xfrm>
          <a:prstGeom prst="ellipse">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椭圆 173"/>
          <p:cNvSpPr>
            <a:spLocks/>
          </p:cNvSpPr>
          <p:nvPr/>
        </p:nvSpPr>
        <p:spPr>
          <a:xfrm>
            <a:off x="2000044" y="4865076"/>
            <a:ext cx="57606" cy="6568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5" name="直接连接符 174"/>
          <p:cNvCxnSpPr/>
          <p:nvPr/>
        </p:nvCxnSpPr>
        <p:spPr>
          <a:xfrm rot="16859918" flipV="1">
            <a:off x="2076587" y="4850760"/>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rot="9728647">
            <a:off x="2030113" y="4826092"/>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rot="14451153" flipV="1">
            <a:off x="2032603" y="4830757"/>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rot="12137412">
            <a:off x="2054970" y="4846548"/>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rot="16912273">
            <a:off x="2049988" y="4838916"/>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rot="34779" flipV="1">
            <a:off x="2092743" y="4868538"/>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81" name="直接箭头连接符 180"/>
          <p:cNvCxnSpPr>
            <a:endCxn id="173" idx="0"/>
          </p:cNvCxnSpPr>
          <p:nvPr/>
        </p:nvCxnSpPr>
        <p:spPr>
          <a:xfrm>
            <a:off x="1728868" y="4633573"/>
            <a:ext cx="364001" cy="224788"/>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2" name="直接连接符 181"/>
          <p:cNvCxnSpPr/>
          <p:nvPr/>
        </p:nvCxnSpPr>
        <p:spPr>
          <a:xfrm rot="9728647">
            <a:off x="2166982" y="4614256"/>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rot="14451153" flipV="1">
            <a:off x="2163666" y="4618921"/>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sp>
        <p:nvSpPr>
          <p:cNvPr id="185" name="椭圆 184"/>
          <p:cNvSpPr>
            <a:spLocks/>
          </p:cNvSpPr>
          <p:nvPr/>
        </p:nvSpPr>
        <p:spPr>
          <a:xfrm>
            <a:off x="2585950" y="3462808"/>
            <a:ext cx="57606" cy="65688"/>
          </a:xfrm>
          <a:prstGeom prst="ellipse">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椭圆 185"/>
          <p:cNvSpPr>
            <a:spLocks/>
          </p:cNvSpPr>
          <p:nvPr/>
        </p:nvSpPr>
        <p:spPr>
          <a:xfrm>
            <a:off x="2534745" y="2950758"/>
            <a:ext cx="57606" cy="65688"/>
          </a:xfrm>
          <a:prstGeom prst="ellipse">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椭圆 186"/>
          <p:cNvSpPr>
            <a:spLocks/>
          </p:cNvSpPr>
          <p:nvPr/>
        </p:nvSpPr>
        <p:spPr>
          <a:xfrm>
            <a:off x="2072523" y="2366916"/>
            <a:ext cx="57606" cy="6568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椭圆 187"/>
          <p:cNvSpPr>
            <a:spLocks/>
          </p:cNvSpPr>
          <p:nvPr/>
        </p:nvSpPr>
        <p:spPr>
          <a:xfrm>
            <a:off x="2071153" y="2425436"/>
            <a:ext cx="57606" cy="6568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椭圆 188"/>
          <p:cNvSpPr>
            <a:spLocks/>
          </p:cNvSpPr>
          <p:nvPr/>
        </p:nvSpPr>
        <p:spPr>
          <a:xfrm>
            <a:off x="2129828" y="2370342"/>
            <a:ext cx="147280" cy="6568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椭圆 189"/>
          <p:cNvSpPr>
            <a:spLocks/>
          </p:cNvSpPr>
          <p:nvPr/>
        </p:nvSpPr>
        <p:spPr>
          <a:xfrm>
            <a:off x="1961656" y="2166664"/>
            <a:ext cx="57606" cy="6568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椭圆 190"/>
          <p:cNvSpPr>
            <a:spLocks/>
          </p:cNvSpPr>
          <p:nvPr/>
        </p:nvSpPr>
        <p:spPr>
          <a:xfrm>
            <a:off x="2082122" y="2152034"/>
            <a:ext cx="57606" cy="6568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椭圆 191"/>
          <p:cNvSpPr>
            <a:spLocks/>
          </p:cNvSpPr>
          <p:nvPr/>
        </p:nvSpPr>
        <p:spPr>
          <a:xfrm>
            <a:off x="2230868" y="2128947"/>
            <a:ext cx="57606" cy="6568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椭圆 192"/>
          <p:cNvSpPr>
            <a:spLocks/>
          </p:cNvSpPr>
          <p:nvPr/>
        </p:nvSpPr>
        <p:spPr>
          <a:xfrm rot="20193756">
            <a:off x="2488019" y="2199938"/>
            <a:ext cx="236897" cy="75542"/>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椭圆 193"/>
          <p:cNvSpPr>
            <a:spLocks/>
          </p:cNvSpPr>
          <p:nvPr/>
        </p:nvSpPr>
        <p:spPr>
          <a:xfrm>
            <a:off x="3047340" y="1976904"/>
            <a:ext cx="57606" cy="65688"/>
          </a:xfrm>
          <a:prstGeom prst="ellipse">
            <a:avLst/>
          </a:prstGeom>
          <a:solidFill>
            <a:srgbClr val="0070C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5" name="直接箭头连接符 194"/>
          <p:cNvCxnSpPr>
            <a:endCxn id="193" idx="4"/>
          </p:cNvCxnSpPr>
          <p:nvPr/>
        </p:nvCxnSpPr>
        <p:spPr>
          <a:xfrm flipH="1" flipV="1">
            <a:off x="2621491" y="2272364"/>
            <a:ext cx="333301" cy="7787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96" name="直接箭头连接符 195"/>
          <p:cNvCxnSpPr/>
          <p:nvPr/>
        </p:nvCxnSpPr>
        <p:spPr>
          <a:xfrm>
            <a:off x="2181847" y="2027602"/>
            <a:ext cx="29567" cy="198745"/>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97" name="TextBox 248"/>
          <p:cNvSpPr txBox="1"/>
          <p:nvPr/>
        </p:nvSpPr>
        <p:spPr>
          <a:xfrm>
            <a:off x="2956678" y="2165568"/>
            <a:ext cx="209396" cy="184666"/>
          </a:xfrm>
          <a:prstGeom prst="rect">
            <a:avLst/>
          </a:prstGeom>
          <a:solidFill>
            <a:srgbClr val="FFFFFF">
              <a:alpha val="80000"/>
            </a:srgbClr>
          </a:solidFill>
        </p:spPr>
        <p:txBody>
          <a:bodyPr wrap="square" lIns="0" tIns="0" rIns="0" bIns="0" rtlCol="0">
            <a:spAutoFit/>
          </a:bodyPr>
          <a:lstStyle/>
          <a:p>
            <a:r>
              <a:rPr lang="en-US" altLang="zh-CN" sz="1200" b="1" dirty="0" smtClean="0"/>
              <a:t> 11</a:t>
            </a:r>
            <a:endParaRPr lang="zh-CN" altLang="en-US" sz="1200" b="1" dirty="0"/>
          </a:p>
        </p:txBody>
      </p:sp>
      <p:sp>
        <p:nvSpPr>
          <p:cNvPr id="198" name="TextBox 251"/>
          <p:cNvSpPr txBox="1"/>
          <p:nvPr/>
        </p:nvSpPr>
        <p:spPr>
          <a:xfrm>
            <a:off x="372833" y="2181286"/>
            <a:ext cx="211231" cy="184666"/>
          </a:xfrm>
          <a:prstGeom prst="rect">
            <a:avLst/>
          </a:prstGeom>
          <a:solidFill>
            <a:srgbClr val="FFFFFF">
              <a:alpha val="80000"/>
            </a:srgbClr>
          </a:solidFill>
        </p:spPr>
        <p:txBody>
          <a:bodyPr wrap="square" lIns="0" tIns="0" rIns="0" bIns="0" rtlCol="0">
            <a:spAutoFit/>
          </a:bodyPr>
          <a:lstStyle/>
          <a:p>
            <a:r>
              <a:rPr lang="en-US" altLang="zh-CN" sz="1200" b="1" dirty="0" smtClean="0"/>
              <a:t> 10</a:t>
            </a:r>
            <a:endParaRPr lang="zh-CN" altLang="en-US" sz="1200" b="1" dirty="0"/>
          </a:p>
        </p:txBody>
      </p:sp>
      <p:cxnSp>
        <p:nvCxnSpPr>
          <p:cNvPr id="199" name="直接连接符 198"/>
          <p:cNvCxnSpPr/>
          <p:nvPr/>
        </p:nvCxnSpPr>
        <p:spPr>
          <a:xfrm>
            <a:off x="1669609" y="2016137"/>
            <a:ext cx="162617" cy="342564"/>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0" name="直接连接符 199"/>
          <p:cNvCxnSpPr/>
          <p:nvPr/>
        </p:nvCxnSpPr>
        <p:spPr>
          <a:xfrm rot="11690010">
            <a:off x="2574002" y="2137824"/>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1" name="直接连接符 200"/>
          <p:cNvCxnSpPr/>
          <p:nvPr/>
        </p:nvCxnSpPr>
        <p:spPr>
          <a:xfrm rot="16412516" flipV="1">
            <a:off x="2592116" y="2141099"/>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2" name="直接连接符 201"/>
          <p:cNvCxnSpPr/>
          <p:nvPr/>
        </p:nvCxnSpPr>
        <p:spPr>
          <a:xfrm rot="11690010">
            <a:off x="2611557" y="2140929"/>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3" name="直接连接符 202"/>
          <p:cNvCxnSpPr/>
          <p:nvPr/>
        </p:nvCxnSpPr>
        <p:spPr>
          <a:xfrm rot="16412516" flipV="1">
            <a:off x="2629671" y="2144204"/>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4" name="直接连接符 203"/>
          <p:cNvCxnSpPr/>
          <p:nvPr/>
        </p:nvCxnSpPr>
        <p:spPr>
          <a:xfrm rot="19233905">
            <a:off x="2009714" y="2135870"/>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5" name="直接连接符 204"/>
          <p:cNvCxnSpPr/>
          <p:nvPr/>
        </p:nvCxnSpPr>
        <p:spPr>
          <a:xfrm rot="2356411" flipV="1">
            <a:off x="2041396" y="2186860"/>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6" name="直接连接符 205"/>
          <p:cNvCxnSpPr/>
          <p:nvPr/>
        </p:nvCxnSpPr>
        <p:spPr>
          <a:xfrm rot="586742">
            <a:off x="1968998" y="2189156"/>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rot="5309248" flipV="1">
            <a:off x="1978657" y="2247472"/>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8" name="直接连接符 207"/>
          <p:cNvCxnSpPr/>
          <p:nvPr/>
        </p:nvCxnSpPr>
        <p:spPr>
          <a:xfrm rot="13164842">
            <a:off x="2241568" y="2313009"/>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09" name="直接连接符 208"/>
          <p:cNvCxnSpPr/>
          <p:nvPr/>
        </p:nvCxnSpPr>
        <p:spPr>
          <a:xfrm rot="17887348" flipV="1">
            <a:off x="2270560" y="2321025"/>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10" name="直接连接符 209"/>
          <p:cNvCxnSpPr/>
          <p:nvPr/>
        </p:nvCxnSpPr>
        <p:spPr>
          <a:xfrm rot="13164842">
            <a:off x="2204952" y="2314016"/>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11" name="直接连接符 210"/>
          <p:cNvCxnSpPr/>
          <p:nvPr/>
        </p:nvCxnSpPr>
        <p:spPr>
          <a:xfrm rot="17887348" flipV="1">
            <a:off x="2233944" y="2322032"/>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12" name="直接连接符 211"/>
          <p:cNvCxnSpPr/>
          <p:nvPr/>
        </p:nvCxnSpPr>
        <p:spPr>
          <a:xfrm rot="13164842">
            <a:off x="2171284" y="2313010"/>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nvCxnSpPr>
        <p:spPr>
          <a:xfrm rot="17887348" flipV="1">
            <a:off x="2200276" y="2321026"/>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14" name="直接连接符 213"/>
          <p:cNvCxnSpPr/>
          <p:nvPr/>
        </p:nvCxnSpPr>
        <p:spPr>
          <a:xfrm rot="16841173">
            <a:off x="2115203" y="2400289"/>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p:nvPr/>
        </p:nvCxnSpPr>
        <p:spPr>
          <a:xfrm rot="21563679" flipV="1">
            <a:off x="2155530" y="2434349"/>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16" name="直接连接符 215"/>
          <p:cNvCxnSpPr/>
          <p:nvPr/>
        </p:nvCxnSpPr>
        <p:spPr>
          <a:xfrm rot="16841173">
            <a:off x="2105807" y="2337994"/>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17" name="直接连接符 216"/>
          <p:cNvCxnSpPr/>
          <p:nvPr/>
        </p:nvCxnSpPr>
        <p:spPr>
          <a:xfrm rot="21563679" flipV="1">
            <a:off x="2146134" y="2372054"/>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sp>
        <p:nvSpPr>
          <p:cNvPr id="218" name="椭圆 217"/>
          <p:cNvSpPr>
            <a:spLocks/>
          </p:cNvSpPr>
          <p:nvPr/>
        </p:nvSpPr>
        <p:spPr>
          <a:xfrm>
            <a:off x="2035948" y="2246134"/>
            <a:ext cx="57606" cy="65688"/>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9" name="直接连接符 218"/>
          <p:cNvCxnSpPr/>
          <p:nvPr/>
        </p:nvCxnSpPr>
        <p:spPr>
          <a:xfrm>
            <a:off x="2002101" y="2219930"/>
            <a:ext cx="91786" cy="51729"/>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20" name="直接连接符 219"/>
          <p:cNvCxnSpPr/>
          <p:nvPr/>
        </p:nvCxnSpPr>
        <p:spPr>
          <a:xfrm flipV="1">
            <a:off x="2054069" y="2272035"/>
            <a:ext cx="44288" cy="2206"/>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sp>
        <p:nvSpPr>
          <p:cNvPr id="221" name="TextBox 365"/>
          <p:cNvSpPr txBox="1"/>
          <p:nvPr/>
        </p:nvSpPr>
        <p:spPr>
          <a:xfrm>
            <a:off x="2237758" y="2266101"/>
            <a:ext cx="476412"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DXZ</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cxnSp>
        <p:nvCxnSpPr>
          <p:cNvPr id="222" name="直接连接符 221"/>
          <p:cNvCxnSpPr/>
          <p:nvPr/>
        </p:nvCxnSpPr>
        <p:spPr>
          <a:xfrm rot="5400000" flipH="1">
            <a:off x="304045" y="238484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23" name="TextBox 448"/>
          <p:cNvSpPr txBox="1"/>
          <p:nvPr/>
        </p:nvSpPr>
        <p:spPr>
          <a:xfrm>
            <a:off x="85426" y="2292856"/>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6</a:t>
            </a:r>
            <a:endParaRPr lang="zh-CN" altLang="en-US" sz="1000" dirty="0">
              <a:latin typeface="Arial" pitchFamily="34" charset="0"/>
              <a:cs typeface="Arial" pitchFamily="34" charset="0"/>
            </a:endParaRPr>
          </a:p>
        </p:txBody>
      </p:sp>
      <p:cxnSp>
        <p:nvCxnSpPr>
          <p:cNvPr id="224" name="直接连接符 223"/>
          <p:cNvCxnSpPr/>
          <p:nvPr/>
        </p:nvCxnSpPr>
        <p:spPr>
          <a:xfrm rot="5400000" flipH="1">
            <a:off x="304527" y="203081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5" name="直接箭头连接符 224"/>
          <p:cNvCxnSpPr/>
          <p:nvPr/>
        </p:nvCxnSpPr>
        <p:spPr>
          <a:xfrm flipV="1">
            <a:off x="1680523" y="2401188"/>
            <a:ext cx="407533" cy="152767"/>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rot="21354462">
            <a:off x="2048435" y="2274165"/>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rot="4476968" flipV="1">
            <a:off x="2064824" y="2332395"/>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30" name="直接箭头连接符 229"/>
          <p:cNvCxnSpPr/>
          <p:nvPr/>
        </p:nvCxnSpPr>
        <p:spPr>
          <a:xfrm flipV="1">
            <a:off x="1823759" y="2337109"/>
            <a:ext cx="259572" cy="21594"/>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1" name="直接连接符 230"/>
          <p:cNvCxnSpPr/>
          <p:nvPr/>
        </p:nvCxnSpPr>
        <p:spPr>
          <a:xfrm>
            <a:off x="2277108" y="2184717"/>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32" name="直接连接符 231"/>
          <p:cNvCxnSpPr/>
          <p:nvPr/>
        </p:nvCxnSpPr>
        <p:spPr>
          <a:xfrm rot="4722506" flipV="1">
            <a:off x="2291517" y="2243142"/>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rot="11690010">
            <a:off x="2515616" y="2140929"/>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34" name="直接连接符 233"/>
          <p:cNvCxnSpPr/>
          <p:nvPr/>
        </p:nvCxnSpPr>
        <p:spPr>
          <a:xfrm rot="16412516" flipV="1">
            <a:off x="2533730" y="2144204"/>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35" name="直接连接符 234"/>
          <p:cNvCxnSpPr/>
          <p:nvPr/>
        </p:nvCxnSpPr>
        <p:spPr>
          <a:xfrm rot="11690010">
            <a:off x="2545813" y="2140956"/>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rot="16412516" flipV="1">
            <a:off x="2563927" y="2144231"/>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37" name="直接连接符 236"/>
          <p:cNvCxnSpPr/>
          <p:nvPr/>
        </p:nvCxnSpPr>
        <p:spPr>
          <a:xfrm rot="20811921">
            <a:off x="2138999" y="2182353"/>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rot="3934427" flipV="1">
            <a:off x="2159683" y="2239656"/>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rot="16859918" flipV="1">
            <a:off x="3043297" y="1913485"/>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rot="12137412">
            <a:off x="3021680" y="1909273"/>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sp>
        <p:nvSpPr>
          <p:cNvPr id="241" name="椭圆 240"/>
          <p:cNvSpPr>
            <a:spLocks/>
          </p:cNvSpPr>
          <p:nvPr/>
        </p:nvSpPr>
        <p:spPr>
          <a:xfrm>
            <a:off x="2514938" y="1187812"/>
            <a:ext cx="57606" cy="65688"/>
          </a:xfrm>
          <a:prstGeom prst="ellipse">
            <a:avLst/>
          </a:prstGeom>
          <a:solidFill>
            <a:srgbClr val="0066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椭圆 241"/>
          <p:cNvSpPr>
            <a:spLocks/>
          </p:cNvSpPr>
          <p:nvPr/>
        </p:nvSpPr>
        <p:spPr>
          <a:xfrm>
            <a:off x="2638078" y="1187812"/>
            <a:ext cx="57606" cy="65688"/>
          </a:xfrm>
          <a:prstGeom prst="ellipse">
            <a:avLst/>
          </a:prstGeom>
          <a:solidFill>
            <a:srgbClr val="0066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3" name="直接箭头连接符 242"/>
          <p:cNvCxnSpPr/>
          <p:nvPr/>
        </p:nvCxnSpPr>
        <p:spPr>
          <a:xfrm>
            <a:off x="2369798" y="982777"/>
            <a:ext cx="160891" cy="221970"/>
          </a:xfrm>
          <a:prstGeom prst="straightConnector1">
            <a:avLst/>
          </a:prstGeom>
          <a:ln w="127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44" name="椭圆 243"/>
          <p:cNvSpPr>
            <a:spLocks/>
          </p:cNvSpPr>
          <p:nvPr/>
        </p:nvSpPr>
        <p:spPr>
          <a:xfrm>
            <a:off x="2717328" y="1185528"/>
            <a:ext cx="57606" cy="65688"/>
          </a:xfrm>
          <a:prstGeom prst="ellipse">
            <a:avLst/>
          </a:prstGeom>
          <a:solidFill>
            <a:srgbClr val="0066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椭圆 244"/>
          <p:cNvSpPr>
            <a:spLocks/>
          </p:cNvSpPr>
          <p:nvPr/>
        </p:nvSpPr>
        <p:spPr>
          <a:xfrm>
            <a:off x="2780029" y="1186817"/>
            <a:ext cx="57606" cy="65688"/>
          </a:xfrm>
          <a:prstGeom prst="ellipse">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6" name="直接连接符 245"/>
          <p:cNvCxnSpPr/>
          <p:nvPr/>
        </p:nvCxnSpPr>
        <p:spPr>
          <a:xfrm rot="7700931">
            <a:off x="2747258" y="1175728"/>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47" name="直接连接符 246"/>
          <p:cNvCxnSpPr/>
          <p:nvPr/>
        </p:nvCxnSpPr>
        <p:spPr>
          <a:xfrm rot="12423437" flipV="1">
            <a:off x="2737042" y="1190443"/>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rot="659918" flipV="1">
            <a:off x="2548085" y="1206153"/>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rot="7633298">
            <a:off x="2673158" y="1175728"/>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rot="12355804" flipV="1">
            <a:off x="2662629" y="1190893"/>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rot="12119941" flipV="1">
            <a:off x="2605787" y="1192520"/>
            <a:ext cx="29698" cy="30154"/>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nvCxnSpPr>
        <p:spPr>
          <a:xfrm rot="7397435">
            <a:off x="2617320" y="1175728"/>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nvCxnSpPr>
        <p:spPr>
          <a:xfrm rot="17537412">
            <a:off x="2509016" y="1166599"/>
            <a:ext cx="55042" cy="91372"/>
          </a:xfrm>
          <a:prstGeom prst="line">
            <a:avLst/>
          </a:prstGeom>
          <a:ln w="12700">
            <a:solidFill>
              <a:srgbClr val="00FFFF"/>
            </a:solidFill>
          </a:ln>
        </p:spPr>
        <p:style>
          <a:lnRef idx="1">
            <a:schemeClr val="accent1"/>
          </a:lnRef>
          <a:fillRef idx="0">
            <a:schemeClr val="accent1"/>
          </a:fillRef>
          <a:effectRef idx="0">
            <a:schemeClr val="accent1"/>
          </a:effectRef>
          <a:fontRef idx="minor">
            <a:schemeClr val="tx1"/>
          </a:fontRef>
        </p:style>
      </p:cxnSp>
      <p:sp>
        <p:nvSpPr>
          <p:cNvPr id="254" name="TextBox 82"/>
          <p:cNvSpPr txBox="1"/>
          <p:nvPr/>
        </p:nvSpPr>
        <p:spPr>
          <a:xfrm>
            <a:off x="2405762" y="841278"/>
            <a:ext cx="561372" cy="246221"/>
          </a:xfrm>
          <a:prstGeom prst="rect">
            <a:avLst/>
          </a:prstGeom>
          <a:noFill/>
        </p:spPr>
        <p:txBody>
          <a:bodyPr wrap="none" rtlCol="0">
            <a:spAutoFit/>
          </a:bodyPr>
          <a:lstStyle/>
          <a:p>
            <a:r>
              <a:rPr lang="en-US" altLang="zh-CN" sz="1000" b="1" dirty="0" smtClean="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XDFZ</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pic>
        <p:nvPicPr>
          <p:cNvPr id="280" name="图片 27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47494" y="4961644"/>
            <a:ext cx="1072872" cy="717037"/>
          </a:xfrm>
          <a:prstGeom prst="rect">
            <a:avLst/>
          </a:prstGeom>
          <a:noFill/>
          <a:ln w="19050">
            <a:solidFill>
              <a:schemeClr val="bg1"/>
            </a:solidFill>
          </a:ln>
        </p:spPr>
      </p:pic>
      <p:sp>
        <p:nvSpPr>
          <p:cNvPr id="43" name="TextBox 229"/>
          <p:cNvSpPr txBox="1"/>
          <p:nvPr/>
        </p:nvSpPr>
        <p:spPr>
          <a:xfrm>
            <a:off x="2233225" y="4963596"/>
            <a:ext cx="167975" cy="184666"/>
          </a:xfrm>
          <a:prstGeom prst="rect">
            <a:avLst/>
          </a:prstGeom>
          <a:solidFill>
            <a:srgbClr val="FFFFFF">
              <a:alpha val="80000"/>
            </a:srgbClr>
          </a:solidFill>
        </p:spPr>
        <p:txBody>
          <a:bodyPr wrap="square" lIns="0" tIns="0" rIns="0" bIns="0" rtlCol="0">
            <a:spAutoFit/>
          </a:bodyPr>
          <a:lstStyle/>
          <a:p>
            <a:r>
              <a:rPr lang="en-US" altLang="zh-CN" sz="1200" b="1" dirty="0" smtClean="0"/>
              <a:t> 3</a:t>
            </a:r>
            <a:endParaRPr lang="zh-CN" altLang="en-US" sz="1200" b="1" dirty="0"/>
          </a:p>
        </p:txBody>
      </p:sp>
      <p:pic>
        <p:nvPicPr>
          <p:cNvPr id="283" name="图片 282"/>
          <p:cNvPicPr>
            <a:picLocks noChangeAspect="1"/>
          </p:cNvPicPr>
          <p:nvPr/>
        </p:nvPicPr>
        <p:blipFill rotWithShape="1">
          <a:blip r:embed="rId18" cstate="print">
            <a:extLst>
              <a:ext uri="{28A0092B-C50C-407E-A947-70E740481C1C}">
                <a14:useLocalDpi xmlns:a14="http://schemas.microsoft.com/office/drawing/2010/main" val="0"/>
              </a:ext>
            </a:extLst>
          </a:blip>
          <a:srcRect l="13393" t="9665" r="10601" b="6817"/>
          <a:stretch/>
        </p:blipFill>
        <p:spPr>
          <a:xfrm>
            <a:off x="367536" y="4766043"/>
            <a:ext cx="988838" cy="726184"/>
          </a:xfrm>
          <a:prstGeom prst="rect">
            <a:avLst/>
          </a:prstGeom>
          <a:solidFill>
            <a:schemeClr val="bg1">
              <a:alpha val="40000"/>
            </a:schemeClr>
          </a:solidFill>
          <a:ln w="19050">
            <a:solidFill>
              <a:schemeClr val="bg1"/>
            </a:solidFill>
          </a:ln>
        </p:spPr>
      </p:pic>
      <p:sp>
        <p:nvSpPr>
          <p:cNvPr id="42" name="TextBox 228"/>
          <p:cNvSpPr txBox="1"/>
          <p:nvPr/>
        </p:nvSpPr>
        <p:spPr>
          <a:xfrm>
            <a:off x="1231853" y="4750185"/>
            <a:ext cx="134697" cy="184666"/>
          </a:xfrm>
          <a:prstGeom prst="rect">
            <a:avLst/>
          </a:prstGeom>
          <a:solidFill>
            <a:srgbClr val="FFFFFF">
              <a:alpha val="80000"/>
            </a:srgbClr>
          </a:solidFill>
        </p:spPr>
        <p:txBody>
          <a:bodyPr wrap="square" lIns="0" tIns="0" rIns="0" bIns="0" rtlCol="0">
            <a:spAutoFit/>
          </a:bodyPr>
          <a:lstStyle/>
          <a:p>
            <a:r>
              <a:rPr lang="en-US" altLang="zh-CN" sz="1200" b="1" dirty="0" smtClean="0"/>
              <a:t> 1</a:t>
            </a:r>
            <a:endParaRPr lang="zh-CN" altLang="en-US" sz="1200" b="1" dirty="0"/>
          </a:p>
        </p:txBody>
      </p:sp>
      <p:sp>
        <p:nvSpPr>
          <p:cNvPr id="52" name="矩形标注 51"/>
          <p:cNvSpPr/>
          <p:nvPr/>
        </p:nvSpPr>
        <p:spPr>
          <a:xfrm>
            <a:off x="3086272" y="1062990"/>
            <a:ext cx="449866" cy="272328"/>
          </a:xfrm>
          <a:prstGeom prst="wedgeRectCallout">
            <a:avLst>
              <a:gd name="adj1" fmla="val 115673"/>
              <a:gd name="adj2" fmla="val 3837"/>
            </a:avLst>
          </a:prstGeom>
          <a:solidFill>
            <a:schemeClr val="bg1">
              <a:alpha val="69804"/>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600"/>
              </a:lnSpc>
            </a:pPr>
            <a:r>
              <a:rPr lang="en-US" altLang="zh-CN" sz="700" b="1" dirty="0">
                <a:solidFill>
                  <a:schemeClr val="tx1"/>
                </a:solidFill>
              </a:rPr>
              <a:t>Windows pushed inside</a:t>
            </a:r>
            <a:endParaRPr lang="zh-CN" altLang="en-US" sz="700" b="1" dirty="0">
              <a:solidFill>
                <a:schemeClr val="tx1"/>
              </a:solidFill>
            </a:endParaRPr>
          </a:p>
        </p:txBody>
      </p:sp>
      <p:sp>
        <p:nvSpPr>
          <p:cNvPr id="288" name="矩形标注 287"/>
          <p:cNvSpPr/>
          <p:nvPr/>
        </p:nvSpPr>
        <p:spPr>
          <a:xfrm>
            <a:off x="3091900" y="891066"/>
            <a:ext cx="538035" cy="86324"/>
          </a:xfrm>
          <a:prstGeom prst="wedgeRectCallout">
            <a:avLst>
              <a:gd name="adj1" fmla="val -32822"/>
              <a:gd name="adj2" fmla="val -240727"/>
            </a:avLst>
          </a:prstGeom>
          <a:solidFill>
            <a:schemeClr val="bg1">
              <a:alpha val="69804"/>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700" b="1" dirty="0" smtClean="0">
                <a:solidFill>
                  <a:schemeClr val="tx1"/>
                </a:solidFill>
              </a:rPr>
              <a:t>Peeled roof</a:t>
            </a:r>
            <a:endParaRPr lang="zh-CN" altLang="en-US" sz="700" b="1" dirty="0">
              <a:solidFill>
                <a:schemeClr val="tx1"/>
              </a:solidFill>
            </a:endParaRPr>
          </a:p>
        </p:txBody>
      </p:sp>
      <p:pic>
        <p:nvPicPr>
          <p:cNvPr id="1026"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436232" y="4176033"/>
            <a:ext cx="1021963" cy="683012"/>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45" name="TextBox 239"/>
          <p:cNvSpPr txBox="1"/>
          <p:nvPr/>
        </p:nvSpPr>
        <p:spPr>
          <a:xfrm>
            <a:off x="2412989" y="4182358"/>
            <a:ext cx="135590" cy="184666"/>
          </a:xfrm>
          <a:prstGeom prst="rect">
            <a:avLst/>
          </a:prstGeom>
          <a:solidFill>
            <a:srgbClr val="FFFFFF">
              <a:alpha val="80000"/>
            </a:srgbClr>
          </a:solidFill>
        </p:spPr>
        <p:txBody>
          <a:bodyPr wrap="square" lIns="0" tIns="0" rIns="0" bIns="0" rtlCol="0">
            <a:spAutoFit/>
          </a:bodyPr>
          <a:lstStyle/>
          <a:p>
            <a:r>
              <a:rPr lang="en-US" altLang="zh-CN" sz="1200" b="1" dirty="0" smtClean="0"/>
              <a:t> 5</a:t>
            </a:r>
            <a:endParaRPr lang="zh-CN" altLang="en-US" sz="1200" b="1" dirty="0"/>
          </a:p>
        </p:txBody>
      </p:sp>
      <p:sp>
        <p:nvSpPr>
          <p:cNvPr id="289" name="椭圆 288"/>
          <p:cNvSpPr>
            <a:spLocks/>
          </p:cNvSpPr>
          <p:nvPr/>
        </p:nvSpPr>
        <p:spPr>
          <a:xfrm>
            <a:off x="435728" y="985253"/>
            <a:ext cx="57606" cy="65688"/>
          </a:xfrm>
          <a:prstGeom prst="ellipse">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TextBox 175"/>
          <p:cNvSpPr txBox="1"/>
          <p:nvPr/>
        </p:nvSpPr>
        <p:spPr>
          <a:xfrm>
            <a:off x="4363258" y="288360"/>
            <a:ext cx="2764218" cy="553998"/>
          </a:xfrm>
          <a:prstGeom prst="rect">
            <a:avLst/>
          </a:prstGeom>
          <a:noFill/>
        </p:spPr>
        <p:txBody>
          <a:bodyPr wrap="none" rtlCol="0">
            <a:spAutoFit/>
          </a:bodyPr>
          <a:lstStyle/>
          <a:p>
            <a:pPr algn="ctr"/>
            <a:r>
              <a:rPr lang="en-US" altLang="zh-CN" sz="3000" b="1" dirty="0" smtClean="0">
                <a:solidFill>
                  <a:schemeClr val="tx2"/>
                </a:solidFill>
              </a:rPr>
              <a:t>Tornado: </a:t>
            </a:r>
            <a:r>
              <a:rPr lang="en-US" altLang="zh-CN" sz="3000" b="1" dirty="0" smtClean="0">
                <a:solidFill>
                  <a:srgbClr val="C00000"/>
                </a:solidFill>
              </a:rPr>
              <a:t>Rate</a:t>
            </a:r>
            <a:endParaRPr lang="zh-CN" altLang="en-US" sz="3000" b="1" dirty="0">
              <a:solidFill>
                <a:srgbClr val="C00000"/>
              </a:solidFill>
            </a:endParaRPr>
          </a:p>
        </p:txBody>
      </p:sp>
      <p:sp>
        <p:nvSpPr>
          <p:cNvPr id="290" name="爆炸形 2 289"/>
          <p:cNvSpPr/>
          <p:nvPr/>
        </p:nvSpPr>
        <p:spPr>
          <a:xfrm>
            <a:off x="7452320" y="2034266"/>
            <a:ext cx="1428760" cy="1000132"/>
          </a:xfrm>
          <a:prstGeom prst="irregularSeal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solidFill>
                  <a:srgbClr val="FF0000"/>
                </a:solidFill>
              </a:rPr>
              <a:t>EF3</a:t>
            </a:r>
            <a:endParaRPr lang="zh-CN" altLang="en-US" b="1" dirty="0">
              <a:solidFill>
                <a:srgbClr val="FF0000"/>
              </a:solidFill>
            </a:endParaRPr>
          </a:p>
        </p:txBody>
      </p:sp>
      <p:pic>
        <p:nvPicPr>
          <p:cNvPr id="2" name="图片 1"/>
          <p:cNvPicPr>
            <a:picLocks noChangeAspect="1"/>
          </p:cNvPicPr>
          <p:nvPr/>
        </p:nvPicPr>
        <p:blipFill rotWithShape="1">
          <a:blip r:embed="rId20" cstate="print">
            <a:extLst>
              <a:ext uri="{28A0092B-C50C-407E-A947-70E740481C1C}">
                <a14:useLocalDpi xmlns:a14="http://schemas.microsoft.com/office/drawing/2010/main" val="0"/>
              </a:ext>
            </a:extLst>
          </a:blip>
          <a:srcRect l="23750"/>
          <a:stretch/>
        </p:blipFill>
        <p:spPr>
          <a:xfrm>
            <a:off x="4170892" y="3081764"/>
            <a:ext cx="4980746" cy="3466222"/>
          </a:xfrm>
          <a:prstGeom prst="rect">
            <a:avLst/>
          </a:prstGeom>
        </p:spPr>
      </p:pic>
      <p:pic>
        <p:nvPicPr>
          <p:cNvPr id="5" name="图片 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191552" y="1132462"/>
            <a:ext cx="4826357" cy="1719261"/>
          </a:xfrm>
          <a:prstGeom prst="rect">
            <a:avLst/>
          </a:prstGeom>
        </p:spPr>
      </p:pic>
      <p:sp>
        <p:nvSpPr>
          <p:cNvPr id="6" name="矩形 5"/>
          <p:cNvSpPr/>
          <p:nvPr/>
        </p:nvSpPr>
        <p:spPr>
          <a:xfrm>
            <a:off x="4294030" y="2003269"/>
            <a:ext cx="886886" cy="2709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50892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图片 280"/>
          <p:cNvPicPr>
            <a:picLocks noChangeAspect="1"/>
          </p:cNvPicPr>
          <p:nvPr/>
        </p:nvPicPr>
        <p:blipFill>
          <a:blip r:embed="rId4"/>
          <a:stretch>
            <a:fillRect/>
          </a:stretch>
        </p:blipFill>
        <p:spPr>
          <a:xfrm>
            <a:off x="513080" y="361884"/>
            <a:ext cx="2884312" cy="6248190"/>
          </a:xfrm>
          <a:prstGeom prst="rect">
            <a:avLst/>
          </a:prstGeom>
        </p:spPr>
      </p:pic>
      <p:sp>
        <p:nvSpPr>
          <p:cNvPr id="313" name="TextBox 367"/>
          <p:cNvSpPr txBox="1"/>
          <p:nvPr/>
        </p:nvSpPr>
        <p:spPr>
          <a:xfrm>
            <a:off x="1711944" y="4483218"/>
            <a:ext cx="362600"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FT</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314" name="TextBox 368"/>
          <p:cNvSpPr txBox="1"/>
          <p:nvPr/>
        </p:nvSpPr>
        <p:spPr>
          <a:xfrm>
            <a:off x="1319484" y="5770717"/>
            <a:ext cx="490840"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XBG</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315" name="TextBox 369"/>
          <p:cNvSpPr txBox="1"/>
          <p:nvPr/>
        </p:nvSpPr>
        <p:spPr>
          <a:xfrm>
            <a:off x="867310" y="5602328"/>
            <a:ext cx="490840"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DBG</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
        <p:nvSpPr>
          <p:cNvPr id="316" name="TextBox 370"/>
          <p:cNvSpPr txBox="1"/>
          <p:nvPr/>
        </p:nvSpPr>
        <p:spPr>
          <a:xfrm>
            <a:off x="3419514" y="1770281"/>
            <a:ext cx="461986" cy="246221"/>
          </a:xfrm>
          <a:prstGeom prst="rect">
            <a:avLst/>
          </a:prstGeom>
          <a:noFill/>
        </p:spPr>
        <p:txBody>
          <a:bodyPr wrap="none" rtlCol="0">
            <a:spAutoFit/>
          </a:bodyPr>
          <a:lstStyle>
            <a:defPPr>
              <a:defRPr lang="zh-CN"/>
            </a:defPPr>
            <a:lvl1pPr>
              <a:defRPr sz="1000" b="1">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defRPr>
            </a:lvl1pPr>
          </a:lstStyle>
          <a:p>
            <a:r>
              <a:rPr lang="en-US" altLang="zh-CN" dirty="0"/>
              <a:t>SJX</a:t>
            </a:r>
            <a:endParaRPr lang="zh-CN" altLang="en-US" dirty="0"/>
          </a:p>
        </p:txBody>
      </p:sp>
      <p:cxnSp>
        <p:nvCxnSpPr>
          <p:cNvPr id="318" name="直接连接符 317"/>
          <p:cNvCxnSpPr>
            <a:cxnSpLocks noChangeAspect="1"/>
          </p:cNvCxnSpPr>
          <p:nvPr/>
        </p:nvCxnSpPr>
        <p:spPr>
          <a:xfrm flipH="1">
            <a:off x="283772" y="6608557"/>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9" name="直接连接符 318"/>
          <p:cNvCxnSpPr/>
          <p:nvPr/>
        </p:nvCxnSpPr>
        <p:spPr>
          <a:xfrm>
            <a:off x="277762" y="6671424"/>
            <a:ext cx="3752957" cy="215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0" name="直接连接符 319"/>
          <p:cNvCxnSpPr/>
          <p:nvPr/>
        </p:nvCxnSpPr>
        <p:spPr>
          <a:xfrm flipH="1">
            <a:off x="644872" y="661720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1" name="直接连接符 320"/>
          <p:cNvCxnSpPr>
            <a:cxnSpLocks noChangeAspect="1"/>
          </p:cNvCxnSpPr>
          <p:nvPr/>
        </p:nvCxnSpPr>
        <p:spPr>
          <a:xfrm flipH="1">
            <a:off x="1000397" y="6617891"/>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2" name="直接连接符 321"/>
          <p:cNvCxnSpPr/>
          <p:nvPr/>
        </p:nvCxnSpPr>
        <p:spPr>
          <a:xfrm flipH="1">
            <a:off x="1354040" y="661711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3" name="直接连接符 322"/>
          <p:cNvCxnSpPr/>
          <p:nvPr/>
        </p:nvCxnSpPr>
        <p:spPr>
          <a:xfrm flipH="1">
            <a:off x="1710486" y="661636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4" name="直接连接符 323"/>
          <p:cNvCxnSpPr/>
          <p:nvPr/>
        </p:nvCxnSpPr>
        <p:spPr>
          <a:xfrm flipH="1">
            <a:off x="2063011" y="661682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5" name="直接连接符 324"/>
          <p:cNvCxnSpPr/>
          <p:nvPr/>
        </p:nvCxnSpPr>
        <p:spPr>
          <a:xfrm flipH="1">
            <a:off x="2417288" y="6616643"/>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6" name="直接连接符 325"/>
          <p:cNvCxnSpPr/>
          <p:nvPr/>
        </p:nvCxnSpPr>
        <p:spPr>
          <a:xfrm flipH="1">
            <a:off x="2771427" y="661648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7" name="直接连接符 326"/>
          <p:cNvCxnSpPr/>
          <p:nvPr/>
        </p:nvCxnSpPr>
        <p:spPr>
          <a:xfrm flipH="1">
            <a:off x="3478827" y="661606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8" name="直接连接符 327"/>
          <p:cNvCxnSpPr>
            <a:cxnSpLocks noChangeAspect="1"/>
          </p:cNvCxnSpPr>
          <p:nvPr/>
        </p:nvCxnSpPr>
        <p:spPr>
          <a:xfrm rot="5400000" flipH="1">
            <a:off x="316785" y="3084469"/>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0" name="直接连接符 329"/>
          <p:cNvCxnSpPr/>
          <p:nvPr/>
        </p:nvCxnSpPr>
        <p:spPr>
          <a:xfrm rot="5400000" flipH="1">
            <a:off x="315747" y="3438710"/>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1" name="直接连接符 330"/>
          <p:cNvCxnSpPr>
            <a:cxnSpLocks noChangeAspect="1"/>
          </p:cNvCxnSpPr>
          <p:nvPr/>
        </p:nvCxnSpPr>
        <p:spPr>
          <a:xfrm rot="5400000" flipH="1">
            <a:off x="317783" y="3796268"/>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2" name="直接连接符 331"/>
          <p:cNvCxnSpPr/>
          <p:nvPr/>
        </p:nvCxnSpPr>
        <p:spPr>
          <a:xfrm rot="5400000" flipH="1">
            <a:off x="315913" y="414895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3" name="直接连接符 332"/>
          <p:cNvCxnSpPr/>
          <p:nvPr/>
        </p:nvCxnSpPr>
        <p:spPr>
          <a:xfrm rot="5400000" flipH="1">
            <a:off x="318294" y="450412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4" name="直接连接符 333"/>
          <p:cNvCxnSpPr/>
          <p:nvPr/>
        </p:nvCxnSpPr>
        <p:spPr>
          <a:xfrm rot="5400000" flipH="1">
            <a:off x="316854" y="592702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5" name="直接连接符 334"/>
          <p:cNvCxnSpPr/>
          <p:nvPr/>
        </p:nvCxnSpPr>
        <p:spPr>
          <a:xfrm rot="5400000" flipH="1">
            <a:off x="314912" y="628217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6" name="直接连接符 335"/>
          <p:cNvCxnSpPr/>
          <p:nvPr/>
        </p:nvCxnSpPr>
        <p:spPr>
          <a:xfrm rot="5400000" flipH="1">
            <a:off x="304297" y="663771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7" name="直接连接符 336"/>
          <p:cNvCxnSpPr/>
          <p:nvPr/>
        </p:nvCxnSpPr>
        <p:spPr>
          <a:xfrm>
            <a:off x="288456" y="235335"/>
            <a:ext cx="1274" cy="27279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8" name="直接连接符 337"/>
          <p:cNvCxnSpPr/>
          <p:nvPr/>
        </p:nvCxnSpPr>
        <p:spPr>
          <a:xfrm rot="5400000" flipH="1">
            <a:off x="318068" y="60134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直接连接符 338"/>
          <p:cNvCxnSpPr/>
          <p:nvPr/>
        </p:nvCxnSpPr>
        <p:spPr>
          <a:xfrm rot="5400000" flipH="1">
            <a:off x="318068" y="95650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0" name="直接连接符 339"/>
          <p:cNvCxnSpPr/>
          <p:nvPr/>
        </p:nvCxnSpPr>
        <p:spPr>
          <a:xfrm rot="5400000" flipH="1">
            <a:off x="316663" y="1311847"/>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1" name="直接连接符 340"/>
          <p:cNvCxnSpPr/>
          <p:nvPr/>
        </p:nvCxnSpPr>
        <p:spPr>
          <a:xfrm rot="5400000" flipH="1">
            <a:off x="316663" y="1665941"/>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2" name="直接连接符 341"/>
          <p:cNvCxnSpPr/>
          <p:nvPr/>
        </p:nvCxnSpPr>
        <p:spPr>
          <a:xfrm rot="5400000" flipH="1">
            <a:off x="317094" y="2729840"/>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3" name="TextBox 91"/>
          <p:cNvSpPr txBox="1"/>
          <p:nvPr/>
        </p:nvSpPr>
        <p:spPr>
          <a:xfrm>
            <a:off x="2288592" y="6640080"/>
            <a:ext cx="236560" cy="400110"/>
          </a:xfrm>
          <a:prstGeom prst="rect">
            <a:avLst/>
          </a:prstGeom>
          <a:noFill/>
        </p:spPr>
        <p:txBody>
          <a:bodyPr wrap="square" rtlCol="0">
            <a:spAutoFit/>
          </a:bodyPr>
          <a:lstStyle/>
          <a:p>
            <a:r>
              <a:rPr lang="en-US" altLang="zh-CN" sz="1000" dirty="0">
                <a:latin typeface="Arial" pitchFamily="34" charset="0"/>
                <a:cs typeface="Arial" pitchFamily="34" charset="0"/>
              </a:rPr>
              <a:t>3</a:t>
            </a:r>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sp>
        <p:nvSpPr>
          <p:cNvPr id="344" name="TextBox 435"/>
          <p:cNvSpPr txBox="1"/>
          <p:nvPr/>
        </p:nvSpPr>
        <p:spPr>
          <a:xfrm>
            <a:off x="872486" y="6640774"/>
            <a:ext cx="236560" cy="400110"/>
          </a:xfrm>
          <a:prstGeom prst="rect">
            <a:avLst/>
          </a:prstGeom>
          <a:noFill/>
        </p:spPr>
        <p:txBody>
          <a:bodyPr wrap="square" rtlCol="0">
            <a:spAutoFit/>
          </a:bodyPr>
          <a:lstStyle/>
          <a:p>
            <a:r>
              <a:rPr lang="en-US" altLang="zh-CN" sz="1000" dirty="0" smtClean="0">
                <a:latin typeface="Arial" pitchFamily="34" charset="0"/>
                <a:cs typeface="Arial" pitchFamily="34" charset="0"/>
              </a:rPr>
              <a:t>1   </a:t>
            </a:r>
            <a:endParaRPr lang="zh-CN" altLang="en-US" sz="1000" dirty="0">
              <a:latin typeface="Arial" pitchFamily="34" charset="0"/>
              <a:cs typeface="Arial" pitchFamily="34" charset="0"/>
            </a:endParaRPr>
          </a:p>
        </p:txBody>
      </p:sp>
      <p:sp>
        <p:nvSpPr>
          <p:cNvPr id="345" name="TextBox 436"/>
          <p:cNvSpPr txBox="1"/>
          <p:nvPr/>
        </p:nvSpPr>
        <p:spPr>
          <a:xfrm>
            <a:off x="2994900" y="6639713"/>
            <a:ext cx="236560" cy="400110"/>
          </a:xfrm>
          <a:prstGeom prst="rect">
            <a:avLst/>
          </a:prstGeom>
          <a:noFill/>
        </p:spPr>
        <p:txBody>
          <a:bodyPr wrap="square" rtlCol="0">
            <a:spAutoFit/>
          </a:bodyPr>
          <a:lstStyle/>
          <a:p>
            <a:r>
              <a:rPr lang="en-US" altLang="zh-CN" sz="1000" dirty="0">
                <a:latin typeface="Arial" pitchFamily="34" charset="0"/>
                <a:cs typeface="Arial" pitchFamily="34" charset="0"/>
              </a:rPr>
              <a:t>4</a:t>
            </a:r>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sp>
        <p:nvSpPr>
          <p:cNvPr id="346" name="TextBox 437"/>
          <p:cNvSpPr txBox="1"/>
          <p:nvPr/>
        </p:nvSpPr>
        <p:spPr>
          <a:xfrm>
            <a:off x="1580338" y="6640222"/>
            <a:ext cx="236560" cy="400110"/>
          </a:xfrm>
          <a:prstGeom prst="rect">
            <a:avLst/>
          </a:prstGeom>
          <a:noFill/>
        </p:spPr>
        <p:txBody>
          <a:bodyPr wrap="square" rtlCol="0">
            <a:spAutoFit/>
          </a:bodyPr>
          <a:lstStyle/>
          <a:p>
            <a:r>
              <a:rPr lang="en-US" altLang="zh-CN" sz="1000" dirty="0" smtClean="0">
                <a:latin typeface="Arial" pitchFamily="34" charset="0"/>
                <a:cs typeface="Arial" pitchFamily="34" charset="0"/>
              </a:rPr>
              <a:t>2    </a:t>
            </a:r>
            <a:endParaRPr lang="zh-CN" altLang="en-US" sz="1000" dirty="0">
              <a:latin typeface="Arial" pitchFamily="34" charset="0"/>
              <a:cs typeface="Arial" pitchFamily="34" charset="0"/>
            </a:endParaRPr>
          </a:p>
        </p:txBody>
      </p:sp>
      <p:sp>
        <p:nvSpPr>
          <p:cNvPr id="347" name="TextBox 438"/>
          <p:cNvSpPr txBox="1"/>
          <p:nvPr/>
        </p:nvSpPr>
        <p:spPr>
          <a:xfrm>
            <a:off x="99684" y="5835282"/>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1  </a:t>
            </a:r>
            <a:endParaRPr lang="zh-CN" altLang="en-US" sz="1000" dirty="0">
              <a:latin typeface="Arial" pitchFamily="34" charset="0"/>
              <a:cs typeface="Arial" pitchFamily="34" charset="0"/>
            </a:endParaRPr>
          </a:p>
        </p:txBody>
      </p:sp>
      <p:sp>
        <p:nvSpPr>
          <p:cNvPr id="348" name="TextBox 440"/>
          <p:cNvSpPr txBox="1"/>
          <p:nvPr/>
        </p:nvSpPr>
        <p:spPr>
          <a:xfrm>
            <a:off x="101034" y="4409856"/>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3 </a:t>
            </a:r>
            <a:endParaRPr lang="zh-CN" altLang="en-US" sz="1000" dirty="0">
              <a:latin typeface="Arial" pitchFamily="34" charset="0"/>
              <a:cs typeface="Arial" pitchFamily="34" charset="0"/>
            </a:endParaRPr>
          </a:p>
        </p:txBody>
      </p:sp>
      <p:sp>
        <p:nvSpPr>
          <p:cNvPr id="349" name="TextBox 446"/>
          <p:cNvSpPr txBox="1"/>
          <p:nvPr/>
        </p:nvSpPr>
        <p:spPr>
          <a:xfrm>
            <a:off x="99511" y="3702406"/>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4</a:t>
            </a:r>
            <a:endParaRPr lang="zh-CN" altLang="en-US" sz="1000" dirty="0">
              <a:latin typeface="Arial" pitchFamily="34" charset="0"/>
              <a:cs typeface="Arial" pitchFamily="34" charset="0"/>
            </a:endParaRPr>
          </a:p>
        </p:txBody>
      </p:sp>
      <p:sp>
        <p:nvSpPr>
          <p:cNvPr id="350" name="TextBox 447"/>
          <p:cNvSpPr txBox="1"/>
          <p:nvPr/>
        </p:nvSpPr>
        <p:spPr>
          <a:xfrm>
            <a:off x="98630" y="2991344"/>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5</a:t>
            </a:r>
            <a:endParaRPr lang="zh-CN" altLang="en-US" sz="1000" dirty="0">
              <a:latin typeface="Arial" pitchFamily="34" charset="0"/>
              <a:cs typeface="Arial" pitchFamily="34" charset="0"/>
            </a:endParaRPr>
          </a:p>
        </p:txBody>
      </p:sp>
      <p:sp>
        <p:nvSpPr>
          <p:cNvPr id="351" name="TextBox 449"/>
          <p:cNvSpPr txBox="1"/>
          <p:nvPr/>
        </p:nvSpPr>
        <p:spPr>
          <a:xfrm>
            <a:off x="97751" y="863029"/>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8   </a:t>
            </a:r>
            <a:endParaRPr lang="zh-CN" altLang="en-US" sz="1000" dirty="0">
              <a:latin typeface="Arial" pitchFamily="34" charset="0"/>
              <a:cs typeface="Arial" pitchFamily="34" charset="0"/>
            </a:endParaRPr>
          </a:p>
        </p:txBody>
      </p:sp>
      <p:sp>
        <p:nvSpPr>
          <p:cNvPr id="352" name="TextBox 450"/>
          <p:cNvSpPr txBox="1"/>
          <p:nvPr/>
        </p:nvSpPr>
        <p:spPr>
          <a:xfrm>
            <a:off x="92605" y="6547016"/>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0</a:t>
            </a:r>
            <a:endParaRPr lang="zh-CN" altLang="en-US" sz="1000" dirty="0">
              <a:latin typeface="Arial" pitchFamily="34" charset="0"/>
              <a:cs typeface="Arial" pitchFamily="34" charset="0"/>
            </a:endParaRPr>
          </a:p>
        </p:txBody>
      </p:sp>
      <p:sp>
        <p:nvSpPr>
          <p:cNvPr id="353" name="TextBox 451"/>
          <p:cNvSpPr txBox="1"/>
          <p:nvPr/>
        </p:nvSpPr>
        <p:spPr>
          <a:xfrm>
            <a:off x="157522" y="6638718"/>
            <a:ext cx="236560" cy="400110"/>
          </a:xfrm>
          <a:prstGeom prst="rect">
            <a:avLst/>
          </a:prstGeom>
          <a:noFill/>
        </p:spPr>
        <p:txBody>
          <a:bodyPr wrap="square" rtlCol="0">
            <a:spAutoFit/>
          </a:bodyPr>
          <a:lstStyle/>
          <a:p>
            <a:r>
              <a:rPr lang="en-US" altLang="zh-CN" sz="1000" dirty="0" smtClean="0">
                <a:latin typeface="Arial" pitchFamily="34" charset="0"/>
                <a:cs typeface="Arial" pitchFamily="34" charset="0"/>
              </a:rPr>
              <a:t>0   </a:t>
            </a:r>
            <a:endParaRPr lang="zh-CN" altLang="en-US" sz="1000" dirty="0">
              <a:latin typeface="Arial" pitchFamily="34" charset="0"/>
              <a:cs typeface="Arial" pitchFamily="34" charset="0"/>
            </a:endParaRPr>
          </a:p>
        </p:txBody>
      </p:sp>
      <p:sp>
        <p:nvSpPr>
          <p:cNvPr id="354" name="TextBox 452"/>
          <p:cNvSpPr txBox="1"/>
          <p:nvPr/>
        </p:nvSpPr>
        <p:spPr>
          <a:xfrm>
            <a:off x="3830772" y="6635000"/>
            <a:ext cx="405944" cy="400110"/>
          </a:xfrm>
          <a:prstGeom prst="rect">
            <a:avLst/>
          </a:prstGeom>
          <a:noFill/>
        </p:spPr>
        <p:txBody>
          <a:bodyPr wrap="square" rtlCol="0">
            <a:spAutoFit/>
          </a:bodyPr>
          <a:lstStyle/>
          <a:p>
            <a:r>
              <a:rPr lang="en-US" altLang="zh-CN" sz="1000" dirty="0" smtClean="0">
                <a:latin typeface="Arial" pitchFamily="34" charset="0"/>
                <a:cs typeface="Arial" pitchFamily="34" charset="0"/>
              </a:rPr>
              <a:t>(km)</a:t>
            </a:r>
          </a:p>
          <a:p>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sp>
        <p:nvSpPr>
          <p:cNvPr id="355" name="TextBox 453"/>
          <p:cNvSpPr txBox="1"/>
          <p:nvPr/>
        </p:nvSpPr>
        <p:spPr>
          <a:xfrm>
            <a:off x="59534" y="16224"/>
            <a:ext cx="405944" cy="400110"/>
          </a:xfrm>
          <a:prstGeom prst="rect">
            <a:avLst/>
          </a:prstGeom>
          <a:noFill/>
        </p:spPr>
        <p:txBody>
          <a:bodyPr wrap="square" rtlCol="0">
            <a:spAutoFit/>
          </a:bodyPr>
          <a:lstStyle/>
          <a:p>
            <a:r>
              <a:rPr lang="en-US" altLang="zh-CN" sz="1000" dirty="0" smtClean="0">
                <a:latin typeface="Arial" pitchFamily="34" charset="0"/>
                <a:cs typeface="Arial" pitchFamily="34" charset="0"/>
              </a:rPr>
              <a:t>(km)</a:t>
            </a:r>
          </a:p>
          <a:p>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sp>
        <p:nvSpPr>
          <p:cNvPr id="356" name="TextBox 337"/>
          <p:cNvSpPr txBox="1"/>
          <p:nvPr/>
        </p:nvSpPr>
        <p:spPr>
          <a:xfrm>
            <a:off x="227321" y="6474957"/>
            <a:ext cx="385042" cy="246221"/>
          </a:xfrm>
          <a:prstGeom prst="rect">
            <a:avLst/>
          </a:prstGeom>
          <a:noFill/>
        </p:spPr>
        <p:txBody>
          <a:bodyPr wrap="none" rtlCol="0">
            <a:spAutoFit/>
          </a:bodyPr>
          <a:lstStyle/>
          <a:p>
            <a:r>
              <a:rPr lang="en-US" altLang="zh-CN" sz="1000" b="1" dirty="0" smtClean="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HT</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cxnSp>
        <p:nvCxnSpPr>
          <p:cNvPr id="357" name="直接连接符 356"/>
          <p:cNvCxnSpPr/>
          <p:nvPr/>
        </p:nvCxnSpPr>
        <p:spPr>
          <a:xfrm flipH="1">
            <a:off x="3123928" y="661436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58" name="TextBox 436"/>
          <p:cNvSpPr txBox="1"/>
          <p:nvPr/>
        </p:nvSpPr>
        <p:spPr>
          <a:xfrm>
            <a:off x="3706613" y="6639580"/>
            <a:ext cx="236560" cy="246221"/>
          </a:xfrm>
          <a:prstGeom prst="rect">
            <a:avLst/>
          </a:prstGeom>
          <a:noFill/>
        </p:spPr>
        <p:txBody>
          <a:bodyPr wrap="square" rtlCol="0">
            <a:spAutoFit/>
          </a:bodyPr>
          <a:lstStyle/>
          <a:p>
            <a:r>
              <a:rPr lang="en-US" altLang="zh-CN" sz="1000" dirty="0">
                <a:latin typeface="Arial" pitchFamily="34" charset="0"/>
                <a:cs typeface="Arial" pitchFamily="34" charset="0"/>
              </a:rPr>
              <a:t>5</a:t>
            </a:r>
            <a:r>
              <a:rPr lang="en-US" altLang="zh-CN" sz="1000" dirty="0" smtClean="0">
                <a:latin typeface="Arial" pitchFamily="34" charset="0"/>
                <a:cs typeface="Arial" pitchFamily="34" charset="0"/>
              </a:rPr>
              <a:t>    </a:t>
            </a:r>
            <a:endParaRPr lang="zh-CN" altLang="en-US" sz="1000" dirty="0">
              <a:latin typeface="Arial" pitchFamily="34" charset="0"/>
              <a:cs typeface="Arial" pitchFamily="34" charset="0"/>
            </a:endParaRPr>
          </a:p>
        </p:txBody>
      </p:sp>
      <p:cxnSp>
        <p:nvCxnSpPr>
          <p:cNvPr id="359" name="直接连接符 358"/>
          <p:cNvCxnSpPr/>
          <p:nvPr/>
        </p:nvCxnSpPr>
        <p:spPr>
          <a:xfrm rot="5400000" flipH="1">
            <a:off x="316829" y="557248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60" name="TextBox 448"/>
          <p:cNvSpPr txBox="1"/>
          <p:nvPr/>
        </p:nvSpPr>
        <p:spPr>
          <a:xfrm>
            <a:off x="99632" y="1571830"/>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7   </a:t>
            </a:r>
            <a:endParaRPr lang="zh-CN" altLang="en-US" sz="1000" dirty="0">
              <a:latin typeface="Arial" pitchFamily="34" charset="0"/>
              <a:cs typeface="Arial" pitchFamily="34" charset="0"/>
            </a:endParaRPr>
          </a:p>
        </p:txBody>
      </p:sp>
      <p:cxnSp>
        <p:nvCxnSpPr>
          <p:cNvPr id="361" name="直接连接符 360"/>
          <p:cNvCxnSpPr/>
          <p:nvPr/>
        </p:nvCxnSpPr>
        <p:spPr>
          <a:xfrm>
            <a:off x="288672" y="272679"/>
            <a:ext cx="57600" cy="7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62" name="TextBox 449"/>
          <p:cNvSpPr txBox="1"/>
          <p:nvPr/>
        </p:nvSpPr>
        <p:spPr>
          <a:xfrm>
            <a:off x="97518" y="150733"/>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9   </a:t>
            </a:r>
            <a:endParaRPr lang="zh-CN" altLang="en-US" sz="1000" dirty="0">
              <a:latin typeface="Arial" pitchFamily="34" charset="0"/>
              <a:cs typeface="Arial" pitchFamily="34" charset="0"/>
            </a:endParaRPr>
          </a:p>
        </p:txBody>
      </p:sp>
      <p:sp>
        <p:nvSpPr>
          <p:cNvPr id="363" name="TextBox 439"/>
          <p:cNvSpPr txBox="1"/>
          <p:nvPr/>
        </p:nvSpPr>
        <p:spPr>
          <a:xfrm>
            <a:off x="99131" y="5119308"/>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2  </a:t>
            </a:r>
            <a:endParaRPr lang="zh-CN" altLang="en-US" sz="1000" dirty="0">
              <a:latin typeface="Arial" pitchFamily="34" charset="0"/>
              <a:cs typeface="Arial" pitchFamily="34" charset="0"/>
            </a:endParaRPr>
          </a:p>
        </p:txBody>
      </p:sp>
      <p:sp>
        <p:nvSpPr>
          <p:cNvPr id="365" name="TextBox 441"/>
          <p:cNvSpPr txBox="1"/>
          <p:nvPr/>
        </p:nvSpPr>
        <p:spPr>
          <a:xfrm>
            <a:off x="3491687" y="5885502"/>
            <a:ext cx="277640" cy="246221"/>
          </a:xfrm>
          <a:prstGeom prst="rect">
            <a:avLst/>
          </a:prstGeom>
          <a:noFill/>
        </p:spPr>
        <p:txBody>
          <a:bodyPr wrap="square" rtlCol="0">
            <a:spAutoFit/>
          </a:bodyPr>
          <a:lstStyle/>
          <a:p>
            <a:r>
              <a:rPr lang="en-US" altLang="zh-CN" sz="1000" b="1" dirty="0" smtClean="0">
                <a:solidFill>
                  <a:srgbClr val="FF0000"/>
                </a:solidFill>
                <a:latin typeface="Arial" pitchFamily="34" charset="0"/>
                <a:cs typeface="Arial" pitchFamily="34" charset="0"/>
              </a:rPr>
              <a:t>N</a:t>
            </a:r>
            <a:endParaRPr lang="zh-CN" altLang="en-US" sz="1000" b="1" dirty="0">
              <a:solidFill>
                <a:srgbClr val="FF0000"/>
              </a:solidFill>
              <a:latin typeface="Arial" pitchFamily="34" charset="0"/>
              <a:cs typeface="Arial" pitchFamily="34" charset="0"/>
            </a:endParaRPr>
          </a:p>
        </p:txBody>
      </p:sp>
      <p:sp>
        <p:nvSpPr>
          <p:cNvPr id="366" name="TextBox 442"/>
          <p:cNvSpPr txBox="1"/>
          <p:nvPr/>
        </p:nvSpPr>
        <p:spPr>
          <a:xfrm>
            <a:off x="3274484" y="6102528"/>
            <a:ext cx="306494" cy="246221"/>
          </a:xfrm>
          <a:prstGeom prst="rect">
            <a:avLst/>
          </a:prstGeom>
          <a:noFill/>
        </p:spPr>
        <p:txBody>
          <a:bodyPr wrap="square" rtlCol="0">
            <a:spAutoFit/>
          </a:bodyPr>
          <a:lstStyle/>
          <a:p>
            <a:r>
              <a:rPr lang="en-US" altLang="zh-CN" sz="1000" b="1" dirty="0" smtClean="0">
                <a:solidFill>
                  <a:srgbClr val="FF0000"/>
                </a:solidFill>
                <a:latin typeface="Arial" pitchFamily="34" charset="0"/>
                <a:cs typeface="Arial" pitchFamily="34" charset="0"/>
              </a:rPr>
              <a:t>W</a:t>
            </a:r>
            <a:endParaRPr lang="zh-CN" altLang="en-US" sz="1000" b="1" dirty="0">
              <a:solidFill>
                <a:srgbClr val="FF0000"/>
              </a:solidFill>
              <a:latin typeface="Arial" pitchFamily="34" charset="0"/>
              <a:cs typeface="Arial" pitchFamily="34" charset="0"/>
            </a:endParaRPr>
          </a:p>
        </p:txBody>
      </p:sp>
      <p:sp>
        <p:nvSpPr>
          <p:cNvPr id="367" name="TextBox 443"/>
          <p:cNvSpPr txBox="1"/>
          <p:nvPr/>
        </p:nvSpPr>
        <p:spPr>
          <a:xfrm>
            <a:off x="3686629" y="6103707"/>
            <a:ext cx="277640" cy="246221"/>
          </a:xfrm>
          <a:prstGeom prst="rect">
            <a:avLst/>
          </a:prstGeom>
          <a:noFill/>
        </p:spPr>
        <p:txBody>
          <a:bodyPr wrap="square" rtlCol="0">
            <a:spAutoFit/>
          </a:bodyPr>
          <a:lstStyle/>
          <a:p>
            <a:r>
              <a:rPr lang="en-US" altLang="zh-CN" sz="1000" b="1" dirty="0" smtClean="0">
                <a:solidFill>
                  <a:srgbClr val="FF0000"/>
                </a:solidFill>
                <a:latin typeface="Arial" pitchFamily="34" charset="0"/>
                <a:cs typeface="Arial" pitchFamily="34" charset="0"/>
              </a:rPr>
              <a:t>E</a:t>
            </a:r>
            <a:endParaRPr lang="zh-CN" altLang="en-US" sz="1000" b="1" dirty="0">
              <a:solidFill>
                <a:srgbClr val="FF0000"/>
              </a:solidFill>
              <a:latin typeface="Arial" pitchFamily="34" charset="0"/>
              <a:cs typeface="Arial" pitchFamily="34" charset="0"/>
            </a:endParaRPr>
          </a:p>
        </p:txBody>
      </p:sp>
      <p:sp>
        <p:nvSpPr>
          <p:cNvPr id="368" name="TextBox 444"/>
          <p:cNvSpPr txBox="1"/>
          <p:nvPr/>
        </p:nvSpPr>
        <p:spPr>
          <a:xfrm>
            <a:off x="3490203" y="6321912"/>
            <a:ext cx="277640" cy="246221"/>
          </a:xfrm>
          <a:prstGeom prst="rect">
            <a:avLst/>
          </a:prstGeom>
          <a:noFill/>
        </p:spPr>
        <p:txBody>
          <a:bodyPr wrap="square" rtlCol="0">
            <a:spAutoFit/>
          </a:bodyPr>
          <a:lstStyle/>
          <a:p>
            <a:r>
              <a:rPr lang="en-US" altLang="zh-CN" sz="1000" b="1" dirty="0" smtClean="0">
                <a:solidFill>
                  <a:srgbClr val="FF0000"/>
                </a:solidFill>
                <a:latin typeface="Arial" pitchFamily="34" charset="0"/>
                <a:cs typeface="Arial" pitchFamily="34" charset="0"/>
              </a:rPr>
              <a:t>S</a:t>
            </a:r>
            <a:endParaRPr lang="zh-CN" altLang="en-US" sz="1000" b="1" dirty="0">
              <a:solidFill>
                <a:srgbClr val="FF0000"/>
              </a:solidFill>
              <a:latin typeface="Arial" pitchFamily="34" charset="0"/>
              <a:cs typeface="Arial" pitchFamily="34" charset="0"/>
            </a:endParaRPr>
          </a:p>
        </p:txBody>
      </p:sp>
      <p:sp>
        <p:nvSpPr>
          <p:cNvPr id="369" name="十字箭头 368"/>
          <p:cNvSpPr/>
          <p:nvPr/>
        </p:nvSpPr>
        <p:spPr>
          <a:xfrm>
            <a:off x="3482609" y="6070234"/>
            <a:ext cx="294471" cy="314967"/>
          </a:xfrm>
          <a:prstGeom prst="quadArrow">
            <a:avLst>
              <a:gd name="adj1" fmla="val 7154"/>
              <a:gd name="adj2" fmla="val 13557"/>
              <a:gd name="adj3" fmla="val 225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4" name="TextBox 366"/>
          <p:cNvSpPr txBox="1"/>
          <p:nvPr/>
        </p:nvSpPr>
        <p:spPr>
          <a:xfrm>
            <a:off x="2370161" y="3099755"/>
            <a:ext cx="455574"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ZLZ</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cxnSp>
        <p:nvCxnSpPr>
          <p:cNvPr id="379" name="直接连接符 378"/>
          <p:cNvCxnSpPr/>
          <p:nvPr/>
        </p:nvCxnSpPr>
        <p:spPr>
          <a:xfrm rot="5400000" flipH="1">
            <a:off x="316889" y="5214244"/>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3" name="直接连接符 382"/>
          <p:cNvCxnSpPr/>
          <p:nvPr/>
        </p:nvCxnSpPr>
        <p:spPr>
          <a:xfrm rot="5400000" flipH="1">
            <a:off x="315697" y="4857841"/>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02" name="TextBox 365"/>
          <p:cNvSpPr txBox="1"/>
          <p:nvPr/>
        </p:nvSpPr>
        <p:spPr>
          <a:xfrm>
            <a:off x="2235990" y="2255921"/>
            <a:ext cx="476412"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DXZ</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cxnSp>
        <p:nvCxnSpPr>
          <p:cNvPr id="403" name="直接连接符 402"/>
          <p:cNvCxnSpPr/>
          <p:nvPr/>
        </p:nvCxnSpPr>
        <p:spPr>
          <a:xfrm rot="5400000" flipH="1">
            <a:off x="316655" y="237466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04" name="TextBox 448"/>
          <p:cNvSpPr txBox="1"/>
          <p:nvPr/>
        </p:nvSpPr>
        <p:spPr>
          <a:xfrm>
            <a:off x="98036" y="2282676"/>
            <a:ext cx="236560" cy="246221"/>
          </a:xfrm>
          <a:prstGeom prst="rect">
            <a:avLst/>
          </a:prstGeom>
          <a:noFill/>
        </p:spPr>
        <p:txBody>
          <a:bodyPr wrap="square" rtlCol="0">
            <a:spAutoFit/>
          </a:bodyPr>
          <a:lstStyle/>
          <a:p>
            <a:r>
              <a:rPr lang="en-US" altLang="zh-CN" sz="1000" dirty="0" smtClean="0">
                <a:latin typeface="Arial" pitchFamily="34" charset="0"/>
                <a:cs typeface="Arial" pitchFamily="34" charset="0"/>
              </a:rPr>
              <a:t>6</a:t>
            </a:r>
            <a:endParaRPr lang="zh-CN" altLang="en-US" sz="1000" dirty="0">
              <a:latin typeface="Arial" pitchFamily="34" charset="0"/>
              <a:cs typeface="Arial" pitchFamily="34" charset="0"/>
            </a:endParaRPr>
          </a:p>
        </p:txBody>
      </p:sp>
      <p:cxnSp>
        <p:nvCxnSpPr>
          <p:cNvPr id="405" name="直接连接符 404"/>
          <p:cNvCxnSpPr/>
          <p:nvPr/>
        </p:nvCxnSpPr>
        <p:spPr>
          <a:xfrm rot="5400000" flipH="1">
            <a:off x="317137" y="202063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729938" y="2194365"/>
            <a:ext cx="1120820" cy="369332"/>
          </a:xfrm>
          <a:prstGeom prst="rect">
            <a:avLst/>
          </a:prstGeom>
          <a:noFill/>
        </p:spPr>
        <p:txBody>
          <a:bodyPr wrap="none" rtlCol="0">
            <a:spAutoFit/>
          </a:bodyPr>
          <a:lstStyle/>
          <a:p>
            <a:r>
              <a:rPr lang="en-US" altLang="zh-CN" dirty="0" smtClean="0"/>
              <a:t>1354LST</a:t>
            </a:r>
            <a:endParaRPr lang="zh-CN" altLang="en-US" dirty="0"/>
          </a:p>
        </p:txBody>
      </p:sp>
      <p:sp>
        <p:nvSpPr>
          <p:cNvPr id="420" name="TextBox 419"/>
          <p:cNvSpPr txBox="1"/>
          <p:nvPr/>
        </p:nvSpPr>
        <p:spPr>
          <a:xfrm>
            <a:off x="2469096" y="3911357"/>
            <a:ext cx="1120820" cy="369332"/>
          </a:xfrm>
          <a:prstGeom prst="rect">
            <a:avLst/>
          </a:prstGeom>
          <a:noFill/>
        </p:spPr>
        <p:txBody>
          <a:bodyPr wrap="none" rtlCol="0">
            <a:spAutoFit/>
          </a:bodyPr>
          <a:lstStyle/>
          <a:p>
            <a:r>
              <a:rPr lang="en-US" altLang="zh-CN" dirty="0" smtClean="0"/>
              <a:t>1348LST</a:t>
            </a:r>
            <a:endParaRPr lang="zh-CN" altLang="en-US" dirty="0"/>
          </a:p>
        </p:txBody>
      </p:sp>
      <p:sp>
        <p:nvSpPr>
          <p:cNvPr id="421" name="TextBox 420"/>
          <p:cNvSpPr txBox="1"/>
          <p:nvPr/>
        </p:nvSpPr>
        <p:spPr>
          <a:xfrm>
            <a:off x="424574" y="4875429"/>
            <a:ext cx="1120820" cy="369332"/>
          </a:xfrm>
          <a:prstGeom prst="rect">
            <a:avLst/>
          </a:prstGeom>
          <a:noFill/>
        </p:spPr>
        <p:txBody>
          <a:bodyPr wrap="none" rtlCol="0">
            <a:spAutoFit/>
          </a:bodyPr>
          <a:lstStyle/>
          <a:p>
            <a:r>
              <a:rPr lang="en-US" altLang="zh-CN" dirty="0" smtClean="0"/>
              <a:t>1342LST</a:t>
            </a:r>
            <a:endParaRPr lang="zh-CN" altLang="en-US" dirty="0"/>
          </a:p>
        </p:txBody>
      </p:sp>
      <p:sp>
        <p:nvSpPr>
          <p:cNvPr id="3" name="TextBox 2"/>
          <p:cNvSpPr txBox="1"/>
          <p:nvPr/>
        </p:nvSpPr>
        <p:spPr>
          <a:xfrm>
            <a:off x="503137" y="5183540"/>
            <a:ext cx="936475" cy="338554"/>
          </a:xfrm>
          <a:prstGeom prst="rect">
            <a:avLst/>
          </a:prstGeom>
          <a:noFill/>
        </p:spPr>
        <p:txBody>
          <a:bodyPr wrap="none" rtlCol="0">
            <a:spAutoFit/>
          </a:bodyPr>
          <a:lstStyle/>
          <a:p>
            <a:r>
              <a:rPr lang="en-US" altLang="zh-CN" sz="1600" dirty="0" smtClean="0">
                <a:solidFill>
                  <a:srgbClr val="0000FF"/>
                </a:solidFill>
              </a:rPr>
              <a:t>Genesis</a:t>
            </a:r>
            <a:endParaRPr lang="zh-CN" altLang="en-US" sz="1600" dirty="0">
              <a:solidFill>
                <a:srgbClr val="0000FF"/>
              </a:solidFill>
            </a:endParaRPr>
          </a:p>
        </p:txBody>
      </p:sp>
      <p:sp>
        <p:nvSpPr>
          <p:cNvPr id="422" name="TextBox 421"/>
          <p:cNvSpPr txBox="1"/>
          <p:nvPr/>
        </p:nvSpPr>
        <p:spPr>
          <a:xfrm>
            <a:off x="2532989" y="4170513"/>
            <a:ext cx="1160382" cy="338554"/>
          </a:xfrm>
          <a:prstGeom prst="rect">
            <a:avLst/>
          </a:prstGeom>
          <a:noFill/>
        </p:spPr>
        <p:txBody>
          <a:bodyPr wrap="none" rtlCol="0">
            <a:spAutoFit/>
          </a:bodyPr>
          <a:lstStyle/>
          <a:p>
            <a:r>
              <a:rPr lang="en-US" altLang="zh-CN" sz="1600" dirty="0" smtClean="0">
                <a:solidFill>
                  <a:srgbClr val="0000FF"/>
                </a:solidFill>
              </a:rPr>
              <a:t>Weakened</a:t>
            </a:r>
            <a:endParaRPr lang="zh-CN" altLang="en-US" sz="1600" dirty="0">
              <a:solidFill>
                <a:srgbClr val="0000FF"/>
              </a:solidFill>
            </a:endParaRPr>
          </a:p>
        </p:txBody>
      </p:sp>
      <p:sp>
        <p:nvSpPr>
          <p:cNvPr id="423" name="TextBox 422"/>
          <p:cNvSpPr txBox="1"/>
          <p:nvPr/>
        </p:nvSpPr>
        <p:spPr>
          <a:xfrm>
            <a:off x="2454086" y="2441188"/>
            <a:ext cx="1755609" cy="338554"/>
          </a:xfrm>
          <a:prstGeom prst="rect">
            <a:avLst/>
          </a:prstGeom>
          <a:noFill/>
        </p:spPr>
        <p:txBody>
          <a:bodyPr wrap="none" rtlCol="0">
            <a:spAutoFit/>
          </a:bodyPr>
          <a:lstStyle/>
          <a:p>
            <a:r>
              <a:rPr lang="en-US" altLang="zh-CN" sz="1600" dirty="0" smtClean="0">
                <a:solidFill>
                  <a:srgbClr val="0000FF"/>
                </a:solidFill>
              </a:rPr>
              <a:t>Re-intensification</a:t>
            </a:r>
            <a:endParaRPr lang="zh-CN" altLang="en-US" sz="1600" dirty="0">
              <a:solidFill>
                <a:srgbClr val="0000FF"/>
              </a:solidFill>
            </a:endParaRPr>
          </a:p>
        </p:txBody>
      </p:sp>
      <p:cxnSp>
        <p:nvCxnSpPr>
          <p:cNvPr id="71" name="直接连接符 70"/>
          <p:cNvCxnSpPr>
            <a:cxnSpLocks noChangeAspect="1"/>
          </p:cNvCxnSpPr>
          <p:nvPr/>
        </p:nvCxnSpPr>
        <p:spPr>
          <a:xfrm flipH="1">
            <a:off x="295644" y="6612925"/>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H="1">
            <a:off x="656744" y="662157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a:cxnSpLocks noChangeAspect="1"/>
          </p:cNvCxnSpPr>
          <p:nvPr/>
        </p:nvCxnSpPr>
        <p:spPr>
          <a:xfrm flipH="1">
            <a:off x="1012269" y="6622259"/>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直接连接符 74"/>
          <p:cNvCxnSpPr/>
          <p:nvPr/>
        </p:nvCxnSpPr>
        <p:spPr>
          <a:xfrm flipH="1">
            <a:off x="1365912" y="6621486"/>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H="1">
            <a:off x="1722358" y="662073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a:off x="2074883" y="6621190"/>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H="1">
            <a:off x="2429160" y="6621011"/>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H="1">
            <a:off x="2783299" y="6620853"/>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H="1">
            <a:off x="3490699" y="6620430"/>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a:cxnSpLocks noChangeAspect="1"/>
          </p:cNvCxnSpPr>
          <p:nvPr/>
        </p:nvCxnSpPr>
        <p:spPr>
          <a:xfrm rot="5400000" flipH="1">
            <a:off x="328657" y="3088837"/>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a:off x="299788" y="2933872"/>
            <a:ext cx="379" cy="37503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rot="5400000" flipH="1">
            <a:off x="327619" y="344307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直接连接符 84"/>
          <p:cNvCxnSpPr>
            <a:cxnSpLocks noChangeAspect="1"/>
          </p:cNvCxnSpPr>
          <p:nvPr/>
        </p:nvCxnSpPr>
        <p:spPr>
          <a:xfrm rot="5400000" flipH="1">
            <a:off x="329655" y="3800636"/>
            <a:ext cx="685"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rot="5400000" flipH="1">
            <a:off x="327785" y="415332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rot="5400000" flipH="1">
            <a:off x="330166" y="4508496"/>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rot="5400000" flipH="1">
            <a:off x="328726" y="593139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rot="5400000" flipH="1">
            <a:off x="326784" y="6286543"/>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rot="5400000" flipH="1">
            <a:off x="316169" y="6642083"/>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rot="5400000" flipH="1">
            <a:off x="329940" y="60571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rot="5400000" flipH="1">
            <a:off x="329940" y="960876"/>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rot="5400000" flipH="1">
            <a:off x="328535" y="1316215"/>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rot="5400000" flipH="1">
            <a:off x="328535" y="1670309"/>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rot="5400000" flipH="1">
            <a:off x="328966" y="2734208"/>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flipH="1">
            <a:off x="3135800" y="6618736"/>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rot="5400000" flipH="1">
            <a:off x="328701" y="5576853"/>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300544" y="277047"/>
            <a:ext cx="57600" cy="74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36" name="TextBox 366"/>
          <p:cNvSpPr txBox="1"/>
          <p:nvPr/>
        </p:nvSpPr>
        <p:spPr>
          <a:xfrm>
            <a:off x="2382033" y="3104123"/>
            <a:ext cx="455574" cy="246221"/>
          </a:xfrm>
          <a:prstGeom prst="rect">
            <a:avLst/>
          </a:prstGeom>
          <a:noFill/>
        </p:spPr>
        <p:txBody>
          <a:bodyPr wrap="none" rtlCol="0">
            <a:spAutoFit/>
          </a:bodyPr>
          <a:lstStyle/>
          <a:p>
            <a:r>
              <a:rPr lang="en-US" altLang="zh-CN"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ZLZ</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cxnSp>
        <p:nvCxnSpPr>
          <p:cNvPr id="156" name="直接连接符 155"/>
          <p:cNvCxnSpPr/>
          <p:nvPr/>
        </p:nvCxnSpPr>
        <p:spPr>
          <a:xfrm rot="5400000" flipH="1">
            <a:off x="328761" y="5218612"/>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rot="5400000" flipH="1">
            <a:off x="327569" y="4862209"/>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3" name="直接连接符 212"/>
          <p:cNvCxnSpPr/>
          <p:nvPr/>
        </p:nvCxnSpPr>
        <p:spPr>
          <a:xfrm rot="5400000" flipH="1">
            <a:off x="328527" y="2379033"/>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5" name="直接连接符 214"/>
          <p:cNvCxnSpPr/>
          <p:nvPr/>
        </p:nvCxnSpPr>
        <p:spPr>
          <a:xfrm rot="5400000" flipH="1">
            <a:off x="329009" y="2025000"/>
            <a:ext cx="1369" cy="580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1" name="TextBox 200"/>
          <p:cNvSpPr txBox="1"/>
          <p:nvPr/>
        </p:nvSpPr>
        <p:spPr>
          <a:xfrm>
            <a:off x="3550584" y="106532"/>
            <a:ext cx="5734091" cy="1015663"/>
          </a:xfrm>
          <a:prstGeom prst="rect">
            <a:avLst/>
          </a:prstGeom>
          <a:noFill/>
        </p:spPr>
        <p:txBody>
          <a:bodyPr wrap="square" rtlCol="0">
            <a:spAutoFit/>
          </a:bodyPr>
          <a:lstStyle/>
          <a:p>
            <a:pPr marL="1795463" indent="-1795463" algn="ctr"/>
            <a:r>
              <a:rPr lang="en-US" altLang="zh-CN" sz="3000" b="1" dirty="0">
                <a:solidFill>
                  <a:schemeClr val="tx2"/>
                </a:solidFill>
              </a:rPr>
              <a:t>Tornado: </a:t>
            </a:r>
            <a:r>
              <a:rPr lang="en-US" altLang="zh-CN" sz="3000" b="1" dirty="0" smtClean="0">
                <a:solidFill>
                  <a:srgbClr val="C00000"/>
                </a:solidFill>
              </a:rPr>
              <a:t>Track and damage intensity variation</a:t>
            </a:r>
            <a:endParaRPr lang="zh-CN" altLang="en-US" sz="3000" b="1" dirty="0">
              <a:solidFill>
                <a:srgbClr val="C00000"/>
              </a:solidFill>
            </a:endParaRPr>
          </a:p>
        </p:txBody>
      </p:sp>
      <p:sp>
        <p:nvSpPr>
          <p:cNvPr id="415" name="TextBox 82"/>
          <p:cNvSpPr txBox="1"/>
          <p:nvPr/>
        </p:nvSpPr>
        <p:spPr>
          <a:xfrm>
            <a:off x="2418372" y="831098"/>
            <a:ext cx="561372" cy="246221"/>
          </a:xfrm>
          <a:prstGeom prst="rect">
            <a:avLst/>
          </a:prstGeom>
          <a:noFill/>
        </p:spPr>
        <p:txBody>
          <a:bodyPr wrap="none" rtlCol="0">
            <a:spAutoFit/>
          </a:bodyPr>
          <a:lstStyle/>
          <a:p>
            <a:r>
              <a:rPr lang="en-US" altLang="zh-CN" sz="1000" b="1" dirty="0" smtClean="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rPr>
              <a:t>XDFZ</a:t>
            </a:r>
            <a:endParaRPr lang="zh-CN" altLang="en-US" sz="1000" b="1" dirty="0">
              <a:ln w="6350">
                <a:solidFill>
                  <a:schemeClr val="tx1"/>
                </a:solidFill>
                <a:prstDash val="solid"/>
              </a:ln>
              <a:solidFill>
                <a:schemeClr val="bg1"/>
              </a:solidFill>
              <a:effectLst>
                <a:outerShdw blurRad="38100" dist="32000" dir="5400000" algn="tl">
                  <a:srgbClr val="000000">
                    <a:alpha val="30000"/>
                  </a:srgbClr>
                </a:outerShdw>
              </a:effectLst>
              <a:latin typeface="Arial Black" pitchFamily="34" charset="0"/>
              <a:cs typeface="Arial" pitchFamily="34" charset="0"/>
            </a:endParaRPr>
          </a:p>
        </p:txBody>
      </p:sp>
    </p:spTree>
    <p:custDataLst>
      <p:tags r:id="rId1"/>
    </p:custDataLst>
    <p:extLst>
      <p:ext uri="{BB962C8B-B14F-4D97-AF65-F5344CB8AC3E}">
        <p14:creationId xmlns:p14="http://schemas.microsoft.com/office/powerpoint/2010/main" val="273913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2" y="1042485"/>
            <a:ext cx="5090101" cy="4966621"/>
          </a:xfrm>
          <a:prstGeom prst="rect">
            <a:avLst/>
          </a:prstGeom>
        </p:spPr>
      </p:pic>
      <p:pic>
        <p:nvPicPr>
          <p:cNvPr id="359" name="Picture 1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 t="49925" r="50060" b="75"/>
          <a:stretch/>
        </p:blipFill>
        <p:spPr bwMode="auto">
          <a:xfrm>
            <a:off x="5436096" y="852190"/>
            <a:ext cx="2902049" cy="291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0" name="Picture 1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778" t="50000" r="222"/>
          <a:stretch/>
        </p:blipFill>
        <p:spPr bwMode="auto">
          <a:xfrm>
            <a:off x="5432648" y="3849548"/>
            <a:ext cx="2896572" cy="2911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标题 2"/>
          <p:cNvSpPr>
            <a:spLocks noGrp="1"/>
          </p:cNvSpPr>
          <p:nvPr>
            <p:ph type="title" idx="4294967295"/>
          </p:nvPr>
        </p:nvSpPr>
        <p:spPr>
          <a:xfrm>
            <a:off x="0" y="29021"/>
            <a:ext cx="9144000" cy="720725"/>
          </a:xfrm>
        </p:spPr>
        <p:txBody>
          <a:bodyPr>
            <a:noAutofit/>
          </a:bodyPr>
          <a:lstStyle/>
          <a:p>
            <a:pPr algn="l"/>
            <a:r>
              <a:rPr lang="en-US" altLang="zh-CN" sz="3000" b="1" dirty="0" smtClean="0">
                <a:latin typeface="+mn-lt"/>
                <a:ea typeface="+mn-ea"/>
                <a:cs typeface="+mn-cs"/>
              </a:rPr>
              <a:t>Parent system</a:t>
            </a:r>
            <a:r>
              <a:rPr lang="en-US" altLang="zh-CN" sz="3000" b="1" dirty="0" smtClean="0">
                <a:solidFill>
                  <a:schemeClr val="tx2"/>
                </a:solidFill>
                <a:latin typeface="+mn-lt"/>
                <a:ea typeface="+mn-ea"/>
                <a:cs typeface="+mn-cs"/>
              </a:rPr>
              <a:t>: </a:t>
            </a:r>
            <a:r>
              <a:rPr lang="en-US" altLang="zh-CN" sz="3000" b="1" dirty="0">
                <a:solidFill>
                  <a:srgbClr val="C00000"/>
                </a:solidFill>
                <a:latin typeface="+mn-lt"/>
                <a:ea typeface="+mn-ea"/>
                <a:cs typeface="+mn-cs"/>
              </a:rPr>
              <a:t>Squall-Line-Spawned Supercell</a:t>
            </a:r>
            <a:endParaRPr lang="zh-CN" altLang="en-US" sz="3000" b="1" dirty="0">
              <a:solidFill>
                <a:srgbClr val="C00000"/>
              </a:solidFill>
              <a:latin typeface="+mn-lt"/>
              <a:ea typeface="+mn-ea"/>
              <a:cs typeface="+mn-cs"/>
            </a:endParaRPr>
          </a:p>
        </p:txBody>
      </p:sp>
      <p:sp>
        <p:nvSpPr>
          <p:cNvPr id="16" name="AutoShape 7" descr="data:image/jpeg;base64,/9j/4AAQSkZJRgABAQAAAQABAAD/2wCEAAkGBw8PDxIPDRASDg0QEA8REBAPFBAPEBAWFRUYFxcVExQYHCggHBomHBQWITEhJSkrLi4uGCs1ODMsNygtLisBCgoKBQUFDgUFDisZExkrKysrKysrKysrKysrKysrKysrKysrKysrKysrKysrKysrKysrKysrKysrKysrKysrK//AABEIANQA7gMBIgACEQEDEQH/xAAcAAEAAwADAQEAAAAAAAAAAAAAAQcIAwQGBQL/xABMEAABAwIBBgcKCggHAQEAAAABAAIDBBEFBgcSITFBExdRYXGB0wgUIjI1U1WRk7MVGFRydIKUobHSNEJDUnOywfAjM2KSosLRoyT/xAAUAQEAAAAAAAAAAAAAAAAAAAAA/8QAFBEBAAAAAAAAAAAAAAAAAAAAAP/aAAwDAQACEQMRAD8AvBFKhAREQEREBERAUqF8HLTKqnwmlNVU3cNJrGRs0dORztzbm2oXJ5gg+8iqHj9oPkdV64fzLiq8/tJwb+Bo5+F0XcHwhiDNK2rSsb2ug7ue7L3vOH4PpH2rKhn+K9psYInatu57t3INe8L5+bnG6SvoaySTCqJjsOpmOaeDY4zFsbz4ZLdV+DHrVHYpiEtVNJUVDzJNM8ve47yf6DYBuAX3skstJcMp6yniijlbWx8G9zy4Fg0XNu2x/wBZ2oPf5CcBiNTXY3NhsTaejpODio4Y2yRyzaJNms0db7ADZ+uF8zOZQMwnGqavpqaN1JUsZM2ncwcE8gBssXBkargtOzUXX3Lz2DZxqyhw4UFC1lMeFMrqllzM8k67g+DsDW7NgXfkzrVEzKQVtLBWTUUvDRzS6Yc99nAF4bq1XaelgQWXlXgFDhdJW4xBQNfPURQBlPJDG6Ojc4WL9C1mi5Bdzt5yvHSkUuSuG4jTMZFXtrnuFS1jBKbTVAs51rkWAFtltS+LBnZru+KuWeOGpgrmBj6WXTMEbWgtAYL6vBJB5b3Xxa/LSSXCYsIEMbKeCZ8rHgvMnhPkfom5tYcKR1INK5BZWQ4tRsqY7MlHgTxXuYpANY+adoPIV6VZFzeZYy4PWCdgMkDwGVEINuEZyj/U3aPVvVt8ftB8jqfXD+ZBb6LxmQWcWkxl0rIGPgliDXcHNoaT2nVpN0TrAOo9I5V7JBKKEQSiKEEooUoCKEQSiIghSoUoCKFKCFKKEAlZczyZXnEsQdHC69FSaUUIB8F7gf8AEl6zqHM0cpVu57MsPg+h73gdasrA6NpBIdHFsfJcbDr0Rzm+5UXm8yWditfHTC4gH+LUOH6sTSLgHlJIaOnmQfeyRzQV2JUjKxs0VPHKXcG2USabmg209Q2GxtyjXvX2eIKu+WU3qm/Kr/pqdkbGxxtDI2NaxjW6g1rRYADkAC5UGe+IKu+WU3qm/KnEFXfLKb1TflWhEQZ74gq75ZTeqb8qcQVd8spvVN+VaERBnviCrvllN6pvypxBV3yym9U35VoREGe+IKu+WU3qm/KuKrzDYgyN72VNPI5rXObG0ShzyBcNBItc7FolQUGN8lcdmwuuiqowQ+F9pIzdum06nxuHRfbsI5lr3CMRiq6eKpgdpQzMbIw77OF7HkI2EbiFn3Pvkf3nVivgbamq3HhA0ao59rv9w8Lpuvrdz9lhovdhM7vBeXS0hO5218Y6fGA5QeVBfCIiAiIgIiICIiAiIgIiIIUqFKAuvX1kcEUk0zgyKJjpHuOxrWi5PqC51SfdBZX6LW4VTu8J2jLVkHY3ayM9J8I9A5UFU5cZSSYpXy1b7hrjoQsP7ONvit6dpPOStD5n8j/gygDpm2rKrRlnva7BbwIvqgk9LiqizIZId/13fU7b0lG5rzfZJNtYzoHjHoA3rTACCUREBERAREQEREBERB8jKnAosRo5qOfxJWEB20scNbHjnDrFZGrKeow6sdG68NXST6iNrXxuu17b7RqBB3iy2eqZ7oDI7hI24rTt8OINjqgLnSjvZkn1SbHmI5EFjZCZTR4rQxVbLB5GhMwH/Llb4zejeOYhehWYMy+WJw6vEEzrUdYWxyXJtHJsjk9Z0TzOvuWngglERAREQEREBERAUKUQEUJdB8fK/KCLDaKasm1iNvgM3yPOpjB0m3UskvfU4lW3N5qyrn/3Pe7UByDX1Acy93nzyw79rO8oHXpaJxDiNkk2xx+rraOvlXou59yPB0sWqG7NKKkBH1ZJR97R1oLVyLycjwyhipIrEsF5X+ckdre717OYBfdREBERAREQEREBERAREQFw1dKyaN8UrQ+KRjmSMdra5rhYgjksVzIgyBl/kw/Cq+Sldd0V9OB5/XicfBPSNYPOFfuZnLH4SoBFM69ZSaMct9sjLeBJz3Asecc6Z5cj/hKgMsLb1lJpSRW2yM/aR9YFxzt51QWQOU78Kr4qppJivoTsH68TvGHSNThztQa/RcNJUsljZLE4Pika17HDWHNcLgjqK5kBERAREQQilEEKURBC8RnayvGFUDjG4CsqNKKmG8G3hydDQR1kL2s0jWNc95DWNBc5x1AAC5JWS85WVjsVxCScE97M/wAKmab6o2k+FblcbuPTbcg6GR2T0uKVsVJHccI7Skft4OMa3vPV6yQte4bQx08McEDdCGFjY42jc1osFXmY7I80NF33O21XWBr7OFnRwjWxnSfGPSBuVmIIRSiCFKIghFKjSHKEEqFGkOUJpDlQSpREBERBClEQQQsx56sj/g6vM8LbUdYXSMtsjk2yR82s6Q5jbctOrz+XOTMeKUMtI+we4aULyP8ALkb4rujceYoK37n/ACw043YVO7w4g6SlJv4TCbvj+qTccxPIrnWMaWpqcNrGvbeGspJjqd+q9hs5rhvG0HlBWuMlcdixGjhrIPElYCW7TG8anMPODcIProiICIiCEUrqYpiMNLC+oqZGxQxNLnvdsA/qdwG8oO0SvF5SZ0cIoC5j6jviZt7xUo4VwI/VLvFB5iVTGcTOpVYk50NK51Lh+saDToyzjllcNx/dGrluq5ugtnOBnj+EKR9HRwPpmSkCWSRzS50e0sAbsubX1nVcb1WWE1cUM8Us0XfEUb2vdCXaAktrDS6x1XtfUukiC6m90BINmGst/Hd2an4wUvo1n2h3ZqlEQXX8YKX0az7Q7s0+MFL6NZ9od2apREF1/GCl9Gs+0O7NPjBS+jWfaHdmqUXYoWgv1i9gSgud2faZzC44cxoG7h3a/wDguvx9O9GM+0P/ACKn56hz+Yci5aKAOu52sDUBzoLb4+X+jGfaH/kTj6d6MZ9of+RVnb1L59bAG2c0WB1EchQXJHn1mDNJuHMcDu4dxI/+a/HxgZfRrPtDuzVMQTuZs2bwubEGgOBG8a0FwfGCl9Gs+0O7NPjBS+jWe3d2apREF1/GCl9Gs+0O7NPjBS+jWe3d2apREF1/GCl9Gs9u7s0+MFL6NZ9od2apREHo8ucpo8UqzWNphSSPY0Shr+EEjm6g/wAUWNrDqXoM1ecf4HMsVQySajms/Ri0dOOQatJocQCCNRF9wVeIg13kznAwvEiGUtS3hj+xlvFKfmtd431br04WH2uIIINiNYI1EdCtzNnnelp3NpcWeZqU2aypdd0sP8Q7Xs59o59waFRccMrXtD2ODmOaHNc0gtcCLggjaLLkQQs2578tTW1ZoYH/AP46R5DrHVNMNTnHmbraOs71eeX2Nd4YZVVTTZ8cREfz5CI2f8ng9Sx89xJJJJJNyTrJPKUEKEXuc3ebaqxcmXS72oWu0XTubpF5G1sTdVyN52Dn2IPDItS4PmhwWnaNKnNU8CxfUPc6/wBQWaPUuziGavBJm2NE2I7nQukicPUbHrBQZRRWtnCzOzUEb6rD3mqpGAukjcLTwtG06tT2jXc2BHIdZVUoCIiAuxRHwuorrrnpPG6ig4F3aGWwLd979P8Adl09E3tv2LtR0h1Eu0TzC9uu6Dt8IutXS3Abvvfo/u6/fAHznN4o/wDVxuo+R1zzi333QdNdvENreg/iuqRrtvXZrjrHQfxQdVERAREQEXaw2hmqZmQU8bpZ5XBrI2C7nE/03k7ANavbJTMZTsYH4rK6eUgEwwkxxM5i8eE7pGigz+i1tHm0wRrdH4PhIta503O/3E3Xl8pMyOHTNJoHvoptrQS6aEnkLXHSHSDq5DsQZxRfWylyeqcOqHU1Yzg5W6wRrZI07Hsdvabf+2K+SgvHMHlq7S+Cal1xZz6NzjstrfDf1uHXzK8gsT4TiElLPFUwnRlhkZIw7rtN9fMtn4fWMnhjnj1xzRskb0PaCPxQV13QtSWYO1o/a1cLT1Ne/wDFoWalo3ujfJUH02P3Uqzkg/cMek5rdmk4C/Jc2W0MCw2OkpYaaEBscMTGNtvsNZPKSbknfdYtC1Pmry4hxOjjje8DEII2smiJAc/RAHCsG9p2m2w9Vw90pUBEEOF1kHOJhUdHitZTwgNiZMSxo2Na8B4aOYaVupalyrynpcMpnVNW8NaAQyMW4SZ25kbd5+4bTqWRccxSSsqZqqb/ADJ5XyOG4aRvojmAsOpB0UREBckTiDqXGv3Dt6j+CDsGV37n9+pOGd+796gjwrk79l7DrX4e8X22sN19aDk4Z37v3oJXfu/eo+/+ypB5/uGrrQOGO3RXE9r3G9iuTTG3l6P6hfl05HinVbm/og66IiAiIgu3ub8Ijc+rrXAGWMRwR32sD7ueRzmwHr5Veyy9may0Zhda5lS7Ro6prWSO1kRPafAkPNrIPMb7lp2CVr2tfG4PY4Atc0hzXA7CCNoQciIoJQVV3Q+FRyYbHVWAmpqhgDrayyQFrmevQP1VnJXDn4y3hqyzDqN4lihk4SolYbsdIAWtY0jaAHOJ3XI5FTyAta5p6gy4JQudtEGh1Rvcwfc0LJS1fmb8g0XzJvfSIPO90b5Kg+mx+6lWclo3ujfJUH02P3UqzkgLmpamSF7ZIXuilYbsewlr2nlBGsLhRBY2FZ6MZgaGvfDVAb6iPw+tzC267FbnxxeQERtpoCRbSZG9zhzjTcR9yrFEHfxnGamtk4asmfUSnVpSG9hyNGwDmC6CIgIiIC/TTYr8og5uG5v79ScPzfh/4uFEHMZub71+RJrPOuNEH7e++6y/CIgIiICIiAvSZMZdYlhoDaOoc2K9zDIBJCfqu2dVl5tEFqMz74qG2MNIXfvaEo+7hF5zKPOXi2INMc1RwcLhZ0VOOCY4cjiPCI5ibLxyIJKhEQFq/M35BovmTe+kWUFq/M35BovmTe+kQed7o3yVB9Nj91Ks5LRvdG+SoPpsfupVnJAREQEREBERAREQEREBERAREQEREBERAREQEREBERAREQFq/M35BovmTe+kWUFq/M35BovmTe+kQed7o3yVB9Nj91Ks5LVedvJOpxeijp6R0TZGVLZXGZzmN0Qx7dRa067uCqXiJxfztH7WbskFXIu7jWGvpKmWllLTLBI+N5YSWlzTY6JIGrqXSQERewyLzdV2LxSTUj4Gsik4Nwme9jr6IdqDWHVYoPHorR4icX87R+1m7JOInF/O0ftZuyQVcitHiJxfztH7Wbsk4icX87R+1m7JBVyK0eInF/O0ftZuyTiJxfztH7WbskFXIrR4icX87R+1m7JOInF/O0ftZuyQVcitHiJxfztH7Wbsk4icX87R+1m7JBVyK0eInF/O0ftZuyTiJxfztH7WbskFXIrR4icX87R+1m7JOInF/O0ftZuyQVcitHiJxfztH7Wbsk4icX87R+1m7JBVyK0eInF/O0ftZuyTiJxfztH7WbskFXIvX5aZvK3B445ax8DmzPLG8C97yCBfXpMGpeQQERfRyfwiSuqYqSAtEs79BhkJawGxOsgE7uRB85avzN+QaL5k3vpFUPETi/naP2s3ZK783+CzYfhlPR1BYZoWyB5jJcw6Uj3CxIB2OG5B6NQpRBj/ADjeWMQ+mT/zlecXo84/ljEPpk/85XnEBaF7m79AqvpY92xZ6Whe5u/QKr6WPdsQW6ilEEIpRAREQEREBERAREQEREBERAREQU73Sf6HR/SZP5Fn5aB7pT9Do/pEn8iz8gL1majy3Q/x/wDq5eTXrM1Hluh/j/8AVyDW6IoQEUqLIMhZyWEYzXgix77mPUXXB9RXmlp/OLmsp8Wf3zFL3rW6Ia5+jpxygahwjbg3A1aQOzcbBVnJmJxYEhs1G5t9RMkov1cGgqxaG7m9hGH1JIIBq9R3G0bL2XmsHzC1jnjv2rhhjBF+AD5nuG8DSDQDz67chV4ZP4HT4fTMpaRmhDGNV9bnE7XOO9xO9B9JQpUIClEQEREEKURAUKUQEREEKURAREQEREFPd0k0950ZtqFS8E85jNvwPqWfVs/KTAKfEaZ9LVtLon21g2exw2OYdzgqQxbMLWtee86qCaK5tw/CQvA3A6IcD06kFPr12adpON0Nhr4e/UGOJXpYsxOLFw0pqNrb6yJJnEdXBq0M3Oa+nwhxnfIaqtLS3hC3QjiB2iNtzrOwuJ9WtBYCIiCFKIgIiIChEQSoREBSiICIiAiIgIiICIiAiIgIiICIiAoREBSiIChEQ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AutoShape 9" descr="data:image/jpeg;base64,/9j/4AAQSkZJRgABAQAAAQABAAD/2wCEAAkGBw8PDxIPDRASDg0QEA8REBAPFBAPEBAWFRUYFxcVExQYHCggHBomHBQWITEhJSkrLi4uGCs1ODMsNygtLisBCgoKBQUFDgUFDisZExkrKysrKysrKysrKysrKysrKysrKysrKysrKysrKysrKysrKysrKysrKysrKysrKysrK//AABEIANQA7gMBIgACEQEDEQH/xAAcAAEAAwADAQEAAAAAAAAAAAAAAQcIAwQGBQL/xABMEAABAwIBBgcKCggHAQEAAAABAAIDBBEFBgcSITFBExdRYXGB0wgUIjI1U1WRk7MVGFRydIKUobHSNEJDUnOywfAjM2KSosLRoyT/xAAUAQEAAAAAAAAAAAAAAAAAAAAA/8QAFBEBAAAAAAAAAAAAAAAAAAAAAP/aAAwDAQACEQMRAD8AvBFKhAREQEREBERAUqF8HLTKqnwmlNVU3cNJrGRs0dORztzbm2oXJ5gg+8iqHj9oPkdV64fzLiq8/tJwb+Bo5+F0XcHwhiDNK2rSsb2ug7ue7L3vOH4PpH2rKhn+K9psYInatu57t3INe8L5+bnG6SvoaySTCqJjsOpmOaeDY4zFsbz4ZLdV+DHrVHYpiEtVNJUVDzJNM8ve47yf6DYBuAX3skstJcMp6yniijlbWx8G9zy4Fg0XNu2x/wBZ2oPf5CcBiNTXY3NhsTaejpODio4Y2yRyzaJNms0db7ADZ+uF8zOZQMwnGqavpqaN1JUsZM2ncwcE8gBssXBkargtOzUXX3Lz2DZxqyhw4UFC1lMeFMrqllzM8k67g+DsDW7NgXfkzrVEzKQVtLBWTUUvDRzS6Yc99nAF4bq1XaelgQWXlXgFDhdJW4xBQNfPURQBlPJDG6Ojc4WL9C1mi5Bdzt5yvHSkUuSuG4jTMZFXtrnuFS1jBKbTVAs51rkWAFtltS+LBnZru+KuWeOGpgrmBj6WXTMEbWgtAYL6vBJB5b3Xxa/LSSXCYsIEMbKeCZ8rHgvMnhPkfom5tYcKR1INK5BZWQ4tRsqY7MlHgTxXuYpANY+adoPIV6VZFzeZYy4PWCdgMkDwGVEINuEZyj/U3aPVvVt8ftB8jqfXD+ZBb6LxmQWcWkxl0rIGPgliDXcHNoaT2nVpN0TrAOo9I5V7JBKKEQSiKEEooUoCKEQSiIghSoUoCKFKCFKKEAlZczyZXnEsQdHC69FSaUUIB8F7gf8AEl6zqHM0cpVu57MsPg+h73gdasrA6NpBIdHFsfJcbDr0Rzm+5UXm8yWditfHTC4gH+LUOH6sTSLgHlJIaOnmQfeyRzQV2JUjKxs0VPHKXcG2USabmg209Q2GxtyjXvX2eIKu+WU3qm/Kr/pqdkbGxxtDI2NaxjW6g1rRYADkAC5UGe+IKu+WU3qm/KnEFXfLKb1TflWhEQZ74gq75ZTeqb8qcQVd8spvVN+VaERBnviCrvllN6pvypxBV3yym9U35VoREGe+IKu+WU3qm/KuKrzDYgyN72VNPI5rXObG0ShzyBcNBItc7FolQUGN8lcdmwuuiqowQ+F9pIzdum06nxuHRfbsI5lr3CMRiq6eKpgdpQzMbIw77OF7HkI2EbiFn3Pvkf3nVivgbamq3HhA0ao59rv9w8Lpuvrdz9lhovdhM7vBeXS0hO5218Y6fGA5QeVBfCIiAiIgIiICIiAiIgIiIIUqFKAuvX1kcEUk0zgyKJjpHuOxrWi5PqC51SfdBZX6LW4VTu8J2jLVkHY3ayM9J8I9A5UFU5cZSSYpXy1b7hrjoQsP7ONvit6dpPOStD5n8j/gygDpm2rKrRlnva7BbwIvqgk9LiqizIZId/13fU7b0lG5rzfZJNtYzoHjHoA3rTACCUREBERAREQEREBERB8jKnAosRo5qOfxJWEB20scNbHjnDrFZGrKeow6sdG68NXST6iNrXxuu17b7RqBB3iy2eqZ7oDI7hI24rTt8OINjqgLnSjvZkn1SbHmI5EFjZCZTR4rQxVbLB5GhMwH/Llb4zejeOYhehWYMy+WJw6vEEzrUdYWxyXJtHJsjk9Z0TzOvuWngglERAREQEREBERAUKUQEUJdB8fK/KCLDaKasm1iNvgM3yPOpjB0m3UskvfU4lW3N5qyrn/3Pe7UByDX1Acy93nzyw79rO8oHXpaJxDiNkk2xx+rraOvlXou59yPB0sWqG7NKKkBH1ZJR97R1oLVyLycjwyhipIrEsF5X+ckdre717OYBfdREBERAREQEREBERAREQFw1dKyaN8UrQ+KRjmSMdra5rhYgjksVzIgyBl/kw/Cq+Sldd0V9OB5/XicfBPSNYPOFfuZnLH4SoBFM69ZSaMct9sjLeBJz3Asecc6Z5cj/hKgMsLb1lJpSRW2yM/aR9YFxzt51QWQOU78Kr4qppJivoTsH68TvGHSNThztQa/RcNJUsljZLE4Pika17HDWHNcLgjqK5kBERAREQQilEEKURBC8RnayvGFUDjG4CsqNKKmG8G3hydDQR1kL2s0jWNc95DWNBc5x1AAC5JWS85WVjsVxCScE97M/wAKmab6o2k+FblcbuPTbcg6GR2T0uKVsVJHccI7Skft4OMa3vPV6yQte4bQx08McEDdCGFjY42jc1osFXmY7I80NF33O21XWBr7OFnRwjWxnSfGPSBuVmIIRSiCFKIghFKjSHKEEqFGkOUJpDlQSpREBERBClEQQQsx56sj/g6vM8LbUdYXSMtsjk2yR82s6Q5jbctOrz+XOTMeKUMtI+we4aULyP8ALkb4rujceYoK37n/ACw043YVO7w4g6SlJv4TCbvj+qTccxPIrnWMaWpqcNrGvbeGspJjqd+q9hs5rhvG0HlBWuMlcdixGjhrIPElYCW7TG8anMPODcIProiICIiCEUrqYpiMNLC+oqZGxQxNLnvdsA/qdwG8oO0SvF5SZ0cIoC5j6jviZt7xUo4VwI/VLvFB5iVTGcTOpVYk50NK51Lh+saDToyzjllcNx/dGrluq5ugtnOBnj+EKR9HRwPpmSkCWSRzS50e0sAbsubX1nVcb1WWE1cUM8Us0XfEUb2vdCXaAktrDS6x1XtfUukiC6m90BINmGst/Hd2an4wUvo1n2h3ZqlEQXX8YKX0az7Q7s0+MFL6NZ9od2apREF1/GCl9Gs+0O7NPjBS+jWfaHdmqUXYoWgv1i9gSgud2faZzC44cxoG7h3a/wDguvx9O9GM+0P/ACKn56hz+Yci5aKAOu52sDUBzoLb4+X+jGfaH/kTj6d6MZ9of+RVnb1L59bAG2c0WB1EchQXJHn1mDNJuHMcDu4dxI/+a/HxgZfRrPtDuzVMQTuZs2bwubEGgOBG8a0FwfGCl9Gs+0O7NPjBS+jWe3d2apREF1/GCl9Gs+0O7NPjBS+jWe3d2apREF1/GCl9Gs9u7s0+MFL6NZ9od2apREHo8ucpo8UqzWNphSSPY0Shr+EEjm6g/wAUWNrDqXoM1ecf4HMsVQySajms/Ri0dOOQatJocQCCNRF9wVeIg13kznAwvEiGUtS3hj+xlvFKfmtd431br04WH2uIIINiNYI1EdCtzNnnelp3NpcWeZqU2aypdd0sP8Q7Xs59o59waFRccMrXtD2ODmOaHNc0gtcCLggjaLLkQQs2578tTW1ZoYH/AP46R5DrHVNMNTnHmbraOs71eeX2Nd4YZVVTTZ8cREfz5CI2f8ng9Sx89xJJJJJNyTrJPKUEKEXuc3ebaqxcmXS72oWu0XTubpF5G1sTdVyN52Dn2IPDItS4PmhwWnaNKnNU8CxfUPc6/wBQWaPUuziGavBJm2NE2I7nQukicPUbHrBQZRRWtnCzOzUEb6rD3mqpGAukjcLTwtG06tT2jXc2BHIdZVUoCIiAuxRHwuorrrnpPG6ig4F3aGWwLd979P8Adl09E3tv2LtR0h1Eu0TzC9uu6Dt8IutXS3Abvvfo/u6/fAHznN4o/wDVxuo+R1zzi333QdNdvENreg/iuqRrtvXZrjrHQfxQdVERAREQEXaw2hmqZmQU8bpZ5XBrI2C7nE/03k7ANavbJTMZTsYH4rK6eUgEwwkxxM5i8eE7pGigz+i1tHm0wRrdH4PhIta503O/3E3Xl8pMyOHTNJoHvoptrQS6aEnkLXHSHSDq5DsQZxRfWylyeqcOqHU1Yzg5W6wRrZI07Hsdvabf+2K+SgvHMHlq7S+Cal1xZz6NzjstrfDf1uHXzK8gsT4TiElLPFUwnRlhkZIw7rtN9fMtn4fWMnhjnj1xzRskb0PaCPxQV13QtSWYO1o/a1cLT1Ne/wDFoWalo3ujfJUH02P3Uqzkg/cMek5rdmk4C/Jc2W0MCw2OkpYaaEBscMTGNtvsNZPKSbknfdYtC1Pmry4hxOjjje8DEII2smiJAc/RAHCsG9p2m2w9Vw90pUBEEOF1kHOJhUdHitZTwgNiZMSxo2Na8B4aOYaVupalyrynpcMpnVNW8NaAQyMW4SZ25kbd5+4bTqWRccxSSsqZqqb/ADJ5XyOG4aRvojmAsOpB0UREBckTiDqXGv3Dt6j+CDsGV37n9+pOGd+796gjwrk79l7DrX4e8X22sN19aDk4Z37v3oJXfu/eo+/+ypB5/uGrrQOGO3RXE9r3G9iuTTG3l6P6hfl05HinVbm/og66IiAiIgu3ub8Ijc+rrXAGWMRwR32sD7ueRzmwHr5Veyy9may0Zhda5lS7Ro6prWSO1kRPafAkPNrIPMb7lp2CVr2tfG4PY4Atc0hzXA7CCNoQciIoJQVV3Q+FRyYbHVWAmpqhgDrayyQFrmevQP1VnJXDn4y3hqyzDqN4lihk4SolYbsdIAWtY0jaAHOJ3XI5FTyAta5p6gy4JQudtEGh1Rvcwfc0LJS1fmb8g0XzJvfSIPO90b5Kg+mx+6lWclo3ujfJUH02P3UqzkgLmpamSF7ZIXuilYbsewlr2nlBGsLhRBY2FZ6MZgaGvfDVAb6iPw+tzC267FbnxxeQERtpoCRbSZG9zhzjTcR9yrFEHfxnGamtk4asmfUSnVpSG9hyNGwDmC6CIgIiIC/TTYr8og5uG5v79ScPzfh/4uFEHMZub71+RJrPOuNEH7e++6y/CIgIiICIiAvSZMZdYlhoDaOoc2K9zDIBJCfqu2dVl5tEFqMz74qG2MNIXfvaEo+7hF5zKPOXi2INMc1RwcLhZ0VOOCY4cjiPCI5ibLxyIJKhEQFq/M35BovmTe+kWUFq/M35BovmTe+kQed7o3yVB9Nj91Ks5LRvdG+SoPpsfupVnJAREQEREBERAREQEREBERAREQEREBERAREQEREBERAREQFq/M35BovmTe+kWUFq/M35BovmTe+kQed7o3yVB9Nj91Ks5LVedvJOpxeijp6R0TZGVLZXGZzmN0Qx7dRa067uCqXiJxfztH7WbskFXIu7jWGvpKmWllLTLBI+N5YSWlzTY6JIGrqXSQERewyLzdV2LxSTUj4Gsik4Nwme9jr6IdqDWHVYoPHorR4icX87R+1m7JOInF/O0ftZuyQVcitHiJxfztH7Wbsk4icX87R+1m7JBVyK0eInF/O0ftZuyTiJxfztH7WbskFXIrR4icX87R+1m7JOInF/O0ftZuyQVcitHiJxfztH7Wbsk4icX87R+1m7JBVyK0eInF/O0ftZuyTiJxfztH7WbskFXIrR4icX87R+1m7JOInF/O0ftZuyQVcitHiJxfztH7Wbsk4icX87R+1m7JBVyK0eInF/O0ftZuyTiJxfztH7WbskFXIvX5aZvK3B445ax8DmzPLG8C97yCBfXpMGpeQQERfRyfwiSuqYqSAtEs79BhkJawGxOsgE7uRB85avzN+QaL5k3vpFUPETi/naP2s3ZK783+CzYfhlPR1BYZoWyB5jJcw6Uj3CxIB2OG5B6NQpRBj/ADjeWMQ+mT/zlecXo84/ljEPpk/85XnEBaF7m79AqvpY92xZ6Whe5u/QKr6WPdsQW6ilEEIpRAREQEREBERAREQEREBERAREQU73Sf6HR/SZP5Fn5aB7pT9Do/pEn8iz8gL1majy3Q/x/wDq5eTXrM1Hluh/j/8AVyDW6IoQEUqLIMhZyWEYzXgix77mPUXXB9RXmlp/OLmsp8Wf3zFL3rW6Ia5+jpxygahwjbg3A1aQOzcbBVnJmJxYEhs1G5t9RMkov1cGgqxaG7m9hGH1JIIBq9R3G0bL2XmsHzC1jnjv2rhhjBF+AD5nuG8DSDQDz67chV4ZP4HT4fTMpaRmhDGNV9bnE7XOO9xO9B9JQpUIClEQEREEKURAUKUQEREEKURAREQEREFPd0k0950ZtqFS8E85jNvwPqWfVs/KTAKfEaZ9LVtLon21g2exw2OYdzgqQxbMLWtee86qCaK5tw/CQvA3A6IcD06kFPr12adpON0Nhr4e/UGOJXpYsxOLFw0pqNrb6yJJnEdXBq0M3Oa+nwhxnfIaqtLS3hC3QjiB2iNtzrOwuJ9WtBYCIiCFKIgIiIChEQSoREBSiICIiAiIgIiICIiAiIgIiICIiAoREBSiIChEQ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nvGrpSpPr>
          <p:cNvPr id="45" name="组合 44"/>
          <p:cNvGrpSpPr/>
          <p:nvPr/>
        </p:nvGrpSpPr>
        <p:grpSpPr>
          <a:xfrm>
            <a:off x="337182" y="1159276"/>
            <a:ext cx="4802003" cy="4772794"/>
            <a:chOff x="257145" y="1071546"/>
            <a:chExt cx="2886095" cy="2847995"/>
          </a:xfrm>
        </p:grpSpPr>
        <p:grpSp>
          <p:nvGrpSpPr>
            <p:cNvPr id="46" name="组合 45"/>
            <p:cNvGrpSpPr/>
            <p:nvPr/>
          </p:nvGrpSpPr>
          <p:grpSpPr>
            <a:xfrm>
              <a:off x="257145" y="1071546"/>
              <a:ext cx="2886095" cy="2847995"/>
              <a:chOff x="257145" y="1071546"/>
              <a:chExt cx="2886095" cy="2847995"/>
            </a:xfrm>
          </p:grpSpPr>
          <p:sp>
            <p:nvSpPr>
              <p:cNvPr id="48" name="矩形 47"/>
              <p:cNvSpPr/>
              <p:nvPr/>
            </p:nvSpPr>
            <p:spPr>
              <a:xfrm>
                <a:off x="2119295" y="2357430"/>
                <a:ext cx="428628" cy="42862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9" name="组合 35"/>
              <p:cNvGrpSpPr/>
              <p:nvPr/>
            </p:nvGrpSpPr>
            <p:grpSpPr>
              <a:xfrm>
                <a:off x="257145" y="1071546"/>
                <a:ext cx="2886095" cy="2847995"/>
                <a:chOff x="362882" y="4500570"/>
                <a:chExt cx="2121606" cy="2111384"/>
              </a:xfrm>
            </p:grpSpPr>
            <p:pic>
              <p:nvPicPr>
                <p:cNvPr id="50" name="图片 49" descr="Z9010_QREF000_20120721_055000.GIF"/>
                <p:cNvPicPr>
                  <a:picLocks noChangeAspect="1"/>
                </p:cNvPicPr>
                <p:nvPr/>
              </p:nvPicPr>
              <p:blipFill>
                <a:blip r:embed="rId6" cstate="print"/>
                <a:srcRect l="11811" t="20472" r="47244" b="25197"/>
                <a:stretch>
                  <a:fillRect/>
                </a:stretch>
              </p:blipFill>
              <p:spPr>
                <a:xfrm>
                  <a:off x="362882" y="4500570"/>
                  <a:ext cx="2121606" cy="2111384"/>
                </a:xfrm>
                <a:prstGeom prst="rect">
                  <a:avLst/>
                </a:prstGeom>
                <a:ln>
                  <a:solidFill>
                    <a:schemeClr val="tx1"/>
                  </a:solidFill>
                </a:ln>
              </p:spPr>
            </p:pic>
            <p:sp>
              <p:nvSpPr>
                <p:cNvPr id="51" name="椭圆形标注 50"/>
                <p:cNvSpPr/>
                <p:nvPr/>
              </p:nvSpPr>
              <p:spPr>
                <a:xfrm>
                  <a:off x="2143832" y="5959980"/>
                  <a:ext cx="288032" cy="216024"/>
                </a:xfrm>
                <a:prstGeom prst="wedgeEllipseCallout">
                  <a:avLst>
                    <a:gd name="adj1" fmla="val -124427"/>
                    <a:gd name="adj2" fmla="val -20929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rgbClr val="FF0000"/>
                      </a:solidFill>
                    </a:rPr>
                    <a:t>S</a:t>
                  </a:r>
                  <a:endParaRPr lang="zh-CN" altLang="en-US" sz="2800" b="1" dirty="0">
                    <a:solidFill>
                      <a:srgbClr val="FF0000"/>
                    </a:solidFill>
                  </a:endParaRPr>
                </a:p>
              </p:txBody>
            </p:sp>
            <p:sp>
              <p:nvSpPr>
                <p:cNvPr id="52" name="TextBox 51"/>
                <p:cNvSpPr txBox="1"/>
                <p:nvPr/>
              </p:nvSpPr>
              <p:spPr>
                <a:xfrm>
                  <a:off x="362882" y="4500570"/>
                  <a:ext cx="864045" cy="245077"/>
                </a:xfrm>
                <a:prstGeom prst="rect">
                  <a:avLst/>
                </a:prstGeom>
                <a:solidFill>
                  <a:schemeClr val="bg1">
                    <a:alpha val="69804"/>
                  </a:schemeClr>
                </a:solidFill>
              </p:spPr>
              <p:txBody>
                <a:bodyPr wrap="none" lIns="0" tIns="0" rIns="0" bIns="0" rtlCol="0">
                  <a:spAutoFit/>
                </a:bodyPr>
                <a:lstStyle/>
                <a:p>
                  <a:r>
                    <a:rPr lang="en-US" altLang="zh-CN" sz="1600" b="1" dirty="0" smtClean="0">
                      <a:latin typeface="Arial" pitchFamily="34" charset="0"/>
                      <a:cs typeface="Arial" pitchFamily="34" charset="0"/>
                    </a:rPr>
                    <a:t> </a:t>
                  </a:r>
                  <a:r>
                    <a:rPr lang="en-US" altLang="zh-CN" sz="3600" b="1" dirty="0" smtClean="0">
                      <a:latin typeface="Arial" pitchFamily="34" charset="0"/>
                      <a:cs typeface="Arial" pitchFamily="34" charset="0"/>
                    </a:rPr>
                    <a:t>1348LST</a:t>
                  </a:r>
                  <a:endParaRPr lang="zh-CN" altLang="en-US" sz="3600" b="1" dirty="0">
                    <a:latin typeface="Arial" pitchFamily="34" charset="0"/>
                    <a:cs typeface="Arial" pitchFamily="34" charset="0"/>
                  </a:endParaRPr>
                </a:p>
              </p:txBody>
            </p:sp>
            <p:sp>
              <p:nvSpPr>
                <p:cNvPr id="53" name="加号 52"/>
                <p:cNvSpPr>
                  <a:spLocks noChangeAspect="1"/>
                </p:cNvSpPr>
                <p:nvPr/>
              </p:nvSpPr>
              <p:spPr>
                <a:xfrm>
                  <a:off x="1621841" y="5566810"/>
                  <a:ext cx="140940" cy="141574"/>
                </a:xfrm>
                <a:prstGeom prst="mathPlus">
                  <a:avLst>
                    <a:gd name="adj1" fmla="val 16497"/>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n w="12700">
                      <a:solidFill>
                        <a:schemeClr val="tx1"/>
                      </a:solidFill>
                    </a:ln>
                  </a:endParaRPr>
                </a:p>
              </p:txBody>
            </p:sp>
          </p:grpSp>
        </p:grpSp>
        <p:sp>
          <p:nvSpPr>
            <p:cNvPr id="47" name="矩形 46"/>
            <p:cNvSpPr/>
            <p:nvPr/>
          </p:nvSpPr>
          <p:spPr>
            <a:xfrm>
              <a:off x="2124058" y="2383668"/>
              <a:ext cx="357190" cy="3571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1787323" y="2896522"/>
            <a:ext cx="1096145" cy="923330"/>
          </a:xfrm>
          <a:prstGeom prst="rect">
            <a:avLst/>
          </a:prstGeom>
          <a:noFill/>
        </p:spPr>
        <p:txBody>
          <a:bodyPr wrap="square" rtlCol="0">
            <a:spAutoFit/>
          </a:bodyPr>
          <a:lstStyle/>
          <a:p>
            <a:r>
              <a:rPr lang="en-US" altLang="zh-CN" b="1" dirty="0" err="1" smtClean="0"/>
              <a:t>Bejing</a:t>
            </a:r>
            <a:r>
              <a:rPr lang="en-US" altLang="zh-CN" b="1" dirty="0" smtClean="0"/>
              <a:t> S-band Radar</a:t>
            </a:r>
            <a:endParaRPr lang="zh-CN" altLang="en-US" b="1" dirty="0"/>
          </a:p>
        </p:txBody>
      </p:sp>
      <p:cxnSp>
        <p:nvCxnSpPr>
          <p:cNvPr id="5" name="直接箭头连接符 4"/>
          <p:cNvCxnSpPr/>
          <p:nvPr/>
        </p:nvCxnSpPr>
        <p:spPr>
          <a:xfrm>
            <a:off x="2698417" y="3358187"/>
            <a:ext cx="448172" cy="3145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738098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zz_sur_p_windbarb_211300.gif"/>
          <p:cNvPicPr>
            <a:picLocks/>
          </p:cNvPicPr>
          <p:nvPr/>
        </p:nvPicPr>
        <p:blipFill rotWithShape="1">
          <a:blip r:embed="rId4" cstate="print"/>
          <a:srcRect l="40813" t="30253" r="39683" b="46633"/>
          <a:stretch/>
        </p:blipFill>
        <p:spPr>
          <a:xfrm>
            <a:off x="473064" y="1635942"/>
            <a:ext cx="4132800" cy="4194000"/>
          </a:xfrm>
          <a:prstGeom prst="rect">
            <a:avLst/>
          </a:prstGeom>
          <a:ln w="12700">
            <a:solidFill>
              <a:schemeClr val="tx1"/>
            </a:solidFill>
          </a:ln>
        </p:spPr>
      </p:pic>
      <p:pic>
        <p:nvPicPr>
          <p:cNvPr id="6" name="图片 5" descr="zz_sur_p_windbarb_211300.gif"/>
          <p:cNvPicPr>
            <a:picLocks/>
          </p:cNvPicPr>
          <p:nvPr/>
        </p:nvPicPr>
        <p:blipFill rotWithShape="1">
          <a:blip r:embed="rId4" cstate="print"/>
          <a:srcRect l="45911" t="42921" r="50841" b="46898"/>
          <a:stretch/>
        </p:blipFill>
        <p:spPr>
          <a:xfrm>
            <a:off x="1840918" y="3934621"/>
            <a:ext cx="688291" cy="1847551"/>
          </a:xfrm>
          <a:prstGeom prst="rect">
            <a:avLst/>
          </a:prstGeom>
        </p:spPr>
      </p:pic>
      <p:pic>
        <p:nvPicPr>
          <p:cNvPr id="7" name="图片 6" descr="zz_sur_p_windbarb_211300.gif"/>
          <p:cNvPicPr>
            <a:picLocks/>
          </p:cNvPicPr>
          <p:nvPr/>
        </p:nvPicPr>
        <p:blipFill rotWithShape="1">
          <a:blip r:embed="rId4" cstate="print"/>
          <a:srcRect l="45911" t="42920" r="50841" b="46655"/>
          <a:stretch/>
        </p:blipFill>
        <p:spPr>
          <a:xfrm>
            <a:off x="2235422" y="3938131"/>
            <a:ext cx="688291" cy="1891576"/>
          </a:xfrm>
          <a:prstGeom prst="rect">
            <a:avLst/>
          </a:prstGeom>
        </p:spPr>
      </p:pic>
      <p:pic>
        <p:nvPicPr>
          <p:cNvPr id="8" name="图片 7" descr="zz_sur_p_windbarb_211300.gif"/>
          <p:cNvPicPr>
            <a:picLocks/>
          </p:cNvPicPr>
          <p:nvPr/>
        </p:nvPicPr>
        <p:blipFill rotWithShape="1">
          <a:blip r:embed="rId4" cstate="print"/>
          <a:srcRect l="45911" t="50717" r="50841" b="45617"/>
          <a:stretch/>
        </p:blipFill>
        <p:spPr>
          <a:xfrm>
            <a:off x="2520811" y="4124396"/>
            <a:ext cx="688291" cy="1028719"/>
          </a:xfrm>
          <a:prstGeom prst="rect">
            <a:avLst/>
          </a:prstGeom>
        </p:spPr>
      </p:pic>
      <p:sp>
        <p:nvSpPr>
          <p:cNvPr id="9" name="TextBox 21"/>
          <p:cNvSpPr txBox="1"/>
          <p:nvPr/>
        </p:nvSpPr>
        <p:spPr>
          <a:xfrm>
            <a:off x="1717369" y="2404450"/>
            <a:ext cx="747449" cy="276998"/>
          </a:xfrm>
          <a:prstGeom prst="rect">
            <a:avLst/>
          </a:prstGeom>
          <a:noFill/>
        </p:spPr>
        <p:txBody>
          <a:bodyPr wrap="none" rtlCol="0">
            <a:spAutoFit/>
          </a:bodyPr>
          <a:lstStyle/>
          <a:p>
            <a:r>
              <a:rPr lang="en-US" altLang="zh-CN" sz="1200" b="1" dirty="0" smtClean="0">
                <a:solidFill>
                  <a:srgbClr val="00B050"/>
                </a:solidFill>
              </a:rPr>
              <a:t>1356 LST</a:t>
            </a:r>
            <a:endParaRPr lang="zh-CN" altLang="en-US" sz="1200" b="1" dirty="0">
              <a:solidFill>
                <a:srgbClr val="00B050"/>
              </a:solidFill>
            </a:endParaRPr>
          </a:p>
        </p:txBody>
      </p:sp>
      <p:sp>
        <p:nvSpPr>
          <p:cNvPr id="10" name="TextBox 22"/>
          <p:cNvSpPr txBox="1"/>
          <p:nvPr/>
        </p:nvSpPr>
        <p:spPr>
          <a:xfrm>
            <a:off x="1271027" y="3350479"/>
            <a:ext cx="747449" cy="276998"/>
          </a:xfrm>
          <a:prstGeom prst="rect">
            <a:avLst/>
          </a:prstGeom>
          <a:noFill/>
        </p:spPr>
        <p:txBody>
          <a:bodyPr wrap="none" rtlCol="0">
            <a:spAutoFit/>
          </a:bodyPr>
          <a:lstStyle/>
          <a:p>
            <a:r>
              <a:rPr lang="en-US" altLang="zh-CN" sz="1200" b="1" dirty="0" smtClean="0">
                <a:solidFill>
                  <a:srgbClr val="FF0000"/>
                </a:solidFill>
              </a:rPr>
              <a:t>1350 LST</a:t>
            </a:r>
            <a:endParaRPr lang="zh-CN" altLang="en-US" sz="1200" b="1" dirty="0">
              <a:solidFill>
                <a:srgbClr val="FF0000"/>
              </a:solidFill>
            </a:endParaRPr>
          </a:p>
        </p:txBody>
      </p:sp>
      <p:sp>
        <p:nvSpPr>
          <p:cNvPr id="11" name="TextBox 23"/>
          <p:cNvSpPr txBox="1"/>
          <p:nvPr/>
        </p:nvSpPr>
        <p:spPr>
          <a:xfrm>
            <a:off x="858784" y="4249259"/>
            <a:ext cx="747449" cy="276998"/>
          </a:xfrm>
          <a:prstGeom prst="rect">
            <a:avLst/>
          </a:prstGeom>
          <a:noFill/>
        </p:spPr>
        <p:txBody>
          <a:bodyPr wrap="none" rtlCol="0">
            <a:spAutoFit/>
          </a:bodyPr>
          <a:lstStyle/>
          <a:p>
            <a:r>
              <a:rPr lang="en-US" altLang="zh-CN" sz="1200" b="1" dirty="0" smtClean="0">
                <a:solidFill>
                  <a:srgbClr val="0066FF"/>
                </a:solidFill>
              </a:rPr>
              <a:t>1344 LST</a:t>
            </a:r>
            <a:endParaRPr lang="zh-CN" altLang="en-US" sz="1200" b="1" dirty="0">
              <a:solidFill>
                <a:srgbClr val="0066FF"/>
              </a:solidFill>
            </a:endParaRPr>
          </a:p>
        </p:txBody>
      </p:sp>
      <p:sp>
        <p:nvSpPr>
          <p:cNvPr id="15" name="加号 14"/>
          <p:cNvSpPr/>
          <p:nvPr/>
        </p:nvSpPr>
        <p:spPr>
          <a:xfrm>
            <a:off x="2766814" y="4781366"/>
            <a:ext cx="80035" cy="80394"/>
          </a:xfrm>
          <a:prstGeom prst="mathPlus">
            <a:avLst>
              <a:gd name="adj1" fmla="val 0"/>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73"/>
          <p:cNvSpPr txBox="1"/>
          <p:nvPr/>
        </p:nvSpPr>
        <p:spPr>
          <a:xfrm>
            <a:off x="752800" y="5630854"/>
            <a:ext cx="651140" cy="246221"/>
          </a:xfrm>
          <a:prstGeom prst="rect">
            <a:avLst/>
          </a:prstGeom>
          <a:noFill/>
        </p:spPr>
        <p:txBody>
          <a:bodyPr wrap="none" rtlCol="0">
            <a:spAutoFit/>
          </a:bodyPr>
          <a:lstStyle/>
          <a:p>
            <a:r>
              <a:rPr lang="en-US" altLang="zh-CN" sz="1000" dirty="0"/>
              <a:t>116.6 </a:t>
            </a:r>
            <a:r>
              <a:rPr lang="en-US" altLang="zh-CN" sz="1000" dirty="0">
                <a:sym typeface="Symbol"/>
              </a:rPr>
              <a:t> </a:t>
            </a:r>
            <a:r>
              <a:rPr lang="en-US" altLang="zh-CN" sz="1000" dirty="0" smtClean="0"/>
              <a:t>E</a:t>
            </a:r>
            <a:endParaRPr lang="zh-CN" altLang="en-US" sz="1000" dirty="0"/>
          </a:p>
        </p:txBody>
      </p:sp>
      <p:sp>
        <p:nvSpPr>
          <p:cNvPr id="22" name="TextBox 74"/>
          <p:cNvSpPr txBox="1"/>
          <p:nvPr/>
        </p:nvSpPr>
        <p:spPr>
          <a:xfrm>
            <a:off x="3545728" y="5631051"/>
            <a:ext cx="651140" cy="246221"/>
          </a:xfrm>
          <a:prstGeom prst="rect">
            <a:avLst/>
          </a:prstGeom>
          <a:noFill/>
        </p:spPr>
        <p:txBody>
          <a:bodyPr wrap="none" rtlCol="0">
            <a:spAutoFit/>
          </a:bodyPr>
          <a:lstStyle/>
          <a:p>
            <a:r>
              <a:rPr lang="en-US" altLang="zh-CN" sz="1000" dirty="0"/>
              <a:t>116.8 </a:t>
            </a:r>
            <a:r>
              <a:rPr lang="en-US" altLang="zh-CN" sz="1000" dirty="0">
                <a:sym typeface="Symbol"/>
              </a:rPr>
              <a:t> </a:t>
            </a:r>
            <a:r>
              <a:rPr lang="en-US" altLang="zh-CN" sz="1000" dirty="0" smtClean="0"/>
              <a:t>E</a:t>
            </a:r>
            <a:endParaRPr lang="zh-CN" altLang="en-US" sz="1000" dirty="0"/>
          </a:p>
        </p:txBody>
      </p:sp>
      <p:pic>
        <p:nvPicPr>
          <p:cNvPr id="23" name="图片 22" descr="zz_map_211300.gif"/>
          <p:cNvPicPr>
            <a:picLocks/>
          </p:cNvPicPr>
          <p:nvPr/>
        </p:nvPicPr>
        <p:blipFill>
          <a:blip r:embed="rId5" cstate="print"/>
          <a:srcRect l="90154" t="35225" r="4415" b="33614"/>
          <a:stretch>
            <a:fillRect/>
          </a:stretch>
        </p:blipFill>
        <p:spPr>
          <a:xfrm>
            <a:off x="4179995" y="4076269"/>
            <a:ext cx="422635" cy="1606897"/>
          </a:xfrm>
          <a:prstGeom prst="rect">
            <a:avLst/>
          </a:prstGeom>
        </p:spPr>
      </p:pic>
      <p:sp>
        <p:nvSpPr>
          <p:cNvPr id="24" name="TextBox 126"/>
          <p:cNvSpPr txBox="1"/>
          <p:nvPr/>
        </p:nvSpPr>
        <p:spPr>
          <a:xfrm>
            <a:off x="4294222" y="4103779"/>
            <a:ext cx="398629" cy="336055"/>
          </a:xfrm>
          <a:prstGeom prst="rect">
            <a:avLst/>
          </a:prstGeom>
          <a:noFill/>
        </p:spPr>
        <p:txBody>
          <a:bodyPr wrap="none" rtlCol="0">
            <a:spAutoFit/>
          </a:bodyPr>
          <a:lstStyle/>
          <a:p>
            <a:r>
              <a:rPr lang="en-US" altLang="zh-CN" sz="1000" dirty="0" smtClean="0">
                <a:latin typeface="Arial" pitchFamily="34" charset="0"/>
                <a:cs typeface="Arial" pitchFamily="34" charset="0"/>
              </a:rPr>
              <a:t>m</a:t>
            </a:r>
            <a:endParaRPr lang="zh-CN" altLang="en-US" sz="1000" dirty="0">
              <a:latin typeface="Arial" pitchFamily="34" charset="0"/>
              <a:cs typeface="Arial" pitchFamily="34" charset="0"/>
            </a:endParaRPr>
          </a:p>
        </p:txBody>
      </p:sp>
      <p:sp>
        <p:nvSpPr>
          <p:cNvPr id="37" name="任意多边形 36"/>
          <p:cNvSpPr>
            <a:spLocks noChangeAspect="1"/>
          </p:cNvSpPr>
          <p:nvPr/>
        </p:nvSpPr>
        <p:spPr>
          <a:xfrm>
            <a:off x="2370714" y="4198656"/>
            <a:ext cx="627271" cy="1406290"/>
          </a:xfrm>
          <a:custGeom>
            <a:avLst/>
            <a:gdLst>
              <a:gd name="connsiteX0" fmla="*/ 2684678 w 2812694"/>
              <a:gd name="connsiteY0" fmla="*/ 0 h 6232550"/>
              <a:gd name="connsiteX1" fmla="*/ 2457907 w 2812694"/>
              <a:gd name="connsiteY1" fmla="*/ 226771 h 6232550"/>
              <a:gd name="connsiteX2" fmla="*/ 2238451 w 2812694"/>
              <a:gd name="connsiteY2" fmla="*/ 446227 h 6232550"/>
              <a:gd name="connsiteX3" fmla="*/ 2099462 w 2812694"/>
              <a:gd name="connsiteY3" fmla="*/ 585216 h 6232550"/>
              <a:gd name="connsiteX4" fmla="*/ 2070202 w 2812694"/>
              <a:gd name="connsiteY4" fmla="*/ 731520 h 6232550"/>
              <a:gd name="connsiteX5" fmla="*/ 2114093 w 2812694"/>
              <a:gd name="connsiteY5" fmla="*/ 855878 h 6232550"/>
              <a:gd name="connsiteX6" fmla="*/ 2304288 w 2812694"/>
              <a:gd name="connsiteY6" fmla="*/ 1046074 h 6232550"/>
              <a:gd name="connsiteX7" fmla="*/ 2611526 w 2812694"/>
              <a:gd name="connsiteY7" fmla="*/ 1207008 h 6232550"/>
              <a:gd name="connsiteX8" fmla="*/ 2757830 w 2812694"/>
              <a:gd name="connsiteY8" fmla="*/ 1338682 h 6232550"/>
              <a:gd name="connsiteX9" fmla="*/ 2743200 w 2812694"/>
              <a:gd name="connsiteY9" fmla="*/ 1506931 h 6232550"/>
              <a:gd name="connsiteX10" fmla="*/ 2340864 w 2812694"/>
              <a:gd name="connsiteY10" fmla="*/ 1660550 h 6232550"/>
              <a:gd name="connsiteX11" fmla="*/ 1945843 w 2812694"/>
              <a:gd name="connsiteY11" fmla="*/ 1792224 h 6232550"/>
              <a:gd name="connsiteX12" fmla="*/ 1660550 w 2812694"/>
              <a:gd name="connsiteY12" fmla="*/ 1909267 h 6232550"/>
              <a:gd name="connsiteX13" fmla="*/ 1492301 w 2812694"/>
              <a:gd name="connsiteY13" fmla="*/ 2040941 h 6232550"/>
              <a:gd name="connsiteX14" fmla="*/ 1514246 w 2812694"/>
              <a:gd name="connsiteY14" fmla="*/ 2231136 h 6232550"/>
              <a:gd name="connsiteX15" fmla="*/ 1741018 w 2812694"/>
              <a:gd name="connsiteY15" fmla="*/ 2457907 h 6232550"/>
              <a:gd name="connsiteX16" fmla="*/ 1982419 w 2812694"/>
              <a:gd name="connsiteY16" fmla="*/ 2582266 h 6232550"/>
              <a:gd name="connsiteX17" fmla="*/ 2092147 w 2812694"/>
              <a:gd name="connsiteY17" fmla="*/ 2699309 h 6232550"/>
              <a:gd name="connsiteX18" fmla="*/ 2143354 w 2812694"/>
              <a:gd name="connsiteY18" fmla="*/ 2933395 h 6232550"/>
              <a:gd name="connsiteX19" fmla="*/ 2040941 w 2812694"/>
              <a:gd name="connsiteY19" fmla="*/ 3211373 h 6232550"/>
              <a:gd name="connsiteX20" fmla="*/ 1938528 w 2812694"/>
              <a:gd name="connsiteY20" fmla="*/ 3364992 h 6232550"/>
              <a:gd name="connsiteX21" fmla="*/ 1894637 w 2812694"/>
              <a:gd name="connsiteY21" fmla="*/ 3460090 h 6232550"/>
              <a:gd name="connsiteX22" fmla="*/ 1828800 w 2812694"/>
              <a:gd name="connsiteY22" fmla="*/ 3657600 h 6232550"/>
              <a:gd name="connsiteX23" fmla="*/ 1697126 w 2812694"/>
              <a:gd name="connsiteY23" fmla="*/ 4089197 h 6232550"/>
              <a:gd name="connsiteX24" fmla="*/ 1631290 w 2812694"/>
              <a:gd name="connsiteY24" fmla="*/ 4462272 h 6232550"/>
              <a:gd name="connsiteX25" fmla="*/ 1477670 w 2812694"/>
              <a:gd name="connsiteY25" fmla="*/ 4637837 h 6232550"/>
              <a:gd name="connsiteX26" fmla="*/ 1309421 w 2812694"/>
              <a:gd name="connsiteY26" fmla="*/ 4747565 h 6232550"/>
              <a:gd name="connsiteX27" fmla="*/ 1155802 w 2812694"/>
              <a:gd name="connsiteY27" fmla="*/ 4806086 h 6232550"/>
              <a:gd name="connsiteX28" fmla="*/ 1046074 w 2812694"/>
              <a:gd name="connsiteY28" fmla="*/ 4967021 h 6232550"/>
              <a:gd name="connsiteX29" fmla="*/ 899770 w 2812694"/>
              <a:gd name="connsiteY29" fmla="*/ 5259629 h 6232550"/>
              <a:gd name="connsiteX30" fmla="*/ 636422 w 2812694"/>
              <a:gd name="connsiteY30" fmla="*/ 5610758 h 6232550"/>
              <a:gd name="connsiteX31" fmla="*/ 292608 w 2812694"/>
              <a:gd name="connsiteY31" fmla="*/ 5961888 h 6232550"/>
              <a:gd name="connsiteX32" fmla="*/ 0 w 2812694"/>
              <a:gd name="connsiteY32" fmla="*/ 6232550 h 62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12694" h="6232550">
                <a:moveTo>
                  <a:pt x="2684678" y="0"/>
                </a:moveTo>
                <a:lnTo>
                  <a:pt x="2457907" y="226771"/>
                </a:lnTo>
                <a:lnTo>
                  <a:pt x="2238451" y="446227"/>
                </a:lnTo>
                <a:cubicBezTo>
                  <a:pt x="2178710" y="505968"/>
                  <a:pt x="2127503" y="537667"/>
                  <a:pt x="2099462" y="585216"/>
                </a:cubicBezTo>
                <a:cubicBezTo>
                  <a:pt x="2071421" y="632765"/>
                  <a:pt x="2067763" y="686410"/>
                  <a:pt x="2070202" y="731520"/>
                </a:cubicBezTo>
                <a:cubicBezTo>
                  <a:pt x="2072641" y="776630"/>
                  <a:pt x="2075079" y="803452"/>
                  <a:pt x="2114093" y="855878"/>
                </a:cubicBezTo>
                <a:cubicBezTo>
                  <a:pt x="2153107" y="908304"/>
                  <a:pt x="2221383" y="987552"/>
                  <a:pt x="2304288" y="1046074"/>
                </a:cubicBezTo>
                <a:cubicBezTo>
                  <a:pt x="2387193" y="1104596"/>
                  <a:pt x="2535936" y="1158240"/>
                  <a:pt x="2611526" y="1207008"/>
                </a:cubicBezTo>
                <a:cubicBezTo>
                  <a:pt x="2687116" y="1255776"/>
                  <a:pt x="2735884" y="1288695"/>
                  <a:pt x="2757830" y="1338682"/>
                </a:cubicBezTo>
                <a:cubicBezTo>
                  <a:pt x="2779776" y="1388669"/>
                  <a:pt x="2812694" y="1453286"/>
                  <a:pt x="2743200" y="1506931"/>
                </a:cubicBezTo>
                <a:cubicBezTo>
                  <a:pt x="2673706" y="1560576"/>
                  <a:pt x="2473757" y="1613001"/>
                  <a:pt x="2340864" y="1660550"/>
                </a:cubicBezTo>
                <a:cubicBezTo>
                  <a:pt x="2207971" y="1708099"/>
                  <a:pt x="2059229" y="1750771"/>
                  <a:pt x="1945843" y="1792224"/>
                </a:cubicBezTo>
                <a:cubicBezTo>
                  <a:pt x="1832457" y="1833677"/>
                  <a:pt x="1736140" y="1867814"/>
                  <a:pt x="1660550" y="1909267"/>
                </a:cubicBezTo>
                <a:cubicBezTo>
                  <a:pt x="1584960" y="1950720"/>
                  <a:pt x="1516685" y="1987296"/>
                  <a:pt x="1492301" y="2040941"/>
                </a:cubicBezTo>
                <a:cubicBezTo>
                  <a:pt x="1467917" y="2094586"/>
                  <a:pt x="1472793" y="2161642"/>
                  <a:pt x="1514246" y="2231136"/>
                </a:cubicBezTo>
                <a:cubicBezTo>
                  <a:pt x="1555699" y="2300630"/>
                  <a:pt x="1662989" y="2399385"/>
                  <a:pt x="1741018" y="2457907"/>
                </a:cubicBezTo>
                <a:cubicBezTo>
                  <a:pt x="1819047" y="2516429"/>
                  <a:pt x="1923897" y="2542032"/>
                  <a:pt x="1982419" y="2582266"/>
                </a:cubicBezTo>
                <a:cubicBezTo>
                  <a:pt x="2040941" y="2622500"/>
                  <a:pt x="2065325" y="2640788"/>
                  <a:pt x="2092147" y="2699309"/>
                </a:cubicBezTo>
                <a:cubicBezTo>
                  <a:pt x="2118969" y="2757830"/>
                  <a:pt x="2151888" y="2848051"/>
                  <a:pt x="2143354" y="2933395"/>
                </a:cubicBezTo>
                <a:cubicBezTo>
                  <a:pt x="2134820" y="3018739"/>
                  <a:pt x="2075079" y="3139440"/>
                  <a:pt x="2040941" y="3211373"/>
                </a:cubicBezTo>
                <a:cubicBezTo>
                  <a:pt x="2006803" y="3283306"/>
                  <a:pt x="1962912" y="3323539"/>
                  <a:pt x="1938528" y="3364992"/>
                </a:cubicBezTo>
                <a:cubicBezTo>
                  <a:pt x="1914144" y="3406445"/>
                  <a:pt x="1912925" y="3411322"/>
                  <a:pt x="1894637" y="3460090"/>
                </a:cubicBezTo>
                <a:cubicBezTo>
                  <a:pt x="1876349" y="3508858"/>
                  <a:pt x="1861719" y="3552749"/>
                  <a:pt x="1828800" y="3657600"/>
                </a:cubicBezTo>
                <a:cubicBezTo>
                  <a:pt x="1795882" y="3762451"/>
                  <a:pt x="1730044" y="3955085"/>
                  <a:pt x="1697126" y="4089197"/>
                </a:cubicBezTo>
                <a:cubicBezTo>
                  <a:pt x="1664208" y="4223309"/>
                  <a:pt x="1667866" y="4370832"/>
                  <a:pt x="1631290" y="4462272"/>
                </a:cubicBezTo>
                <a:cubicBezTo>
                  <a:pt x="1594714" y="4553712"/>
                  <a:pt x="1531315" y="4590288"/>
                  <a:pt x="1477670" y="4637837"/>
                </a:cubicBezTo>
                <a:cubicBezTo>
                  <a:pt x="1424025" y="4685386"/>
                  <a:pt x="1363066" y="4719524"/>
                  <a:pt x="1309421" y="4747565"/>
                </a:cubicBezTo>
                <a:cubicBezTo>
                  <a:pt x="1255776" y="4775607"/>
                  <a:pt x="1199693" y="4769510"/>
                  <a:pt x="1155802" y="4806086"/>
                </a:cubicBezTo>
                <a:cubicBezTo>
                  <a:pt x="1111911" y="4842662"/>
                  <a:pt x="1088746" y="4891431"/>
                  <a:pt x="1046074" y="4967021"/>
                </a:cubicBezTo>
                <a:cubicBezTo>
                  <a:pt x="1003402" y="5042611"/>
                  <a:pt x="968045" y="5152340"/>
                  <a:pt x="899770" y="5259629"/>
                </a:cubicBezTo>
                <a:cubicBezTo>
                  <a:pt x="831495" y="5366919"/>
                  <a:pt x="737616" y="5493715"/>
                  <a:pt x="636422" y="5610758"/>
                </a:cubicBezTo>
                <a:cubicBezTo>
                  <a:pt x="535228" y="5727801"/>
                  <a:pt x="398678" y="5858256"/>
                  <a:pt x="292608" y="5961888"/>
                </a:cubicBezTo>
                <a:cubicBezTo>
                  <a:pt x="186538" y="6065520"/>
                  <a:pt x="93269" y="6149035"/>
                  <a:pt x="0" y="6232550"/>
                </a:cubicBezTo>
              </a:path>
            </a:pathLst>
          </a:custGeom>
          <a:ln w="38100"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TextBox 86"/>
          <p:cNvSpPr txBox="1"/>
          <p:nvPr/>
        </p:nvSpPr>
        <p:spPr>
          <a:xfrm>
            <a:off x="3372566" y="5290240"/>
            <a:ext cx="731528" cy="307777"/>
          </a:xfrm>
          <a:prstGeom prst="rect">
            <a:avLst/>
          </a:prstGeom>
          <a:noFill/>
          <a:ln>
            <a:noFill/>
          </a:ln>
        </p:spPr>
        <p:txBody>
          <a:bodyPr wrap="square" rtlCol="0">
            <a:spAutoFit/>
          </a:bodyPr>
          <a:lstStyle/>
          <a:p>
            <a:pPr algn="ctr"/>
            <a:r>
              <a:rPr lang="en-US" altLang="zh-CN" sz="1400" dirty="0" smtClean="0"/>
              <a:t>5km</a:t>
            </a:r>
            <a:endParaRPr lang="zh-CN" altLang="en-US" sz="1400" dirty="0"/>
          </a:p>
        </p:txBody>
      </p:sp>
      <p:cxnSp>
        <p:nvCxnSpPr>
          <p:cNvPr id="39" name="直接连接符 38"/>
          <p:cNvCxnSpPr/>
          <p:nvPr/>
        </p:nvCxnSpPr>
        <p:spPr>
          <a:xfrm>
            <a:off x="3332221" y="5541535"/>
            <a:ext cx="818862" cy="1"/>
          </a:xfrm>
          <a:prstGeom prst="line">
            <a:avLst/>
          </a:prstGeom>
          <a:solidFill>
            <a:schemeClr val="bg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3332221" y="5489026"/>
            <a:ext cx="0" cy="611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4142937" y="5480393"/>
            <a:ext cx="0" cy="611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任意多边形 43"/>
          <p:cNvSpPr/>
          <p:nvPr/>
        </p:nvSpPr>
        <p:spPr>
          <a:xfrm>
            <a:off x="1644752" y="1864792"/>
            <a:ext cx="2824708" cy="2509099"/>
          </a:xfrm>
          <a:custGeom>
            <a:avLst/>
            <a:gdLst>
              <a:gd name="connsiteX0" fmla="*/ 560469 w 1091674"/>
              <a:gd name="connsiteY0" fmla="*/ 916638 h 969700"/>
              <a:gd name="connsiteX1" fmla="*/ 581538 w 1091674"/>
              <a:gd name="connsiteY1" fmla="*/ 866072 h 969700"/>
              <a:gd name="connsiteX2" fmla="*/ 543614 w 1091674"/>
              <a:gd name="connsiteY2" fmla="*/ 777582 h 969700"/>
              <a:gd name="connsiteX3" fmla="*/ 522545 w 1091674"/>
              <a:gd name="connsiteY3" fmla="*/ 752299 h 969700"/>
              <a:gd name="connsiteX4" fmla="*/ 606821 w 1091674"/>
              <a:gd name="connsiteY4" fmla="*/ 693305 h 969700"/>
              <a:gd name="connsiteX5" fmla="*/ 758519 w 1091674"/>
              <a:gd name="connsiteY5" fmla="*/ 642739 h 969700"/>
              <a:gd name="connsiteX6" fmla="*/ 834368 w 1091674"/>
              <a:gd name="connsiteY6" fmla="*/ 566891 h 969700"/>
              <a:gd name="connsiteX7" fmla="*/ 939713 w 1091674"/>
              <a:gd name="connsiteY7" fmla="*/ 528966 h 969700"/>
              <a:gd name="connsiteX8" fmla="*/ 1070342 w 1091674"/>
              <a:gd name="connsiteY8" fmla="*/ 461545 h 969700"/>
              <a:gd name="connsiteX9" fmla="*/ 1091411 w 1091674"/>
              <a:gd name="connsiteY9" fmla="*/ 453117 h 969700"/>
              <a:gd name="connsiteX10" fmla="*/ 1070342 w 1091674"/>
              <a:gd name="connsiteY10" fmla="*/ 427834 h 969700"/>
              <a:gd name="connsiteX11" fmla="*/ 986066 w 1091674"/>
              <a:gd name="connsiteY11" fmla="*/ 402551 h 969700"/>
              <a:gd name="connsiteX12" fmla="*/ 927072 w 1091674"/>
              <a:gd name="connsiteY12" fmla="*/ 377269 h 969700"/>
              <a:gd name="connsiteX13" fmla="*/ 906003 w 1091674"/>
              <a:gd name="connsiteY13" fmla="*/ 339344 h 969700"/>
              <a:gd name="connsiteX14" fmla="*/ 906003 w 1091674"/>
              <a:gd name="connsiteY14" fmla="*/ 284564 h 969700"/>
              <a:gd name="connsiteX15" fmla="*/ 906003 w 1091674"/>
              <a:gd name="connsiteY15" fmla="*/ 238212 h 969700"/>
              <a:gd name="connsiteX16" fmla="*/ 948141 w 1091674"/>
              <a:gd name="connsiteY16" fmla="*/ 204502 h 969700"/>
              <a:gd name="connsiteX17" fmla="*/ 939713 w 1091674"/>
              <a:gd name="connsiteY17" fmla="*/ 149722 h 969700"/>
              <a:gd name="connsiteX18" fmla="*/ 977638 w 1091674"/>
              <a:gd name="connsiteY18" fmla="*/ 107584 h 969700"/>
              <a:gd name="connsiteX19" fmla="*/ 964996 w 1091674"/>
              <a:gd name="connsiteY19" fmla="*/ 65445 h 969700"/>
              <a:gd name="connsiteX20" fmla="*/ 914431 w 1091674"/>
              <a:gd name="connsiteY20" fmla="*/ 73873 h 969700"/>
              <a:gd name="connsiteX21" fmla="*/ 884934 w 1091674"/>
              <a:gd name="connsiteY21" fmla="*/ 120225 h 969700"/>
              <a:gd name="connsiteX22" fmla="*/ 884934 w 1091674"/>
              <a:gd name="connsiteY22" fmla="*/ 145508 h 969700"/>
              <a:gd name="connsiteX23" fmla="*/ 847009 w 1091674"/>
              <a:gd name="connsiteY23" fmla="*/ 170791 h 969700"/>
              <a:gd name="connsiteX24" fmla="*/ 792230 w 1091674"/>
              <a:gd name="connsiteY24" fmla="*/ 196074 h 969700"/>
              <a:gd name="connsiteX25" fmla="*/ 766947 w 1091674"/>
              <a:gd name="connsiteY25" fmla="*/ 187646 h 969700"/>
              <a:gd name="connsiteX26" fmla="*/ 771160 w 1091674"/>
              <a:gd name="connsiteY26" fmla="*/ 158150 h 969700"/>
              <a:gd name="connsiteX27" fmla="*/ 686884 w 1091674"/>
              <a:gd name="connsiteY27" fmla="*/ 183433 h 969700"/>
              <a:gd name="connsiteX28" fmla="*/ 594180 w 1091674"/>
              <a:gd name="connsiteY28" fmla="*/ 221357 h 969700"/>
              <a:gd name="connsiteX29" fmla="*/ 589966 w 1091674"/>
              <a:gd name="connsiteY29" fmla="*/ 263495 h 969700"/>
              <a:gd name="connsiteX30" fmla="*/ 526759 w 1091674"/>
              <a:gd name="connsiteY30" fmla="*/ 267709 h 969700"/>
              <a:gd name="connsiteX31" fmla="*/ 480407 w 1091674"/>
              <a:gd name="connsiteY31" fmla="*/ 267709 h 969700"/>
              <a:gd name="connsiteX32" fmla="*/ 434054 w 1091674"/>
              <a:gd name="connsiteY32" fmla="*/ 229785 h 969700"/>
              <a:gd name="connsiteX33" fmla="*/ 408772 w 1091674"/>
              <a:gd name="connsiteY33" fmla="*/ 212929 h 969700"/>
              <a:gd name="connsiteX34" fmla="*/ 493048 w 1091674"/>
              <a:gd name="connsiteY34" fmla="*/ 191860 h 969700"/>
              <a:gd name="connsiteX35" fmla="*/ 568897 w 1091674"/>
              <a:gd name="connsiteY35" fmla="*/ 162363 h 969700"/>
              <a:gd name="connsiteX36" fmla="*/ 594180 w 1091674"/>
              <a:gd name="connsiteY36" fmla="*/ 116011 h 969700"/>
              <a:gd name="connsiteX37" fmla="*/ 526759 w 1091674"/>
              <a:gd name="connsiteY37" fmla="*/ 116011 h 969700"/>
              <a:gd name="connsiteX38" fmla="*/ 488834 w 1091674"/>
              <a:gd name="connsiteY38" fmla="*/ 116011 h 969700"/>
              <a:gd name="connsiteX39" fmla="*/ 446696 w 1091674"/>
              <a:gd name="connsiteY39" fmla="*/ 158150 h 969700"/>
              <a:gd name="connsiteX40" fmla="*/ 379275 w 1091674"/>
              <a:gd name="connsiteY40" fmla="*/ 191860 h 969700"/>
              <a:gd name="connsiteX41" fmla="*/ 324495 w 1091674"/>
              <a:gd name="connsiteY41" fmla="*/ 221357 h 969700"/>
              <a:gd name="connsiteX42" fmla="*/ 273929 w 1091674"/>
              <a:gd name="connsiteY42" fmla="*/ 221357 h 969700"/>
              <a:gd name="connsiteX43" fmla="*/ 227577 w 1091674"/>
              <a:gd name="connsiteY43" fmla="*/ 204502 h 969700"/>
              <a:gd name="connsiteX44" fmla="*/ 198080 w 1091674"/>
              <a:gd name="connsiteY44" fmla="*/ 208716 h 969700"/>
              <a:gd name="connsiteX45" fmla="*/ 181225 w 1091674"/>
              <a:gd name="connsiteY45" fmla="*/ 212929 h 969700"/>
              <a:gd name="connsiteX46" fmla="*/ 185439 w 1091674"/>
              <a:gd name="connsiteY46" fmla="*/ 170791 h 969700"/>
              <a:gd name="connsiteX47" fmla="*/ 206508 w 1091674"/>
              <a:gd name="connsiteY47" fmla="*/ 99156 h 969700"/>
              <a:gd name="connsiteX48" fmla="*/ 155942 w 1091674"/>
              <a:gd name="connsiteY48" fmla="*/ 48590 h 969700"/>
              <a:gd name="connsiteX49" fmla="*/ 126445 w 1091674"/>
              <a:gd name="connsiteY49" fmla="*/ 40163 h 969700"/>
              <a:gd name="connsiteX50" fmla="*/ 118018 w 1091674"/>
              <a:gd name="connsiteY50" fmla="*/ 10666 h 969700"/>
              <a:gd name="connsiteX51" fmla="*/ 84307 w 1091674"/>
              <a:gd name="connsiteY51" fmla="*/ 2238 h 969700"/>
              <a:gd name="connsiteX52" fmla="*/ 21100 w 1091674"/>
              <a:gd name="connsiteY52" fmla="*/ 48590 h 969700"/>
              <a:gd name="connsiteX53" fmla="*/ 31 w 1091674"/>
              <a:gd name="connsiteY53" fmla="*/ 111798 h 969700"/>
              <a:gd name="connsiteX54" fmla="*/ 16886 w 1091674"/>
              <a:gd name="connsiteY54" fmla="*/ 179219 h 969700"/>
              <a:gd name="connsiteX55" fmla="*/ 37955 w 1091674"/>
              <a:gd name="connsiteY55" fmla="*/ 259281 h 969700"/>
              <a:gd name="connsiteX56" fmla="*/ 59024 w 1091674"/>
              <a:gd name="connsiteY56" fmla="*/ 309847 h 969700"/>
              <a:gd name="connsiteX57" fmla="*/ 12672 w 1091674"/>
              <a:gd name="connsiteY57" fmla="*/ 398338 h 969700"/>
              <a:gd name="connsiteX58" fmla="*/ 54810 w 1091674"/>
              <a:gd name="connsiteY58" fmla="*/ 440476 h 969700"/>
              <a:gd name="connsiteX59" fmla="*/ 88521 w 1091674"/>
              <a:gd name="connsiteY59" fmla="*/ 465759 h 969700"/>
              <a:gd name="connsiteX60" fmla="*/ 113804 w 1091674"/>
              <a:gd name="connsiteY60" fmla="*/ 516325 h 969700"/>
              <a:gd name="connsiteX61" fmla="*/ 80093 w 1091674"/>
              <a:gd name="connsiteY61" fmla="*/ 600601 h 969700"/>
              <a:gd name="connsiteX62" fmla="*/ 113804 w 1091674"/>
              <a:gd name="connsiteY62" fmla="*/ 613243 h 969700"/>
              <a:gd name="connsiteX63" fmla="*/ 118018 w 1091674"/>
              <a:gd name="connsiteY63" fmla="*/ 672236 h 969700"/>
              <a:gd name="connsiteX64" fmla="*/ 122231 w 1091674"/>
              <a:gd name="connsiteY64" fmla="*/ 714375 h 969700"/>
              <a:gd name="connsiteX65" fmla="*/ 96948 w 1091674"/>
              <a:gd name="connsiteY65" fmla="*/ 773368 h 969700"/>
              <a:gd name="connsiteX66" fmla="*/ 29527 w 1091674"/>
              <a:gd name="connsiteY66" fmla="*/ 773368 h 969700"/>
              <a:gd name="connsiteX67" fmla="*/ 12672 w 1091674"/>
              <a:gd name="connsiteY67" fmla="*/ 819720 h 969700"/>
              <a:gd name="connsiteX68" fmla="*/ 92735 w 1091674"/>
              <a:gd name="connsiteY68" fmla="*/ 870286 h 969700"/>
              <a:gd name="connsiteX69" fmla="*/ 164370 w 1091674"/>
              <a:gd name="connsiteY69" fmla="*/ 903997 h 969700"/>
              <a:gd name="connsiteX70" fmla="*/ 214936 w 1091674"/>
              <a:gd name="connsiteY70" fmla="*/ 899783 h 969700"/>
              <a:gd name="connsiteX71" fmla="*/ 248646 w 1091674"/>
              <a:gd name="connsiteY71" fmla="*/ 895569 h 969700"/>
              <a:gd name="connsiteX72" fmla="*/ 273929 w 1091674"/>
              <a:gd name="connsiteY72" fmla="*/ 933493 h 969700"/>
              <a:gd name="connsiteX73" fmla="*/ 257074 w 1091674"/>
              <a:gd name="connsiteY73" fmla="*/ 967204 h 969700"/>
              <a:gd name="connsiteX74" fmla="*/ 341350 w 1091674"/>
              <a:gd name="connsiteY74" fmla="*/ 967204 h 969700"/>
              <a:gd name="connsiteX75" fmla="*/ 421413 w 1091674"/>
              <a:gd name="connsiteY75" fmla="*/ 967204 h 969700"/>
              <a:gd name="connsiteX76" fmla="*/ 463551 w 1091674"/>
              <a:gd name="connsiteY76" fmla="*/ 958776 h 969700"/>
              <a:gd name="connsiteX77" fmla="*/ 560469 w 1091674"/>
              <a:gd name="connsiteY77" fmla="*/ 916638 h 96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091674" h="969700">
                <a:moveTo>
                  <a:pt x="560469" y="916638"/>
                </a:moveTo>
                <a:cubicBezTo>
                  <a:pt x="572408" y="902943"/>
                  <a:pt x="584347" y="889248"/>
                  <a:pt x="581538" y="866072"/>
                </a:cubicBezTo>
                <a:cubicBezTo>
                  <a:pt x="578729" y="842896"/>
                  <a:pt x="553446" y="796544"/>
                  <a:pt x="543614" y="777582"/>
                </a:cubicBezTo>
                <a:cubicBezTo>
                  <a:pt x="533782" y="758620"/>
                  <a:pt x="512011" y="766345"/>
                  <a:pt x="522545" y="752299"/>
                </a:cubicBezTo>
                <a:cubicBezTo>
                  <a:pt x="533079" y="738253"/>
                  <a:pt x="567492" y="711565"/>
                  <a:pt x="606821" y="693305"/>
                </a:cubicBezTo>
                <a:cubicBezTo>
                  <a:pt x="646150" y="675045"/>
                  <a:pt x="720595" y="663808"/>
                  <a:pt x="758519" y="642739"/>
                </a:cubicBezTo>
                <a:cubicBezTo>
                  <a:pt x="796444" y="621670"/>
                  <a:pt x="804169" y="585853"/>
                  <a:pt x="834368" y="566891"/>
                </a:cubicBezTo>
                <a:cubicBezTo>
                  <a:pt x="864567" y="547929"/>
                  <a:pt x="900384" y="546524"/>
                  <a:pt x="939713" y="528966"/>
                </a:cubicBezTo>
                <a:cubicBezTo>
                  <a:pt x="979042" y="511408"/>
                  <a:pt x="1045059" y="474186"/>
                  <a:pt x="1070342" y="461545"/>
                </a:cubicBezTo>
                <a:cubicBezTo>
                  <a:pt x="1095625" y="448904"/>
                  <a:pt x="1091411" y="458735"/>
                  <a:pt x="1091411" y="453117"/>
                </a:cubicBezTo>
                <a:cubicBezTo>
                  <a:pt x="1091411" y="447499"/>
                  <a:pt x="1087899" y="436262"/>
                  <a:pt x="1070342" y="427834"/>
                </a:cubicBezTo>
                <a:cubicBezTo>
                  <a:pt x="1052785" y="419406"/>
                  <a:pt x="1009944" y="410978"/>
                  <a:pt x="986066" y="402551"/>
                </a:cubicBezTo>
                <a:cubicBezTo>
                  <a:pt x="962188" y="394124"/>
                  <a:pt x="940416" y="387803"/>
                  <a:pt x="927072" y="377269"/>
                </a:cubicBezTo>
                <a:cubicBezTo>
                  <a:pt x="913728" y="366735"/>
                  <a:pt x="909515" y="354795"/>
                  <a:pt x="906003" y="339344"/>
                </a:cubicBezTo>
                <a:cubicBezTo>
                  <a:pt x="902492" y="323893"/>
                  <a:pt x="906003" y="284564"/>
                  <a:pt x="906003" y="284564"/>
                </a:cubicBezTo>
                <a:cubicBezTo>
                  <a:pt x="906003" y="267709"/>
                  <a:pt x="898980" y="251556"/>
                  <a:pt x="906003" y="238212"/>
                </a:cubicBezTo>
                <a:cubicBezTo>
                  <a:pt x="913026" y="224868"/>
                  <a:pt x="942523" y="219250"/>
                  <a:pt x="948141" y="204502"/>
                </a:cubicBezTo>
                <a:cubicBezTo>
                  <a:pt x="953759" y="189754"/>
                  <a:pt x="934797" y="165875"/>
                  <a:pt x="939713" y="149722"/>
                </a:cubicBezTo>
                <a:cubicBezTo>
                  <a:pt x="944629" y="133569"/>
                  <a:pt x="973424" y="121630"/>
                  <a:pt x="977638" y="107584"/>
                </a:cubicBezTo>
                <a:cubicBezTo>
                  <a:pt x="981852" y="93538"/>
                  <a:pt x="975530" y="71063"/>
                  <a:pt x="964996" y="65445"/>
                </a:cubicBezTo>
                <a:cubicBezTo>
                  <a:pt x="954462" y="59827"/>
                  <a:pt x="927775" y="64743"/>
                  <a:pt x="914431" y="73873"/>
                </a:cubicBezTo>
                <a:cubicBezTo>
                  <a:pt x="901087" y="83003"/>
                  <a:pt x="889850" y="108286"/>
                  <a:pt x="884934" y="120225"/>
                </a:cubicBezTo>
                <a:cubicBezTo>
                  <a:pt x="880018" y="132164"/>
                  <a:pt x="891255" y="137080"/>
                  <a:pt x="884934" y="145508"/>
                </a:cubicBezTo>
                <a:cubicBezTo>
                  <a:pt x="878613" y="153936"/>
                  <a:pt x="862460" y="162363"/>
                  <a:pt x="847009" y="170791"/>
                </a:cubicBezTo>
                <a:cubicBezTo>
                  <a:pt x="831558" y="179219"/>
                  <a:pt x="805574" y="193265"/>
                  <a:pt x="792230" y="196074"/>
                </a:cubicBezTo>
                <a:cubicBezTo>
                  <a:pt x="778886" y="198883"/>
                  <a:pt x="770459" y="193967"/>
                  <a:pt x="766947" y="187646"/>
                </a:cubicBezTo>
                <a:cubicBezTo>
                  <a:pt x="763435" y="181325"/>
                  <a:pt x="784504" y="158852"/>
                  <a:pt x="771160" y="158150"/>
                </a:cubicBezTo>
                <a:cubicBezTo>
                  <a:pt x="757816" y="157448"/>
                  <a:pt x="716381" y="172898"/>
                  <a:pt x="686884" y="183433"/>
                </a:cubicBezTo>
                <a:cubicBezTo>
                  <a:pt x="657387" y="193967"/>
                  <a:pt x="610333" y="208013"/>
                  <a:pt x="594180" y="221357"/>
                </a:cubicBezTo>
                <a:cubicBezTo>
                  <a:pt x="578027" y="234701"/>
                  <a:pt x="601203" y="255770"/>
                  <a:pt x="589966" y="263495"/>
                </a:cubicBezTo>
                <a:cubicBezTo>
                  <a:pt x="578729" y="271220"/>
                  <a:pt x="545019" y="267007"/>
                  <a:pt x="526759" y="267709"/>
                </a:cubicBezTo>
                <a:cubicBezTo>
                  <a:pt x="508499" y="268411"/>
                  <a:pt x="495858" y="274030"/>
                  <a:pt x="480407" y="267709"/>
                </a:cubicBezTo>
                <a:cubicBezTo>
                  <a:pt x="464956" y="261388"/>
                  <a:pt x="445993" y="238915"/>
                  <a:pt x="434054" y="229785"/>
                </a:cubicBezTo>
                <a:cubicBezTo>
                  <a:pt x="422115" y="220655"/>
                  <a:pt x="398940" y="219250"/>
                  <a:pt x="408772" y="212929"/>
                </a:cubicBezTo>
                <a:cubicBezTo>
                  <a:pt x="418604" y="206608"/>
                  <a:pt x="466361" y="200288"/>
                  <a:pt x="493048" y="191860"/>
                </a:cubicBezTo>
                <a:cubicBezTo>
                  <a:pt x="519735" y="183432"/>
                  <a:pt x="552042" y="175004"/>
                  <a:pt x="568897" y="162363"/>
                </a:cubicBezTo>
                <a:cubicBezTo>
                  <a:pt x="585752" y="149721"/>
                  <a:pt x="601203" y="123736"/>
                  <a:pt x="594180" y="116011"/>
                </a:cubicBezTo>
                <a:cubicBezTo>
                  <a:pt x="587157" y="108286"/>
                  <a:pt x="526759" y="116011"/>
                  <a:pt x="526759" y="116011"/>
                </a:cubicBezTo>
                <a:cubicBezTo>
                  <a:pt x="509201" y="116011"/>
                  <a:pt x="502178" y="108988"/>
                  <a:pt x="488834" y="116011"/>
                </a:cubicBezTo>
                <a:cubicBezTo>
                  <a:pt x="475490" y="123034"/>
                  <a:pt x="464956" y="145509"/>
                  <a:pt x="446696" y="158150"/>
                </a:cubicBezTo>
                <a:cubicBezTo>
                  <a:pt x="428436" y="170791"/>
                  <a:pt x="399642" y="181325"/>
                  <a:pt x="379275" y="191860"/>
                </a:cubicBezTo>
                <a:cubicBezTo>
                  <a:pt x="358908" y="202394"/>
                  <a:pt x="342053" y="216441"/>
                  <a:pt x="324495" y="221357"/>
                </a:cubicBezTo>
                <a:cubicBezTo>
                  <a:pt x="306937" y="226273"/>
                  <a:pt x="290082" y="224166"/>
                  <a:pt x="273929" y="221357"/>
                </a:cubicBezTo>
                <a:cubicBezTo>
                  <a:pt x="257776" y="218548"/>
                  <a:pt x="240218" y="206609"/>
                  <a:pt x="227577" y="204502"/>
                </a:cubicBezTo>
                <a:cubicBezTo>
                  <a:pt x="214936" y="202395"/>
                  <a:pt x="205805" y="207312"/>
                  <a:pt x="198080" y="208716"/>
                </a:cubicBezTo>
                <a:cubicBezTo>
                  <a:pt x="190355" y="210120"/>
                  <a:pt x="183332" y="219250"/>
                  <a:pt x="181225" y="212929"/>
                </a:cubicBezTo>
                <a:cubicBezTo>
                  <a:pt x="179118" y="206608"/>
                  <a:pt x="181225" y="189753"/>
                  <a:pt x="185439" y="170791"/>
                </a:cubicBezTo>
                <a:cubicBezTo>
                  <a:pt x="189653" y="151829"/>
                  <a:pt x="211424" y="119523"/>
                  <a:pt x="206508" y="99156"/>
                </a:cubicBezTo>
                <a:cubicBezTo>
                  <a:pt x="201592" y="78789"/>
                  <a:pt x="169286" y="58422"/>
                  <a:pt x="155942" y="48590"/>
                </a:cubicBezTo>
                <a:cubicBezTo>
                  <a:pt x="142598" y="38758"/>
                  <a:pt x="132766" y="46484"/>
                  <a:pt x="126445" y="40163"/>
                </a:cubicBezTo>
                <a:cubicBezTo>
                  <a:pt x="120124" y="33842"/>
                  <a:pt x="125041" y="16987"/>
                  <a:pt x="118018" y="10666"/>
                </a:cubicBezTo>
                <a:cubicBezTo>
                  <a:pt x="110995" y="4345"/>
                  <a:pt x="100460" y="-4083"/>
                  <a:pt x="84307" y="2238"/>
                </a:cubicBezTo>
                <a:cubicBezTo>
                  <a:pt x="68154" y="8559"/>
                  <a:pt x="35146" y="30330"/>
                  <a:pt x="21100" y="48590"/>
                </a:cubicBezTo>
                <a:cubicBezTo>
                  <a:pt x="7054" y="66850"/>
                  <a:pt x="733" y="90027"/>
                  <a:pt x="31" y="111798"/>
                </a:cubicBezTo>
                <a:cubicBezTo>
                  <a:pt x="-671" y="133569"/>
                  <a:pt x="10565" y="154638"/>
                  <a:pt x="16886" y="179219"/>
                </a:cubicBezTo>
                <a:cubicBezTo>
                  <a:pt x="23207" y="203800"/>
                  <a:pt x="30932" y="237510"/>
                  <a:pt x="37955" y="259281"/>
                </a:cubicBezTo>
                <a:cubicBezTo>
                  <a:pt x="44978" y="281052"/>
                  <a:pt x="63238" y="286671"/>
                  <a:pt x="59024" y="309847"/>
                </a:cubicBezTo>
                <a:cubicBezTo>
                  <a:pt x="54810" y="333023"/>
                  <a:pt x="13374" y="376567"/>
                  <a:pt x="12672" y="398338"/>
                </a:cubicBezTo>
                <a:cubicBezTo>
                  <a:pt x="11970" y="420109"/>
                  <a:pt x="42169" y="429239"/>
                  <a:pt x="54810" y="440476"/>
                </a:cubicBezTo>
                <a:cubicBezTo>
                  <a:pt x="67451" y="451713"/>
                  <a:pt x="78689" y="453118"/>
                  <a:pt x="88521" y="465759"/>
                </a:cubicBezTo>
                <a:cubicBezTo>
                  <a:pt x="98353" y="478400"/>
                  <a:pt x="115209" y="493851"/>
                  <a:pt x="113804" y="516325"/>
                </a:cubicBezTo>
                <a:cubicBezTo>
                  <a:pt x="112399" y="538799"/>
                  <a:pt x="80093" y="584448"/>
                  <a:pt x="80093" y="600601"/>
                </a:cubicBezTo>
                <a:cubicBezTo>
                  <a:pt x="80093" y="616754"/>
                  <a:pt x="107483" y="601304"/>
                  <a:pt x="113804" y="613243"/>
                </a:cubicBezTo>
                <a:cubicBezTo>
                  <a:pt x="120125" y="625182"/>
                  <a:pt x="116614" y="655381"/>
                  <a:pt x="118018" y="672236"/>
                </a:cubicBezTo>
                <a:cubicBezTo>
                  <a:pt x="119422" y="689091"/>
                  <a:pt x="125743" y="697520"/>
                  <a:pt x="122231" y="714375"/>
                </a:cubicBezTo>
                <a:cubicBezTo>
                  <a:pt x="118719" y="731230"/>
                  <a:pt x="112399" y="763536"/>
                  <a:pt x="96948" y="773368"/>
                </a:cubicBezTo>
                <a:cubicBezTo>
                  <a:pt x="81497" y="783200"/>
                  <a:pt x="43573" y="765643"/>
                  <a:pt x="29527" y="773368"/>
                </a:cubicBezTo>
                <a:cubicBezTo>
                  <a:pt x="15481" y="781093"/>
                  <a:pt x="2137" y="803567"/>
                  <a:pt x="12672" y="819720"/>
                </a:cubicBezTo>
                <a:cubicBezTo>
                  <a:pt x="23207" y="835873"/>
                  <a:pt x="67452" y="856240"/>
                  <a:pt x="92735" y="870286"/>
                </a:cubicBezTo>
                <a:cubicBezTo>
                  <a:pt x="118018" y="884332"/>
                  <a:pt x="144003" y="899081"/>
                  <a:pt x="164370" y="903997"/>
                </a:cubicBezTo>
                <a:cubicBezTo>
                  <a:pt x="184737" y="908913"/>
                  <a:pt x="200890" y="901188"/>
                  <a:pt x="214936" y="899783"/>
                </a:cubicBezTo>
                <a:cubicBezTo>
                  <a:pt x="228982" y="898378"/>
                  <a:pt x="238814" y="889951"/>
                  <a:pt x="248646" y="895569"/>
                </a:cubicBezTo>
                <a:cubicBezTo>
                  <a:pt x="258478" y="901187"/>
                  <a:pt x="272524" y="921554"/>
                  <a:pt x="273929" y="933493"/>
                </a:cubicBezTo>
                <a:cubicBezTo>
                  <a:pt x="275334" y="945432"/>
                  <a:pt x="245837" y="961586"/>
                  <a:pt x="257074" y="967204"/>
                </a:cubicBezTo>
                <a:cubicBezTo>
                  <a:pt x="268311" y="972822"/>
                  <a:pt x="341350" y="967204"/>
                  <a:pt x="341350" y="967204"/>
                </a:cubicBezTo>
                <a:cubicBezTo>
                  <a:pt x="368740" y="967204"/>
                  <a:pt x="401046" y="968609"/>
                  <a:pt x="421413" y="967204"/>
                </a:cubicBezTo>
                <a:cubicBezTo>
                  <a:pt x="441780" y="965799"/>
                  <a:pt x="463551" y="958776"/>
                  <a:pt x="463551" y="958776"/>
                </a:cubicBezTo>
                <a:lnTo>
                  <a:pt x="560469" y="916638"/>
                </a:lnTo>
                <a:close/>
              </a:path>
            </a:pathLst>
          </a:custGeom>
          <a:no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1206440" y="2202889"/>
            <a:ext cx="2924734" cy="2572179"/>
          </a:xfrm>
          <a:custGeom>
            <a:avLst/>
            <a:gdLst>
              <a:gd name="connsiteX0" fmla="*/ 131501 w 1130331"/>
              <a:gd name="connsiteY0" fmla="*/ 406729 h 994078"/>
              <a:gd name="connsiteX1" fmla="*/ 253702 w 1130331"/>
              <a:gd name="connsiteY1" fmla="*/ 288742 h 994078"/>
              <a:gd name="connsiteX2" fmla="*/ 380117 w 1130331"/>
              <a:gd name="connsiteY2" fmla="*/ 179182 h 994078"/>
              <a:gd name="connsiteX3" fmla="*/ 502318 w 1130331"/>
              <a:gd name="connsiteY3" fmla="*/ 128616 h 994078"/>
              <a:gd name="connsiteX4" fmla="*/ 654015 w 1130331"/>
              <a:gd name="connsiteY4" fmla="*/ 111761 h 994078"/>
              <a:gd name="connsiteX5" fmla="*/ 763575 w 1130331"/>
              <a:gd name="connsiteY5" fmla="*/ 111761 h 994078"/>
              <a:gd name="connsiteX6" fmla="*/ 830996 w 1130331"/>
              <a:gd name="connsiteY6" fmla="*/ 65409 h 994078"/>
              <a:gd name="connsiteX7" fmla="*/ 898417 w 1130331"/>
              <a:gd name="connsiteY7" fmla="*/ 40126 h 994078"/>
              <a:gd name="connsiteX8" fmla="*/ 932128 w 1130331"/>
              <a:gd name="connsiteY8" fmla="*/ 99120 h 994078"/>
              <a:gd name="connsiteX9" fmla="*/ 965838 w 1130331"/>
              <a:gd name="connsiteY9" fmla="*/ 44340 h 994078"/>
              <a:gd name="connsiteX10" fmla="*/ 1062756 w 1130331"/>
              <a:gd name="connsiteY10" fmla="*/ 6416 h 994078"/>
              <a:gd name="connsiteX11" fmla="*/ 1100681 w 1130331"/>
              <a:gd name="connsiteY11" fmla="*/ 6416 h 994078"/>
              <a:gd name="connsiteX12" fmla="*/ 1062756 w 1130331"/>
              <a:gd name="connsiteY12" fmla="*/ 69623 h 994078"/>
              <a:gd name="connsiteX13" fmla="*/ 1045901 w 1130331"/>
              <a:gd name="connsiteY13" fmla="*/ 103333 h 994078"/>
              <a:gd name="connsiteX14" fmla="*/ 1037473 w 1130331"/>
              <a:gd name="connsiteY14" fmla="*/ 153899 h 994078"/>
              <a:gd name="connsiteX15" fmla="*/ 1041687 w 1130331"/>
              <a:gd name="connsiteY15" fmla="*/ 217107 h 994078"/>
              <a:gd name="connsiteX16" fmla="*/ 1088039 w 1130331"/>
              <a:gd name="connsiteY16" fmla="*/ 233962 h 994078"/>
              <a:gd name="connsiteX17" fmla="*/ 1109108 w 1130331"/>
              <a:gd name="connsiteY17" fmla="*/ 271886 h 994078"/>
              <a:gd name="connsiteX18" fmla="*/ 1075398 w 1130331"/>
              <a:gd name="connsiteY18" fmla="*/ 305597 h 994078"/>
              <a:gd name="connsiteX19" fmla="*/ 999549 w 1130331"/>
              <a:gd name="connsiteY19" fmla="*/ 343522 h 994078"/>
              <a:gd name="connsiteX20" fmla="*/ 995335 w 1130331"/>
              <a:gd name="connsiteY20" fmla="*/ 385660 h 994078"/>
              <a:gd name="connsiteX21" fmla="*/ 953197 w 1130331"/>
              <a:gd name="connsiteY21" fmla="*/ 444653 h 994078"/>
              <a:gd name="connsiteX22" fmla="*/ 1016404 w 1130331"/>
              <a:gd name="connsiteY22" fmla="*/ 478364 h 994078"/>
              <a:gd name="connsiteX23" fmla="*/ 1071184 w 1130331"/>
              <a:gd name="connsiteY23" fmla="*/ 503647 h 994078"/>
              <a:gd name="connsiteX24" fmla="*/ 1113322 w 1130331"/>
              <a:gd name="connsiteY24" fmla="*/ 503647 h 994078"/>
              <a:gd name="connsiteX25" fmla="*/ 1130178 w 1130331"/>
              <a:gd name="connsiteY25" fmla="*/ 541571 h 994078"/>
              <a:gd name="connsiteX26" fmla="*/ 1104895 w 1130331"/>
              <a:gd name="connsiteY26" fmla="*/ 587923 h 994078"/>
              <a:gd name="connsiteX27" fmla="*/ 999549 w 1130331"/>
              <a:gd name="connsiteY27" fmla="*/ 600565 h 994078"/>
              <a:gd name="connsiteX28" fmla="*/ 953197 w 1130331"/>
              <a:gd name="connsiteY28" fmla="*/ 655345 h 994078"/>
              <a:gd name="connsiteX29" fmla="*/ 923700 w 1130331"/>
              <a:gd name="connsiteY29" fmla="*/ 680627 h 994078"/>
              <a:gd name="connsiteX30" fmla="*/ 940555 w 1130331"/>
              <a:gd name="connsiteY30" fmla="*/ 714338 h 994078"/>
              <a:gd name="connsiteX31" fmla="*/ 923700 w 1130331"/>
              <a:gd name="connsiteY31" fmla="*/ 756476 h 994078"/>
              <a:gd name="connsiteX32" fmla="*/ 839424 w 1130331"/>
              <a:gd name="connsiteY32" fmla="*/ 781759 h 994078"/>
              <a:gd name="connsiteX33" fmla="*/ 729864 w 1130331"/>
              <a:gd name="connsiteY33" fmla="*/ 794401 h 994078"/>
              <a:gd name="connsiteX34" fmla="*/ 628732 w 1130331"/>
              <a:gd name="connsiteY34" fmla="*/ 815470 h 994078"/>
              <a:gd name="connsiteX35" fmla="*/ 548670 w 1130331"/>
              <a:gd name="connsiteY35" fmla="*/ 878677 h 994078"/>
              <a:gd name="connsiteX36" fmla="*/ 544456 w 1130331"/>
              <a:gd name="connsiteY36" fmla="*/ 937671 h 994078"/>
              <a:gd name="connsiteX37" fmla="*/ 595022 w 1130331"/>
              <a:gd name="connsiteY37" fmla="*/ 941885 h 994078"/>
              <a:gd name="connsiteX38" fmla="*/ 620305 w 1130331"/>
              <a:gd name="connsiteY38" fmla="*/ 929243 h 994078"/>
              <a:gd name="connsiteX39" fmla="*/ 616091 w 1130331"/>
              <a:gd name="connsiteY39" fmla="*/ 891319 h 994078"/>
              <a:gd name="connsiteX40" fmla="*/ 628732 w 1130331"/>
              <a:gd name="connsiteY40" fmla="*/ 866036 h 994078"/>
              <a:gd name="connsiteX41" fmla="*/ 679298 w 1130331"/>
              <a:gd name="connsiteY41" fmla="*/ 895533 h 994078"/>
              <a:gd name="connsiteX42" fmla="*/ 687726 w 1130331"/>
              <a:gd name="connsiteY42" fmla="*/ 929243 h 994078"/>
              <a:gd name="connsiteX43" fmla="*/ 666657 w 1130331"/>
              <a:gd name="connsiteY43" fmla="*/ 954526 h 994078"/>
              <a:gd name="connsiteX44" fmla="*/ 637160 w 1130331"/>
              <a:gd name="connsiteY44" fmla="*/ 984023 h 994078"/>
              <a:gd name="connsiteX45" fmla="*/ 599236 w 1130331"/>
              <a:gd name="connsiteY45" fmla="*/ 984023 h 994078"/>
              <a:gd name="connsiteX46" fmla="*/ 557097 w 1130331"/>
              <a:gd name="connsiteY46" fmla="*/ 984023 h 994078"/>
              <a:gd name="connsiteX47" fmla="*/ 468607 w 1130331"/>
              <a:gd name="connsiteY47" fmla="*/ 988237 h 994078"/>
              <a:gd name="connsiteX48" fmla="*/ 426469 w 1130331"/>
              <a:gd name="connsiteY48" fmla="*/ 958740 h 994078"/>
              <a:gd name="connsiteX49" fmla="*/ 392758 w 1130331"/>
              <a:gd name="connsiteY49" fmla="*/ 933457 h 994078"/>
              <a:gd name="connsiteX50" fmla="*/ 363261 w 1130331"/>
              <a:gd name="connsiteY50" fmla="*/ 950312 h 994078"/>
              <a:gd name="connsiteX51" fmla="*/ 333765 w 1130331"/>
              <a:gd name="connsiteY51" fmla="*/ 988237 h 994078"/>
              <a:gd name="connsiteX52" fmla="*/ 245274 w 1130331"/>
              <a:gd name="connsiteY52" fmla="*/ 988237 h 994078"/>
              <a:gd name="connsiteX53" fmla="*/ 219991 w 1130331"/>
              <a:gd name="connsiteY53" fmla="*/ 933457 h 994078"/>
              <a:gd name="connsiteX54" fmla="*/ 207350 w 1130331"/>
              <a:gd name="connsiteY54" fmla="*/ 828111 h 994078"/>
              <a:gd name="connsiteX55" fmla="*/ 207350 w 1130331"/>
              <a:gd name="connsiteY55" fmla="*/ 769118 h 994078"/>
              <a:gd name="connsiteX56" fmla="*/ 232633 w 1130331"/>
              <a:gd name="connsiteY56" fmla="*/ 739621 h 994078"/>
              <a:gd name="connsiteX57" fmla="*/ 194708 w 1130331"/>
              <a:gd name="connsiteY57" fmla="*/ 710124 h 994078"/>
              <a:gd name="connsiteX58" fmla="*/ 173639 w 1130331"/>
              <a:gd name="connsiteY58" fmla="*/ 684841 h 994078"/>
              <a:gd name="connsiteX59" fmla="*/ 148356 w 1130331"/>
              <a:gd name="connsiteY59" fmla="*/ 680627 h 994078"/>
              <a:gd name="connsiteX60" fmla="*/ 80935 w 1130331"/>
              <a:gd name="connsiteY60" fmla="*/ 693269 h 994078"/>
              <a:gd name="connsiteX61" fmla="*/ 76721 w 1130331"/>
              <a:gd name="connsiteY61" fmla="*/ 634275 h 994078"/>
              <a:gd name="connsiteX62" fmla="*/ 93577 w 1130331"/>
              <a:gd name="connsiteY62" fmla="*/ 596351 h 994078"/>
              <a:gd name="connsiteX63" fmla="*/ 76721 w 1130331"/>
              <a:gd name="connsiteY63" fmla="*/ 562640 h 994078"/>
              <a:gd name="connsiteX64" fmla="*/ 873 w 1130331"/>
              <a:gd name="connsiteY64" fmla="*/ 558427 h 994078"/>
              <a:gd name="connsiteX65" fmla="*/ 43011 w 1130331"/>
              <a:gd name="connsiteY65" fmla="*/ 486792 h 994078"/>
              <a:gd name="connsiteX66" fmla="*/ 55652 w 1130331"/>
              <a:gd name="connsiteY66" fmla="*/ 448867 h 994078"/>
              <a:gd name="connsiteX67" fmla="*/ 873 w 1130331"/>
              <a:gd name="connsiteY67" fmla="*/ 457295 h 994078"/>
              <a:gd name="connsiteX68" fmla="*/ 26155 w 1130331"/>
              <a:gd name="connsiteY68" fmla="*/ 427798 h 994078"/>
              <a:gd name="connsiteX69" fmla="*/ 80935 w 1130331"/>
              <a:gd name="connsiteY69" fmla="*/ 385660 h 994078"/>
              <a:gd name="connsiteX70" fmla="*/ 131501 w 1130331"/>
              <a:gd name="connsiteY70" fmla="*/ 406729 h 99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30331" h="994078">
                <a:moveTo>
                  <a:pt x="131501" y="406729"/>
                </a:moveTo>
                <a:cubicBezTo>
                  <a:pt x="160295" y="390576"/>
                  <a:pt x="212266" y="326666"/>
                  <a:pt x="253702" y="288742"/>
                </a:cubicBezTo>
                <a:cubicBezTo>
                  <a:pt x="295138" y="250818"/>
                  <a:pt x="338681" y="205870"/>
                  <a:pt x="380117" y="179182"/>
                </a:cubicBezTo>
                <a:cubicBezTo>
                  <a:pt x="421553" y="152494"/>
                  <a:pt x="456668" y="139853"/>
                  <a:pt x="502318" y="128616"/>
                </a:cubicBezTo>
                <a:cubicBezTo>
                  <a:pt x="547968" y="117379"/>
                  <a:pt x="610472" y="114570"/>
                  <a:pt x="654015" y="111761"/>
                </a:cubicBezTo>
                <a:cubicBezTo>
                  <a:pt x="697558" y="108952"/>
                  <a:pt x="734078" y="119486"/>
                  <a:pt x="763575" y="111761"/>
                </a:cubicBezTo>
                <a:cubicBezTo>
                  <a:pt x="793072" y="104036"/>
                  <a:pt x="808522" y="77348"/>
                  <a:pt x="830996" y="65409"/>
                </a:cubicBezTo>
                <a:cubicBezTo>
                  <a:pt x="853470" y="53470"/>
                  <a:pt x="881562" y="34507"/>
                  <a:pt x="898417" y="40126"/>
                </a:cubicBezTo>
                <a:cubicBezTo>
                  <a:pt x="915272" y="45745"/>
                  <a:pt x="920891" y="98418"/>
                  <a:pt x="932128" y="99120"/>
                </a:cubicBezTo>
                <a:cubicBezTo>
                  <a:pt x="943365" y="99822"/>
                  <a:pt x="944067" y="59791"/>
                  <a:pt x="965838" y="44340"/>
                </a:cubicBezTo>
                <a:cubicBezTo>
                  <a:pt x="987609" y="28889"/>
                  <a:pt x="1040282" y="12737"/>
                  <a:pt x="1062756" y="6416"/>
                </a:cubicBezTo>
                <a:cubicBezTo>
                  <a:pt x="1085230" y="95"/>
                  <a:pt x="1100681" y="-4118"/>
                  <a:pt x="1100681" y="6416"/>
                </a:cubicBezTo>
                <a:cubicBezTo>
                  <a:pt x="1100681" y="16950"/>
                  <a:pt x="1071886" y="53470"/>
                  <a:pt x="1062756" y="69623"/>
                </a:cubicBezTo>
                <a:cubicBezTo>
                  <a:pt x="1053626" y="85776"/>
                  <a:pt x="1050115" y="89287"/>
                  <a:pt x="1045901" y="103333"/>
                </a:cubicBezTo>
                <a:cubicBezTo>
                  <a:pt x="1041687" y="117379"/>
                  <a:pt x="1038175" y="134937"/>
                  <a:pt x="1037473" y="153899"/>
                </a:cubicBezTo>
                <a:cubicBezTo>
                  <a:pt x="1036771" y="172861"/>
                  <a:pt x="1033259" y="203763"/>
                  <a:pt x="1041687" y="217107"/>
                </a:cubicBezTo>
                <a:cubicBezTo>
                  <a:pt x="1050115" y="230451"/>
                  <a:pt x="1076802" y="224832"/>
                  <a:pt x="1088039" y="233962"/>
                </a:cubicBezTo>
                <a:cubicBezTo>
                  <a:pt x="1099276" y="243092"/>
                  <a:pt x="1111215" y="259947"/>
                  <a:pt x="1109108" y="271886"/>
                </a:cubicBezTo>
                <a:cubicBezTo>
                  <a:pt x="1107001" y="283825"/>
                  <a:pt x="1093658" y="293658"/>
                  <a:pt x="1075398" y="305597"/>
                </a:cubicBezTo>
                <a:cubicBezTo>
                  <a:pt x="1057138" y="317536"/>
                  <a:pt x="1012893" y="330178"/>
                  <a:pt x="999549" y="343522"/>
                </a:cubicBezTo>
                <a:cubicBezTo>
                  <a:pt x="986205" y="356866"/>
                  <a:pt x="1003060" y="368805"/>
                  <a:pt x="995335" y="385660"/>
                </a:cubicBezTo>
                <a:cubicBezTo>
                  <a:pt x="987610" y="402515"/>
                  <a:pt x="949686" y="429202"/>
                  <a:pt x="953197" y="444653"/>
                </a:cubicBezTo>
                <a:cubicBezTo>
                  <a:pt x="956709" y="460104"/>
                  <a:pt x="996740" y="468532"/>
                  <a:pt x="1016404" y="478364"/>
                </a:cubicBezTo>
                <a:cubicBezTo>
                  <a:pt x="1036069" y="488196"/>
                  <a:pt x="1055031" y="499433"/>
                  <a:pt x="1071184" y="503647"/>
                </a:cubicBezTo>
                <a:cubicBezTo>
                  <a:pt x="1087337" y="507861"/>
                  <a:pt x="1103490" y="497326"/>
                  <a:pt x="1113322" y="503647"/>
                </a:cubicBezTo>
                <a:cubicBezTo>
                  <a:pt x="1123154" y="509968"/>
                  <a:pt x="1131582" y="527525"/>
                  <a:pt x="1130178" y="541571"/>
                </a:cubicBezTo>
                <a:cubicBezTo>
                  <a:pt x="1128774" y="555617"/>
                  <a:pt x="1126666" y="578091"/>
                  <a:pt x="1104895" y="587923"/>
                </a:cubicBezTo>
                <a:cubicBezTo>
                  <a:pt x="1083124" y="597755"/>
                  <a:pt x="1024832" y="589328"/>
                  <a:pt x="999549" y="600565"/>
                </a:cubicBezTo>
                <a:cubicBezTo>
                  <a:pt x="974266" y="611802"/>
                  <a:pt x="965838" y="642001"/>
                  <a:pt x="953197" y="655345"/>
                </a:cubicBezTo>
                <a:cubicBezTo>
                  <a:pt x="940556" y="668689"/>
                  <a:pt x="925807" y="670795"/>
                  <a:pt x="923700" y="680627"/>
                </a:cubicBezTo>
                <a:cubicBezTo>
                  <a:pt x="921593" y="690459"/>
                  <a:pt x="940555" y="701697"/>
                  <a:pt x="940555" y="714338"/>
                </a:cubicBezTo>
                <a:cubicBezTo>
                  <a:pt x="940555" y="726979"/>
                  <a:pt x="940555" y="745239"/>
                  <a:pt x="923700" y="756476"/>
                </a:cubicBezTo>
                <a:cubicBezTo>
                  <a:pt x="906845" y="767713"/>
                  <a:pt x="871730" y="775438"/>
                  <a:pt x="839424" y="781759"/>
                </a:cubicBezTo>
                <a:cubicBezTo>
                  <a:pt x="807118" y="788080"/>
                  <a:pt x="764979" y="788783"/>
                  <a:pt x="729864" y="794401"/>
                </a:cubicBezTo>
                <a:cubicBezTo>
                  <a:pt x="694749" y="800019"/>
                  <a:pt x="658931" y="801424"/>
                  <a:pt x="628732" y="815470"/>
                </a:cubicBezTo>
                <a:cubicBezTo>
                  <a:pt x="598533" y="829516"/>
                  <a:pt x="562716" y="858310"/>
                  <a:pt x="548670" y="878677"/>
                </a:cubicBezTo>
                <a:cubicBezTo>
                  <a:pt x="534624" y="899044"/>
                  <a:pt x="536731" y="927136"/>
                  <a:pt x="544456" y="937671"/>
                </a:cubicBezTo>
                <a:cubicBezTo>
                  <a:pt x="552181" y="948206"/>
                  <a:pt x="582381" y="943290"/>
                  <a:pt x="595022" y="941885"/>
                </a:cubicBezTo>
                <a:cubicBezTo>
                  <a:pt x="607663" y="940480"/>
                  <a:pt x="616793" y="937671"/>
                  <a:pt x="620305" y="929243"/>
                </a:cubicBezTo>
                <a:cubicBezTo>
                  <a:pt x="623817" y="920815"/>
                  <a:pt x="614686" y="901854"/>
                  <a:pt x="616091" y="891319"/>
                </a:cubicBezTo>
                <a:cubicBezTo>
                  <a:pt x="617496" y="880784"/>
                  <a:pt x="618198" y="865334"/>
                  <a:pt x="628732" y="866036"/>
                </a:cubicBezTo>
                <a:cubicBezTo>
                  <a:pt x="639266" y="866738"/>
                  <a:pt x="669466" y="884999"/>
                  <a:pt x="679298" y="895533"/>
                </a:cubicBezTo>
                <a:cubicBezTo>
                  <a:pt x="689130" y="906068"/>
                  <a:pt x="689833" y="919411"/>
                  <a:pt x="687726" y="929243"/>
                </a:cubicBezTo>
                <a:cubicBezTo>
                  <a:pt x="685619" y="939075"/>
                  <a:pt x="675085" y="945396"/>
                  <a:pt x="666657" y="954526"/>
                </a:cubicBezTo>
                <a:cubicBezTo>
                  <a:pt x="658229" y="963656"/>
                  <a:pt x="648397" y="979107"/>
                  <a:pt x="637160" y="984023"/>
                </a:cubicBezTo>
                <a:cubicBezTo>
                  <a:pt x="625923" y="988939"/>
                  <a:pt x="599236" y="984023"/>
                  <a:pt x="599236" y="984023"/>
                </a:cubicBezTo>
                <a:cubicBezTo>
                  <a:pt x="585892" y="984023"/>
                  <a:pt x="578868" y="983321"/>
                  <a:pt x="557097" y="984023"/>
                </a:cubicBezTo>
                <a:cubicBezTo>
                  <a:pt x="535326" y="984725"/>
                  <a:pt x="490378" y="992451"/>
                  <a:pt x="468607" y="988237"/>
                </a:cubicBezTo>
                <a:cubicBezTo>
                  <a:pt x="446836" y="984023"/>
                  <a:pt x="439111" y="967870"/>
                  <a:pt x="426469" y="958740"/>
                </a:cubicBezTo>
                <a:cubicBezTo>
                  <a:pt x="413828" y="949610"/>
                  <a:pt x="403293" y="934862"/>
                  <a:pt x="392758" y="933457"/>
                </a:cubicBezTo>
                <a:cubicBezTo>
                  <a:pt x="382223" y="932052"/>
                  <a:pt x="373093" y="941182"/>
                  <a:pt x="363261" y="950312"/>
                </a:cubicBezTo>
                <a:cubicBezTo>
                  <a:pt x="353429" y="959442"/>
                  <a:pt x="353430" y="981916"/>
                  <a:pt x="333765" y="988237"/>
                </a:cubicBezTo>
                <a:cubicBezTo>
                  <a:pt x="314101" y="994558"/>
                  <a:pt x="264236" y="997367"/>
                  <a:pt x="245274" y="988237"/>
                </a:cubicBezTo>
                <a:cubicBezTo>
                  <a:pt x="226312" y="979107"/>
                  <a:pt x="226312" y="960145"/>
                  <a:pt x="219991" y="933457"/>
                </a:cubicBezTo>
                <a:cubicBezTo>
                  <a:pt x="213670" y="906769"/>
                  <a:pt x="209457" y="855501"/>
                  <a:pt x="207350" y="828111"/>
                </a:cubicBezTo>
                <a:cubicBezTo>
                  <a:pt x="205243" y="800721"/>
                  <a:pt x="203136" y="783866"/>
                  <a:pt x="207350" y="769118"/>
                </a:cubicBezTo>
                <a:cubicBezTo>
                  <a:pt x="211564" y="754370"/>
                  <a:pt x="234740" y="749453"/>
                  <a:pt x="232633" y="739621"/>
                </a:cubicBezTo>
                <a:cubicBezTo>
                  <a:pt x="230526" y="729789"/>
                  <a:pt x="204540" y="719254"/>
                  <a:pt x="194708" y="710124"/>
                </a:cubicBezTo>
                <a:cubicBezTo>
                  <a:pt x="184876" y="700994"/>
                  <a:pt x="181364" y="689757"/>
                  <a:pt x="173639" y="684841"/>
                </a:cubicBezTo>
                <a:cubicBezTo>
                  <a:pt x="165914" y="679925"/>
                  <a:pt x="163807" y="679222"/>
                  <a:pt x="148356" y="680627"/>
                </a:cubicBezTo>
                <a:cubicBezTo>
                  <a:pt x="132905" y="682032"/>
                  <a:pt x="92874" y="700994"/>
                  <a:pt x="80935" y="693269"/>
                </a:cubicBezTo>
                <a:cubicBezTo>
                  <a:pt x="68996" y="685544"/>
                  <a:pt x="74614" y="650428"/>
                  <a:pt x="76721" y="634275"/>
                </a:cubicBezTo>
                <a:cubicBezTo>
                  <a:pt x="78828" y="618122"/>
                  <a:pt x="93577" y="608290"/>
                  <a:pt x="93577" y="596351"/>
                </a:cubicBezTo>
                <a:cubicBezTo>
                  <a:pt x="93577" y="584412"/>
                  <a:pt x="92172" y="568961"/>
                  <a:pt x="76721" y="562640"/>
                </a:cubicBezTo>
                <a:cubicBezTo>
                  <a:pt x="61270" y="556319"/>
                  <a:pt x="6491" y="571068"/>
                  <a:pt x="873" y="558427"/>
                </a:cubicBezTo>
                <a:cubicBezTo>
                  <a:pt x="-4745" y="545786"/>
                  <a:pt x="33881" y="505052"/>
                  <a:pt x="43011" y="486792"/>
                </a:cubicBezTo>
                <a:cubicBezTo>
                  <a:pt x="52141" y="468532"/>
                  <a:pt x="62675" y="453783"/>
                  <a:pt x="55652" y="448867"/>
                </a:cubicBezTo>
                <a:cubicBezTo>
                  <a:pt x="48629" y="443951"/>
                  <a:pt x="5789" y="460806"/>
                  <a:pt x="873" y="457295"/>
                </a:cubicBezTo>
                <a:cubicBezTo>
                  <a:pt x="-4043" y="453784"/>
                  <a:pt x="12811" y="439737"/>
                  <a:pt x="26155" y="427798"/>
                </a:cubicBezTo>
                <a:cubicBezTo>
                  <a:pt x="39499" y="415859"/>
                  <a:pt x="64080" y="391279"/>
                  <a:pt x="80935" y="385660"/>
                </a:cubicBezTo>
                <a:cubicBezTo>
                  <a:pt x="97790" y="380041"/>
                  <a:pt x="102707" y="422882"/>
                  <a:pt x="131501" y="406729"/>
                </a:cubicBezTo>
                <a:close/>
              </a:path>
            </a:pathLst>
          </a:cu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a:off x="2561527" y="3904718"/>
            <a:ext cx="209634" cy="170333"/>
          </a:xfrm>
          <a:custGeom>
            <a:avLst/>
            <a:gdLst>
              <a:gd name="connsiteX0" fmla="*/ 24966 w 81018"/>
              <a:gd name="connsiteY0" fmla="*/ 65054 h 65829"/>
              <a:gd name="connsiteX1" fmla="*/ 79745 w 81018"/>
              <a:gd name="connsiteY1" fmla="*/ 39771 h 65829"/>
              <a:gd name="connsiteX2" fmla="*/ 58676 w 81018"/>
              <a:gd name="connsiteY2" fmla="*/ 1846 h 65829"/>
              <a:gd name="connsiteX3" fmla="*/ 3897 w 81018"/>
              <a:gd name="connsiteY3" fmla="*/ 10274 h 65829"/>
              <a:gd name="connsiteX4" fmla="*/ 24966 w 81018"/>
              <a:gd name="connsiteY4" fmla="*/ 65054 h 65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18" h="65829">
                <a:moveTo>
                  <a:pt x="24966" y="65054"/>
                </a:moveTo>
                <a:cubicBezTo>
                  <a:pt x="37607" y="69970"/>
                  <a:pt x="74127" y="50306"/>
                  <a:pt x="79745" y="39771"/>
                </a:cubicBezTo>
                <a:cubicBezTo>
                  <a:pt x="85363" y="29236"/>
                  <a:pt x="71317" y="6762"/>
                  <a:pt x="58676" y="1846"/>
                </a:cubicBezTo>
                <a:cubicBezTo>
                  <a:pt x="46035" y="-3070"/>
                  <a:pt x="16538" y="2549"/>
                  <a:pt x="3897" y="10274"/>
                </a:cubicBezTo>
                <a:cubicBezTo>
                  <a:pt x="-8744" y="17999"/>
                  <a:pt x="12325" y="60138"/>
                  <a:pt x="24966" y="65054"/>
                </a:cubicBezTo>
                <a:close/>
              </a:path>
            </a:pathLst>
          </a:custGeom>
          <a:no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a:off x="2580892" y="5167291"/>
            <a:ext cx="252395" cy="194394"/>
          </a:xfrm>
          <a:custGeom>
            <a:avLst/>
            <a:gdLst>
              <a:gd name="connsiteX0" fmla="*/ 13268 w 97544"/>
              <a:gd name="connsiteY0" fmla="*/ 2699 h 75128"/>
              <a:gd name="connsiteX1" fmla="*/ 4840 w 97544"/>
              <a:gd name="connsiteY1" fmla="*/ 53265 h 75128"/>
              <a:gd name="connsiteX2" fmla="*/ 76475 w 97544"/>
              <a:gd name="connsiteY2" fmla="*/ 74334 h 75128"/>
              <a:gd name="connsiteX3" fmla="*/ 97544 w 97544"/>
              <a:gd name="connsiteY3" fmla="*/ 27982 h 75128"/>
              <a:gd name="connsiteX4" fmla="*/ 68048 w 97544"/>
              <a:gd name="connsiteY4" fmla="*/ 6913 h 75128"/>
              <a:gd name="connsiteX5" fmla="*/ 13268 w 97544"/>
              <a:gd name="connsiteY5" fmla="*/ 2699 h 7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44" h="75128">
                <a:moveTo>
                  <a:pt x="13268" y="2699"/>
                </a:moveTo>
                <a:cubicBezTo>
                  <a:pt x="2733" y="10424"/>
                  <a:pt x="-5694" y="41326"/>
                  <a:pt x="4840" y="53265"/>
                </a:cubicBezTo>
                <a:cubicBezTo>
                  <a:pt x="15374" y="65204"/>
                  <a:pt x="61024" y="78548"/>
                  <a:pt x="76475" y="74334"/>
                </a:cubicBezTo>
                <a:cubicBezTo>
                  <a:pt x="91926" y="70120"/>
                  <a:pt x="98949" y="39219"/>
                  <a:pt x="97544" y="27982"/>
                </a:cubicBezTo>
                <a:cubicBezTo>
                  <a:pt x="96140" y="16745"/>
                  <a:pt x="82094" y="7615"/>
                  <a:pt x="68048" y="6913"/>
                </a:cubicBezTo>
                <a:cubicBezTo>
                  <a:pt x="54002" y="6211"/>
                  <a:pt x="23803" y="-5026"/>
                  <a:pt x="13268" y="2699"/>
                </a:cubicBezTo>
                <a:close/>
              </a:path>
            </a:pathLst>
          </a:custGeom>
          <a:noFill/>
          <a:ln w="19050">
            <a:solidFill>
              <a:srgbClr val="00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a:off x="617080" y="2796689"/>
            <a:ext cx="2612216" cy="2367368"/>
          </a:xfrm>
          <a:custGeom>
            <a:avLst/>
            <a:gdLst>
              <a:gd name="connsiteX0" fmla="*/ 506758 w 1009552"/>
              <a:gd name="connsiteY0" fmla="*/ 893591 h 914925"/>
              <a:gd name="connsiteX1" fmla="*/ 418268 w 1009552"/>
              <a:gd name="connsiteY1" fmla="*/ 914660 h 914925"/>
              <a:gd name="connsiteX2" fmla="*/ 317136 w 1009552"/>
              <a:gd name="connsiteY2" fmla="*/ 876736 h 914925"/>
              <a:gd name="connsiteX3" fmla="*/ 241287 w 1009552"/>
              <a:gd name="connsiteY3" fmla="*/ 830384 h 914925"/>
              <a:gd name="connsiteX4" fmla="*/ 169652 w 1009552"/>
              <a:gd name="connsiteY4" fmla="*/ 720824 h 914925"/>
              <a:gd name="connsiteX5" fmla="*/ 131728 w 1009552"/>
              <a:gd name="connsiteY5" fmla="*/ 649189 h 914925"/>
              <a:gd name="connsiteX6" fmla="*/ 106445 w 1009552"/>
              <a:gd name="connsiteY6" fmla="*/ 590196 h 914925"/>
              <a:gd name="connsiteX7" fmla="*/ 165438 w 1009552"/>
              <a:gd name="connsiteY7" fmla="*/ 552271 h 914925"/>
              <a:gd name="connsiteX8" fmla="*/ 203363 w 1009552"/>
              <a:gd name="connsiteY8" fmla="*/ 472209 h 914925"/>
              <a:gd name="connsiteX9" fmla="*/ 190721 w 1009552"/>
              <a:gd name="connsiteY9" fmla="*/ 417429 h 914925"/>
              <a:gd name="connsiteX10" fmla="*/ 127514 w 1009552"/>
              <a:gd name="connsiteY10" fmla="*/ 484850 h 914925"/>
              <a:gd name="connsiteX11" fmla="*/ 43237 w 1009552"/>
              <a:gd name="connsiteY11" fmla="*/ 518561 h 914925"/>
              <a:gd name="connsiteX12" fmla="*/ 1099 w 1009552"/>
              <a:gd name="connsiteY12" fmla="*/ 472209 h 914925"/>
              <a:gd name="connsiteX13" fmla="*/ 85375 w 1009552"/>
              <a:gd name="connsiteY13" fmla="*/ 434284 h 914925"/>
              <a:gd name="connsiteX14" fmla="*/ 102231 w 1009552"/>
              <a:gd name="connsiteY14" fmla="*/ 316297 h 914925"/>
              <a:gd name="connsiteX15" fmla="*/ 135941 w 1009552"/>
              <a:gd name="connsiteY15" fmla="*/ 202524 h 914925"/>
              <a:gd name="connsiteX16" fmla="*/ 199149 w 1009552"/>
              <a:gd name="connsiteY16" fmla="*/ 177241 h 914925"/>
              <a:gd name="connsiteX17" fmla="*/ 241287 w 1009552"/>
              <a:gd name="connsiteY17" fmla="*/ 219379 h 914925"/>
              <a:gd name="connsiteX18" fmla="*/ 283425 w 1009552"/>
              <a:gd name="connsiteY18" fmla="*/ 185669 h 914925"/>
              <a:gd name="connsiteX19" fmla="*/ 384557 w 1009552"/>
              <a:gd name="connsiteY19" fmla="*/ 122461 h 914925"/>
              <a:gd name="connsiteX20" fmla="*/ 464620 w 1009552"/>
              <a:gd name="connsiteY20" fmla="*/ 67681 h 914925"/>
              <a:gd name="connsiteX21" fmla="*/ 523613 w 1009552"/>
              <a:gd name="connsiteY21" fmla="*/ 4474 h 914925"/>
              <a:gd name="connsiteX22" fmla="*/ 557324 w 1009552"/>
              <a:gd name="connsiteY22" fmla="*/ 46612 h 914925"/>
              <a:gd name="connsiteX23" fmla="*/ 666883 w 1009552"/>
              <a:gd name="connsiteY23" fmla="*/ 21329 h 914925"/>
              <a:gd name="connsiteX24" fmla="*/ 734305 w 1009552"/>
              <a:gd name="connsiteY24" fmla="*/ 12902 h 914925"/>
              <a:gd name="connsiteX25" fmla="*/ 776443 w 1009552"/>
              <a:gd name="connsiteY25" fmla="*/ 260 h 914925"/>
              <a:gd name="connsiteX26" fmla="*/ 793298 w 1009552"/>
              <a:gd name="connsiteY26" fmla="*/ 25543 h 914925"/>
              <a:gd name="connsiteX27" fmla="*/ 717449 w 1009552"/>
              <a:gd name="connsiteY27" fmla="*/ 88751 h 914925"/>
              <a:gd name="connsiteX28" fmla="*/ 675311 w 1009552"/>
              <a:gd name="connsiteY28" fmla="*/ 135103 h 914925"/>
              <a:gd name="connsiteX29" fmla="*/ 633173 w 1009552"/>
              <a:gd name="connsiteY29" fmla="*/ 168813 h 914925"/>
              <a:gd name="connsiteX30" fmla="*/ 725877 w 1009552"/>
              <a:gd name="connsiteY30" fmla="*/ 177241 h 914925"/>
              <a:gd name="connsiteX31" fmla="*/ 822795 w 1009552"/>
              <a:gd name="connsiteY31" fmla="*/ 177241 h 914925"/>
              <a:gd name="connsiteX32" fmla="*/ 886002 w 1009552"/>
              <a:gd name="connsiteY32" fmla="*/ 202524 h 914925"/>
              <a:gd name="connsiteX33" fmla="*/ 923927 w 1009552"/>
              <a:gd name="connsiteY33" fmla="*/ 202524 h 914925"/>
              <a:gd name="connsiteX34" fmla="*/ 982920 w 1009552"/>
              <a:gd name="connsiteY34" fmla="*/ 269945 h 914925"/>
              <a:gd name="connsiteX35" fmla="*/ 987134 w 1009552"/>
              <a:gd name="connsiteY35" fmla="*/ 320511 h 914925"/>
              <a:gd name="connsiteX36" fmla="*/ 928140 w 1009552"/>
              <a:gd name="connsiteY36" fmla="*/ 350008 h 914925"/>
              <a:gd name="connsiteX37" fmla="*/ 852292 w 1009552"/>
              <a:gd name="connsiteY37" fmla="*/ 375291 h 914925"/>
              <a:gd name="connsiteX38" fmla="*/ 877575 w 1009552"/>
              <a:gd name="connsiteY38" fmla="*/ 446926 h 914925"/>
              <a:gd name="connsiteX39" fmla="*/ 940782 w 1009552"/>
              <a:gd name="connsiteY39" fmla="*/ 505919 h 914925"/>
              <a:gd name="connsiteX40" fmla="*/ 1003989 w 1009552"/>
              <a:gd name="connsiteY40" fmla="*/ 560699 h 914925"/>
              <a:gd name="connsiteX41" fmla="*/ 1003989 w 1009552"/>
              <a:gd name="connsiteY41" fmla="*/ 602837 h 914925"/>
              <a:gd name="connsiteX42" fmla="*/ 982920 w 1009552"/>
              <a:gd name="connsiteY42" fmla="*/ 653403 h 914925"/>
              <a:gd name="connsiteX43" fmla="*/ 953423 w 1009552"/>
              <a:gd name="connsiteY43" fmla="*/ 699755 h 914925"/>
              <a:gd name="connsiteX44" fmla="*/ 864933 w 1009552"/>
              <a:gd name="connsiteY44" fmla="*/ 741893 h 914925"/>
              <a:gd name="connsiteX45" fmla="*/ 797512 w 1009552"/>
              <a:gd name="connsiteY45" fmla="*/ 771390 h 914925"/>
              <a:gd name="connsiteX46" fmla="*/ 717449 w 1009552"/>
              <a:gd name="connsiteY46" fmla="*/ 805101 h 914925"/>
              <a:gd name="connsiteX47" fmla="*/ 637387 w 1009552"/>
              <a:gd name="connsiteY47" fmla="*/ 851453 h 914925"/>
              <a:gd name="connsiteX48" fmla="*/ 620531 w 1009552"/>
              <a:gd name="connsiteY48" fmla="*/ 893591 h 914925"/>
              <a:gd name="connsiteX49" fmla="*/ 506758 w 1009552"/>
              <a:gd name="connsiteY49" fmla="*/ 893591 h 91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09552" h="914925">
                <a:moveTo>
                  <a:pt x="506758" y="893591"/>
                </a:moveTo>
                <a:cubicBezTo>
                  <a:pt x="473048" y="897102"/>
                  <a:pt x="449872" y="917469"/>
                  <a:pt x="418268" y="914660"/>
                </a:cubicBezTo>
                <a:cubicBezTo>
                  <a:pt x="386664" y="911851"/>
                  <a:pt x="346633" y="890782"/>
                  <a:pt x="317136" y="876736"/>
                </a:cubicBezTo>
                <a:cubicBezTo>
                  <a:pt x="287639" y="862690"/>
                  <a:pt x="265868" y="856369"/>
                  <a:pt x="241287" y="830384"/>
                </a:cubicBezTo>
                <a:cubicBezTo>
                  <a:pt x="216706" y="804399"/>
                  <a:pt x="187912" y="751023"/>
                  <a:pt x="169652" y="720824"/>
                </a:cubicBezTo>
                <a:cubicBezTo>
                  <a:pt x="151392" y="690625"/>
                  <a:pt x="142262" y="670960"/>
                  <a:pt x="131728" y="649189"/>
                </a:cubicBezTo>
                <a:cubicBezTo>
                  <a:pt x="121194" y="627418"/>
                  <a:pt x="100827" y="606349"/>
                  <a:pt x="106445" y="590196"/>
                </a:cubicBezTo>
                <a:cubicBezTo>
                  <a:pt x="112063" y="574043"/>
                  <a:pt x="149285" y="571935"/>
                  <a:pt x="165438" y="552271"/>
                </a:cubicBezTo>
                <a:cubicBezTo>
                  <a:pt x="181591" y="532607"/>
                  <a:pt x="199149" y="494683"/>
                  <a:pt x="203363" y="472209"/>
                </a:cubicBezTo>
                <a:cubicBezTo>
                  <a:pt x="207577" y="449735"/>
                  <a:pt x="203362" y="415322"/>
                  <a:pt x="190721" y="417429"/>
                </a:cubicBezTo>
                <a:cubicBezTo>
                  <a:pt x="178080" y="419536"/>
                  <a:pt x="152095" y="467995"/>
                  <a:pt x="127514" y="484850"/>
                </a:cubicBezTo>
                <a:cubicBezTo>
                  <a:pt x="102933" y="501705"/>
                  <a:pt x="64306" y="520668"/>
                  <a:pt x="43237" y="518561"/>
                </a:cubicBezTo>
                <a:cubicBezTo>
                  <a:pt x="22168" y="516454"/>
                  <a:pt x="-5924" y="486255"/>
                  <a:pt x="1099" y="472209"/>
                </a:cubicBezTo>
                <a:cubicBezTo>
                  <a:pt x="8122" y="458163"/>
                  <a:pt x="68520" y="460269"/>
                  <a:pt x="85375" y="434284"/>
                </a:cubicBezTo>
                <a:cubicBezTo>
                  <a:pt x="102230" y="408299"/>
                  <a:pt x="93803" y="354924"/>
                  <a:pt x="102231" y="316297"/>
                </a:cubicBezTo>
                <a:cubicBezTo>
                  <a:pt x="110659" y="277670"/>
                  <a:pt x="119788" y="225700"/>
                  <a:pt x="135941" y="202524"/>
                </a:cubicBezTo>
                <a:cubicBezTo>
                  <a:pt x="152094" y="179348"/>
                  <a:pt x="181591" y="174432"/>
                  <a:pt x="199149" y="177241"/>
                </a:cubicBezTo>
                <a:cubicBezTo>
                  <a:pt x="216707" y="180050"/>
                  <a:pt x="227241" y="217974"/>
                  <a:pt x="241287" y="219379"/>
                </a:cubicBezTo>
                <a:cubicBezTo>
                  <a:pt x="255333" y="220784"/>
                  <a:pt x="259547" y="201822"/>
                  <a:pt x="283425" y="185669"/>
                </a:cubicBezTo>
                <a:cubicBezTo>
                  <a:pt x="307303" y="169516"/>
                  <a:pt x="354358" y="142126"/>
                  <a:pt x="384557" y="122461"/>
                </a:cubicBezTo>
                <a:cubicBezTo>
                  <a:pt x="414756" y="102796"/>
                  <a:pt x="441444" y="87345"/>
                  <a:pt x="464620" y="67681"/>
                </a:cubicBezTo>
                <a:cubicBezTo>
                  <a:pt x="487796" y="48017"/>
                  <a:pt x="508162" y="7985"/>
                  <a:pt x="523613" y="4474"/>
                </a:cubicBezTo>
                <a:cubicBezTo>
                  <a:pt x="539064" y="962"/>
                  <a:pt x="533446" y="43803"/>
                  <a:pt x="557324" y="46612"/>
                </a:cubicBezTo>
                <a:cubicBezTo>
                  <a:pt x="581202" y="49421"/>
                  <a:pt x="637386" y="26947"/>
                  <a:pt x="666883" y="21329"/>
                </a:cubicBezTo>
                <a:cubicBezTo>
                  <a:pt x="696380" y="15711"/>
                  <a:pt x="716045" y="16413"/>
                  <a:pt x="734305" y="12902"/>
                </a:cubicBezTo>
                <a:cubicBezTo>
                  <a:pt x="752565" y="9390"/>
                  <a:pt x="766611" y="-1847"/>
                  <a:pt x="776443" y="260"/>
                </a:cubicBezTo>
                <a:cubicBezTo>
                  <a:pt x="786275" y="2367"/>
                  <a:pt x="803130" y="10795"/>
                  <a:pt x="793298" y="25543"/>
                </a:cubicBezTo>
                <a:cubicBezTo>
                  <a:pt x="783466" y="40291"/>
                  <a:pt x="737114" y="70491"/>
                  <a:pt x="717449" y="88751"/>
                </a:cubicBezTo>
                <a:cubicBezTo>
                  <a:pt x="697785" y="107011"/>
                  <a:pt x="689357" y="121759"/>
                  <a:pt x="675311" y="135103"/>
                </a:cubicBezTo>
                <a:cubicBezTo>
                  <a:pt x="661265" y="148447"/>
                  <a:pt x="624745" y="161790"/>
                  <a:pt x="633173" y="168813"/>
                </a:cubicBezTo>
                <a:cubicBezTo>
                  <a:pt x="641601" y="175836"/>
                  <a:pt x="694273" y="175836"/>
                  <a:pt x="725877" y="177241"/>
                </a:cubicBezTo>
                <a:cubicBezTo>
                  <a:pt x="757481" y="178646"/>
                  <a:pt x="796108" y="173027"/>
                  <a:pt x="822795" y="177241"/>
                </a:cubicBezTo>
                <a:cubicBezTo>
                  <a:pt x="849482" y="181455"/>
                  <a:pt x="869147" y="198310"/>
                  <a:pt x="886002" y="202524"/>
                </a:cubicBezTo>
                <a:cubicBezTo>
                  <a:pt x="902857" y="206738"/>
                  <a:pt x="907774" y="191287"/>
                  <a:pt x="923927" y="202524"/>
                </a:cubicBezTo>
                <a:cubicBezTo>
                  <a:pt x="940080" y="213761"/>
                  <a:pt x="972385" y="250280"/>
                  <a:pt x="982920" y="269945"/>
                </a:cubicBezTo>
                <a:cubicBezTo>
                  <a:pt x="993455" y="289610"/>
                  <a:pt x="996264" y="307167"/>
                  <a:pt x="987134" y="320511"/>
                </a:cubicBezTo>
                <a:cubicBezTo>
                  <a:pt x="978004" y="333855"/>
                  <a:pt x="950614" y="340878"/>
                  <a:pt x="928140" y="350008"/>
                </a:cubicBezTo>
                <a:cubicBezTo>
                  <a:pt x="905666" y="359138"/>
                  <a:pt x="860720" y="359138"/>
                  <a:pt x="852292" y="375291"/>
                </a:cubicBezTo>
                <a:cubicBezTo>
                  <a:pt x="843865" y="391444"/>
                  <a:pt x="862827" y="425155"/>
                  <a:pt x="877575" y="446926"/>
                </a:cubicBezTo>
                <a:cubicBezTo>
                  <a:pt x="892323" y="468697"/>
                  <a:pt x="919713" y="486957"/>
                  <a:pt x="940782" y="505919"/>
                </a:cubicBezTo>
                <a:cubicBezTo>
                  <a:pt x="961851" y="524881"/>
                  <a:pt x="993455" y="544546"/>
                  <a:pt x="1003989" y="560699"/>
                </a:cubicBezTo>
                <a:cubicBezTo>
                  <a:pt x="1014523" y="576852"/>
                  <a:pt x="1007501" y="587386"/>
                  <a:pt x="1003989" y="602837"/>
                </a:cubicBezTo>
                <a:cubicBezTo>
                  <a:pt x="1000478" y="618288"/>
                  <a:pt x="991348" y="637250"/>
                  <a:pt x="982920" y="653403"/>
                </a:cubicBezTo>
                <a:cubicBezTo>
                  <a:pt x="974492" y="669556"/>
                  <a:pt x="973088" y="685007"/>
                  <a:pt x="953423" y="699755"/>
                </a:cubicBezTo>
                <a:cubicBezTo>
                  <a:pt x="933759" y="714503"/>
                  <a:pt x="890918" y="729954"/>
                  <a:pt x="864933" y="741893"/>
                </a:cubicBezTo>
                <a:cubicBezTo>
                  <a:pt x="838948" y="753832"/>
                  <a:pt x="797512" y="771390"/>
                  <a:pt x="797512" y="771390"/>
                </a:cubicBezTo>
                <a:cubicBezTo>
                  <a:pt x="772931" y="781925"/>
                  <a:pt x="744137" y="791757"/>
                  <a:pt x="717449" y="805101"/>
                </a:cubicBezTo>
                <a:cubicBezTo>
                  <a:pt x="690761" y="818445"/>
                  <a:pt x="653540" y="836705"/>
                  <a:pt x="637387" y="851453"/>
                </a:cubicBezTo>
                <a:cubicBezTo>
                  <a:pt x="621234" y="866201"/>
                  <a:pt x="635279" y="887270"/>
                  <a:pt x="620531" y="893591"/>
                </a:cubicBezTo>
                <a:cubicBezTo>
                  <a:pt x="605783" y="899912"/>
                  <a:pt x="540468" y="890080"/>
                  <a:pt x="506758" y="893591"/>
                </a:cubicBezTo>
                <a:close/>
              </a:path>
            </a:pathLst>
          </a:custGeom>
          <a:noFill/>
          <a:ln w="19050">
            <a:solidFill>
              <a:srgbClr val="00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TextBox 72"/>
          <p:cNvSpPr txBox="1"/>
          <p:nvPr/>
        </p:nvSpPr>
        <p:spPr>
          <a:xfrm>
            <a:off x="428596" y="5101776"/>
            <a:ext cx="606257" cy="246221"/>
          </a:xfrm>
          <a:prstGeom prst="rect">
            <a:avLst/>
          </a:prstGeom>
          <a:noFill/>
        </p:spPr>
        <p:txBody>
          <a:bodyPr wrap="none" rtlCol="0">
            <a:spAutoFit/>
          </a:bodyPr>
          <a:lstStyle/>
          <a:p>
            <a:r>
              <a:rPr lang="en-US" altLang="zh-CN" sz="1000" dirty="0"/>
              <a:t>39.8 </a:t>
            </a:r>
            <a:r>
              <a:rPr lang="en-US" altLang="zh-CN" sz="1000" dirty="0">
                <a:sym typeface="Symbol"/>
              </a:rPr>
              <a:t> </a:t>
            </a:r>
            <a:r>
              <a:rPr lang="en-US" altLang="zh-CN" sz="1000" dirty="0" smtClean="0"/>
              <a:t>N</a:t>
            </a:r>
            <a:endParaRPr lang="zh-CN" altLang="en-US" sz="1000" dirty="0"/>
          </a:p>
        </p:txBody>
      </p:sp>
      <p:grpSp>
        <p:nvGrpSpPr>
          <p:cNvPr id="2" name="组合 59"/>
          <p:cNvGrpSpPr/>
          <p:nvPr/>
        </p:nvGrpSpPr>
        <p:grpSpPr>
          <a:xfrm>
            <a:off x="2586031" y="4035102"/>
            <a:ext cx="440816" cy="1377511"/>
            <a:chOff x="2943221" y="3801408"/>
            <a:chExt cx="440816" cy="1377511"/>
          </a:xfrm>
        </p:grpSpPr>
        <p:sp>
          <p:nvSpPr>
            <p:cNvPr id="42" name="椭圆 41"/>
            <p:cNvSpPr>
              <a:spLocks noChangeAspect="1"/>
            </p:cNvSpPr>
            <p:nvPr/>
          </p:nvSpPr>
          <p:spPr>
            <a:xfrm>
              <a:off x="2943221" y="5007189"/>
              <a:ext cx="171748" cy="171730"/>
            </a:xfrm>
            <a:prstGeom prst="ellipse">
              <a:avLst/>
            </a:prstGeom>
            <a:noFill/>
            <a:ln w="57150">
              <a:solidFill>
                <a:srgbClr val="00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a:spLocks noChangeAspect="1"/>
            </p:cNvSpPr>
            <p:nvPr/>
          </p:nvSpPr>
          <p:spPr>
            <a:xfrm>
              <a:off x="3087051" y="3801408"/>
              <a:ext cx="296986" cy="296955"/>
            </a:xfrm>
            <a:prstGeom prst="ellipse">
              <a:avLst/>
            </a:prstGeom>
            <a:noFill/>
            <a:ln w="571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p:cNvSpPr>
              <a:spLocks noChangeAspect="1"/>
            </p:cNvSpPr>
            <p:nvPr/>
          </p:nvSpPr>
          <p:spPr>
            <a:xfrm>
              <a:off x="2975117" y="4287403"/>
              <a:ext cx="334753" cy="334717"/>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7" name="标题 2"/>
          <p:cNvSpPr>
            <a:spLocks noGrp="1"/>
          </p:cNvSpPr>
          <p:nvPr>
            <p:ph type="title" idx="4294967295"/>
          </p:nvPr>
        </p:nvSpPr>
        <p:spPr>
          <a:xfrm>
            <a:off x="0" y="65088"/>
            <a:ext cx="9144000" cy="720725"/>
          </a:xfrm>
        </p:spPr>
        <p:txBody>
          <a:bodyPr>
            <a:noAutofit/>
          </a:bodyPr>
          <a:lstStyle/>
          <a:p>
            <a:pPr algn="l"/>
            <a:r>
              <a:rPr lang="en-US" altLang="zh-CN" sz="3000" b="1" dirty="0" smtClean="0">
                <a:latin typeface="+mn-lt"/>
                <a:ea typeface="+mn-ea"/>
                <a:cs typeface="+mn-cs"/>
              </a:rPr>
              <a:t>Radar </a:t>
            </a:r>
            <a:r>
              <a:rPr lang="en-US" altLang="zh-CN" sz="3000" b="1" dirty="0">
                <a:latin typeface="+mn-lt"/>
                <a:ea typeface="+mn-ea"/>
                <a:cs typeface="+mn-cs"/>
              </a:rPr>
              <a:t>signature</a:t>
            </a:r>
            <a:r>
              <a:rPr lang="en-US" altLang="zh-CN" sz="3000" b="1" dirty="0">
                <a:solidFill>
                  <a:schemeClr val="tx2"/>
                </a:solidFill>
                <a:latin typeface="+mn-lt"/>
                <a:ea typeface="+mn-ea"/>
                <a:cs typeface="+mn-cs"/>
              </a:rPr>
              <a:t>: </a:t>
            </a:r>
            <a:r>
              <a:rPr lang="en-US" altLang="zh-CN" sz="3000" b="1" dirty="0">
                <a:solidFill>
                  <a:srgbClr val="C00000"/>
                </a:solidFill>
                <a:latin typeface="+mn-lt"/>
                <a:ea typeface="+mn-ea"/>
                <a:cs typeface="+mn-cs"/>
              </a:rPr>
              <a:t>Mesocyclone</a:t>
            </a:r>
            <a:endParaRPr lang="zh-CN" altLang="en-US" sz="3000" b="1" dirty="0">
              <a:solidFill>
                <a:srgbClr val="C00000"/>
              </a:solidFill>
              <a:latin typeface="+mn-lt"/>
              <a:ea typeface="+mn-ea"/>
              <a:cs typeface="+mn-cs"/>
            </a:endParaRPr>
          </a:p>
        </p:txBody>
      </p:sp>
      <p:sp>
        <p:nvSpPr>
          <p:cNvPr id="63" name="TextBox 62"/>
          <p:cNvSpPr txBox="1"/>
          <p:nvPr/>
        </p:nvSpPr>
        <p:spPr>
          <a:xfrm>
            <a:off x="3286116" y="4772665"/>
            <a:ext cx="833690" cy="461665"/>
          </a:xfrm>
          <a:prstGeom prst="rect">
            <a:avLst/>
          </a:prstGeom>
          <a:noFill/>
        </p:spPr>
        <p:txBody>
          <a:bodyPr wrap="none" rtlCol="0">
            <a:spAutoFit/>
          </a:bodyPr>
          <a:lstStyle/>
          <a:p>
            <a:r>
              <a:rPr lang="en-US" altLang="zh-CN" sz="1200" b="1" dirty="0" smtClean="0"/>
              <a:t>Tornado </a:t>
            </a:r>
          </a:p>
          <a:p>
            <a:r>
              <a:rPr lang="en-US" altLang="zh-CN" sz="1200" b="1" dirty="0" smtClean="0"/>
              <a:t>Track</a:t>
            </a:r>
            <a:endParaRPr lang="zh-CN" altLang="en-US" sz="1200" b="1" dirty="0"/>
          </a:p>
        </p:txBody>
      </p:sp>
      <p:cxnSp>
        <p:nvCxnSpPr>
          <p:cNvPr id="70" name="直接箭头连接符 69"/>
          <p:cNvCxnSpPr>
            <a:stCxn id="63" idx="1"/>
            <a:endCxn id="37" idx="22"/>
          </p:cNvCxnSpPr>
          <p:nvPr/>
        </p:nvCxnSpPr>
        <p:spPr>
          <a:xfrm rot="10800000" flipV="1">
            <a:off x="2778564" y="5003498"/>
            <a:ext cx="507553" cy="204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500034" y="1662430"/>
            <a:ext cx="2906565" cy="369332"/>
          </a:xfrm>
          <a:prstGeom prst="rect">
            <a:avLst/>
          </a:prstGeom>
          <a:noFill/>
        </p:spPr>
        <p:txBody>
          <a:bodyPr wrap="none" rtlCol="0">
            <a:spAutoFit/>
          </a:bodyPr>
          <a:lstStyle/>
          <a:p>
            <a:r>
              <a:rPr lang="en-US" altLang="zh-CN" dirty="0" smtClean="0"/>
              <a:t>Contour: 40 dBZ Z</a:t>
            </a:r>
            <a:r>
              <a:rPr lang="en-US" altLang="zh-CN" baseline="-25000" dirty="0" smtClean="0"/>
              <a:t>H </a:t>
            </a:r>
            <a:r>
              <a:rPr lang="en-US" altLang="zh-CN" dirty="0" smtClean="0"/>
              <a:t>at 2.4</a:t>
            </a:r>
            <a:r>
              <a:rPr lang="en-US" altLang="zh-CN" dirty="0" smtClean="0">
                <a:sym typeface="Symbol"/>
              </a:rPr>
              <a:t></a:t>
            </a:r>
            <a:endParaRPr lang="zh-CN" altLang="en-US" dirty="0"/>
          </a:p>
        </p:txBody>
      </p:sp>
      <p:sp>
        <p:nvSpPr>
          <p:cNvPr id="60" name="TextBox 59"/>
          <p:cNvSpPr txBox="1"/>
          <p:nvPr/>
        </p:nvSpPr>
        <p:spPr>
          <a:xfrm>
            <a:off x="500034" y="878950"/>
            <a:ext cx="3244799" cy="461665"/>
          </a:xfrm>
          <a:prstGeom prst="rect">
            <a:avLst/>
          </a:prstGeom>
          <a:noFill/>
        </p:spPr>
        <p:txBody>
          <a:bodyPr wrap="none" rtlCol="0">
            <a:spAutoFit/>
          </a:bodyPr>
          <a:lstStyle/>
          <a:p>
            <a:r>
              <a:rPr lang="en-US" altLang="zh-CN" sz="2400" b="1" dirty="0" smtClean="0"/>
              <a:t>Vs. the tornado track</a:t>
            </a:r>
            <a:endParaRPr lang="zh-CN" altLang="en-US" sz="2400" b="1" dirty="0"/>
          </a:p>
        </p:txBody>
      </p:sp>
      <p:pic>
        <p:nvPicPr>
          <p:cNvPr id="6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0071" y="1273852"/>
            <a:ext cx="3600000" cy="552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TextBox 14"/>
          <p:cNvSpPr txBox="1"/>
          <p:nvPr/>
        </p:nvSpPr>
        <p:spPr>
          <a:xfrm>
            <a:off x="5611672" y="785411"/>
            <a:ext cx="2901756" cy="461665"/>
          </a:xfrm>
          <a:prstGeom prst="rect">
            <a:avLst/>
          </a:prstGeom>
          <a:noFill/>
        </p:spPr>
        <p:txBody>
          <a:bodyPr wrap="none" rtlCol="0">
            <a:spAutoFit/>
          </a:bodyPr>
          <a:lstStyle/>
          <a:p>
            <a:r>
              <a:rPr lang="en-US" altLang="zh-CN" sz="2400" b="1" dirty="0" smtClean="0"/>
              <a:t>Intensity variation </a:t>
            </a:r>
            <a:endParaRPr lang="zh-CN" altLang="en-US" sz="2400" b="1" dirty="0"/>
          </a:p>
        </p:txBody>
      </p:sp>
      <p:sp>
        <p:nvSpPr>
          <p:cNvPr id="3" name="矩形 2"/>
          <p:cNvSpPr/>
          <p:nvPr/>
        </p:nvSpPr>
        <p:spPr>
          <a:xfrm>
            <a:off x="-226247" y="159022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2444117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zz_sur_p_windbarb_211300.gif"/>
          <p:cNvPicPr>
            <a:picLocks/>
          </p:cNvPicPr>
          <p:nvPr/>
        </p:nvPicPr>
        <p:blipFill rotWithShape="1">
          <a:blip r:embed="rId4" cstate="print"/>
          <a:srcRect l="40813" t="30253" r="39683" b="46633"/>
          <a:stretch/>
        </p:blipFill>
        <p:spPr>
          <a:xfrm>
            <a:off x="468195" y="1635942"/>
            <a:ext cx="4132800" cy="4194000"/>
          </a:xfrm>
          <a:prstGeom prst="rect">
            <a:avLst/>
          </a:prstGeom>
          <a:ln w="12700">
            <a:solidFill>
              <a:schemeClr val="tx1"/>
            </a:solidFill>
          </a:ln>
        </p:spPr>
      </p:pic>
      <p:pic>
        <p:nvPicPr>
          <p:cNvPr id="6" name="图片 5" descr="zz_sur_p_windbarb_211300.gif"/>
          <p:cNvPicPr>
            <a:picLocks/>
          </p:cNvPicPr>
          <p:nvPr/>
        </p:nvPicPr>
        <p:blipFill rotWithShape="1">
          <a:blip r:embed="rId4" cstate="print"/>
          <a:srcRect l="45911" t="42921" r="50841" b="46898"/>
          <a:stretch/>
        </p:blipFill>
        <p:spPr>
          <a:xfrm>
            <a:off x="1836049" y="3934621"/>
            <a:ext cx="688291" cy="1847551"/>
          </a:xfrm>
          <a:prstGeom prst="rect">
            <a:avLst/>
          </a:prstGeom>
        </p:spPr>
      </p:pic>
      <p:pic>
        <p:nvPicPr>
          <p:cNvPr id="7" name="图片 6" descr="zz_sur_p_windbarb_211300.gif"/>
          <p:cNvPicPr>
            <a:picLocks/>
          </p:cNvPicPr>
          <p:nvPr/>
        </p:nvPicPr>
        <p:blipFill rotWithShape="1">
          <a:blip r:embed="rId4" cstate="print"/>
          <a:srcRect l="45911" t="42920" r="50841" b="46655"/>
          <a:stretch/>
        </p:blipFill>
        <p:spPr>
          <a:xfrm>
            <a:off x="2230553" y="3938131"/>
            <a:ext cx="688291" cy="1891576"/>
          </a:xfrm>
          <a:prstGeom prst="rect">
            <a:avLst/>
          </a:prstGeom>
        </p:spPr>
      </p:pic>
      <p:pic>
        <p:nvPicPr>
          <p:cNvPr id="8" name="图片 7" descr="zz_sur_p_windbarb_211300.gif"/>
          <p:cNvPicPr>
            <a:picLocks/>
          </p:cNvPicPr>
          <p:nvPr/>
        </p:nvPicPr>
        <p:blipFill rotWithShape="1">
          <a:blip r:embed="rId4" cstate="print"/>
          <a:srcRect l="45911" t="50717" r="50841" b="45617"/>
          <a:stretch/>
        </p:blipFill>
        <p:spPr>
          <a:xfrm>
            <a:off x="2515942" y="4124396"/>
            <a:ext cx="688291" cy="1028719"/>
          </a:xfrm>
          <a:prstGeom prst="rect">
            <a:avLst/>
          </a:prstGeom>
        </p:spPr>
      </p:pic>
      <p:sp>
        <p:nvSpPr>
          <p:cNvPr id="9" name="TextBox 21"/>
          <p:cNvSpPr txBox="1"/>
          <p:nvPr/>
        </p:nvSpPr>
        <p:spPr>
          <a:xfrm>
            <a:off x="1712500" y="2404450"/>
            <a:ext cx="747449" cy="276998"/>
          </a:xfrm>
          <a:prstGeom prst="rect">
            <a:avLst/>
          </a:prstGeom>
          <a:noFill/>
        </p:spPr>
        <p:txBody>
          <a:bodyPr wrap="none" rtlCol="0">
            <a:spAutoFit/>
          </a:bodyPr>
          <a:lstStyle/>
          <a:p>
            <a:r>
              <a:rPr lang="en-US" altLang="zh-CN" sz="1200" b="1" dirty="0" smtClean="0">
                <a:solidFill>
                  <a:srgbClr val="00B050"/>
                </a:solidFill>
              </a:rPr>
              <a:t>1356 LST</a:t>
            </a:r>
            <a:endParaRPr lang="zh-CN" altLang="en-US" sz="1200" b="1" dirty="0">
              <a:solidFill>
                <a:srgbClr val="00B050"/>
              </a:solidFill>
            </a:endParaRPr>
          </a:p>
        </p:txBody>
      </p:sp>
      <p:sp>
        <p:nvSpPr>
          <p:cNvPr id="10" name="TextBox 22"/>
          <p:cNvSpPr txBox="1"/>
          <p:nvPr/>
        </p:nvSpPr>
        <p:spPr>
          <a:xfrm>
            <a:off x="1266158" y="3350479"/>
            <a:ext cx="747449" cy="276998"/>
          </a:xfrm>
          <a:prstGeom prst="rect">
            <a:avLst/>
          </a:prstGeom>
          <a:noFill/>
        </p:spPr>
        <p:txBody>
          <a:bodyPr wrap="none" rtlCol="0">
            <a:spAutoFit/>
          </a:bodyPr>
          <a:lstStyle/>
          <a:p>
            <a:r>
              <a:rPr lang="en-US" altLang="zh-CN" sz="1200" b="1" dirty="0" smtClean="0">
                <a:solidFill>
                  <a:srgbClr val="FF0000"/>
                </a:solidFill>
              </a:rPr>
              <a:t>1350 LST</a:t>
            </a:r>
            <a:endParaRPr lang="zh-CN" altLang="en-US" sz="1200" b="1" dirty="0">
              <a:solidFill>
                <a:srgbClr val="FF0000"/>
              </a:solidFill>
            </a:endParaRPr>
          </a:p>
        </p:txBody>
      </p:sp>
      <p:sp>
        <p:nvSpPr>
          <p:cNvPr id="11" name="TextBox 23"/>
          <p:cNvSpPr txBox="1"/>
          <p:nvPr/>
        </p:nvSpPr>
        <p:spPr>
          <a:xfrm>
            <a:off x="853915" y="4249259"/>
            <a:ext cx="747449" cy="276998"/>
          </a:xfrm>
          <a:prstGeom prst="rect">
            <a:avLst/>
          </a:prstGeom>
          <a:noFill/>
        </p:spPr>
        <p:txBody>
          <a:bodyPr wrap="none" rtlCol="0">
            <a:spAutoFit/>
          </a:bodyPr>
          <a:lstStyle/>
          <a:p>
            <a:r>
              <a:rPr lang="en-US" altLang="zh-CN" sz="1200" b="1" dirty="0" smtClean="0">
                <a:solidFill>
                  <a:srgbClr val="0066FF"/>
                </a:solidFill>
              </a:rPr>
              <a:t>1344 LST</a:t>
            </a:r>
            <a:endParaRPr lang="zh-CN" altLang="en-US" sz="1200" b="1" dirty="0">
              <a:solidFill>
                <a:srgbClr val="0066FF"/>
              </a:solidFill>
            </a:endParaRPr>
          </a:p>
        </p:txBody>
      </p:sp>
      <p:sp>
        <p:nvSpPr>
          <p:cNvPr id="21" name="TextBox 73"/>
          <p:cNvSpPr txBox="1"/>
          <p:nvPr/>
        </p:nvSpPr>
        <p:spPr>
          <a:xfrm>
            <a:off x="747931" y="5630854"/>
            <a:ext cx="651140" cy="246221"/>
          </a:xfrm>
          <a:prstGeom prst="rect">
            <a:avLst/>
          </a:prstGeom>
          <a:noFill/>
        </p:spPr>
        <p:txBody>
          <a:bodyPr wrap="none" rtlCol="0">
            <a:spAutoFit/>
          </a:bodyPr>
          <a:lstStyle/>
          <a:p>
            <a:r>
              <a:rPr lang="en-US" altLang="zh-CN" sz="1000" dirty="0"/>
              <a:t>116.6 </a:t>
            </a:r>
            <a:r>
              <a:rPr lang="en-US" altLang="zh-CN" sz="1000" dirty="0">
                <a:sym typeface="Symbol"/>
              </a:rPr>
              <a:t> </a:t>
            </a:r>
            <a:r>
              <a:rPr lang="en-US" altLang="zh-CN" sz="1000" dirty="0" smtClean="0"/>
              <a:t>E</a:t>
            </a:r>
            <a:endParaRPr lang="zh-CN" altLang="en-US" sz="1000" dirty="0"/>
          </a:p>
        </p:txBody>
      </p:sp>
      <p:sp>
        <p:nvSpPr>
          <p:cNvPr id="22" name="TextBox 74"/>
          <p:cNvSpPr txBox="1"/>
          <p:nvPr/>
        </p:nvSpPr>
        <p:spPr>
          <a:xfrm>
            <a:off x="3540859" y="5631051"/>
            <a:ext cx="651140" cy="246221"/>
          </a:xfrm>
          <a:prstGeom prst="rect">
            <a:avLst/>
          </a:prstGeom>
          <a:noFill/>
        </p:spPr>
        <p:txBody>
          <a:bodyPr wrap="none" rtlCol="0">
            <a:spAutoFit/>
          </a:bodyPr>
          <a:lstStyle/>
          <a:p>
            <a:r>
              <a:rPr lang="en-US" altLang="zh-CN" sz="1000" dirty="0"/>
              <a:t>116.8 </a:t>
            </a:r>
            <a:r>
              <a:rPr lang="en-US" altLang="zh-CN" sz="1000" dirty="0">
                <a:sym typeface="Symbol"/>
              </a:rPr>
              <a:t> </a:t>
            </a:r>
            <a:r>
              <a:rPr lang="en-US" altLang="zh-CN" sz="1000" dirty="0" smtClean="0"/>
              <a:t>E</a:t>
            </a:r>
            <a:endParaRPr lang="zh-CN" altLang="en-US" sz="1000" dirty="0"/>
          </a:p>
        </p:txBody>
      </p:sp>
      <p:pic>
        <p:nvPicPr>
          <p:cNvPr id="23" name="图片 22" descr="zz_map_211300.gif"/>
          <p:cNvPicPr>
            <a:picLocks/>
          </p:cNvPicPr>
          <p:nvPr/>
        </p:nvPicPr>
        <p:blipFill>
          <a:blip r:embed="rId5" cstate="print"/>
          <a:srcRect l="90154" t="35225" r="4415" b="33614"/>
          <a:stretch>
            <a:fillRect/>
          </a:stretch>
        </p:blipFill>
        <p:spPr>
          <a:xfrm>
            <a:off x="4175126" y="4076269"/>
            <a:ext cx="422635" cy="1606897"/>
          </a:xfrm>
          <a:prstGeom prst="rect">
            <a:avLst/>
          </a:prstGeom>
        </p:spPr>
      </p:pic>
      <p:sp>
        <p:nvSpPr>
          <p:cNvPr id="24" name="TextBox 126"/>
          <p:cNvSpPr txBox="1"/>
          <p:nvPr/>
        </p:nvSpPr>
        <p:spPr>
          <a:xfrm>
            <a:off x="4289353" y="4103779"/>
            <a:ext cx="398629" cy="336055"/>
          </a:xfrm>
          <a:prstGeom prst="rect">
            <a:avLst/>
          </a:prstGeom>
          <a:noFill/>
        </p:spPr>
        <p:txBody>
          <a:bodyPr wrap="none" rtlCol="0">
            <a:spAutoFit/>
          </a:bodyPr>
          <a:lstStyle/>
          <a:p>
            <a:r>
              <a:rPr lang="en-US" altLang="zh-CN" sz="1000" dirty="0" smtClean="0">
                <a:latin typeface="Arial" pitchFamily="34" charset="0"/>
                <a:cs typeface="Arial" pitchFamily="34" charset="0"/>
              </a:rPr>
              <a:t>m</a:t>
            </a:r>
            <a:endParaRPr lang="zh-CN" altLang="en-US" sz="1000" dirty="0">
              <a:latin typeface="Arial" pitchFamily="34" charset="0"/>
              <a:cs typeface="Arial" pitchFamily="34" charset="0"/>
            </a:endParaRPr>
          </a:p>
        </p:txBody>
      </p:sp>
      <p:sp>
        <p:nvSpPr>
          <p:cNvPr id="37" name="任意多边形 36"/>
          <p:cNvSpPr>
            <a:spLocks noChangeAspect="1"/>
          </p:cNvSpPr>
          <p:nvPr/>
        </p:nvSpPr>
        <p:spPr>
          <a:xfrm>
            <a:off x="2365845" y="4198656"/>
            <a:ext cx="627271" cy="1406290"/>
          </a:xfrm>
          <a:custGeom>
            <a:avLst/>
            <a:gdLst>
              <a:gd name="connsiteX0" fmla="*/ 2684678 w 2812694"/>
              <a:gd name="connsiteY0" fmla="*/ 0 h 6232550"/>
              <a:gd name="connsiteX1" fmla="*/ 2457907 w 2812694"/>
              <a:gd name="connsiteY1" fmla="*/ 226771 h 6232550"/>
              <a:gd name="connsiteX2" fmla="*/ 2238451 w 2812694"/>
              <a:gd name="connsiteY2" fmla="*/ 446227 h 6232550"/>
              <a:gd name="connsiteX3" fmla="*/ 2099462 w 2812694"/>
              <a:gd name="connsiteY3" fmla="*/ 585216 h 6232550"/>
              <a:gd name="connsiteX4" fmla="*/ 2070202 w 2812694"/>
              <a:gd name="connsiteY4" fmla="*/ 731520 h 6232550"/>
              <a:gd name="connsiteX5" fmla="*/ 2114093 w 2812694"/>
              <a:gd name="connsiteY5" fmla="*/ 855878 h 6232550"/>
              <a:gd name="connsiteX6" fmla="*/ 2304288 w 2812694"/>
              <a:gd name="connsiteY6" fmla="*/ 1046074 h 6232550"/>
              <a:gd name="connsiteX7" fmla="*/ 2611526 w 2812694"/>
              <a:gd name="connsiteY7" fmla="*/ 1207008 h 6232550"/>
              <a:gd name="connsiteX8" fmla="*/ 2757830 w 2812694"/>
              <a:gd name="connsiteY8" fmla="*/ 1338682 h 6232550"/>
              <a:gd name="connsiteX9" fmla="*/ 2743200 w 2812694"/>
              <a:gd name="connsiteY9" fmla="*/ 1506931 h 6232550"/>
              <a:gd name="connsiteX10" fmla="*/ 2340864 w 2812694"/>
              <a:gd name="connsiteY10" fmla="*/ 1660550 h 6232550"/>
              <a:gd name="connsiteX11" fmla="*/ 1945843 w 2812694"/>
              <a:gd name="connsiteY11" fmla="*/ 1792224 h 6232550"/>
              <a:gd name="connsiteX12" fmla="*/ 1660550 w 2812694"/>
              <a:gd name="connsiteY12" fmla="*/ 1909267 h 6232550"/>
              <a:gd name="connsiteX13" fmla="*/ 1492301 w 2812694"/>
              <a:gd name="connsiteY13" fmla="*/ 2040941 h 6232550"/>
              <a:gd name="connsiteX14" fmla="*/ 1514246 w 2812694"/>
              <a:gd name="connsiteY14" fmla="*/ 2231136 h 6232550"/>
              <a:gd name="connsiteX15" fmla="*/ 1741018 w 2812694"/>
              <a:gd name="connsiteY15" fmla="*/ 2457907 h 6232550"/>
              <a:gd name="connsiteX16" fmla="*/ 1982419 w 2812694"/>
              <a:gd name="connsiteY16" fmla="*/ 2582266 h 6232550"/>
              <a:gd name="connsiteX17" fmla="*/ 2092147 w 2812694"/>
              <a:gd name="connsiteY17" fmla="*/ 2699309 h 6232550"/>
              <a:gd name="connsiteX18" fmla="*/ 2143354 w 2812694"/>
              <a:gd name="connsiteY18" fmla="*/ 2933395 h 6232550"/>
              <a:gd name="connsiteX19" fmla="*/ 2040941 w 2812694"/>
              <a:gd name="connsiteY19" fmla="*/ 3211373 h 6232550"/>
              <a:gd name="connsiteX20" fmla="*/ 1938528 w 2812694"/>
              <a:gd name="connsiteY20" fmla="*/ 3364992 h 6232550"/>
              <a:gd name="connsiteX21" fmla="*/ 1894637 w 2812694"/>
              <a:gd name="connsiteY21" fmla="*/ 3460090 h 6232550"/>
              <a:gd name="connsiteX22" fmla="*/ 1828800 w 2812694"/>
              <a:gd name="connsiteY22" fmla="*/ 3657600 h 6232550"/>
              <a:gd name="connsiteX23" fmla="*/ 1697126 w 2812694"/>
              <a:gd name="connsiteY23" fmla="*/ 4089197 h 6232550"/>
              <a:gd name="connsiteX24" fmla="*/ 1631290 w 2812694"/>
              <a:gd name="connsiteY24" fmla="*/ 4462272 h 6232550"/>
              <a:gd name="connsiteX25" fmla="*/ 1477670 w 2812694"/>
              <a:gd name="connsiteY25" fmla="*/ 4637837 h 6232550"/>
              <a:gd name="connsiteX26" fmla="*/ 1309421 w 2812694"/>
              <a:gd name="connsiteY26" fmla="*/ 4747565 h 6232550"/>
              <a:gd name="connsiteX27" fmla="*/ 1155802 w 2812694"/>
              <a:gd name="connsiteY27" fmla="*/ 4806086 h 6232550"/>
              <a:gd name="connsiteX28" fmla="*/ 1046074 w 2812694"/>
              <a:gd name="connsiteY28" fmla="*/ 4967021 h 6232550"/>
              <a:gd name="connsiteX29" fmla="*/ 899770 w 2812694"/>
              <a:gd name="connsiteY29" fmla="*/ 5259629 h 6232550"/>
              <a:gd name="connsiteX30" fmla="*/ 636422 w 2812694"/>
              <a:gd name="connsiteY30" fmla="*/ 5610758 h 6232550"/>
              <a:gd name="connsiteX31" fmla="*/ 292608 w 2812694"/>
              <a:gd name="connsiteY31" fmla="*/ 5961888 h 6232550"/>
              <a:gd name="connsiteX32" fmla="*/ 0 w 2812694"/>
              <a:gd name="connsiteY32" fmla="*/ 6232550 h 623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12694" h="6232550">
                <a:moveTo>
                  <a:pt x="2684678" y="0"/>
                </a:moveTo>
                <a:lnTo>
                  <a:pt x="2457907" y="226771"/>
                </a:lnTo>
                <a:lnTo>
                  <a:pt x="2238451" y="446227"/>
                </a:lnTo>
                <a:cubicBezTo>
                  <a:pt x="2178710" y="505968"/>
                  <a:pt x="2127503" y="537667"/>
                  <a:pt x="2099462" y="585216"/>
                </a:cubicBezTo>
                <a:cubicBezTo>
                  <a:pt x="2071421" y="632765"/>
                  <a:pt x="2067763" y="686410"/>
                  <a:pt x="2070202" y="731520"/>
                </a:cubicBezTo>
                <a:cubicBezTo>
                  <a:pt x="2072641" y="776630"/>
                  <a:pt x="2075079" y="803452"/>
                  <a:pt x="2114093" y="855878"/>
                </a:cubicBezTo>
                <a:cubicBezTo>
                  <a:pt x="2153107" y="908304"/>
                  <a:pt x="2221383" y="987552"/>
                  <a:pt x="2304288" y="1046074"/>
                </a:cubicBezTo>
                <a:cubicBezTo>
                  <a:pt x="2387193" y="1104596"/>
                  <a:pt x="2535936" y="1158240"/>
                  <a:pt x="2611526" y="1207008"/>
                </a:cubicBezTo>
                <a:cubicBezTo>
                  <a:pt x="2687116" y="1255776"/>
                  <a:pt x="2735884" y="1288695"/>
                  <a:pt x="2757830" y="1338682"/>
                </a:cubicBezTo>
                <a:cubicBezTo>
                  <a:pt x="2779776" y="1388669"/>
                  <a:pt x="2812694" y="1453286"/>
                  <a:pt x="2743200" y="1506931"/>
                </a:cubicBezTo>
                <a:cubicBezTo>
                  <a:pt x="2673706" y="1560576"/>
                  <a:pt x="2473757" y="1613001"/>
                  <a:pt x="2340864" y="1660550"/>
                </a:cubicBezTo>
                <a:cubicBezTo>
                  <a:pt x="2207971" y="1708099"/>
                  <a:pt x="2059229" y="1750771"/>
                  <a:pt x="1945843" y="1792224"/>
                </a:cubicBezTo>
                <a:cubicBezTo>
                  <a:pt x="1832457" y="1833677"/>
                  <a:pt x="1736140" y="1867814"/>
                  <a:pt x="1660550" y="1909267"/>
                </a:cubicBezTo>
                <a:cubicBezTo>
                  <a:pt x="1584960" y="1950720"/>
                  <a:pt x="1516685" y="1987296"/>
                  <a:pt x="1492301" y="2040941"/>
                </a:cubicBezTo>
                <a:cubicBezTo>
                  <a:pt x="1467917" y="2094586"/>
                  <a:pt x="1472793" y="2161642"/>
                  <a:pt x="1514246" y="2231136"/>
                </a:cubicBezTo>
                <a:cubicBezTo>
                  <a:pt x="1555699" y="2300630"/>
                  <a:pt x="1662989" y="2399385"/>
                  <a:pt x="1741018" y="2457907"/>
                </a:cubicBezTo>
                <a:cubicBezTo>
                  <a:pt x="1819047" y="2516429"/>
                  <a:pt x="1923897" y="2542032"/>
                  <a:pt x="1982419" y="2582266"/>
                </a:cubicBezTo>
                <a:cubicBezTo>
                  <a:pt x="2040941" y="2622500"/>
                  <a:pt x="2065325" y="2640788"/>
                  <a:pt x="2092147" y="2699309"/>
                </a:cubicBezTo>
                <a:cubicBezTo>
                  <a:pt x="2118969" y="2757830"/>
                  <a:pt x="2151888" y="2848051"/>
                  <a:pt x="2143354" y="2933395"/>
                </a:cubicBezTo>
                <a:cubicBezTo>
                  <a:pt x="2134820" y="3018739"/>
                  <a:pt x="2075079" y="3139440"/>
                  <a:pt x="2040941" y="3211373"/>
                </a:cubicBezTo>
                <a:cubicBezTo>
                  <a:pt x="2006803" y="3283306"/>
                  <a:pt x="1962912" y="3323539"/>
                  <a:pt x="1938528" y="3364992"/>
                </a:cubicBezTo>
                <a:cubicBezTo>
                  <a:pt x="1914144" y="3406445"/>
                  <a:pt x="1912925" y="3411322"/>
                  <a:pt x="1894637" y="3460090"/>
                </a:cubicBezTo>
                <a:cubicBezTo>
                  <a:pt x="1876349" y="3508858"/>
                  <a:pt x="1861719" y="3552749"/>
                  <a:pt x="1828800" y="3657600"/>
                </a:cubicBezTo>
                <a:cubicBezTo>
                  <a:pt x="1795882" y="3762451"/>
                  <a:pt x="1730044" y="3955085"/>
                  <a:pt x="1697126" y="4089197"/>
                </a:cubicBezTo>
                <a:cubicBezTo>
                  <a:pt x="1664208" y="4223309"/>
                  <a:pt x="1667866" y="4370832"/>
                  <a:pt x="1631290" y="4462272"/>
                </a:cubicBezTo>
                <a:cubicBezTo>
                  <a:pt x="1594714" y="4553712"/>
                  <a:pt x="1531315" y="4590288"/>
                  <a:pt x="1477670" y="4637837"/>
                </a:cubicBezTo>
                <a:cubicBezTo>
                  <a:pt x="1424025" y="4685386"/>
                  <a:pt x="1363066" y="4719524"/>
                  <a:pt x="1309421" y="4747565"/>
                </a:cubicBezTo>
                <a:cubicBezTo>
                  <a:pt x="1255776" y="4775607"/>
                  <a:pt x="1199693" y="4769510"/>
                  <a:pt x="1155802" y="4806086"/>
                </a:cubicBezTo>
                <a:cubicBezTo>
                  <a:pt x="1111911" y="4842662"/>
                  <a:pt x="1088746" y="4891431"/>
                  <a:pt x="1046074" y="4967021"/>
                </a:cubicBezTo>
                <a:cubicBezTo>
                  <a:pt x="1003402" y="5042611"/>
                  <a:pt x="968045" y="5152340"/>
                  <a:pt x="899770" y="5259629"/>
                </a:cubicBezTo>
                <a:cubicBezTo>
                  <a:pt x="831495" y="5366919"/>
                  <a:pt x="737616" y="5493715"/>
                  <a:pt x="636422" y="5610758"/>
                </a:cubicBezTo>
                <a:cubicBezTo>
                  <a:pt x="535228" y="5727801"/>
                  <a:pt x="398678" y="5858256"/>
                  <a:pt x="292608" y="5961888"/>
                </a:cubicBezTo>
                <a:cubicBezTo>
                  <a:pt x="186538" y="6065520"/>
                  <a:pt x="93269" y="6149035"/>
                  <a:pt x="0" y="6232550"/>
                </a:cubicBezTo>
              </a:path>
            </a:pathLst>
          </a:custGeom>
          <a:ln w="38100" cmpd="sng">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8" name="TextBox 86"/>
          <p:cNvSpPr txBox="1"/>
          <p:nvPr/>
        </p:nvSpPr>
        <p:spPr>
          <a:xfrm>
            <a:off x="3367697" y="5290240"/>
            <a:ext cx="731528" cy="307777"/>
          </a:xfrm>
          <a:prstGeom prst="rect">
            <a:avLst/>
          </a:prstGeom>
          <a:noFill/>
          <a:ln>
            <a:noFill/>
          </a:ln>
        </p:spPr>
        <p:txBody>
          <a:bodyPr wrap="square" rtlCol="0">
            <a:spAutoFit/>
          </a:bodyPr>
          <a:lstStyle/>
          <a:p>
            <a:pPr algn="ctr"/>
            <a:r>
              <a:rPr lang="en-US" altLang="zh-CN" sz="1400" dirty="0" smtClean="0"/>
              <a:t>5km</a:t>
            </a:r>
            <a:endParaRPr lang="zh-CN" altLang="en-US" sz="1400" dirty="0"/>
          </a:p>
        </p:txBody>
      </p:sp>
      <p:cxnSp>
        <p:nvCxnSpPr>
          <p:cNvPr id="39" name="直接连接符 38"/>
          <p:cNvCxnSpPr/>
          <p:nvPr/>
        </p:nvCxnSpPr>
        <p:spPr>
          <a:xfrm>
            <a:off x="3327352" y="5541535"/>
            <a:ext cx="818862" cy="1"/>
          </a:xfrm>
          <a:prstGeom prst="line">
            <a:avLst/>
          </a:prstGeom>
          <a:solidFill>
            <a:schemeClr val="bg1"/>
          </a:solidFill>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V="1">
            <a:off x="3327352" y="5489026"/>
            <a:ext cx="0" cy="611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4138068" y="5480393"/>
            <a:ext cx="0" cy="611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任意多边形 43"/>
          <p:cNvSpPr/>
          <p:nvPr/>
        </p:nvSpPr>
        <p:spPr>
          <a:xfrm>
            <a:off x="1639883" y="1864792"/>
            <a:ext cx="2824708" cy="2509099"/>
          </a:xfrm>
          <a:custGeom>
            <a:avLst/>
            <a:gdLst>
              <a:gd name="connsiteX0" fmla="*/ 560469 w 1091674"/>
              <a:gd name="connsiteY0" fmla="*/ 916638 h 969700"/>
              <a:gd name="connsiteX1" fmla="*/ 581538 w 1091674"/>
              <a:gd name="connsiteY1" fmla="*/ 866072 h 969700"/>
              <a:gd name="connsiteX2" fmla="*/ 543614 w 1091674"/>
              <a:gd name="connsiteY2" fmla="*/ 777582 h 969700"/>
              <a:gd name="connsiteX3" fmla="*/ 522545 w 1091674"/>
              <a:gd name="connsiteY3" fmla="*/ 752299 h 969700"/>
              <a:gd name="connsiteX4" fmla="*/ 606821 w 1091674"/>
              <a:gd name="connsiteY4" fmla="*/ 693305 h 969700"/>
              <a:gd name="connsiteX5" fmla="*/ 758519 w 1091674"/>
              <a:gd name="connsiteY5" fmla="*/ 642739 h 969700"/>
              <a:gd name="connsiteX6" fmla="*/ 834368 w 1091674"/>
              <a:gd name="connsiteY6" fmla="*/ 566891 h 969700"/>
              <a:gd name="connsiteX7" fmla="*/ 939713 w 1091674"/>
              <a:gd name="connsiteY7" fmla="*/ 528966 h 969700"/>
              <a:gd name="connsiteX8" fmla="*/ 1070342 w 1091674"/>
              <a:gd name="connsiteY8" fmla="*/ 461545 h 969700"/>
              <a:gd name="connsiteX9" fmla="*/ 1091411 w 1091674"/>
              <a:gd name="connsiteY9" fmla="*/ 453117 h 969700"/>
              <a:gd name="connsiteX10" fmla="*/ 1070342 w 1091674"/>
              <a:gd name="connsiteY10" fmla="*/ 427834 h 969700"/>
              <a:gd name="connsiteX11" fmla="*/ 986066 w 1091674"/>
              <a:gd name="connsiteY11" fmla="*/ 402551 h 969700"/>
              <a:gd name="connsiteX12" fmla="*/ 927072 w 1091674"/>
              <a:gd name="connsiteY12" fmla="*/ 377269 h 969700"/>
              <a:gd name="connsiteX13" fmla="*/ 906003 w 1091674"/>
              <a:gd name="connsiteY13" fmla="*/ 339344 h 969700"/>
              <a:gd name="connsiteX14" fmla="*/ 906003 w 1091674"/>
              <a:gd name="connsiteY14" fmla="*/ 284564 h 969700"/>
              <a:gd name="connsiteX15" fmla="*/ 906003 w 1091674"/>
              <a:gd name="connsiteY15" fmla="*/ 238212 h 969700"/>
              <a:gd name="connsiteX16" fmla="*/ 948141 w 1091674"/>
              <a:gd name="connsiteY16" fmla="*/ 204502 h 969700"/>
              <a:gd name="connsiteX17" fmla="*/ 939713 w 1091674"/>
              <a:gd name="connsiteY17" fmla="*/ 149722 h 969700"/>
              <a:gd name="connsiteX18" fmla="*/ 977638 w 1091674"/>
              <a:gd name="connsiteY18" fmla="*/ 107584 h 969700"/>
              <a:gd name="connsiteX19" fmla="*/ 964996 w 1091674"/>
              <a:gd name="connsiteY19" fmla="*/ 65445 h 969700"/>
              <a:gd name="connsiteX20" fmla="*/ 914431 w 1091674"/>
              <a:gd name="connsiteY20" fmla="*/ 73873 h 969700"/>
              <a:gd name="connsiteX21" fmla="*/ 884934 w 1091674"/>
              <a:gd name="connsiteY21" fmla="*/ 120225 h 969700"/>
              <a:gd name="connsiteX22" fmla="*/ 884934 w 1091674"/>
              <a:gd name="connsiteY22" fmla="*/ 145508 h 969700"/>
              <a:gd name="connsiteX23" fmla="*/ 847009 w 1091674"/>
              <a:gd name="connsiteY23" fmla="*/ 170791 h 969700"/>
              <a:gd name="connsiteX24" fmla="*/ 792230 w 1091674"/>
              <a:gd name="connsiteY24" fmla="*/ 196074 h 969700"/>
              <a:gd name="connsiteX25" fmla="*/ 766947 w 1091674"/>
              <a:gd name="connsiteY25" fmla="*/ 187646 h 969700"/>
              <a:gd name="connsiteX26" fmla="*/ 771160 w 1091674"/>
              <a:gd name="connsiteY26" fmla="*/ 158150 h 969700"/>
              <a:gd name="connsiteX27" fmla="*/ 686884 w 1091674"/>
              <a:gd name="connsiteY27" fmla="*/ 183433 h 969700"/>
              <a:gd name="connsiteX28" fmla="*/ 594180 w 1091674"/>
              <a:gd name="connsiteY28" fmla="*/ 221357 h 969700"/>
              <a:gd name="connsiteX29" fmla="*/ 589966 w 1091674"/>
              <a:gd name="connsiteY29" fmla="*/ 263495 h 969700"/>
              <a:gd name="connsiteX30" fmla="*/ 526759 w 1091674"/>
              <a:gd name="connsiteY30" fmla="*/ 267709 h 969700"/>
              <a:gd name="connsiteX31" fmla="*/ 480407 w 1091674"/>
              <a:gd name="connsiteY31" fmla="*/ 267709 h 969700"/>
              <a:gd name="connsiteX32" fmla="*/ 434054 w 1091674"/>
              <a:gd name="connsiteY32" fmla="*/ 229785 h 969700"/>
              <a:gd name="connsiteX33" fmla="*/ 408772 w 1091674"/>
              <a:gd name="connsiteY33" fmla="*/ 212929 h 969700"/>
              <a:gd name="connsiteX34" fmla="*/ 493048 w 1091674"/>
              <a:gd name="connsiteY34" fmla="*/ 191860 h 969700"/>
              <a:gd name="connsiteX35" fmla="*/ 568897 w 1091674"/>
              <a:gd name="connsiteY35" fmla="*/ 162363 h 969700"/>
              <a:gd name="connsiteX36" fmla="*/ 594180 w 1091674"/>
              <a:gd name="connsiteY36" fmla="*/ 116011 h 969700"/>
              <a:gd name="connsiteX37" fmla="*/ 526759 w 1091674"/>
              <a:gd name="connsiteY37" fmla="*/ 116011 h 969700"/>
              <a:gd name="connsiteX38" fmla="*/ 488834 w 1091674"/>
              <a:gd name="connsiteY38" fmla="*/ 116011 h 969700"/>
              <a:gd name="connsiteX39" fmla="*/ 446696 w 1091674"/>
              <a:gd name="connsiteY39" fmla="*/ 158150 h 969700"/>
              <a:gd name="connsiteX40" fmla="*/ 379275 w 1091674"/>
              <a:gd name="connsiteY40" fmla="*/ 191860 h 969700"/>
              <a:gd name="connsiteX41" fmla="*/ 324495 w 1091674"/>
              <a:gd name="connsiteY41" fmla="*/ 221357 h 969700"/>
              <a:gd name="connsiteX42" fmla="*/ 273929 w 1091674"/>
              <a:gd name="connsiteY42" fmla="*/ 221357 h 969700"/>
              <a:gd name="connsiteX43" fmla="*/ 227577 w 1091674"/>
              <a:gd name="connsiteY43" fmla="*/ 204502 h 969700"/>
              <a:gd name="connsiteX44" fmla="*/ 198080 w 1091674"/>
              <a:gd name="connsiteY44" fmla="*/ 208716 h 969700"/>
              <a:gd name="connsiteX45" fmla="*/ 181225 w 1091674"/>
              <a:gd name="connsiteY45" fmla="*/ 212929 h 969700"/>
              <a:gd name="connsiteX46" fmla="*/ 185439 w 1091674"/>
              <a:gd name="connsiteY46" fmla="*/ 170791 h 969700"/>
              <a:gd name="connsiteX47" fmla="*/ 206508 w 1091674"/>
              <a:gd name="connsiteY47" fmla="*/ 99156 h 969700"/>
              <a:gd name="connsiteX48" fmla="*/ 155942 w 1091674"/>
              <a:gd name="connsiteY48" fmla="*/ 48590 h 969700"/>
              <a:gd name="connsiteX49" fmla="*/ 126445 w 1091674"/>
              <a:gd name="connsiteY49" fmla="*/ 40163 h 969700"/>
              <a:gd name="connsiteX50" fmla="*/ 118018 w 1091674"/>
              <a:gd name="connsiteY50" fmla="*/ 10666 h 969700"/>
              <a:gd name="connsiteX51" fmla="*/ 84307 w 1091674"/>
              <a:gd name="connsiteY51" fmla="*/ 2238 h 969700"/>
              <a:gd name="connsiteX52" fmla="*/ 21100 w 1091674"/>
              <a:gd name="connsiteY52" fmla="*/ 48590 h 969700"/>
              <a:gd name="connsiteX53" fmla="*/ 31 w 1091674"/>
              <a:gd name="connsiteY53" fmla="*/ 111798 h 969700"/>
              <a:gd name="connsiteX54" fmla="*/ 16886 w 1091674"/>
              <a:gd name="connsiteY54" fmla="*/ 179219 h 969700"/>
              <a:gd name="connsiteX55" fmla="*/ 37955 w 1091674"/>
              <a:gd name="connsiteY55" fmla="*/ 259281 h 969700"/>
              <a:gd name="connsiteX56" fmla="*/ 59024 w 1091674"/>
              <a:gd name="connsiteY56" fmla="*/ 309847 h 969700"/>
              <a:gd name="connsiteX57" fmla="*/ 12672 w 1091674"/>
              <a:gd name="connsiteY57" fmla="*/ 398338 h 969700"/>
              <a:gd name="connsiteX58" fmla="*/ 54810 w 1091674"/>
              <a:gd name="connsiteY58" fmla="*/ 440476 h 969700"/>
              <a:gd name="connsiteX59" fmla="*/ 88521 w 1091674"/>
              <a:gd name="connsiteY59" fmla="*/ 465759 h 969700"/>
              <a:gd name="connsiteX60" fmla="*/ 113804 w 1091674"/>
              <a:gd name="connsiteY60" fmla="*/ 516325 h 969700"/>
              <a:gd name="connsiteX61" fmla="*/ 80093 w 1091674"/>
              <a:gd name="connsiteY61" fmla="*/ 600601 h 969700"/>
              <a:gd name="connsiteX62" fmla="*/ 113804 w 1091674"/>
              <a:gd name="connsiteY62" fmla="*/ 613243 h 969700"/>
              <a:gd name="connsiteX63" fmla="*/ 118018 w 1091674"/>
              <a:gd name="connsiteY63" fmla="*/ 672236 h 969700"/>
              <a:gd name="connsiteX64" fmla="*/ 122231 w 1091674"/>
              <a:gd name="connsiteY64" fmla="*/ 714375 h 969700"/>
              <a:gd name="connsiteX65" fmla="*/ 96948 w 1091674"/>
              <a:gd name="connsiteY65" fmla="*/ 773368 h 969700"/>
              <a:gd name="connsiteX66" fmla="*/ 29527 w 1091674"/>
              <a:gd name="connsiteY66" fmla="*/ 773368 h 969700"/>
              <a:gd name="connsiteX67" fmla="*/ 12672 w 1091674"/>
              <a:gd name="connsiteY67" fmla="*/ 819720 h 969700"/>
              <a:gd name="connsiteX68" fmla="*/ 92735 w 1091674"/>
              <a:gd name="connsiteY68" fmla="*/ 870286 h 969700"/>
              <a:gd name="connsiteX69" fmla="*/ 164370 w 1091674"/>
              <a:gd name="connsiteY69" fmla="*/ 903997 h 969700"/>
              <a:gd name="connsiteX70" fmla="*/ 214936 w 1091674"/>
              <a:gd name="connsiteY70" fmla="*/ 899783 h 969700"/>
              <a:gd name="connsiteX71" fmla="*/ 248646 w 1091674"/>
              <a:gd name="connsiteY71" fmla="*/ 895569 h 969700"/>
              <a:gd name="connsiteX72" fmla="*/ 273929 w 1091674"/>
              <a:gd name="connsiteY72" fmla="*/ 933493 h 969700"/>
              <a:gd name="connsiteX73" fmla="*/ 257074 w 1091674"/>
              <a:gd name="connsiteY73" fmla="*/ 967204 h 969700"/>
              <a:gd name="connsiteX74" fmla="*/ 341350 w 1091674"/>
              <a:gd name="connsiteY74" fmla="*/ 967204 h 969700"/>
              <a:gd name="connsiteX75" fmla="*/ 421413 w 1091674"/>
              <a:gd name="connsiteY75" fmla="*/ 967204 h 969700"/>
              <a:gd name="connsiteX76" fmla="*/ 463551 w 1091674"/>
              <a:gd name="connsiteY76" fmla="*/ 958776 h 969700"/>
              <a:gd name="connsiteX77" fmla="*/ 560469 w 1091674"/>
              <a:gd name="connsiteY77" fmla="*/ 916638 h 96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091674" h="969700">
                <a:moveTo>
                  <a:pt x="560469" y="916638"/>
                </a:moveTo>
                <a:cubicBezTo>
                  <a:pt x="572408" y="902943"/>
                  <a:pt x="584347" y="889248"/>
                  <a:pt x="581538" y="866072"/>
                </a:cubicBezTo>
                <a:cubicBezTo>
                  <a:pt x="578729" y="842896"/>
                  <a:pt x="553446" y="796544"/>
                  <a:pt x="543614" y="777582"/>
                </a:cubicBezTo>
                <a:cubicBezTo>
                  <a:pt x="533782" y="758620"/>
                  <a:pt x="512011" y="766345"/>
                  <a:pt x="522545" y="752299"/>
                </a:cubicBezTo>
                <a:cubicBezTo>
                  <a:pt x="533079" y="738253"/>
                  <a:pt x="567492" y="711565"/>
                  <a:pt x="606821" y="693305"/>
                </a:cubicBezTo>
                <a:cubicBezTo>
                  <a:pt x="646150" y="675045"/>
                  <a:pt x="720595" y="663808"/>
                  <a:pt x="758519" y="642739"/>
                </a:cubicBezTo>
                <a:cubicBezTo>
                  <a:pt x="796444" y="621670"/>
                  <a:pt x="804169" y="585853"/>
                  <a:pt x="834368" y="566891"/>
                </a:cubicBezTo>
                <a:cubicBezTo>
                  <a:pt x="864567" y="547929"/>
                  <a:pt x="900384" y="546524"/>
                  <a:pt x="939713" y="528966"/>
                </a:cubicBezTo>
                <a:cubicBezTo>
                  <a:pt x="979042" y="511408"/>
                  <a:pt x="1045059" y="474186"/>
                  <a:pt x="1070342" y="461545"/>
                </a:cubicBezTo>
                <a:cubicBezTo>
                  <a:pt x="1095625" y="448904"/>
                  <a:pt x="1091411" y="458735"/>
                  <a:pt x="1091411" y="453117"/>
                </a:cubicBezTo>
                <a:cubicBezTo>
                  <a:pt x="1091411" y="447499"/>
                  <a:pt x="1087899" y="436262"/>
                  <a:pt x="1070342" y="427834"/>
                </a:cubicBezTo>
                <a:cubicBezTo>
                  <a:pt x="1052785" y="419406"/>
                  <a:pt x="1009944" y="410978"/>
                  <a:pt x="986066" y="402551"/>
                </a:cubicBezTo>
                <a:cubicBezTo>
                  <a:pt x="962188" y="394124"/>
                  <a:pt x="940416" y="387803"/>
                  <a:pt x="927072" y="377269"/>
                </a:cubicBezTo>
                <a:cubicBezTo>
                  <a:pt x="913728" y="366735"/>
                  <a:pt x="909515" y="354795"/>
                  <a:pt x="906003" y="339344"/>
                </a:cubicBezTo>
                <a:cubicBezTo>
                  <a:pt x="902492" y="323893"/>
                  <a:pt x="906003" y="284564"/>
                  <a:pt x="906003" y="284564"/>
                </a:cubicBezTo>
                <a:cubicBezTo>
                  <a:pt x="906003" y="267709"/>
                  <a:pt x="898980" y="251556"/>
                  <a:pt x="906003" y="238212"/>
                </a:cubicBezTo>
                <a:cubicBezTo>
                  <a:pt x="913026" y="224868"/>
                  <a:pt x="942523" y="219250"/>
                  <a:pt x="948141" y="204502"/>
                </a:cubicBezTo>
                <a:cubicBezTo>
                  <a:pt x="953759" y="189754"/>
                  <a:pt x="934797" y="165875"/>
                  <a:pt x="939713" y="149722"/>
                </a:cubicBezTo>
                <a:cubicBezTo>
                  <a:pt x="944629" y="133569"/>
                  <a:pt x="973424" y="121630"/>
                  <a:pt x="977638" y="107584"/>
                </a:cubicBezTo>
                <a:cubicBezTo>
                  <a:pt x="981852" y="93538"/>
                  <a:pt x="975530" y="71063"/>
                  <a:pt x="964996" y="65445"/>
                </a:cubicBezTo>
                <a:cubicBezTo>
                  <a:pt x="954462" y="59827"/>
                  <a:pt x="927775" y="64743"/>
                  <a:pt x="914431" y="73873"/>
                </a:cubicBezTo>
                <a:cubicBezTo>
                  <a:pt x="901087" y="83003"/>
                  <a:pt x="889850" y="108286"/>
                  <a:pt x="884934" y="120225"/>
                </a:cubicBezTo>
                <a:cubicBezTo>
                  <a:pt x="880018" y="132164"/>
                  <a:pt x="891255" y="137080"/>
                  <a:pt x="884934" y="145508"/>
                </a:cubicBezTo>
                <a:cubicBezTo>
                  <a:pt x="878613" y="153936"/>
                  <a:pt x="862460" y="162363"/>
                  <a:pt x="847009" y="170791"/>
                </a:cubicBezTo>
                <a:cubicBezTo>
                  <a:pt x="831558" y="179219"/>
                  <a:pt x="805574" y="193265"/>
                  <a:pt x="792230" y="196074"/>
                </a:cubicBezTo>
                <a:cubicBezTo>
                  <a:pt x="778886" y="198883"/>
                  <a:pt x="770459" y="193967"/>
                  <a:pt x="766947" y="187646"/>
                </a:cubicBezTo>
                <a:cubicBezTo>
                  <a:pt x="763435" y="181325"/>
                  <a:pt x="784504" y="158852"/>
                  <a:pt x="771160" y="158150"/>
                </a:cubicBezTo>
                <a:cubicBezTo>
                  <a:pt x="757816" y="157448"/>
                  <a:pt x="716381" y="172898"/>
                  <a:pt x="686884" y="183433"/>
                </a:cubicBezTo>
                <a:cubicBezTo>
                  <a:pt x="657387" y="193967"/>
                  <a:pt x="610333" y="208013"/>
                  <a:pt x="594180" y="221357"/>
                </a:cubicBezTo>
                <a:cubicBezTo>
                  <a:pt x="578027" y="234701"/>
                  <a:pt x="601203" y="255770"/>
                  <a:pt x="589966" y="263495"/>
                </a:cubicBezTo>
                <a:cubicBezTo>
                  <a:pt x="578729" y="271220"/>
                  <a:pt x="545019" y="267007"/>
                  <a:pt x="526759" y="267709"/>
                </a:cubicBezTo>
                <a:cubicBezTo>
                  <a:pt x="508499" y="268411"/>
                  <a:pt x="495858" y="274030"/>
                  <a:pt x="480407" y="267709"/>
                </a:cubicBezTo>
                <a:cubicBezTo>
                  <a:pt x="464956" y="261388"/>
                  <a:pt x="445993" y="238915"/>
                  <a:pt x="434054" y="229785"/>
                </a:cubicBezTo>
                <a:cubicBezTo>
                  <a:pt x="422115" y="220655"/>
                  <a:pt x="398940" y="219250"/>
                  <a:pt x="408772" y="212929"/>
                </a:cubicBezTo>
                <a:cubicBezTo>
                  <a:pt x="418604" y="206608"/>
                  <a:pt x="466361" y="200288"/>
                  <a:pt x="493048" y="191860"/>
                </a:cubicBezTo>
                <a:cubicBezTo>
                  <a:pt x="519735" y="183432"/>
                  <a:pt x="552042" y="175004"/>
                  <a:pt x="568897" y="162363"/>
                </a:cubicBezTo>
                <a:cubicBezTo>
                  <a:pt x="585752" y="149721"/>
                  <a:pt x="601203" y="123736"/>
                  <a:pt x="594180" y="116011"/>
                </a:cubicBezTo>
                <a:cubicBezTo>
                  <a:pt x="587157" y="108286"/>
                  <a:pt x="526759" y="116011"/>
                  <a:pt x="526759" y="116011"/>
                </a:cubicBezTo>
                <a:cubicBezTo>
                  <a:pt x="509201" y="116011"/>
                  <a:pt x="502178" y="108988"/>
                  <a:pt x="488834" y="116011"/>
                </a:cubicBezTo>
                <a:cubicBezTo>
                  <a:pt x="475490" y="123034"/>
                  <a:pt x="464956" y="145509"/>
                  <a:pt x="446696" y="158150"/>
                </a:cubicBezTo>
                <a:cubicBezTo>
                  <a:pt x="428436" y="170791"/>
                  <a:pt x="399642" y="181325"/>
                  <a:pt x="379275" y="191860"/>
                </a:cubicBezTo>
                <a:cubicBezTo>
                  <a:pt x="358908" y="202394"/>
                  <a:pt x="342053" y="216441"/>
                  <a:pt x="324495" y="221357"/>
                </a:cubicBezTo>
                <a:cubicBezTo>
                  <a:pt x="306937" y="226273"/>
                  <a:pt x="290082" y="224166"/>
                  <a:pt x="273929" y="221357"/>
                </a:cubicBezTo>
                <a:cubicBezTo>
                  <a:pt x="257776" y="218548"/>
                  <a:pt x="240218" y="206609"/>
                  <a:pt x="227577" y="204502"/>
                </a:cubicBezTo>
                <a:cubicBezTo>
                  <a:pt x="214936" y="202395"/>
                  <a:pt x="205805" y="207312"/>
                  <a:pt x="198080" y="208716"/>
                </a:cubicBezTo>
                <a:cubicBezTo>
                  <a:pt x="190355" y="210120"/>
                  <a:pt x="183332" y="219250"/>
                  <a:pt x="181225" y="212929"/>
                </a:cubicBezTo>
                <a:cubicBezTo>
                  <a:pt x="179118" y="206608"/>
                  <a:pt x="181225" y="189753"/>
                  <a:pt x="185439" y="170791"/>
                </a:cubicBezTo>
                <a:cubicBezTo>
                  <a:pt x="189653" y="151829"/>
                  <a:pt x="211424" y="119523"/>
                  <a:pt x="206508" y="99156"/>
                </a:cubicBezTo>
                <a:cubicBezTo>
                  <a:pt x="201592" y="78789"/>
                  <a:pt x="169286" y="58422"/>
                  <a:pt x="155942" y="48590"/>
                </a:cubicBezTo>
                <a:cubicBezTo>
                  <a:pt x="142598" y="38758"/>
                  <a:pt x="132766" y="46484"/>
                  <a:pt x="126445" y="40163"/>
                </a:cubicBezTo>
                <a:cubicBezTo>
                  <a:pt x="120124" y="33842"/>
                  <a:pt x="125041" y="16987"/>
                  <a:pt x="118018" y="10666"/>
                </a:cubicBezTo>
                <a:cubicBezTo>
                  <a:pt x="110995" y="4345"/>
                  <a:pt x="100460" y="-4083"/>
                  <a:pt x="84307" y="2238"/>
                </a:cubicBezTo>
                <a:cubicBezTo>
                  <a:pt x="68154" y="8559"/>
                  <a:pt x="35146" y="30330"/>
                  <a:pt x="21100" y="48590"/>
                </a:cubicBezTo>
                <a:cubicBezTo>
                  <a:pt x="7054" y="66850"/>
                  <a:pt x="733" y="90027"/>
                  <a:pt x="31" y="111798"/>
                </a:cubicBezTo>
                <a:cubicBezTo>
                  <a:pt x="-671" y="133569"/>
                  <a:pt x="10565" y="154638"/>
                  <a:pt x="16886" y="179219"/>
                </a:cubicBezTo>
                <a:cubicBezTo>
                  <a:pt x="23207" y="203800"/>
                  <a:pt x="30932" y="237510"/>
                  <a:pt x="37955" y="259281"/>
                </a:cubicBezTo>
                <a:cubicBezTo>
                  <a:pt x="44978" y="281052"/>
                  <a:pt x="63238" y="286671"/>
                  <a:pt x="59024" y="309847"/>
                </a:cubicBezTo>
                <a:cubicBezTo>
                  <a:pt x="54810" y="333023"/>
                  <a:pt x="13374" y="376567"/>
                  <a:pt x="12672" y="398338"/>
                </a:cubicBezTo>
                <a:cubicBezTo>
                  <a:pt x="11970" y="420109"/>
                  <a:pt x="42169" y="429239"/>
                  <a:pt x="54810" y="440476"/>
                </a:cubicBezTo>
                <a:cubicBezTo>
                  <a:pt x="67451" y="451713"/>
                  <a:pt x="78689" y="453118"/>
                  <a:pt x="88521" y="465759"/>
                </a:cubicBezTo>
                <a:cubicBezTo>
                  <a:pt x="98353" y="478400"/>
                  <a:pt x="115209" y="493851"/>
                  <a:pt x="113804" y="516325"/>
                </a:cubicBezTo>
                <a:cubicBezTo>
                  <a:pt x="112399" y="538799"/>
                  <a:pt x="80093" y="584448"/>
                  <a:pt x="80093" y="600601"/>
                </a:cubicBezTo>
                <a:cubicBezTo>
                  <a:pt x="80093" y="616754"/>
                  <a:pt x="107483" y="601304"/>
                  <a:pt x="113804" y="613243"/>
                </a:cubicBezTo>
                <a:cubicBezTo>
                  <a:pt x="120125" y="625182"/>
                  <a:pt x="116614" y="655381"/>
                  <a:pt x="118018" y="672236"/>
                </a:cubicBezTo>
                <a:cubicBezTo>
                  <a:pt x="119422" y="689091"/>
                  <a:pt x="125743" y="697520"/>
                  <a:pt x="122231" y="714375"/>
                </a:cubicBezTo>
                <a:cubicBezTo>
                  <a:pt x="118719" y="731230"/>
                  <a:pt x="112399" y="763536"/>
                  <a:pt x="96948" y="773368"/>
                </a:cubicBezTo>
                <a:cubicBezTo>
                  <a:pt x="81497" y="783200"/>
                  <a:pt x="43573" y="765643"/>
                  <a:pt x="29527" y="773368"/>
                </a:cubicBezTo>
                <a:cubicBezTo>
                  <a:pt x="15481" y="781093"/>
                  <a:pt x="2137" y="803567"/>
                  <a:pt x="12672" y="819720"/>
                </a:cubicBezTo>
                <a:cubicBezTo>
                  <a:pt x="23207" y="835873"/>
                  <a:pt x="67452" y="856240"/>
                  <a:pt x="92735" y="870286"/>
                </a:cubicBezTo>
                <a:cubicBezTo>
                  <a:pt x="118018" y="884332"/>
                  <a:pt x="144003" y="899081"/>
                  <a:pt x="164370" y="903997"/>
                </a:cubicBezTo>
                <a:cubicBezTo>
                  <a:pt x="184737" y="908913"/>
                  <a:pt x="200890" y="901188"/>
                  <a:pt x="214936" y="899783"/>
                </a:cubicBezTo>
                <a:cubicBezTo>
                  <a:pt x="228982" y="898378"/>
                  <a:pt x="238814" y="889951"/>
                  <a:pt x="248646" y="895569"/>
                </a:cubicBezTo>
                <a:cubicBezTo>
                  <a:pt x="258478" y="901187"/>
                  <a:pt x="272524" y="921554"/>
                  <a:pt x="273929" y="933493"/>
                </a:cubicBezTo>
                <a:cubicBezTo>
                  <a:pt x="275334" y="945432"/>
                  <a:pt x="245837" y="961586"/>
                  <a:pt x="257074" y="967204"/>
                </a:cubicBezTo>
                <a:cubicBezTo>
                  <a:pt x="268311" y="972822"/>
                  <a:pt x="341350" y="967204"/>
                  <a:pt x="341350" y="967204"/>
                </a:cubicBezTo>
                <a:cubicBezTo>
                  <a:pt x="368740" y="967204"/>
                  <a:pt x="401046" y="968609"/>
                  <a:pt x="421413" y="967204"/>
                </a:cubicBezTo>
                <a:cubicBezTo>
                  <a:pt x="441780" y="965799"/>
                  <a:pt x="463551" y="958776"/>
                  <a:pt x="463551" y="958776"/>
                </a:cubicBezTo>
                <a:lnTo>
                  <a:pt x="560469" y="916638"/>
                </a:lnTo>
                <a:close/>
              </a:path>
            </a:pathLst>
          </a:custGeom>
          <a:no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1201571" y="2202889"/>
            <a:ext cx="2924734" cy="2572179"/>
          </a:xfrm>
          <a:custGeom>
            <a:avLst/>
            <a:gdLst>
              <a:gd name="connsiteX0" fmla="*/ 131501 w 1130331"/>
              <a:gd name="connsiteY0" fmla="*/ 406729 h 994078"/>
              <a:gd name="connsiteX1" fmla="*/ 253702 w 1130331"/>
              <a:gd name="connsiteY1" fmla="*/ 288742 h 994078"/>
              <a:gd name="connsiteX2" fmla="*/ 380117 w 1130331"/>
              <a:gd name="connsiteY2" fmla="*/ 179182 h 994078"/>
              <a:gd name="connsiteX3" fmla="*/ 502318 w 1130331"/>
              <a:gd name="connsiteY3" fmla="*/ 128616 h 994078"/>
              <a:gd name="connsiteX4" fmla="*/ 654015 w 1130331"/>
              <a:gd name="connsiteY4" fmla="*/ 111761 h 994078"/>
              <a:gd name="connsiteX5" fmla="*/ 763575 w 1130331"/>
              <a:gd name="connsiteY5" fmla="*/ 111761 h 994078"/>
              <a:gd name="connsiteX6" fmla="*/ 830996 w 1130331"/>
              <a:gd name="connsiteY6" fmla="*/ 65409 h 994078"/>
              <a:gd name="connsiteX7" fmla="*/ 898417 w 1130331"/>
              <a:gd name="connsiteY7" fmla="*/ 40126 h 994078"/>
              <a:gd name="connsiteX8" fmla="*/ 932128 w 1130331"/>
              <a:gd name="connsiteY8" fmla="*/ 99120 h 994078"/>
              <a:gd name="connsiteX9" fmla="*/ 965838 w 1130331"/>
              <a:gd name="connsiteY9" fmla="*/ 44340 h 994078"/>
              <a:gd name="connsiteX10" fmla="*/ 1062756 w 1130331"/>
              <a:gd name="connsiteY10" fmla="*/ 6416 h 994078"/>
              <a:gd name="connsiteX11" fmla="*/ 1100681 w 1130331"/>
              <a:gd name="connsiteY11" fmla="*/ 6416 h 994078"/>
              <a:gd name="connsiteX12" fmla="*/ 1062756 w 1130331"/>
              <a:gd name="connsiteY12" fmla="*/ 69623 h 994078"/>
              <a:gd name="connsiteX13" fmla="*/ 1045901 w 1130331"/>
              <a:gd name="connsiteY13" fmla="*/ 103333 h 994078"/>
              <a:gd name="connsiteX14" fmla="*/ 1037473 w 1130331"/>
              <a:gd name="connsiteY14" fmla="*/ 153899 h 994078"/>
              <a:gd name="connsiteX15" fmla="*/ 1041687 w 1130331"/>
              <a:gd name="connsiteY15" fmla="*/ 217107 h 994078"/>
              <a:gd name="connsiteX16" fmla="*/ 1088039 w 1130331"/>
              <a:gd name="connsiteY16" fmla="*/ 233962 h 994078"/>
              <a:gd name="connsiteX17" fmla="*/ 1109108 w 1130331"/>
              <a:gd name="connsiteY17" fmla="*/ 271886 h 994078"/>
              <a:gd name="connsiteX18" fmla="*/ 1075398 w 1130331"/>
              <a:gd name="connsiteY18" fmla="*/ 305597 h 994078"/>
              <a:gd name="connsiteX19" fmla="*/ 999549 w 1130331"/>
              <a:gd name="connsiteY19" fmla="*/ 343522 h 994078"/>
              <a:gd name="connsiteX20" fmla="*/ 995335 w 1130331"/>
              <a:gd name="connsiteY20" fmla="*/ 385660 h 994078"/>
              <a:gd name="connsiteX21" fmla="*/ 953197 w 1130331"/>
              <a:gd name="connsiteY21" fmla="*/ 444653 h 994078"/>
              <a:gd name="connsiteX22" fmla="*/ 1016404 w 1130331"/>
              <a:gd name="connsiteY22" fmla="*/ 478364 h 994078"/>
              <a:gd name="connsiteX23" fmla="*/ 1071184 w 1130331"/>
              <a:gd name="connsiteY23" fmla="*/ 503647 h 994078"/>
              <a:gd name="connsiteX24" fmla="*/ 1113322 w 1130331"/>
              <a:gd name="connsiteY24" fmla="*/ 503647 h 994078"/>
              <a:gd name="connsiteX25" fmla="*/ 1130178 w 1130331"/>
              <a:gd name="connsiteY25" fmla="*/ 541571 h 994078"/>
              <a:gd name="connsiteX26" fmla="*/ 1104895 w 1130331"/>
              <a:gd name="connsiteY26" fmla="*/ 587923 h 994078"/>
              <a:gd name="connsiteX27" fmla="*/ 999549 w 1130331"/>
              <a:gd name="connsiteY27" fmla="*/ 600565 h 994078"/>
              <a:gd name="connsiteX28" fmla="*/ 953197 w 1130331"/>
              <a:gd name="connsiteY28" fmla="*/ 655345 h 994078"/>
              <a:gd name="connsiteX29" fmla="*/ 923700 w 1130331"/>
              <a:gd name="connsiteY29" fmla="*/ 680627 h 994078"/>
              <a:gd name="connsiteX30" fmla="*/ 940555 w 1130331"/>
              <a:gd name="connsiteY30" fmla="*/ 714338 h 994078"/>
              <a:gd name="connsiteX31" fmla="*/ 923700 w 1130331"/>
              <a:gd name="connsiteY31" fmla="*/ 756476 h 994078"/>
              <a:gd name="connsiteX32" fmla="*/ 839424 w 1130331"/>
              <a:gd name="connsiteY32" fmla="*/ 781759 h 994078"/>
              <a:gd name="connsiteX33" fmla="*/ 729864 w 1130331"/>
              <a:gd name="connsiteY33" fmla="*/ 794401 h 994078"/>
              <a:gd name="connsiteX34" fmla="*/ 628732 w 1130331"/>
              <a:gd name="connsiteY34" fmla="*/ 815470 h 994078"/>
              <a:gd name="connsiteX35" fmla="*/ 548670 w 1130331"/>
              <a:gd name="connsiteY35" fmla="*/ 878677 h 994078"/>
              <a:gd name="connsiteX36" fmla="*/ 544456 w 1130331"/>
              <a:gd name="connsiteY36" fmla="*/ 937671 h 994078"/>
              <a:gd name="connsiteX37" fmla="*/ 595022 w 1130331"/>
              <a:gd name="connsiteY37" fmla="*/ 941885 h 994078"/>
              <a:gd name="connsiteX38" fmla="*/ 620305 w 1130331"/>
              <a:gd name="connsiteY38" fmla="*/ 929243 h 994078"/>
              <a:gd name="connsiteX39" fmla="*/ 616091 w 1130331"/>
              <a:gd name="connsiteY39" fmla="*/ 891319 h 994078"/>
              <a:gd name="connsiteX40" fmla="*/ 628732 w 1130331"/>
              <a:gd name="connsiteY40" fmla="*/ 866036 h 994078"/>
              <a:gd name="connsiteX41" fmla="*/ 679298 w 1130331"/>
              <a:gd name="connsiteY41" fmla="*/ 895533 h 994078"/>
              <a:gd name="connsiteX42" fmla="*/ 687726 w 1130331"/>
              <a:gd name="connsiteY42" fmla="*/ 929243 h 994078"/>
              <a:gd name="connsiteX43" fmla="*/ 666657 w 1130331"/>
              <a:gd name="connsiteY43" fmla="*/ 954526 h 994078"/>
              <a:gd name="connsiteX44" fmla="*/ 637160 w 1130331"/>
              <a:gd name="connsiteY44" fmla="*/ 984023 h 994078"/>
              <a:gd name="connsiteX45" fmla="*/ 599236 w 1130331"/>
              <a:gd name="connsiteY45" fmla="*/ 984023 h 994078"/>
              <a:gd name="connsiteX46" fmla="*/ 557097 w 1130331"/>
              <a:gd name="connsiteY46" fmla="*/ 984023 h 994078"/>
              <a:gd name="connsiteX47" fmla="*/ 468607 w 1130331"/>
              <a:gd name="connsiteY47" fmla="*/ 988237 h 994078"/>
              <a:gd name="connsiteX48" fmla="*/ 426469 w 1130331"/>
              <a:gd name="connsiteY48" fmla="*/ 958740 h 994078"/>
              <a:gd name="connsiteX49" fmla="*/ 392758 w 1130331"/>
              <a:gd name="connsiteY49" fmla="*/ 933457 h 994078"/>
              <a:gd name="connsiteX50" fmla="*/ 363261 w 1130331"/>
              <a:gd name="connsiteY50" fmla="*/ 950312 h 994078"/>
              <a:gd name="connsiteX51" fmla="*/ 333765 w 1130331"/>
              <a:gd name="connsiteY51" fmla="*/ 988237 h 994078"/>
              <a:gd name="connsiteX52" fmla="*/ 245274 w 1130331"/>
              <a:gd name="connsiteY52" fmla="*/ 988237 h 994078"/>
              <a:gd name="connsiteX53" fmla="*/ 219991 w 1130331"/>
              <a:gd name="connsiteY53" fmla="*/ 933457 h 994078"/>
              <a:gd name="connsiteX54" fmla="*/ 207350 w 1130331"/>
              <a:gd name="connsiteY54" fmla="*/ 828111 h 994078"/>
              <a:gd name="connsiteX55" fmla="*/ 207350 w 1130331"/>
              <a:gd name="connsiteY55" fmla="*/ 769118 h 994078"/>
              <a:gd name="connsiteX56" fmla="*/ 232633 w 1130331"/>
              <a:gd name="connsiteY56" fmla="*/ 739621 h 994078"/>
              <a:gd name="connsiteX57" fmla="*/ 194708 w 1130331"/>
              <a:gd name="connsiteY57" fmla="*/ 710124 h 994078"/>
              <a:gd name="connsiteX58" fmla="*/ 173639 w 1130331"/>
              <a:gd name="connsiteY58" fmla="*/ 684841 h 994078"/>
              <a:gd name="connsiteX59" fmla="*/ 148356 w 1130331"/>
              <a:gd name="connsiteY59" fmla="*/ 680627 h 994078"/>
              <a:gd name="connsiteX60" fmla="*/ 80935 w 1130331"/>
              <a:gd name="connsiteY60" fmla="*/ 693269 h 994078"/>
              <a:gd name="connsiteX61" fmla="*/ 76721 w 1130331"/>
              <a:gd name="connsiteY61" fmla="*/ 634275 h 994078"/>
              <a:gd name="connsiteX62" fmla="*/ 93577 w 1130331"/>
              <a:gd name="connsiteY62" fmla="*/ 596351 h 994078"/>
              <a:gd name="connsiteX63" fmla="*/ 76721 w 1130331"/>
              <a:gd name="connsiteY63" fmla="*/ 562640 h 994078"/>
              <a:gd name="connsiteX64" fmla="*/ 873 w 1130331"/>
              <a:gd name="connsiteY64" fmla="*/ 558427 h 994078"/>
              <a:gd name="connsiteX65" fmla="*/ 43011 w 1130331"/>
              <a:gd name="connsiteY65" fmla="*/ 486792 h 994078"/>
              <a:gd name="connsiteX66" fmla="*/ 55652 w 1130331"/>
              <a:gd name="connsiteY66" fmla="*/ 448867 h 994078"/>
              <a:gd name="connsiteX67" fmla="*/ 873 w 1130331"/>
              <a:gd name="connsiteY67" fmla="*/ 457295 h 994078"/>
              <a:gd name="connsiteX68" fmla="*/ 26155 w 1130331"/>
              <a:gd name="connsiteY68" fmla="*/ 427798 h 994078"/>
              <a:gd name="connsiteX69" fmla="*/ 80935 w 1130331"/>
              <a:gd name="connsiteY69" fmla="*/ 385660 h 994078"/>
              <a:gd name="connsiteX70" fmla="*/ 131501 w 1130331"/>
              <a:gd name="connsiteY70" fmla="*/ 406729 h 99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30331" h="994078">
                <a:moveTo>
                  <a:pt x="131501" y="406729"/>
                </a:moveTo>
                <a:cubicBezTo>
                  <a:pt x="160295" y="390576"/>
                  <a:pt x="212266" y="326666"/>
                  <a:pt x="253702" y="288742"/>
                </a:cubicBezTo>
                <a:cubicBezTo>
                  <a:pt x="295138" y="250818"/>
                  <a:pt x="338681" y="205870"/>
                  <a:pt x="380117" y="179182"/>
                </a:cubicBezTo>
                <a:cubicBezTo>
                  <a:pt x="421553" y="152494"/>
                  <a:pt x="456668" y="139853"/>
                  <a:pt x="502318" y="128616"/>
                </a:cubicBezTo>
                <a:cubicBezTo>
                  <a:pt x="547968" y="117379"/>
                  <a:pt x="610472" y="114570"/>
                  <a:pt x="654015" y="111761"/>
                </a:cubicBezTo>
                <a:cubicBezTo>
                  <a:pt x="697558" y="108952"/>
                  <a:pt x="734078" y="119486"/>
                  <a:pt x="763575" y="111761"/>
                </a:cubicBezTo>
                <a:cubicBezTo>
                  <a:pt x="793072" y="104036"/>
                  <a:pt x="808522" y="77348"/>
                  <a:pt x="830996" y="65409"/>
                </a:cubicBezTo>
                <a:cubicBezTo>
                  <a:pt x="853470" y="53470"/>
                  <a:pt x="881562" y="34507"/>
                  <a:pt x="898417" y="40126"/>
                </a:cubicBezTo>
                <a:cubicBezTo>
                  <a:pt x="915272" y="45745"/>
                  <a:pt x="920891" y="98418"/>
                  <a:pt x="932128" y="99120"/>
                </a:cubicBezTo>
                <a:cubicBezTo>
                  <a:pt x="943365" y="99822"/>
                  <a:pt x="944067" y="59791"/>
                  <a:pt x="965838" y="44340"/>
                </a:cubicBezTo>
                <a:cubicBezTo>
                  <a:pt x="987609" y="28889"/>
                  <a:pt x="1040282" y="12737"/>
                  <a:pt x="1062756" y="6416"/>
                </a:cubicBezTo>
                <a:cubicBezTo>
                  <a:pt x="1085230" y="95"/>
                  <a:pt x="1100681" y="-4118"/>
                  <a:pt x="1100681" y="6416"/>
                </a:cubicBezTo>
                <a:cubicBezTo>
                  <a:pt x="1100681" y="16950"/>
                  <a:pt x="1071886" y="53470"/>
                  <a:pt x="1062756" y="69623"/>
                </a:cubicBezTo>
                <a:cubicBezTo>
                  <a:pt x="1053626" y="85776"/>
                  <a:pt x="1050115" y="89287"/>
                  <a:pt x="1045901" y="103333"/>
                </a:cubicBezTo>
                <a:cubicBezTo>
                  <a:pt x="1041687" y="117379"/>
                  <a:pt x="1038175" y="134937"/>
                  <a:pt x="1037473" y="153899"/>
                </a:cubicBezTo>
                <a:cubicBezTo>
                  <a:pt x="1036771" y="172861"/>
                  <a:pt x="1033259" y="203763"/>
                  <a:pt x="1041687" y="217107"/>
                </a:cubicBezTo>
                <a:cubicBezTo>
                  <a:pt x="1050115" y="230451"/>
                  <a:pt x="1076802" y="224832"/>
                  <a:pt x="1088039" y="233962"/>
                </a:cubicBezTo>
                <a:cubicBezTo>
                  <a:pt x="1099276" y="243092"/>
                  <a:pt x="1111215" y="259947"/>
                  <a:pt x="1109108" y="271886"/>
                </a:cubicBezTo>
                <a:cubicBezTo>
                  <a:pt x="1107001" y="283825"/>
                  <a:pt x="1093658" y="293658"/>
                  <a:pt x="1075398" y="305597"/>
                </a:cubicBezTo>
                <a:cubicBezTo>
                  <a:pt x="1057138" y="317536"/>
                  <a:pt x="1012893" y="330178"/>
                  <a:pt x="999549" y="343522"/>
                </a:cubicBezTo>
                <a:cubicBezTo>
                  <a:pt x="986205" y="356866"/>
                  <a:pt x="1003060" y="368805"/>
                  <a:pt x="995335" y="385660"/>
                </a:cubicBezTo>
                <a:cubicBezTo>
                  <a:pt x="987610" y="402515"/>
                  <a:pt x="949686" y="429202"/>
                  <a:pt x="953197" y="444653"/>
                </a:cubicBezTo>
                <a:cubicBezTo>
                  <a:pt x="956709" y="460104"/>
                  <a:pt x="996740" y="468532"/>
                  <a:pt x="1016404" y="478364"/>
                </a:cubicBezTo>
                <a:cubicBezTo>
                  <a:pt x="1036069" y="488196"/>
                  <a:pt x="1055031" y="499433"/>
                  <a:pt x="1071184" y="503647"/>
                </a:cubicBezTo>
                <a:cubicBezTo>
                  <a:pt x="1087337" y="507861"/>
                  <a:pt x="1103490" y="497326"/>
                  <a:pt x="1113322" y="503647"/>
                </a:cubicBezTo>
                <a:cubicBezTo>
                  <a:pt x="1123154" y="509968"/>
                  <a:pt x="1131582" y="527525"/>
                  <a:pt x="1130178" y="541571"/>
                </a:cubicBezTo>
                <a:cubicBezTo>
                  <a:pt x="1128774" y="555617"/>
                  <a:pt x="1126666" y="578091"/>
                  <a:pt x="1104895" y="587923"/>
                </a:cubicBezTo>
                <a:cubicBezTo>
                  <a:pt x="1083124" y="597755"/>
                  <a:pt x="1024832" y="589328"/>
                  <a:pt x="999549" y="600565"/>
                </a:cubicBezTo>
                <a:cubicBezTo>
                  <a:pt x="974266" y="611802"/>
                  <a:pt x="965838" y="642001"/>
                  <a:pt x="953197" y="655345"/>
                </a:cubicBezTo>
                <a:cubicBezTo>
                  <a:pt x="940556" y="668689"/>
                  <a:pt x="925807" y="670795"/>
                  <a:pt x="923700" y="680627"/>
                </a:cubicBezTo>
                <a:cubicBezTo>
                  <a:pt x="921593" y="690459"/>
                  <a:pt x="940555" y="701697"/>
                  <a:pt x="940555" y="714338"/>
                </a:cubicBezTo>
                <a:cubicBezTo>
                  <a:pt x="940555" y="726979"/>
                  <a:pt x="940555" y="745239"/>
                  <a:pt x="923700" y="756476"/>
                </a:cubicBezTo>
                <a:cubicBezTo>
                  <a:pt x="906845" y="767713"/>
                  <a:pt x="871730" y="775438"/>
                  <a:pt x="839424" y="781759"/>
                </a:cubicBezTo>
                <a:cubicBezTo>
                  <a:pt x="807118" y="788080"/>
                  <a:pt x="764979" y="788783"/>
                  <a:pt x="729864" y="794401"/>
                </a:cubicBezTo>
                <a:cubicBezTo>
                  <a:pt x="694749" y="800019"/>
                  <a:pt x="658931" y="801424"/>
                  <a:pt x="628732" y="815470"/>
                </a:cubicBezTo>
                <a:cubicBezTo>
                  <a:pt x="598533" y="829516"/>
                  <a:pt x="562716" y="858310"/>
                  <a:pt x="548670" y="878677"/>
                </a:cubicBezTo>
                <a:cubicBezTo>
                  <a:pt x="534624" y="899044"/>
                  <a:pt x="536731" y="927136"/>
                  <a:pt x="544456" y="937671"/>
                </a:cubicBezTo>
                <a:cubicBezTo>
                  <a:pt x="552181" y="948206"/>
                  <a:pt x="582381" y="943290"/>
                  <a:pt x="595022" y="941885"/>
                </a:cubicBezTo>
                <a:cubicBezTo>
                  <a:pt x="607663" y="940480"/>
                  <a:pt x="616793" y="937671"/>
                  <a:pt x="620305" y="929243"/>
                </a:cubicBezTo>
                <a:cubicBezTo>
                  <a:pt x="623817" y="920815"/>
                  <a:pt x="614686" y="901854"/>
                  <a:pt x="616091" y="891319"/>
                </a:cubicBezTo>
                <a:cubicBezTo>
                  <a:pt x="617496" y="880784"/>
                  <a:pt x="618198" y="865334"/>
                  <a:pt x="628732" y="866036"/>
                </a:cubicBezTo>
                <a:cubicBezTo>
                  <a:pt x="639266" y="866738"/>
                  <a:pt x="669466" y="884999"/>
                  <a:pt x="679298" y="895533"/>
                </a:cubicBezTo>
                <a:cubicBezTo>
                  <a:pt x="689130" y="906068"/>
                  <a:pt x="689833" y="919411"/>
                  <a:pt x="687726" y="929243"/>
                </a:cubicBezTo>
                <a:cubicBezTo>
                  <a:pt x="685619" y="939075"/>
                  <a:pt x="675085" y="945396"/>
                  <a:pt x="666657" y="954526"/>
                </a:cubicBezTo>
                <a:cubicBezTo>
                  <a:pt x="658229" y="963656"/>
                  <a:pt x="648397" y="979107"/>
                  <a:pt x="637160" y="984023"/>
                </a:cubicBezTo>
                <a:cubicBezTo>
                  <a:pt x="625923" y="988939"/>
                  <a:pt x="599236" y="984023"/>
                  <a:pt x="599236" y="984023"/>
                </a:cubicBezTo>
                <a:cubicBezTo>
                  <a:pt x="585892" y="984023"/>
                  <a:pt x="578868" y="983321"/>
                  <a:pt x="557097" y="984023"/>
                </a:cubicBezTo>
                <a:cubicBezTo>
                  <a:pt x="535326" y="984725"/>
                  <a:pt x="490378" y="992451"/>
                  <a:pt x="468607" y="988237"/>
                </a:cubicBezTo>
                <a:cubicBezTo>
                  <a:pt x="446836" y="984023"/>
                  <a:pt x="439111" y="967870"/>
                  <a:pt x="426469" y="958740"/>
                </a:cubicBezTo>
                <a:cubicBezTo>
                  <a:pt x="413828" y="949610"/>
                  <a:pt x="403293" y="934862"/>
                  <a:pt x="392758" y="933457"/>
                </a:cubicBezTo>
                <a:cubicBezTo>
                  <a:pt x="382223" y="932052"/>
                  <a:pt x="373093" y="941182"/>
                  <a:pt x="363261" y="950312"/>
                </a:cubicBezTo>
                <a:cubicBezTo>
                  <a:pt x="353429" y="959442"/>
                  <a:pt x="353430" y="981916"/>
                  <a:pt x="333765" y="988237"/>
                </a:cubicBezTo>
                <a:cubicBezTo>
                  <a:pt x="314101" y="994558"/>
                  <a:pt x="264236" y="997367"/>
                  <a:pt x="245274" y="988237"/>
                </a:cubicBezTo>
                <a:cubicBezTo>
                  <a:pt x="226312" y="979107"/>
                  <a:pt x="226312" y="960145"/>
                  <a:pt x="219991" y="933457"/>
                </a:cubicBezTo>
                <a:cubicBezTo>
                  <a:pt x="213670" y="906769"/>
                  <a:pt x="209457" y="855501"/>
                  <a:pt x="207350" y="828111"/>
                </a:cubicBezTo>
                <a:cubicBezTo>
                  <a:pt x="205243" y="800721"/>
                  <a:pt x="203136" y="783866"/>
                  <a:pt x="207350" y="769118"/>
                </a:cubicBezTo>
                <a:cubicBezTo>
                  <a:pt x="211564" y="754370"/>
                  <a:pt x="234740" y="749453"/>
                  <a:pt x="232633" y="739621"/>
                </a:cubicBezTo>
                <a:cubicBezTo>
                  <a:pt x="230526" y="729789"/>
                  <a:pt x="204540" y="719254"/>
                  <a:pt x="194708" y="710124"/>
                </a:cubicBezTo>
                <a:cubicBezTo>
                  <a:pt x="184876" y="700994"/>
                  <a:pt x="181364" y="689757"/>
                  <a:pt x="173639" y="684841"/>
                </a:cubicBezTo>
                <a:cubicBezTo>
                  <a:pt x="165914" y="679925"/>
                  <a:pt x="163807" y="679222"/>
                  <a:pt x="148356" y="680627"/>
                </a:cubicBezTo>
                <a:cubicBezTo>
                  <a:pt x="132905" y="682032"/>
                  <a:pt x="92874" y="700994"/>
                  <a:pt x="80935" y="693269"/>
                </a:cubicBezTo>
                <a:cubicBezTo>
                  <a:pt x="68996" y="685544"/>
                  <a:pt x="74614" y="650428"/>
                  <a:pt x="76721" y="634275"/>
                </a:cubicBezTo>
                <a:cubicBezTo>
                  <a:pt x="78828" y="618122"/>
                  <a:pt x="93577" y="608290"/>
                  <a:pt x="93577" y="596351"/>
                </a:cubicBezTo>
                <a:cubicBezTo>
                  <a:pt x="93577" y="584412"/>
                  <a:pt x="92172" y="568961"/>
                  <a:pt x="76721" y="562640"/>
                </a:cubicBezTo>
                <a:cubicBezTo>
                  <a:pt x="61270" y="556319"/>
                  <a:pt x="6491" y="571068"/>
                  <a:pt x="873" y="558427"/>
                </a:cubicBezTo>
                <a:cubicBezTo>
                  <a:pt x="-4745" y="545786"/>
                  <a:pt x="33881" y="505052"/>
                  <a:pt x="43011" y="486792"/>
                </a:cubicBezTo>
                <a:cubicBezTo>
                  <a:pt x="52141" y="468532"/>
                  <a:pt x="62675" y="453783"/>
                  <a:pt x="55652" y="448867"/>
                </a:cubicBezTo>
                <a:cubicBezTo>
                  <a:pt x="48629" y="443951"/>
                  <a:pt x="5789" y="460806"/>
                  <a:pt x="873" y="457295"/>
                </a:cubicBezTo>
                <a:cubicBezTo>
                  <a:pt x="-4043" y="453784"/>
                  <a:pt x="12811" y="439737"/>
                  <a:pt x="26155" y="427798"/>
                </a:cubicBezTo>
                <a:cubicBezTo>
                  <a:pt x="39499" y="415859"/>
                  <a:pt x="64080" y="391279"/>
                  <a:pt x="80935" y="385660"/>
                </a:cubicBezTo>
                <a:cubicBezTo>
                  <a:pt x="97790" y="380041"/>
                  <a:pt x="102707" y="422882"/>
                  <a:pt x="131501" y="406729"/>
                </a:cubicBezTo>
                <a:close/>
              </a:path>
            </a:pathLst>
          </a:cu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a:off x="2556658" y="3904718"/>
            <a:ext cx="209634" cy="170333"/>
          </a:xfrm>
          <a:custGeom>
            <a:avLst/>
            <a:gdLst>
              <a:gd name="connsiteX0" fmla="*/ 24966 w 81018"/>
              <a:gd name="connsiteY0" fmla="*/ 65054 h 65829"/>
              <a:gd name="connsiteX1" fmla="*/ 79745 w 81018"/>
              <a:gd name="connsiteY1" fmla="*/ 39771 h 65829"/>
              <a:gd name="connsiteX2" fmla="*/ 58676 w 81018"/>
              <a:gd name="connsiteY2" fmla="*/ 1846 h 65829"/>
              <a:gd name="connsiteX3" fmla="*/ 3897 w 81018"/>
              <a:gd name="connsiteY3" fmla="*/ 10274 h 65829"/>
              <a:gd name="connsiteX4" fmla="*/ 24966 w 81018"/>
              <a:gd name="connsiteY4" fmla="*/ 65054 h 65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18" h="65829">
                <a:moveTo>
                  <a:pt x="24966" y="65054"/>
                </a:moveTo>
                <a:cubicBezTo>
                  <a:pt x="37607" y="69970"/>
                  <a:pt x="74127" y="50306"/>
                  <a:pt x="79745" y="39771"/>
                </a:cubicBezTo>
                <a:cubicBezTo>
                  <a:pt x="85363" y="29236"/>
                  <a:pt x="71317" y="6762"/>
                  <a:pt x="58676" y="1846"/>
                </a:cubicBezTo>
                <a:cubicBezTo>
                  <a:pt x="46035" y="-3070"/>
                  <a:pt x="16538" y="2549"/>
                  <a:pt x="3897" y="10274"/>
                </a:cubicBezTo>
                <a:cubicBezTo>
                  <a:pt x="-8744" y="17999"/>
                  <a:pt x="12325" y="60138"/>
                  <a:pt x="24966" y="65054"/>
                </a:cubicBezTo>
                <a:close/>
              </a:path>
            </a:pathLst>
          </a:custGeom>
          <a:no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a:off x="2576023" y="5167291"/>
            <a:ext cx="252395" cy="194394"/>
          </a:xfrm>
          <a:custGeom>
            <a:avLst/>
            <a:gdLst>
              <a:gd name="connsiteX0" fmla="*/ 13268 w 97544"/>
              <a:gd name="connsiteY0" fmla="*/ 2699 h 75128"/>
              <a:gd name="connsiteX1" fmla="*/ 4840 w 97544"/>
              <a:gd name="connsiteY1" fmla="*/ 53265 h 75128"/>
              <a:gd name="connsiteX2" fmla="*/ 76475 w 97544"/>
              <a:gd name="connsiteY2" fmla="*/ 74334 h 75128"/>
              <a:gd name="connsiteX3" fmla="*/ 97544 w 97544"/>
              <a:gd name="connsiteY3" fmla="*/ 27982 h 75128"/>
              <a:gd name="connsiteX4" fmla="*/ 68048 w 97544"/>
              <a:gd name="connsiteY4" fmla="*/ 6913 h 75128"/>
              <a:gd name="connsiteX5" fmla="*/ 13268 w 97544"/>
              <a:gd name="connsiteY5" fmla="*/ 2699 h 75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44" h="75128">
                <a:moveTo>
                  <a:pt x="13268" y="2699"/>
                </a:moveTo>
                <a:cubicBezTo>
                  <a:pt x="2733" y="10424"/>
                  <a:pt x="-5694" y="41326"/>
                  <a:pt x="4840" y="53265"/>
                </a:cubicBezTo>
                <a:cubicBezTo>
                  <a:pt x="15374" y="65204"/>
                  <a:pt x="61024" y="78548"/>
                  <a:pt x="76475" y="74334"/>
                </a:cubicBezTo>
                <a:cubicBezTo>
                  <a:pt x="91926" y="70120"/>
                  <a:pt x="98949" y="39219"/>
                  <a:pt x="97544" y="27982"/>
                </a:cubicBezTo>
                <a:cubicBezTo>
                  <a:pt x="96140" y="16745"/>
                  <a:pt x="82094" y="7615"/>
                  <a:pt x="68048" y="6913"/>
                </a:cubicBezTo>
                <a:cubicBezTo>
                  <a:pt x="54002" y="6211"/>
                  <a:pt x="23803" y="-5026"/>
                  <a:pt x="13268" y="2699"/>
                </a:cubicBezTo>
                <a:close/>
              </a:path>
            </a:pathLst>
          </a:custGeom>
          <a:noFill/>
          <a:ln w="19050">
            <a:solidFill>
              <a:srgbClr val="00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任意多边形 47"/>
          <p:cNvSpPr/>
          <p:nvPr/>
        </p:nvSpPr>
        <p:spPr>
          <a:xfrm>
            <a:off x="612211" y="2796689"/>
            <a:ext cx="2612216" cy="2367368"/>
          </a:xfrm>
          <a:custGeom>
            <a:avLst/>
            <a:gdLst>
              <a:gd name="connsiteX0" fmla="*/ 506758 w 1009552"/>
              <a:gd name="connsiteY0" fmla="*/ 893591 h 914925"/>
              <a:gd name="connsiteX1" fmla="*/ 418268 w 1009552"/>
              <a:gd name="connsiteY1" fmla="*/ 914660 h 914925"/>
              <a:gd name="connsiteX2" fmla="*/ 317136 w 1009552"/>
              <a:gd name="connsiteY2" fmla="*/ 876736 h 914925"/>
              <a:gd name="connsiteX3" fmla="*/ 241287 w 1009552"/>
              <a:gd name="connsiteY3" fmla="*/ 830384 h 914925"/>
              <a:gd name="connsiteX4" fmla="*/ 169652 w 1009552"/>
              <a:gd name="connsiteY4" fmla="*/ 720824 h 914925"/>
              <a:gd name="connsiteX5" fmla="*/ 131728 w 1009552"/>
              <a:gd name="connsiteY5" fmla="*/ 649189 h 914925"/>
              <a:gd name="connsiteX6" fmla="*/ 106445 w 1009552"/>
              <a:gd name="connsiteY6" fmla="*/ 590196 h 914925"/>
              <a:gd name="connsiteX7" fmla="*/ 165438 w 1009552"/>
              <a:gd name="connsiteY7" fmla="*/ 552271 h 914925"/>
              <a:gd name="connsiteX8" fmla="*/ 203363 w 1009552"/>
              <a:gd name="connsiteY8" fmla="*/ 472209 h 914925"/>
              <a:gd name="connsiteX9" fmla="*/ 190721 w 1009552"/>
              <a:gd name="connsiteY9" fmla="*/ 417429 h 914925"/>
              <a:gd name="connsiteX10" fmla="*/ 127514 w 1009552"/>
              <a:gd name="connsiteY10" fmla="*/ 484850 h 914925"/>
              <a:gd name="connsiteX11" fmla="*/ 43237 w 1009552"/>
              <a:gd name="connsiteY11" fmla="*/ 518561 h 914925"/>
              <a:gd name="connsiteX12" fmla="*/ 1099 w 1009552"/>
              <a:gd name="connsiteY12" fmla="*/ 472209 h 914925"/>
              <a:gd name="connsiteX13" fmla="*/ 85375 w 1009552"/>
              <a:gd name="connsiteY13" fmla="*/ 434284 h 914925"/>
              <a:gd name="connsiteX14" fmla="*/ 102231 w 1009552"/>
              <a:gd name="connsiteY14" fmla="*/ 316297 h 914925"/>
              <a:gd name="connsiteX15" fmla="*/ 135941 w 1009552"/>
              <a:gd name="connsiteY15" fmla="*/ 202524 h 914925"/>
              <a:gd name="connsiteX16" fmla="*/ 199149 w 1009552"/>
              <a:gd name="connsiteY16" fmla="*/ 177241 h 914925"/>
              <a:gd name="connsiteX17" fmla="*/ 241287 w 1009552"/>
              <a:gd name="connsiteY17" fmla="*/ 219379 h 914925"/>
              <a:gd name="connsiteX18" fmla="*/ 283425 w 1009552"/>
              <a:gd name="connsiteY18" fmla="*/ 185669 h 914925"/>
              <a:gd name="connsiteX19" fmla="*/ 384557 w 1009552"/>
              <a:gd name="connsiteY19" fmla="*/ 122461 h 914925"/>
              <a:gd name="connsiteX20" fmla="*/ 464620 w 1009552"/>
              <a:gd name="connsiteY20" fmla="*/ 67681 h 914925"/>
              <a:gd name="connsiteX21" fmla="*/ 523613 w 1009552"/>
              <a:gd name="connsiteY21" fmla="*/ 4474 h 914925"/>
              <a:gd name="connsiteX22" fmla="*/ 557324 w 1009552"/>
              <a:gd name="connsiteY22" fmla="*/ 46612 h 914925"/>
              <a:gd name="connsiteX23" fmla="*/ 666883 w 1009552"/>
              <a:gd name="connsiteY23" fmla="*/ 21329 h 914925"/>
              <a:gd name="connsiteX24" fmla="*/ 734305 w 1009552"/>
              <a:gd name="connsiteY24" fmla="*/ 12902 h 914925"/>
              <a:gd name="connsiteX25" fmla="*/ 776443 w 1009552"/>
              <a:gd name="connsiteY25" fmla="*/ 260 h 914925"/>
              <a:gd name="connsiteX26" fmla="*/ 793298 w 1009552"/>
              <a:gd name="connsiteY26" fmla="*/ 25543 h 914925"/>
              <a:gd name="connsiteX27" fmla="*/ 717449 w 1009552"/>
              <a:gd name="connsiteY27" fmla="*/ 88751 h 914925"/>
              <a:gd name="connsiteX28" fmla="*/ 675311 w 1009552"/>
              <a:gd name="connsiteY28" fmla="*/ 135103 h 914925"/>
              <a:gd name="connsiteX29" fmla="*/ 633173 w 1009552"/>
              <a:gd name="connsiteY29" fmla="*/ 168813 h 914925"/>
              <a:gd name="connsiteX30" fmla="*/ 725877 w 1009552"/>
              <a:gd name="connsiteY30" fmla="*/ 177241 h 914925"/>
              <a:gd name="connsiteX31" fmla="*/ 822795 w 1009552"/>
              <a:gd name="connsiteY31" fmla="*/ 177241 h 914925"/>
              <a:gd name="connsiteX32" fmla="*/ 886002 w 1009552"/>
              <a:gd name="connsiteY32" fmla="*/ 202524 h 914925"/>
              <a:gd name="connsiteX33" fmla="*/ 923927 w 1009552"/>
              <a:gd name="connsiteY33" fmla="*/ 202524 h 914925"/>
              <a:gd name="connsiteX34" fmla="*/ 982920 w 1009552"/>
              <a:gd name="connsiteY34" fmla="*/ 269945 h 914925"/>
              <a:gd name="connsiteX35" fmla="*/ 987134 w 1009552"/>
              <a:gd name="connsiteY35" fmla="*/ 320511 h 914925"/>
              <a:gd name="connsiteX36" fmla="*/ 928140 w 1009552"/>
              <a:gd name="connsiteY36" fmla="*/ 350008 h 914925"/>
              <a:gd name="connsiteX37" fmla="*/ 852292 w 1009552"/>
              <a:gd name="connsiteY37" fmla="*/ 375291 h 914925"/>
              <a:gd name="connsiteX38" fmla="*/ 877575 w 1009552"/>
              <a:gd name="connsiteY38" fmla="*/ 446926 h 914925"/>
              <a:gd name="connsiteX39" fmla="*/ 940782 w 1009552"/>
              <a:gd name="connsiteY39" fmla="*/ 505919 h 914925"/>
              <a:gd name="connsiteX40" fmla="*/ 1003989 w 1009552"/>
              <a:gd name="connsiteY40" fmla="*/ 560699 h 914925"/>
              <a:gd name="connsiteX41" fmla="*/ 1003989 w 1009552"/>
              <a:gd name="connsiteY41" fmla="*/ 602837 h 914925"/>
              <a:gd name="connsiteX42" fmla="*/ 982920 w 1009552"/>
              <a:gd name="connsiteY42" fmla="*/ 653403 h 914925"/>
              <a:gd name="connsiteX43" fmla="*/ 953423 w 1009552"/>
              <a:gd name="connsiteY43" fmla="*/ 699755 h 914925"/>
              <a:gd name="connsiteX44" fmla="*/ 864933 w 1009552"/>
              <a:gd name="connsiteY44" fmla="*/ 741893 h 914925"/>
              <a:gd name="connsiteX45" fmla="*/ 797512 w 1009552"/>
              <a:gd name="connsiteY45" fmla="*/ 771390 h 914925"/>
              <a:gd name="connsiteX46" fmla="*/ 717449 w 1009552"/>
              <a:gd name="connsiteY46" fmla="*/ 805101 h 914925"/>
              <a:gd name="connsiteX47" fmla="*/ 637387 w 1009552"/>
              <a:gd name="connsiteY47" fmla="*/ 851453 h 914925"/>
              <a:gd name="connsiteX48" fmla="*/ 620531 w 1009552"/>
              <a:gd name="connsiteY48" fmla="*/ 893591 h 914925"/>
              <a:gd name="connsiteX49" fmla="*/ 506758 w 1009552"/>
              <a:gd name="connsiteY49" fmla="*/ 893591 h 91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09552" h="914925">
                <a:moveTo>
                  <a:pt x="506758" y="893591"/>
                </a:moveTo>
                <a:cubicBezTo>
                  <a:pt x="473048" y="897102"/>
                  <a:pt x="449872" y="917469"/>
                  <a:pt x="418268" y="914660"/>
                </a:cubicBezTo>
                <a:cubicBezTo>
                  <a:pt x="386664" y="911851"/>
                  <a:pt x="346633" y="890782"/>
                  <a:pt x="317136" y="876736"/>
                </a:cubicBezTo>
                <a:cubicBezTo>
                  <a:pt x="287639" y="862690"/>
                  <a:pt x="265868" y="856369"/>
                  <a:pt x="241287" y="830384"/>
                </a:cubicBezTo>
                <a:cubicBezTo>
                  <a:pt x="216706" y="804399"/>
                  <a:pt x="187912" y="751023"/>
                  <a:pt x="169652" y="720824"/>
                </a:cubicBezTo>
                <a:cubicBezTo>
                  <a:pt x="151392" y="690625"/>
                  <a:pt x="142262" y="670960"/>
                  <a:pt x="131728" y="649189"/>
                </a:cubicBezTo>
                <a:cubicBezTo>
                  <a:pt x="121194" y="627418"/>
                  <a:pt x="100827" y="606349"/>
                  <a:pt x="106445" y="590196"/>
                </a:cubicBezTo>
                <a:cubicBezTo>
                  <a:pt x="112063" y="574043"/>
                  <a:pt x="149285" y="571935"/>
                  <a:pt x="165438" y="552271"/>
                </a:cubicBezTo>
                <a:cubicBezTo>
                  <a:pt x="181591" y="532607"/>
                  <a:pt x="199149" y="494683"/>
                  <a:pt x="203363" y="472209"/>
                </a:cubicBezTo>
                <a:cubicBezTo>
                  <a:pt x="207577" y="449735"/>
                  <a:pt x="203362" y="415322"/>
                  <a:pt x="190721" y="417429"/>
                </a:cubicBezTo>
                <a:cubicBezTo>
                  <a:pt x="178080" y="419536"/>
                  <a:pt x="152095" y="467995"/>
                  <a:pt x="127514" y="484850"/>
                </a:cubicBezTo>
                <a:cubicBezTo>
                  <a:pt x="102933" y="501705"/>
                  <a:pt x="64306" y="520668"/>
                  <a:pt x="43237" y="518561"/>
                </a:cubicBezTo>
                <a:cubicBezTo>
                  <a:pt x="22168" y="516454"/>
                  <a:pt x="-5924" y="486255"/>
                  <a:pt x="1099" y="472209"/>
                </a:cubicBezTo>
                <a:cubicBezTo>
                  <a:pt x="8122" y="458163"/>
                  <a:pt x="68520" y="460269"/>
                  <a:pt x="85375" y="434284"/>
                </a:cubicBezTo>
                <a:cubicBezTo>
                  <a:pt x="102230" y="408299"/>
                  <a:pt x="93803" y="354924"/>
                  <a:pt x="102231" y="316297"/>
                </a:cubicBezTo>
                <a:cubicBezTo>
                  <a:pt x="110659" y="277670"/>
                  <a:pt x="119788" y="225700"/>
                  <a:pt x="135941" y="202524"/>
                </a:cubicBezTo>
                <a:cubicBezTo>
                  <a:pt x="152094" y="179348"/>
                  <a:pt x="181591" y="174432"/>
                  <a:pt x="199149" y="177241"/>
                </a:cubicBezTo>
                <a:cubicBezTo>
                  <a:pt x="216707" y="180050"/>
                  <a:pt x="227241" y="217974"/>
                  <a:pt x="241287" y="219379"/>
                </a:cubicBezTo>
                <a:cubicBezTo>
                  <a:pt x="255333" y="220784"/>
                  <a:pt x="259547" y="201822"/>
                  <a:pt x="283425" y="185669"/>
                </a:cubicBezTo>
                <a:cubicBezTo>
                  <a:pt x="307303" y="169516"/>
                  <a:pt x="354358" y="142126"/>
                  <a:pt x="384557" y="122461"/>
                </a:cubicBezTo>
                <a:cubicBezTo>
                  <a:pt x="414756" y="102796"/>
                  <a:pt x="441444" y="87345"/>
                  <a:pt x="464620" y="67681"/>
                </a:cubicBezTo>
                <a:cubicBezTo>
                  <a:pt x="487796" y="48017"/>
                  <a:pt x="508162" y="7985"/>
                  <a:pt x="523613" y="4474"/>
                </a:cubicBezTo>
                <a:cubicBezTo>
                  <a:pt x="539064" y="962"/>
                  <a:pt x="533446" y="43803"/>
                  <a:pt x="557324" y="46612"/>
                </a:cubicBezTo>
                <a:cubicBezTo>
                  <a:pt x="581202" y="49421"/>
                  <a:pt x="637386" y="26947"/>
                  <a:pt x="666883" y="21329"/>
                </a:cubicBezTo>
                <a:cubicBezTo>
                  <a:pt x="696380" y="15711"/>
                  <a:pt x="716045" y="16413"/>
                  <a:pt x="734305" y="12902"/>
                </a:cubicBezTo>
                <a:cubicBezTo>
                  <a:pt x="752565" y="9390"/>
                  <a:pt x="766611" y="-1847"/>
                  <a:pt x="776443" y="260"/>
                </a:cubicBezTo>
                <a:cubicBezTo>
                  <a:pt x="786275" y="2367"/>
                  <a:pt x="803130" y="10795"/>
                  <a:pt x="793298" y="25543"/>
                </a:cubicBezTo>
                <a:cubicBezTo>
                  <a:pt x="783466" y="40291"/>
                  <a:pt x="737114" y="70491"/>
                  <a:pt x="717449" y="88751"/>
                </a:cubicBezTo>
                <a:cubicBezTo>
                  <a:pt x="697785" y="107011"/>
                  <a:pt x="689357" y="121759"/>
                  <a:pt x="675311" y="135103"/>
                </a:cubicBezTo>
                <a:cubicBezTo>
                  <a:pt x="661265" y="148447"/>
                  <a:pt x="624745" y="161790"/>
                  <a:pt x="633173" y="168813"/>
                </a:cubicBezTo>
                <a:cubicBezTo>
                  <a:pt x="641601" y="175836"/>
                  <a:pt x="694273" y="175836"/>
                  <a:pt x="725877" y="177241"/>
                </a:cubicBezTo>
                <a:cubicBezTo>
                  <a:pt x="757481" y="178646"/>
                  <a:pt x="796108" y="173027"/>
                  <a:pt x="822795" y="177241"/>
                </a:cubicBezTo>
                <a:cubicBezTo>
                  <a:pt x="849482" y="181455"/>
                  <a:pt x="869147" y="198310"/>
                  <a:pt x="886002" y="202524"/>
                </a:cubicBezTo>
                <a:cubicBezTo>
                  <a:pt x="902857" y="206738"/>
                  <a:pt x="907774" y="191287"/>
                  <a:pt x="923927" y="202524"/>
                </a:cubicBezTo>
                <a:cubicBezTo>
                  <a:pt x="940080" y="213761"/>
                  <a:pt x="972385" y="250280"/>
                  <a:pt x="982920" y="269945"/>
                </a:cubicBezTo>
                <a:cubicBezTo>
                  <a:pt x="993455" y="289610"/>
                  <a:pt x="996264" y="307167"/>
                  <a:pt x="987134" y="320511"/>
                </a:cubicBezTo>
                <a:cubicBezTo>
                  <a:pt x="978004" y="333855"/>
                  <a:pt x="950614" y="340878"/>
                  <a:pt x="928140" y="350008"/>
                </a:cubicBezTo>
                <a:cubicBezTo>
                  <a:pt x="905666" y="359138"/>
                  <a:pt x="860720" y="359138"/>
                  <a:pt x="852292" y="375291"/>
                </a:cubicBezTo>
                <a:cubicBezTo>
                  <a:pt x="843865" y="391444"/>
                  <a:pt x="862827" y="425155"/>
                  <a:pt x="877575" y="446926"/>
                </a:cubicBezTo>
                <a:cubicBezTo>
                  <a:pt x="892323" y="468697"/>
                  <a:pt x="919713" y="486957"/>
                  <a:pt x="940782" y="505919"/>
                </a:cubicBezTo>
                <a:cubicBezTo>
                  <a:pt x="961851" y="524881"/>
                  <a:pt x="993455" y="544546"/>
                  <a:pt x="1003989" y="560699"/>
                </a:cubicBezTo>
                <a:cubicBezTo>
                  <a:pt x="1014523" y="576852"/>
                  <a:pt x="1007501" y="587386"/>
                  <a:pt x="1003989" y="602837"/>
                </a:cubicBezTo>
                <a:cubicBezTo>
                  <a:pt x="1000478" y="618288"/>
                  <a:pt x="991348" y="637250"/>
                  <a:pt x="982920" y="653403"/>
                </a:cubicBezTo>
                <a:cubicBezTo>
                  <a:pt x="974492" y="669556"/>
                  <a:pt x="973088" y="685007"/>
                  <a:pt x="953423" y="699755"/>
                </a:cubicBezTo>
                <a:cubicBezTo>
                  <a:pt x="933759" y="714503"/>
                  <a:pt x="890918" y="729954"/>
                  <a:pt x="864933" y="741893"/>
                </a:cubicBezTo>
                <a:cubicBezTo>
                  <a:pt x="838948" y="753832"/>
                  <a:pt x="797512" y="771390"/>
                  <a:pt x="797512" y="771390"/>
                </a:cubicBezTo>
                <a:cubicBezTo>
                  <a:pt x="772931" y="781925"/>
                  <a:pt x="744137" y="791757"/>
                  <a:pt x="717449" y="805101"/>
                </a:cubicBezTo>
                <a:cubicBezTo>
                  <a:pt x="690761" y="818445"/>
                  <a:pt x="653540" y="836705"/>
                  <a:pt x="637387" y="851453"/>
                </a:cubicBezTo>
                <a:cubicBezTo>
                  <a:pt x="621234" y="866201"/>
                  <a:pt x="635279" y="887270"/>
                  <a:pt x="620531" y="893591"/>
                </a:cubicBezTo>
                <a:cubicBezTo>
                  <a:pt x="605783" y="899912"/>
                  <a:pt x="540468" y="890080"/>
                  <a:pt x="506758" y="893591"/>
                </a:cubicBezTo>
                <a:close/>
              </a:path>
            </a:pathLst>
          </a:custGeom>
          <a:noFill/>
          <a:ln w="19050">
            <a:solidFill>
              <a:srgbClr val="0066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TextBox 72"/>
          <p:cNvSpPr txBox="1"/>
          <p:nvPr/>
        </p:nvSpPr>
        <p:spPr>
          <a:xfrm>
            <a:off x="423727" y="5101776"/>
            <a:ext cx="606257" cy="246221"/>
          </a:xfrm>
          <a:prstGeom prst="rect">
            <a:avLst/>
          </a:prstGeom>
          <a:noFill/>
        </p:spPr>
        <p:txBody>
          <a:bodyPr wrap="none" rtlCol="0">
            <a:spAutoFit/>
          </a:bodyPr>
          <a:lstStyle/>
          <a:p>
            <a:r>
              <a:rPr lang="en-US" altLang="zh-CN" sz="1000" dirty="0"/>
              <a:t>39.8 </a:t>
            </a:r>
            <a:r>
              <a:rPr lang="en-US" altLang="zh-CN" sz="1000" dirty="0">
                <a:sym typeface="Symbol"/>
              </a:rPr>
              <a:t> </a:t>
            </a:r>
            <a:r>
              <a:rPr lang="en-US" altLang="zh-CN" sz="1000" dirty="0" smtClean="0"/>
              <a:t>N</a:t>
            </a:r>
            <a:endParaRPr lang="zh-CN" altLang="en-US" sz="1000" dirty="0"/>
          </a:p>
        </p:txBody>
      </p:sp>
      <p:grpSp>
        <p:nvGrpSpPr>
          <p:cNvPr id="3" name="组合 60"/>
          <p:cNvGrpSpPr/>
          <p:nvPr/>
        </p:nvGrpSpPr>
        <p:grpSpPr>
          <a:xfrm>
            <a:off x="2501217" y="4236730"/>
            <a:ext cx="441930" cy="1267658"/>
            <a:chOff x="2863276" y="4003036"/>
            <a:chExt cx="441930" cy="1267658"/>
          </a:xfrm>
        </p:grpSpPr>
        <p:sp>
          <p:nvSpPr>
            <p:cNvPr id="43" name="等腰三角形 42"/>
            <p:cNvSpPr>
              <a:spLocks noChangeAspect="1"/>
            </p:cNvSpPr>
            <p:nvPr/>
          </p:nvSpPr>
          <p:spPr>
            <a:xfrm flipV="1">
              <a:off x="2863276" y="5095249"/>
              <a:ext cx="96383" cy="175445"/>
            </a:xfrm>
            <a:prstGeom prst="triangle">
              <a:avLst/>
            </a:prstGeom>
            <a:solidFill>
              <a:srgbClr val="0066FF"/>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19050">
                  <a:solidFill>
                    <a:srgbClr val="0066FF"/>
                  </a:solidFill>
                </a:ln>
              </a:endParaRPr>
            </a:p>
          </p:txBody>
        </p:sp>
        <p:sp>
          <p:nvSpPr>
            <p:cNvPr id="57" name="等腰三角形 56"/>
            <p:cNvSpPr>
              <a:spLocks noChangeAspect="1"/>
            </p:cNvSpPr>
            <p:nvPr/>
          </p:nvSpPr>
          <p:spPr>
            <a:xfrm flipV="1">
              <a:off x="3208823" y="4003036"/>
              <a:ext cx="96383" cy="175445"/>
            </a:xfrm>
            <a:prstGeom prst="triangle">
              <a:avLst/>
            </a:prstGeom>
            <a:solidFill>
              <a:srgbClr val="00B05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19050">
                  <a:solidFill>
                    <a:srgbClr val="0066FF"/>
                  </a:solidFill>
                </a:ln>
              </a:endParaRPr>
            </a:p>
          </p:txBody>
        </p:sp>
        <p:sp>
          <p:nvSpPr>
            <p:cNvPr id="59" name="等腰三角形 58"/>
            <p:cNvSpPr>
              <a:spLocks noChangeAspect="1"/>
            </p:cNvSpPr>
            <p:nvPr/>
          </p:nvSpPr>
          <p:spPr>
            <a:xfrm flipV="1">
              <a:off x="3165347" y="4493722"/>
              <a:ext cx="96383" cy="175445"/>
            </a:xfrm>
            <a:prstGeom prst="triangle">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w="19050">
                  <a:solidFill>
                    <a:srgbClr val="0066FF"/>
                  </a:solidFill>
                </a:ln>
              </a:endParaRPr>
            </a:p>
          </p:txBody>
        </p:sp>
      </p:grpSp>
      <p:sp>
        <p:nvSpPr>
          <p:cNvPr id="79" name="标题 2"/>
          <p:cNvSpPr>
            <a:spLocks noGrp="1"/>
          </p:cNvSpPr>
          <p:nvPr>
            <p:ph type="title" idx="4294967295"/>
          </p:nvPr>
        </p:nvSpPr>
        <p:spPr>
          <a:xfrm>
            <a:off x="0" y="65088"/>
            <a:ext cx="9144000" cy="720725"/>
          </a:xfrm>
        </p:spPr>
        <p:txBody>
          <a:bodyPr>
            <a:noAutofit/>
          </a:bodyPr>
          <a:lstStyle/>
          <a:p>
            <a:pPr algn="l"/>
            <a:r>
              <a:rPr lang="en-US" altLang="zh-CN" sz="3000" dirty="0" smtClean="0">
                <a:solidFill>
                  <a:srgbClr val="C00000"/>
                </a:solidFill>
                <a:ea typeface="华文中宋" pitchFamily="2" charset="-122"/>
                <a:cs typeface="Arial" pitchFamily="34" charset="0"/>
              </a:rPr>
              <a:t> </a:t>
            </a:r>
            <a:r>
              <a:rPr lang="en-US" altLang="zh-CN" sz="3000" b="1" dirty="0"/>
              <a:t>Radar signature</a:t>
            </a:r>
            <a:r>
              <a:rPr lang="en-US" altLang="zh-CN" sz="3000" b="1" dirty="0" smtClean="0"/>
              <a:t>: </a:t>
            </a:r>
            <a:r>
              <a:rPr lang="en-US" altLang="zh-CN" sz="3000" b="1" dirty="0" smtClean="0">
                <a:solidFill>
                  <a:srgbClr val="C00000"/>
                </a:solidFill>
              </a:rPr>
              <a:t>TVS</a:t>
            </a:r>
            <a:endParaRPr lang="zh-CN" altLang="en-US" sz="3000" b="1" dirty="0">
              <a:solidFill>
                <a:srgbClr val="C00000"/>
              </a:solidFill>
            </a:endParaRPr>
          </a:p>
        </p:txBody>
      </p:sp>
      <p:sp>
        <p:nvSpPr>
          <p:cNvPr id="58" name="TextBox 57"/>
          <p:cNvSpPr txBox="1"/>
          <p:nvPr/>
        </p:nvSpPr>
        <p:spPr>
          <a:xfrm>
            <a:off x="3290754" y="4771683"/>
            <a:ext cx="833690" cy="461665"/>
          </a:xfrm>
          <a:prstGeom prst="rect">
            <a:avLst/>
          </a:prstGeom>
          <a:noFill/>
        </p:spPr>
        <p:txBody>
          <a:bodyPr wrap="none" rtlCol="0">
            <a:spAutoFit/>
          </a:bodyPr>
          <a:lstStyle/>
          <a:p>
            <a:r>
              <a:rPr lang="en-US" altLang="zh-CN" sz="1200" b="1" dirty="0" smtClean="0"/>
              <a:t>Tornado </a:t>
            </a:r>
          </a:p>
          <a:p>
            <a:r>
              <a:rPr lang="en-US" altLang="zh-CN" sz="1200" b="1" dirty="0" smtClean="0"/>
              <a:t>Track</a:t>
            </a:r>
            <a:endParaRPr lang="zh-CN" altLang="en-US" sz="1200" b="1" dirty="0"/>
          </a:p>
        </p:txBody>
      </p:sp>
      <p:cxnSp>
        <p:nvCxnSpPr>
          <p:cNvPr id="60" name="直接箭头连接符 59"/>
          <p:cNvCxnSpPr>
            <a:stCxn id="58" idx="1"/>
          </p:cNvCxnSpPr>
          <p:nvPr/>
        </p:nvCxnSpPr>
        <p:spPr>
          <a:xfrm flipH="1">
            <a:off x="2783204" y="5003496"/>
            <a:ext cx="507550" cy="196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5423" y="1284458"/>
            <a:ext cx="3621749" cy="5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TextBox 59"/>
          <p:cNvSpPr txBox="1"/>
          <p:nvPr/>
        </p:nvSpPr>
        <p:spPr>
          <a:xfrm>
            <a:off x="500034" y="878950"/>
            <a:ext cx="3244799" cy="461665"/>
          </a:xfrm>
          <a:prstGeom prst="rect">
            <a:avLst/>
          </a:prstGeom>
          <a:noFill/>
        </p:spPr>
        <p:txBody>
          <a:bodyPr wrap="none" rtlCol="0">
            <a:spAutoFit/>
          </a:bodyPr>
          <a:lstStyle/>
          <a:p>
            <a:r>
              <a:rPr lang="en-US" altLang="zh-CN" sz="2400" b="1" dirty="0" smtClean="0"/>
              <a:t>Vs. the tornado track</a:t>
            </a:r>
            <a:endParaRPr lang="zh-CN" altLang="en-US" sz="2400" b="1" dirty="0"/>
          </a:p>
        </p:txBody>
      </p:sp>
      <p:sp>
        <p:nvSpPr>
          <p:cNvPr id="65" name="TextBox 14"/>
          <p:cNvSpPr txBox="1"/>
          <p:nvPr/>
        </p:nvSpPr>
        <p:spPr>
          <a:xfrm>
            <a:off x="5611672" y="785411"/>
            <a:ext cx="2816797" cy="461665"/>
          </a:xfrm>
          <a:prstGeom prst="rect">
            <a:avLst/>
          </a:prstGeom>
          <a:noFill/>
        </p:spPr>
        <p:txBody>
          <a:bodyPr wrap="none" rtlCol="0">
            <a:spAutoFit/>
          </a:bodyPr>
          <a:lstStyle/>
          <a:p>
            <a:r>
              <a:rPr lang="en-US" altLang="zh-CN" sz="2400" b="1" dirty="0" smtClean="0"/>
              <a:t>Intensity variation</a:t>
            </a:r>
            <a:endParaRPr lang="zh-CN" altLang="en-US" sz="2400" b="1" dirty="0"/>
          </a:p>
        </p:txBody>
      </p:sp>
      <p:sp>
        <p:nvSpPr>
          <p:cNvPr id="69" name="TextBox 75"/>
          <p:cNvSpPr txBox="1"/>
          <p:nvPr/>
        </p:nvSpPr>
        <p:spPr>
          <a:xfrm>
            <a:off x="500034" y="1662430"/>
            <a:ext cx="2906565" cy="369332"/>
          </a:xfrm>
          <a:prstGeom prst="rect">
            <a:avLst/>
          </a:prstGeom>
          <a:noFill/>
        </p:spPr>
        <p:txBody>
          <a:bodyPr wrap="none" rtlCol="0">
            <a:spAutoFit/>
          </a:bodyPr>
          <a:lstStyle/>
          <a:p>
            <a:r>
              <a:rPr lang="en-US" altLang="zh-CN" dirty="0" smtClean="0"/>
              <a:t>Contour: 40 dBZ Z</a:t>
            </a:r>
            <a:r>
              <a:rPr lang="en-US" altLang="zh-CN" baseline="-25000" dirty="0" smtClean="0"/>
              <a:t>H </a:t>
            </a:r>
            <a:r>
              <a:rPr lang="en-US" altLang="zh-CN" dirty="0" smtClean="0"/>
              <a:t>at 2.4</a:t>
            </a:r>
            <a:r>
              <a:rPr lang="en-US" altLang="zh-CN" dirty="0" smtClean="0">
                <a:sym typeface="Symbol"/>
              </a:rPr>
              <a:t></a:t>
            </a:r>
            <a:endParaRPr lang="zh-CN" altLang="en-US" dirty="0"/>
          </a:p>
        </p:txBody>
      </p:sp>
      <p:grpSp>
        <p:nvGrpSpPr>
          <p:cNvPr id="12" name="组合 11"/>
          <p:cNvGrpSpPr/>
          <p:nvPr/>
        </p:nvGrpSpPr>
        <p:grpSpPr>
          <a:xfrm>
            <a:off x="5662115" y="1697415"/>
            <a:ext cx="2673352" cy="4438400"/>
            <a:chOff x="5662115" y="1697415"/>
            <a:chExt cx="2673352" cy="4438400"/>
          </a:xfrm>
        </p:grpSpPr>
        <p:sp>
          <p:nvSpPr>
            <p:cNvPr id="50" name="矩形 3"/>
            <p:cNvSpPr/>
            <p:nvPr/>
          </p:nvSpPr>
          <p:spPr>
            <a:xfrm>
              <a:off x="5662115" y="1697415"/>
              <a:ext cx="2673352" cy="4232815"/>
            </a:xfrm>
            <a:custGeom>
              <a:avLst/>
              <a:gdLst>
                <a:gd name="connsiteX0" fmla="*/ 0 w 2663827"/>
                <a:gd name="connsiteY0" fmla="*/ 0 h 318040"/>
                <a:gd name="connsiteX1" fmla="*/ 2663827 w 2663827"/>
                <a:gd name="connsiteY1" fmla="*/ 0 h 318040"/>
                <a:gd name="connsiteX2" fmla="*/ 2663827 w 2663827"/>
                <a:gd name="connsiteY2" fmla="*/ 318040 h 318040"/>
                <a:gd name="connsiteX3" fmla="*/ 0 w 2663827"/>
                <a:gd name="connsiteY3" fmla="*/ 318040 h 318040"/>
                <a:gd name="connsiteX4" fmla="*/ 0 w 2663827"/>
                <a:gd name="connsiteY4" fmla="*/ 0 h 318040"/>
                <a:gd name="connsiteX0" fmla="*/ 0 w 2663827"/>
                <a:gd name="connsiteY0" fmla="*/ 133350 h 318040"/>
                <a:gd name="connsiteX1" fmla="*/ 2663827 w 2663827"/>
                <a:gd name="connsiteY1" fmla="*/ 0 h 318040"/>
                <a:gd name="connsiteX2" fmla="*/ 2663827 w 2663827"/>
                <a:gd name="connsiteY2" fmla="*/ 318040 h 318040"/>
                <a:gd name="connsiteX3" fmla="*/ 0 w 2663827"/>
                <a:gd name="connsiteY3" fmla="*/ 318040 h 318040"/>
                <a:gd name="connsiteX4" fmla="*/ 0 w 2663827"/>
                <a:gd name="connsiteY4" fmla="*/ 133350 h 318040"/>
                <a:gd name="connsiteX0" fmla="*/ 0 w 2663827"/>
                <a:gd name="connsiteY0" fmla="*/ 114300 h 318040"/>
                <a:gd name="connsiteX1" fmla="*/ 2663827 w 2663827"/>
                <a:gd name="connsiteY1" fmla="*/ 0 h 318040"/>
                <a:gd name="connsiteX2" fmla="*/ 2663827 w 2663827"/>
                <a:gd name="connsiteY2" fmla="*/ 318040 h 318040"/>
                <a:gd name="connsiteX3" fmla="*/ 0 w 2663827"/>
                <a:gd name="connsiteY3" fmla="*/ 318040 h 318040"/>
                <a:gd name="connsiteX4" fmla="*/ 0 w 2663827"/>
                <a:gd name="connsiteY4" fmla="*/ 114300 h 318040"/>
                <a:gd name="connsiteX0" fmla="*/ 0 w 2663827"/>
                <a:gd name="connsiteY0" fmla="*/ 123825 h 327565"/>
                <a:gd name="connsiteX1" fmla="*/ 2663827 w 2663827"/>
                <a:gd name="connsiteY1" fmla="*/ 0 h 327565"/>
                <a:gd name="connsiteX2" fmla="*/ 2663827 w 2663827"/>
                <a:gd name="connsiteY2" fmla="*/ 327565 h 327565"/>
                <a:gd name="connsiteX3" fmla="*/ 0 w 2663827"/>
                <a:gd name="connsiteY3" fmla="*/ 327565 h 327565"/>
                <a:gd name="connsiteX4" fmla="*/ 0 w 2663827"/>
                <a:gd name="connsiteY4" fmla="*/ 123825 h 327565"/>
                <a:gd name="connsiteX0" fmla="*/ 0 w 2663827"/>
                <a:gd name="connsiteY0" fmla="*/ 0 h 508540"/>
                <a:gd name="connsiteX1" fmla="*/ 2663827 w 2663827"/>
                <a:gd name="connsiteY1" fmla="*/ 180975 h 508540"/>
                <a:gd name="connsiteX2" fmla="*/ 2663827 w 2663827"/>
                <a:gd name="connsiteY2" fmla="*/ 508540 h 508540"/>
                <a:gd name="connsiteX3" fmla="*/ 0 w 2663827"/>
                <a:gd name="connsiteY3" fmla="*/ 508540 h 508540"/>
                <a:gd name="connsiteX4" fmla="*/ 0 w 2663827"/>
                <a:gd name="connsiteY4" fmla="*/ 0 h 508540"/>
                <a:gd name="connsiteX0" fmla="*/ 0 w 2673352"/>
                <a:gd name="connsiteY0" fmla="*/ 0 h 508540"/>
                <a:gd name="connsiteX1" fmla="*/ 2673352 w 2673352"/>
                <a:gd name="connsiteY1" fmla="*/ 0 h 508540"/>
                <a:gd name="connsiteX2" fmla="*/ 2663827 w 2673352"/>
                <a:gd name="connsiteY2" fmla="*/ 508540 h 508540"/>
                <a:gd name="connsiteX3" fmla="*/ 0 w 2673352"/>
                <a:gd name="connsiteY3" fmla="*/ 508540 h 508540"/>
                <a:gd name="connsiteX4" fmla="*/ 0 w 2673352"/>
                <a:gd name="connsiteY4" fmla="*/ 0 h 508540"/>
                <a:gd name="connsiteX0" fmla="*/ 0 w 2673352"/>
                <a:gd name="connsiteY0" fmla="*/ 0 h 4270915"/>
                <a:gd name="connsiteX1" fmla="*/ 2673352 w 2673352"/>
                <a:gd name="connsiteY1" fmla="*/ 0 h 4270915"/>
                <a:gd name="connsiteX2" fmla="*/ 2663827 w 2673352"/>
                <a:gd name="connsiteY2" fmla="*/ 508540 h 4270915"/>
                <a:gd name="connsiteX3" fmla="*/ 9525 w 2673352"/>
                <a:gd name="connsiteY3" fmla="*/ 4270915 h 4270915"/>
                <a:gd name="connsiteX4" fmla="*/ 0 w 2673352"/>
                <a:gd name="connsiteY4" fmla="*/ 0 h 4270915"/>
                <a:gd name="connsiteX0" fmla="*/ 0 w 2673352"/>
                <a:gd name="connsiteY0" fmla="*/ 0 h 4270915"/>
                <a:gd name="connsiteX1" fmla="*/ 2673352 w 2673352"/>
                <a:gd name="connsiteY1" fmla="*/ 0 h 4270915"/>
                <a:gd name="connsiteX2" fmla="*/ 2654302 w 2673352"/>
                <a:gd name="connsiteY2" fmla="*/ 4128040 h 4270915"/>
                <a:gd name="connsiteX3" fmla="*/ 9525 w 2673352"/>
                <a:gd name="connsiteY3" fmla="*/ 4270915 h 4270915"/>
                <a:gd name="connsiteX4" fmla="*/ 0 w 2673352"/>
                <a:gd name="connsiteY4" fmla="*/ 0 h 4270915"/>
                <a:gd name="connsiteX0" fmla="*/ 0 w 2673352"/>
                <a:gd name="connsiteY0" fmla="*/ 0 h 4232815"/>
                <a:gd name="connsiteX1" fmla="*/ 2673352 w 2673352"/>
                <a:gd name="connsiteY1" fmla="*/ 0 h 4232815"/>
                <a:gd name="connsiteX2" fmla="*/ 2654302 w 2673352"/>
                <a:gd name="connsiteY2" fmla="*/ 4128040 h 4232815"/>
                <a:gd name="connsiteX3" fmla="*/ 19050 w 2673352"/>
                <a:gd name="connsiteY3" fmla="*/ 4232815 h 4232815"/>
                <a:gd name="connsiteX4" fmla="*/ 0 w 2673352"/>
                <a:gd name="connsiteY4" fmla="*/ 0 h 4232815"/>
                <a:gd name="connsiteX0" fmla="*/ 0 w 2673352"/>
                <a:gd name="connsiteY0" fmla="*/ 0 h 4232815"/>
                <a:gd name="connsiteX1" fmla="*/ 2673352 w 2673352"/>
                <a:gd name="connsiteY1" fmla="*/ 0 h 4232815"/>
                <a:gd name="connsiteX2" fmla="*/ 2654302 w 2673352"/>
                <a:gd name="connsiteY2" fmla="*/ 4128040 h 4232815"/>
                <a:gd name="connsiteX3" fmla="*/ 19050 w 2673352"/>
                <a:gd name="connsiteY3" fmla="*/ 4232815 h 4232815"/>
                <a:gd name="connsiteX4" fmla="*/ 0 w 2673352"/>
                <a:gd name="connsiteY4" fmla="*/ 0 h 4232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3352" h="4232815">
                  <a:moveTo>
                    <a:pt x="0" y="0"/>
                  </a:moveTo>
                  <a:lnTo>
                    <a:pt x="2673352" y="0"/>
                  </a:lnTo>
                  <a:lnTo>
                    <a:pt x="2654302" y="4128040"/>
                  </a:lnTo>
                  <a:lnTo>
                    <a:pt x="19050" y="4232815"/>
                  </a:lnTo>
                  <a:lnTo>
                    <a:pt x="0" y="0"/>
                  </a:lnTo>
                  <a:close/>
                </a:path>
              </a:pathLst>
            </a:custGeom>
            <a:solidFill>
              <a:srgbClr val="000000">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sp>
          <p:nvSpPr>
            <p:cNvPr id="51" name="矩形 3"/>
            <p:cNvSpPr/>
            <p:nvPr/>
          </p:nvSpPr>
          <p:spPr>
            <a:xfrm>
              <a:off x="5675176" y="5827300"/>
              <a:ext cx="2654302" cy="308515"/>
            </a:xfrm>
            <a:custGeom>
              <a:avLst/>
              <a:gdLst>
                <a:gd name="connsiteX0" fmla="*/ 0 w 2663827"/>
                <a:gd name="connsiteY0" fmla="*/ 0 h 318040"/>
                <a:gd name="connsiteX1" fmla="*/ 2663827 w 2663827"/>
                <a:gd name="connsiteY1" fmla="*/ 0 h 318040"/>
                <a:gd name="connsiteX2" fmla="*/ 2663827 w 2663827"/>
                <a:gd name="connsiteY2" fmla="*/ 318040 h 318040"/>
                <a:gd name="connsiteX3" fmla="*/ 0 w 2663827"/>
                <a:gd name="connsiteY3" fmla="*/ 318040 h 318040"/>
                <a:gd name="connsiteX4" fmla="*/ 0 w 2663827"/>
                <a:gd name="connsiteY4" fmla="*/ 0 h 318040"/>
                <a:gd name="connsiteX0" fmla="*/ 0 w 2663827"/>
                <a:gd name="connsiteY0" fmla="*/ 133350 h 318040"/>
                <a:gd name="connsiteX1" fmla="*/ 2663827 w 2663827"/>
                <a:gd name="connsiteY1" fmla="*/ 0 h 318040"/>
                <a:gd name="connsiteX2" fmla="*/ 2663827 w 2663827"/>
                <a:gd name="connsiteY2" fmla="*/ 318040 h 318040"/>
                <a:gd name="connsiteX3" fmla="*/ 0 w 2663827"/>
                <a:gd name="connsiteY3" fmla="*/ 318040 h 318040"/>
                <a:gd name="connsiteX4" fmla="*/ 0 w 2663827"/>
                <a:gd name="connsiteY4" fmla="*/ 133350 h 318040"/>
                <a:gd name="connsiteX0" fmla="*/ 0 w 2663827"/>
                <a:gd name="connsiteY0" fmla="*/ 114300 h 318040"/>
                <a:gd name="connsiteX1" fmla="*/ 2663827 w 2663827"/>
                <a:gd name="connsiteY1" fmla="*/ 0 h 318040"/>
                <a:gd name="connsiteX2" fmla="*/ 2663827 w 2663827"/>
                <a:gd name="connsiteY2" fmla="*/ 318040 h 318040"/>
                <a:gd name="connsiteX3" fmla="*/ 0 w 2663827"/>
                <a:gd name="connsiteY3" fmla="*/ 318040 h 318040"/>
                <a:gd name="connsiteX4" fmla="*/ 0 w 2663827"/>
                <a:gd name="connsiteY4" fmla="*/ 114300 h 318040"/>
                <a:gd name="connsiteX0" fmla="*/ 0 w 2663827"/>
                <a:gd name="connsiteY0" fmla="*/ 123825 h 327565"/>
                <a:gd name="connsiteX1" fmla="*/ 2663827 w 2663827"/>
                <a:gd name="connsiteY1" fmla="*/ 0 h 327565"/>
                <a:gd name="connsiteX2" fmla="*/ 2663827 w 2663827"/>
                <a:gd name="connsiteY2" fmla="*/ 327565 h 327565"/>
                <a:gd name="connsiteX3" fmla="*/ 0 w 2663827"/>
                <a:gd name="connsiteY3" fmla="*/ 327565 h 327565"/>
                <a:gd name="connsiteX4" fmla="*/ 0 w 2663827"/>
                <a:gd name="connsiteY4" fmla="*/ 123825 h 327565"/>
                <a:gd name="connsiteX0" fmla="*/ 0 w 2663827"/>
                <a:gd name="connsiteY0" fmla="*/ 0 h 508540"/>
                <a:gd name="connsiteX1" fmla="*/ 2663827 w 2663827"/>
                <a:gd name="connsiteY1" fmla="*/ 180975 h 508540"/>
                <a:gd name="connsiteX2" fmla="*/ 2663827 w 2663827"/>
                <a:gd name="connsiteY2" fmla="*/ 508540 h 508540"/>
                <a:gd name="connsiteX3" fmla="*/ 0 w 2663827"/>
                <a:gd name="connsiteY3" fmla="*/ 508540 h 508540"/>
                <a:gd name="connsiteX4" fmla="*/ 0 w 2663827"/>
                <a:gd name="connsiteY4" fmla="*/ 0 h 508540"/>
                <a:gd name="connsiteX0" fmla="*/ 0 w 2673352"/>
                <a:gd name="connsiteY0" fmla="*/ 0 h 508540"/>
                <a:gd name="connsiteX1" fmla="*/ 2673352 w 2673352"/>
                <a:gd name="connsiteY1" fmla="*/ 0 h 508540"/>
                <a:gd name="connsiteX2" fmla="*/ 2663827 w 2673352"/>
                <a:gd name="connsiteY2" fmla="*/ 508540 h 508540"/>
                <a:gd name="connsiteX3" fmla="*/ 0 w 2673352"/>
                <a:gd name="connsiteY3" fmla="*/ 508540 h 508540"/>
                <a:gd name="connsiteX4" fmla="*/ 0 w 2673352"/>
                <a:gd name="connsiteY4" fmla="*/ 0 h 508540"/>
                <a:gd name="connsiteX0" fmla="*/ 0 w 2673352"/>
                <a:gd name="connsiteY0" fmla="*/ 0 h 4270915"/>
                <a:gd name="connsiteX1" fmla="*/ 2673352 w 2673352"/>
                <a:gd name="connsiteY1" fmla="*/ 0 h 4270915"/>
                <a:gd name="connsiteX2" fmla="*/ 2663827 w 2673352"/>
                <a:gd name="connsiteY2" fmla="*/ 508540 h 4270915"/>
                <a:gd name="connsiteX3" fmla="*/ 9525 w 2673352"/>
                <a:gd name="connsiteY3" fmla="*/ 4270915 h 4270915"/>
                <a:gd name="connsiteX4" fmla="*/ 0 w 2673352"/>
                <a:gd name="connsiteY4" fmla="*/ 0 h 4270915"/>
                <a:gd name="connsiteX0" fmla="*/ 0 w 2673352"/>
                <a:gd name="connsiteY0" fmla="*/ 0 h 4270915"/>
                <a:gd name="connsiteX1" fmla="*/ 2673352 w 2673352"/>
                <a:gd name="connsiteY1" fmla="*/ 0 h 4270915"/>
                <a:gd name="connsiteX2" fmla="*/ 2654302 w 2673352"/>
                <a:gd name="connsiteY2" fmla="*/ 4128040 h 4270915"/>
                <a:gd name="connsiteX3" fmla="*/ 9525 w 2673352"/>
                <a:gd name="connsiteY3" fmla="*/ 4270915 h 4270915"/>
                <a:gd name="connsiteX4" fmla="*/ 0 w 2673352"/>
                <a:gd name="connsiteY4" fmla="*/ 0 h 4270915"/>
                <a:gd name="connsiteX0" fmla="*/ 0 w 2673352"/>
                <a:gd name="connsiteY0" fmla="*/ 0 h 4232815"/>
                <a:gd name="connsiteX1" fmla="*/ 2673352 w 2673352"/>
                <a:gd name="connsiteY1" fmla="*/ 0 h 4232815"/>
                <a:gd name="connsiteX2" fmla="*/ 2654302 w 2673352"/>
                <a:gd name="connsiteY2" fmla="*/ 4128040 h 4232815"/>
                <a:gd name="connsiteX3" fmla="*/ 19050 w 2673352"/>
                <a:gd name="connsiteY3" fmla="*/ 4232815 h 4232815"/>
                <a:gd name="connsiteX4" fmla="*/ 0 w 2673352"/>
                <a:gd name="connsiteY4" fmla="*/ 0 h 4232815"/>
                <a:gd name="connsiteX0" fmla="*/ 0 w 2673352"/>
                <a:gd name="connsiteY0" fmla="*/ 0 h 4232815"/>
                <a:gd name="connsiteX1" fmla="*/ 2673352 w 2673352"/>
                <a:gd name="connsiteY1" fmla="*/ 0 h 4232815"/>
                <a:gd name="connsiteX2" fmla="*/ 2654302 w 2673352"/>
                <a:gd name="connsiteY2" fmla="*/ 4128040 h 4232815"/>
                <a:gd name="connsiteX3" fmla="*/ 19050 w 2673352"/>
                <a:gd name="connsiteY3" fmla="*/ 4232815 h 4232815"/>
                <a:gd name="connsiteX4" fmla="*/ 0 w 2673352"/>
                <a:gd name="connsiteY4" fmla="*/ 0 h 4232815"/>
                <a:gd name="connsiteX0" fmla="*/ 0 w 2673352"/>
                <a:gd name="connsiteY0" fmla="*/ 0 h 4232815"/>
                <a:gd name="connsiteX1" fmla="*/ 2673352 w 2673352"/>
                <a:gd name="connsiteY1" fmla="*/ 0 h 4232815"/>
                <a:gd name="connsiteX2" fmla="*/ 2663827 w 2673352"/>
                <a:gd name="connsiteY2" fmla="*/ 4232815 h 4232815"/>
                <a:gd name="connsiteX3" fmla="*/ 19050 w 2673352"/>
                <a:gd name="connsiteY3" fmla="*/ 4232815 h 4232815"/>
                <a:gd name="connsiteX4" fmla="*/ 0 w 2673352"/>
                <a:gd name="connsiteY4" fmla="*/ 0 h 4232815"/>
                <a:gd name="connsiteX0" fmla="*/ 0 w 2673352"/>
                <a:gd name="connsiteY0" fmla="*/ 0 h 4232815"/>
                <a:gd name="connsiteX1" fmla="*/ 2673352 w 2673352"/>
                <a:gd name="connsiteY1" fmla="*/ 3924300 h 4232815"/>
                <a:gd name="connsiteX2" fmla="*/ 2663827 w 2673352"/>
                <a:gd name="connsiteY2" fmla="*/ 4232815 h 4232815"/>
                <a:gd name="connsiteX3" fmla="*/ 19050 w 2673352"/>
                <a:gd name="connsiteY3" fmla="*/ 4232815 h 4232815"/>
                <a:gd name="connsiteX4" fmla="*/ 0 w 2673352"/>
                <a:gd name="connsiteY4" fmla="*/ 0 h 4232815"/>
                <a:gd name="connsiteX0" fmla="*/ 0 w 2654302"/>
                <a:gd name="connsiteY0" fmla="*/ 123825 h 308515"/>
                <a:gd name="connsiteX1" fmla="*/ 2654302 w 2654302"/>
                <a:gd name="connsiteY1" fmla="*/ 0 h 308515"/>
                <a:gd name="connsiteX2" fmla="*/ 2644777 w 2654302"/>
                <a:gd name="connsiteY2" fmla="*/ 308515 h 308515"/>
                <a:gd name="connsiteX3" fmla="*/ 0 w 2654302"/>
                <a:gd name="connsiteY3" fmla="*/ 308515 h 308515"/>
                <a:gd name="connsiteX4" fmla="*/ 0 w 2654302"/>
                <a:gd name="connsiteY4" fmla="*/ 123825 h 308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302" h="308515">
                  <a:moveTo>
                    <a:pt x="0" y="123825"/>
                  </a:moveTo>
                  <a:lnTo>
                    <a:pt x="2654302" y="0"/>
                  </a:lnTo>
                  <a:lnTo>
                    <a:pt x="2644777" y="308515"/>
                  </a:lnTo>
                  <a:lnTo>
                    <a:pt x="0" y="308515"/>
                  </a:lnTo>
                  <a:lnTo>
                    <a:pt x="0" y="12382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noFill/>
              </a:endParaRPr>
            </a:p>
          </p:txBody>
        </p:sp>
      </p:grpSp>
    </p:spTree>
    <p:custDataLst>
      <p:tags r:id="rId1"/>
    </p:custDataLst>
    <p:extLst>
      <p:ext uri="{BB962C8B-B14F-4D97-AF65-F5344CB8AC3E}">
        <p14:creationId xmlns:p14="http://schemas.microsoft.com/office/powerpoint/2010/main" val="2444117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10" y="1214422"/>
            <a:ext cx="2500330" cy="2580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标题 3"/>
          <p:cNvSpPr>
            <a:spLocks noGrp="1"/>
          </p:cNvSpPr>
          <p:nvPr>
            <p:ph type="title" idx="4294967295"/>
          </p:nvPr>
        </p:nvSpPr>
        <p:spPr>
          <a:xfrm>
            <a:off x="0" y="0"/>
            <a:ext cx="8358188" cy="719137"/>
          </a:xfrm>
        </p:spPr>
        <p:txBody>
          <a:bodyPr>
            <a:normAutofit/>
          </a:bodyPr>
          <a:lstStyle/>
          <a:p>
            <a:pPr algn="l"/>
            <a:r>
              <a:rPr lang="en-US" altLang="zh-CN" sz="3000" b="1" dirty="0"/>
              <a:t>Radar signature: </a:t>
            </a:r>
            <a:r>
              <a:rPr lang="en-US" altLang="zh-CN" sz="3000" b="1" dirty="0" smtClean="0">
                <a:solidFill>
                  <a:srgbClr val="C00000"/>
                </a:solidFill>
              </a:rPr>
              <a:t>DRC &amp; TDS</a:t>
            </a:r>
            <a:endParaRPr lang="zh-CN" altLang="en-US" sz="3000" b="1" dirty="0">
              <a:solidFill>
                <a:srgbClr val="C00000"/>
              </a:solidFill>
            </a:endParaRPr>
          </a:p>
        </p:txBody>
      </p:sp>
      <p:grpSp>
        <p:nvGrpSpPr>
          <p:cNvPr id="2" name="组合 1024"/>
          <p:cNvGrpSpPr/>
          <p:nvPr/>
        </p:nvGrpSpPr>
        <p:grpSpPr>
          <a:xfrm>
            <a:off x="573581" y="1359818"/>
            <a:ext cx="2486251" cy="2556859"/>
            <a:chOff x="573581" y="1359818"/>
            <a:chExt cx="2486251" cy="2556859"/>
          </a:xfrm>
        </p:grpSpPr>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581" y="1359818"/>
              <a:ext cx="2486251" cy="226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384"/>
            <p:cNvGrpSpPr/>
            <p:nvPr/>
          </p:nvGrpSpPr>
          <p:grpSpPr>
            <a:xfrm>
              <a:off x="933404" y="3505276"/>
              <a:ext cx="1703541" cy="411401"/>
              <a:chOff x="501864" y="2061210"/>
              <a:chExt cx="1703541" cy="411401"/>
            </a:xfrm>
          </p:grpSpPr>
          <p:sp>
            <p:nvSpPr>
              <p:cNvPr id="401" name="矩形 400"/>
              <p:cNvSpPr/>
              <p:nvPr/>
            </p:nvSpPr>
            <p:spPr>
              <a:xfrm>
                <a:off x="501864" y="2061210"/>
                <a:ext cx="1703541" cy="3923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2" name="矩形 401"/>
              <p:cNvSpPr/>
              <p:nvPr/>
            </p:nvSpPr>
            <p:spPr>
              <a:xfrm>
                <a:off x="501864" y="2080260"/>
                <a:ext cx="1703541" cy="3923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CN" sz="2000" kern="1200" dirty="0" smtClean="0">
                    <a:solidFill>
                      <a:schemeClr val="tx1">
                        <a:lumMod val="65000"/>
                        <a:lumOff val="35000"/>
                      </a:schemeClr>
                    </a:solidFill>
                    <a:latin typeface="Arial" panose="020B0604020202020204" pitchFamily="34" charset="0"/>
                    <a:cs typeface="Arial" panose="020B0604020202020204" pitchFamily="34" charset="0"/>
                  </a:rPr>
                  <a:t>-16 min</a:t>
                </a:r>
                <a:endParaRPr lang="zh-CN" altLang="en-US" sz="2000" kern="1200" dirty="0">
                  <a:solidFill>
                    <a:schemeClr val="tx1">
                      <a:lumMod val="65000"/>
                      <a:lumOff val="35000"/>
                    </a:schemeClr>
                  </a:solidFill>
                  <a:latin typeface="Arial" panose="020B0604020202020204" pitchFamily="34" charset="0"/>
                  <a:cs typeface="Arial" panose="020B0604020202020204" pitchFamily="34" charset="0"/>
                </a:endParaRPr>
              </a:p>
            </p:txBody>
          </p:sp>
        </p:grpSp>
      </p:grpSp>
      <p:grpSp>
        <p:nvGrpSpPr>
          <p:cNvPr id="6" name="组合 1032"/>
          <p:cNvGrpSpPr/>
          <p:nvPr/>
        </p:nvGrpSpPr>
        <p:grpSpPr>
          <a:xfrm>
            <a:off x="3361016" y="1363858"/>
            <a:ext cx="2507128" cy="2567325"/>
            <a:chOff x="3361016" y="1363858"/>
            <a:chExt cx="2507128" cy="2567325"/>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1016" y="1363858"/>
              <a:ext cx="2507128" cy="22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组合 385"/>
            <p:cNvGrpSpPr/>
            <p:nvPr/>
          </p:nvGrpSpPr>
          <p:grpSpPr>
            <a:xfrm>
              <a:off x="3720229" y="3538832"/>
              <a:ext cx="1703541" cy="392351"/>
              <a:chOff x="3288689" y="2094766"/>
              <a:chExt cx="1703541" cy="392351"/>
            </a:xfrm>
          </p:grpSpPr>
          <p:sp>
            <p:nvSpPr>
              <p:cNvPr id="399" name="矩形 398"/>
              <p:cNvSpPr/>
              <p:nvPr/>
            </p:nvSpPr>
            <p:spPr>
              <a:xfrm>
                <a:off x="3288689" y="2094766"/>
                <a:ext cx="1703541" cy="3923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00" name="矩形 399"/>
              <p:cNvSpPr/>
              <p:nvPr/>
            </p:nvSpPr>
            <p:spPr>
              <a:xfrm>
                <a:off x="3288689" y="2094766"/>
                <a:ext cx="1703541" cy="3923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CN" sz="2000" kern="1200" dirty="0" smtClean="0">
                    <a:solidFill>
                      <a:srgbClr val="016F2E"/>
                    </a:solidFill>
                    <a:latin typeface="Arial" panose="020B0604020202020204" pitchFamily="34" charset="0"/>
                    <a:cs typeface="Arial" panose="020B0604020202020204" pitchFamily="34" charset="0"/>
                  </a:rPr>
                  <a:t>-10 min</a:t>
                </a:r>
                <a:endParaRPr lang="zh-CN" altLang="en-US" sz="2000" kern="1200" dirty="0">
                  <a:solidFill>
                    <a:srgbClr val="016F2E"/>
                  </a:solidFill>
                  <a:latin typeface="Arial" panose="020B0604020202020204" pitchFamily="34" charset="0"/>
                  <a:cs typeface="Arial" panose="020B0604020202020204" pitchFamily="34" charset="0"/>
                </a:endParaRPr>
              </a:p>
            </p:txBody>
          </p:sp>
        </p:grpSp>
      </p:grpSp>
      <p:grpSp>
        <p:nvGrpSpPr>
          <p:cNvPr id="8" name="组合 1033"/>
          <p:cNvGrpSpPr/>
          <p:nvPr/>
        </p:nvGrpSpPr>
        <p:grpSpPr>
          <a:xfrm>
            <a:off x="6133380" y="1371450"/>
            <a:ext cx="2471068" cy="2559733"/>
            <a:chOff x="6133380" y="1371450"/>
            <a:chExt cx="2471068" cy="2559733"/>
          </a:xfrm>
        </p:grpSpPr>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3380" y="1371450"/>
              <a:ext cx="2471068" cy="220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组合 386"/>
            <p:cNvGrpSpPr/>
            <p:nvPr/>
          </p:nvGrpSpPr>
          <p:grpSpPr>
            <a:xfrm>
              <a:off x="6507054" y="3538832"/>
              <a:ext cx="1703541" cy="392351"/>
              <a:chOff x="6075514" y="2094766"/>
              <a:chExt cx="1703541" cy="392351"/>
            </a:xfrm>
          </p:grpSpPr>
          <p:sp>
            <p:nvSpPr>
              <p:cNvPr id="397" name="矩形 396"/>
              <p:cNvSpPr/>
              <p:nvPr/>
            </p:nvSpPr>
            <p:spPr>
              <a:xfrm>
                <a:off x="6075514" y="2094766"/>
                <a:ext cx="1703541" cy="3923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98" name="矩形 397"/>
              <p:cNvSpPr/>
              <p:nvPr/>
            </p:nvSpPr>
            <p:spPr>
              <a:xfrm>
                <a:off x="6075514" y="2094766"/>
                <a:ext cx="1703541" cy="3923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CN" sz="2000" kern="1200" dirty="0" smtClean="0">
                    <a:solidFill>
                      <a:srgbClr val="016F2E"/>
                    </a:solidFill>
                    <a:latin typeface="Arial" panose="020B0604020202020204" pitchFamily="34" charset="0"/>
                    <a:cs typeface="Arial" panose="020B0604020202020204" pitchFamily="34" charset="0"/>
                  </a:rPr>
                  <a:t>-4 min</a:t>
                </a:r>
                <a:endParaRPr lang="zh-CN" altLang="en-US" sz="2000" kern="1200" dirty="0">
                  <a:solidFill>
                    <a:srgbClr val="016F2E"/>
                  </a:solidFill>
                  <a:latin typeface="Arial" panose="020B0604020202020204" pitchFamily="34" charset="0"/>
                  <a:cs typeface="Arial" panose="020B0604020202020204" pitchFamily="34" charset="0"/>
                </a:endParaRPr>
              </a:p>
            </p:txBody>
          </p:sp>
        </p:grpSp>
      </p:grpSp>
      <p:grpSp>
        <p:nvGrpSpPr>
          <p:cNvPr id="10" name="组合 1034"/>
          <p:cNvGrpSpPr/>
          <p:nvPr/>
        </p:nvGrpSpPr>
        <p:grpSpPr>
          <a:xfrm>
            <a:off x="611560" y="4056511"/>
            <a:ext cx="2455885" cy="2540841"/>
            <a:chOff x="611560" y="4056511"/>
            <a:chExt cx="2455885" cy="2540841"/>
          </a:xfrm>
        </p:grpSpPr>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560" y="4056511"/>
              <a:ext cx="2455885" cy="2252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组合 387"/>
            <p:cNvGrpSpPr/>
            <p:nvPr/>
          </p:nvGrpSpPr>
          <p:grpSpPr>
            <a:xfrm>
              <a:off x="933404" y="6205001"/>
              <a:ext cx="1703541" cy="392351"/>
              <a:chOff x="501864" y="4760935"/>
              <a:chExt cx="1703541" cy="392351"/>
            </a:xfrm>
          </p:grpSpPr>
          <p:sp>
            <p:nvSpPr>
              <p:cNvPr id="395" name="矩形 394"/>
              <p:cNvSpPr/>
              <p:nvPr/>
            </p:nvSpPr>
            <p:spPr>
              <a:xfrm>
                <a:off x="501864" y="4760935"/>
                <a:ext cx="1703541" cy="3923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96" name="矩形 395"/>
              <p:cNvSpPr/>
              <p:nvPr/>
            </p:nvSpPr>
            <p:spPr>
              <a:xfrm>
                <a:off x="501864" y="4760935"/>
                <a:ext cx="1703541" cy="3923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CN" sz="2000" kern="1200" dirty="0" smtClean="0">
                    <a:solidFill>
                      <a:srgbClr val="FF0000"/>
                    </a:solidFill>
                    <a:latin typeface="Arial" panose="020B0604020202020204" pitchFamily="34" charset="0"/>
                    <a:cs typeface="Arial" panose="020B0604020202020204" pitchFamily="34" charset="0"/>
                  </a:rPr>
                  <a:t>+2 min</a:t>
                </a:r>
                <a:endParaRPr lang="zh-CN" altLang="en-US" sz="2000" kern="1200" dirty="0">
                  <a:solidFill>
                    <a:srgbClr val="FF0000"/>
                  </a:solidFill>
                  <a:latin typeface="Arial" panose="020B0604020202020204" pitchFamily="34" charset="0"/>
                  <a:cs typeface="Arial" panose="020B0604020202020204" pitchFamily="34" charset="0"/>
                </a:endParaRPr>
              </a:p>
            </p:txBody>
          </p:sp>
        </p:grpSp>
      </p:grpSp>
      <p:grpSp>
        <p:nvGrpSpPr>
          <p:cNvPr id="12" name="组合 1035"/>
          <p:cNvGrpSpPr/>
          <p:nvPr/>
        </p:nvGrpSpPr>
        <p:grpSpPr>
          <a:xfrm>
            <a:off x="3347864" y="4062387"/>
            <a:ext cx="2535597" cy="2534965"/>
            <a:chOff x="3347864" y="4062387"/>
            <a:chExt cx="2535597" cy="2534965"/>
          </a:xfrm>
        </p:grpSpPr>
        <p:pic>
          <p:nvPicPr>
            <p:cNvPr id="103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7864" y="4062387"/>
              <a:ext cx="2535597" cy="219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组合 388"/>
            <p:cNvGrpSpPr/>
            <p:nvPr/>
          </p:nvGrpSpPr>
          <p:grpSpPr>
            <a:xfrm>
              <a:off x="3720229" y="6205001"/>
              <a:ext cx="1703541" cy="392351"/>
              <a:chOff x="3288689" y="4760935"/>
              <a:chExt cx="1703541" cy="392351"/>
            </a:xfrm>
          </p:grpSpPr>
          <p:sp>
            <p:nvSpPr>
              <p:cNvPr id="393" name="矩形 392"/>
              <p:cNvSpPr/>
              <p:nvPr/>
            </p:nvSpPr>
            <p:spPr>
              <a:xfrm>
                <a:off x="3288689" y="4760935"/>
                <a:ext cx="1703541" cy="3923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94" name="矩形 393"/>
              <p:cNvSpPr/>
              <p:nvPr/>
            </p:nvSpPr>
            <p:spPr>
              <a:xfrm>
                <a:off x="3288689" y="4760935"/>
                <a:ext cx="1703541" cy="3923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CN" sz="2000" kern="1200" dirty="0" smtClean="0">
                    <a:solidFill>
                      <a:srgbClr val="FF0000"/>
                    </a:solidFill>
                    <a:latin typeface="Arial" panose="020B0604020202020204" pitchFamily="34" charset="0"/>
                    <a:cs typeface="Arial" panose="020B0604020202020204" pitchFamily="34" charset="0"/>
                  </a:rPr>
                  <a:t>+8 min</a:t>
                </a:r>
                <a:endParaRPr lang="zh-CN" altLang="en-US" sz="2000" kern="1200" dirty="0">
                  <a:solidFill>
                    <a:srgbClr val="FF0000"/>
                  </a:solidFill>
                  <a:latin typeface="Arial" panose="020B0604020202020204" pitchFamily="34" charset="0"/>
                  <a:cs typeface="Arial" panose="020B0604020202020204" pitchFamily="34" charset="0"/>
                </a:endParaRPr>
              </a:p>
            </p:txBody>
          </p:sp>
        </p:grpSp>
      </p:grpSp>
      <p:grpSp>
        <p:nvGrpSpPr>
          <p:cNvPr id="14" name="组合 1036"/>
          <p:cNvGrpSpPr/>
          <p:nvPr/>
        </p:nvGrpSpPr>
        <p:grpSpPr>
          <a:xfrm>
            <a:off x="6084168" y="4058022"/>
            <a:ext cx="2529902" cy="2528208"/>
            <a:chOff x="6084168" y="4058022"/>
            <a:chExt cx="2529902" cy="2528208"/>
          </a:xfrm>
        </p:grpSpPr>
        <p:pic>
          <p:nvPicPr>
            <p:cNvPr id="103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84168" y="4058022"/>
              <a:ext cx="2529902" cy="228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组合 389"/>
            <p:cNvGrpSpPr/>
            <p:nvPr/>
          </p:nvGrpSpPr>
          <p:grpSpPr>
            <a:xfrm>
              <a:off x="6507054" y="6110770"/>
              <a:ext cx="1703541" cy="475460"/>
              <a:chOff x="6075514" y="4666704"/>
              <a:chExt cx="1703541" cy="475460"/>
            </a:xfrm>
          </p:grpSpPr>
          <p:sp>
            <p:nvSpPr>
              <p:cNvPr id="391" name="矩形 390"/>
              <p:cNvSpPr/>
              <p:nvPr/>
            </p:nvSpPr>
            <p:spPr>
              <a:xfrm>
                <a:off x="6075514" y="4666704"/>
                <a:ext cx="1703541" cy="3923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92" name="矩形 391"/>
              <p:cNvSpPr/>
              <p:nvPr/>
            </p:nvSpPr>
            <p:spPr>
              <a:xfrm>
                <a:off x="6075514" y="4749813"/>
                <a:ext cx="1703541" cy="3923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CN" sz="2000" kern="1200" dirty="0" smtClean="0">
                    <a:solidFill>
                      <a:srgbClr val="FF0000"/>
                    </a:solidFill>
                    <a:latin typeface="Arial" panose="020B0604020202020204" pitchFamily="34" charset="0"/>
                    <a:cs typeface="Arial" panose="020B0604020202020204" pitchFamily="34" charset="0"/>
                  </a:rPr>
                  <a:t>+14 min</a:t>
                </a:r>
                <a:endParaRPr lang="zh-CN" altLang="en-US" sz="2000" kern="1200" dirty="0">
                  <a:solidFill>
                    <a:srgbClr val="FF0000"/>
                  </a:solidFill>
                  <a:latin typeface="Arial" panose="020B0604020202020204" pitchFamily="34" charset="0"/>
                  <a:cs typeface="Arial" panose="020B0604020202020204" pitchFamily="34" charset="0"/>
                </a:endParaRPr>
              </a:p>
            </p:txBody>
          </p:sp>
        </p:grpSp>
      </p:grpSp>
      <p:pic>
        <p:nvPicPr>
          <p:cNvPr id="409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07054" y="991159"/>
            <a:ext cx="1671543" cy="435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095456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1560" y="476672"/>
            <a:ext cx="7856154" cy="4801314"/>
          </a:xfrm>
          <a:prstGeom prst="rect">
            <a:avLst/>
          </a:prstGeom>
        </p:spPr>
        <p:txBody>
          <a:bodyPr wrap="square">
            <a:spAutoFit/>
          </a:bodyPr>
          <a:lstStyle/>
          <a:p>
            <a:pPr>
              <a:lnSpc>
                <a:spcPct val="150000"/>
              </a:lnSpc>
            </a:pPr>
            <a:r>
              <a:rPr lang="en-US" altLang="zh-CN" sz="36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Questions to answer</a:t>
            </a:r>
          </a:p>
          <a:p>
            <a:pPr marL="742950" indent="-742950">
              <a:lnSpc>
                <a:spcPct val="150000"/>
              </a:lnSpc>
              <a:buAutoNum type="arabicPeriod"/>
            </a:pPr>
            <a:r>
              <a:rPr lang="en-US" altLang="zh-CN" sz="2800" b="1" dirty="0" smtClean="0">
                <a:latin typeface="Times New Roman" panose="02020603050405020304" pitchFamily="18" charset="0"/>
                <a:ea typeface="宋体" panose="02010600030101010101" pitchFamily="2" charset="-122"/>
                <a:cs typeface="Times New Roman" panose="02020603050405020304" pitchFamily="18" charset="0"/>
              </a:rPr>
              <a:t>How </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was the operational forecast</a:t>
            </a:r>
            <a:r>
              <a:rPr lang="en-US" altLang="zh-CN" sz="2800" b="1" dirty="0" smtClean="0">
                <a:latin typeface="Times New Roman" panose="02020603050405020304" pitchFamily="18" charset="0"/>
                <a:ea typeface="宋体" panose="02010600030101010101" pitchFamily="2" charset="-122"/>
                <a:cs typeface="Times New Roman" panose="02020603050405020304" pitchFamily="18" charset="0"/>
              </a:rPr>
              <a:t>?</a:t>
            </a:r>
          </a:p>
          <a:p>
            <a:pPr marL="742950" indent="-742950">
              <a:lnSpc>
                <a:spcPct val="150000"/>
              </a:lnSpc>
              <a:buFontTx/>
              <a:buAutoNum type="arabicPeriod"/>
            </a:pP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What were the key factors </a:t>
            </a:r>
            <a:r>
              <a:rPr lang="en-US" altLang="zh-CN" sz="2800" b="1" dirty="0" smtClean="0">
                <a:latin typeface="Times New Roman" panose="02020603050405020304" pitchFamily="18" charset="0"/>
                <a:ea typeface="宋体" panose="02010600030101010101" pitchFamily="2" charset="-122"/>
                <a:cs typeface="Times New Roman" panose="02020603050405020304" pitchFamily="18" charset="0"/>
              </a:rPr>
              <a:t>mostly associated </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with the happening of </a:t>
            </a:r>
            <a:r>
              <a:rPr lang="en-US" altLang="zh-CN" sz="2800" b="1" dirty="0" smtClean="0">
                <a:latin typeface="Times New Roman" panose="02020603050405020304" pitchFamily="18" charset="0"/>
                <a:ea typeface="宋体" panose="02010600030101010101" pitchFamily="2" charset="-122"/>
                <a:cs typeface="Times New Roman" panose="02020603050405020304" pitchFamily="18" charset="0"/>
              </a:rPr>
              <a:t>heavy rainfall?</a:t>
            </a:r>
          </a:p>
          <a:p>
            <a:pPr marL="742950" indent="-742950">
              <a:lnSpc>
                <a:spcPct val="150000"/>
              </a:lnSpc>
              <a:buFontTx/>
              <a:buAutoNum type="arabicPeriod"/>
            </a:pPr>
            <a:r>
              <a:rPr lang="en-US" altLang="zh-CN" sz="2800" b="1" dirty="0" smtClean="0">
                <a:latin typeface="Times New Roman" panose="02020603050405020304" pitchFamily="18" charset="0"/>
                <a:ea typeface="宋体" panose="02010600030101010101" pitchFamily="2" charset="-122"/>
                <a:cs typeface="Times New Roman" panose="02020603050405020304" pitchFamily="18" charset="0"/>
              </a:rPr>
              <a:t>What </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kind </a:t>
            </a:r>
            <a:r>
              <a:rPr lang="en-US" altLang="zh-CN" sz="2800" b="1" dirty="0" smtClean="0">
                <a:latin typeface="Times New Roman" panose="02020603050405020304" pitchFamily="18" charset="0"/>
                <a:ea typeface="宋体" panose="02010600030101010101" pitchFamily="2" charset="-122"/>
                <a:cs typeface="Times New Roman" panose="02020603050405020304" pitchFamily="18" charset="0"/>
              </a:rPr>
              <a:t>of system </a:t>
            </a: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caused the local severe wind damage</a:t>
            </a:r>
            <a:r>
              <a:rPr lang="en-US" altLang="zh-CN" sz="2800" b="1" dirty="0" smtClean="0">
                <a:latin typeface="Times New Roman" panose="02020603050405020304" pitchFamily="18" charset="0"/>
                <a:ea typeface="宋体" panose="02010600030101010101" pitchFamily="2" charset="-122"/>
                <a:cs typeface="Times New Roman" panose="02020603050405020304" pitchFamily="18" charset="0"/>
              </a:rPr>
              <a:t>?</a:t>
            </a:r>
          </a:p>
          <a:p>
            <a:pPr marL="742950" indent="-742950">
              <a:lnSpc>
                <a:spcPct val="150000"/>
              </a:lnSpc>
              <a:buFontTx/>
              <a:buAutoNum type="arabicPeriod"/>
            </a:pPr>
            <a:r>
              <a:rPr lang="en-US" altLang="zh-CN" sz="2800" b="1" dirty="0">
                <a:latin typeface="Times New Roman" panose="02020603050405020304" pitchFamily="18" charset="0"/>
                <a:ea typeface="宋体" panose="02010600030101010101" pitchFamily="2" charset="-122"/>
                <a:cs typeface="Times New Roman" panose="02020603050405020304" pitchFamily="18" charset="0"/>
              </a:rPr>
              <a:t>How did the tornado </a:t>
            </a:r>
            <a:r>
              <a:rPr lang="en-US" altLang="zh-CN" sz="2800" b="1" dirty="0" smtClean="0">
                <a:latin typeface="Times New Roman" panose="02020603050405020304" pitchFamily="18" charset="0"/>
                <a:ea typeface="宋体" panose="02010600030101010101" pitchFamily="2" charset="-122"/>
                <a:cs typeface="Times New Roman" panose="02020603050405020304" pitchFamily="18" charset="0"/>
              </a:rPr>
              <a:t>evolve ?</a:t>
            </a:r>
            <a:endParaRPr lang="en-US" altLang="zh-CN" sz="3600" b="1"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24390148"/>
      </p:ext>
    </p:extLst>
  </p:cSld>
  <p:clrMapOvr>
    <a:masterClrMapping/>
  </p:clrMapOvr>
  <mc:AlternateContent xmlns:mc="http://schemas.openxmlformats.org/markup-compatibility/2006" xmlns:p14="http://schemas.microsoft.com/office/powerpoint/2010/main">
    <mc:Choice Requires="p14">
      <p:transition p14:dur="0" advTm="35676"/>
    </mc:Choice>
    <mc:Fallback xmlns="">
      <p:transition advTm="35676"/>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1560" y="1700808"/>
            <a:ext cx="7856154" cy="1754326"/>
          </a:xfrm>
          <a:prstGeom prst="rect">
            <a:avLst/>
          </a:prstGeom>
        </p:spPr>
        <p:txBody>
          <a:bodyPr wrap="square">
            <a:spAutoFit/>
          </a:bodyPr>
          <a:lstStyle/>
          <a:p>
            <a:pPr>
              <a:lnSpc>
                <a:spcPct val="150000"/>
              </a:lnSpc>
            </a:pPr>
            <a:r>
              <a:rPr lang="en-US" altLang="zh-CN" sz="36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Question 4</a:t>
            </a:r>
          </a:p>
          <a:p>
            <a:pPr>
              <a:lnSpc>
                <a:spcPct val="150000"/>
              </a:lnSpc>
            </a:pPr>
            <a:r>
              <a:rPr lang="en-US" altLang="zh-CN" sz="3600" b="1" dirty="0" smtClean="0">
                <a:latin typeface="Times New Roman" panose="02020603050405020304" pitchFamily="18" charset="0"/>
                <a:ea typeface="宋体" panose="02010600030101010101" pitchFamily="2" charset="-122"/>
                <a:cs typeface="Times New Roman" panose="02020603050405020304" pitchFamily="18" charset="0"/>
              </a:rPr>
              <a:t>How did the tornado evolve ?</a:t>
            </a:r>
            <a:endParaRPr lang="en-US" altLang="zh-CN" sz="3600" b="1"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13175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42901" y="286605"/>
            <a:ext cx="7467599" cy="725378"/>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altLang="zh-CN" i="1" dirty="0"/>
              <a:t>Model Configuration</a:t>
            </a:r>
            <a:endParaRPr lang="zh-CN" altLang="en-US" i="1" dirty="0"/>
          </a:p>
        </p:txBody>
      </p:sp>
      <p:sp>
        <p:nvSpPr>
          <p:cNvPr id="5" name="内容占位符 2"/>
          <p:cNvSpPr>
            <a:spLocks noGrp="1"/>
          </p:cNvSpPr>
          <p:nvPr>
            <p:ph idx="1"/>
          </p:nvPr>
        </p:nvSpPr>
        <p:spPr>
          <a:xfrm>
            <a:off x="342901" y="1489075"/>
            <a:ext cx="8334374" cy="4970710"/>
          </a:xfrm>
        </p:spPr>
        <p:txBody>
          <a:bodyPr>
            <a:normAutofit lnSpcReduction="10000"/>
          </a:bodyPr>
          <a:lstStyle/>
          <a:p>
            <a:pPr marL="0" indent="0">
              <a:spcBef>
                <a:spcPts val="200"/>
              </a:spcBef>
              <a:spcAft>
                <a:spcPts val="400"/>
              </a:spcAft>
              <a:buClr>
                <a:srgbClr val="F3000B"/>
              </a:buClr>
              <a:buNone/>
            </a:pPr>
            <a:r>
              <a:rPr lang="en-US" altLang="zh-CN" b="1" dirty="0" smtClean="0">
                <a:solidFill>
                  <a:schemeClr val="accent2"/>
                </a:solidFill>
              </a:rPr>
              <a:t>Model</a:t>
            </a:r>
          </a:p>
          <a:p>
            <a:pPr marL="384048" lvl="1" indent="-182880">
              <a:spcBef>
                <a:spcPts val="200"/>
              </a:spcBef>
              <a:spcAft>
                <a:spcPts val="400"/>
              </a:spcAft>
              <a:buClr>
                <a:srgbClr val="F3000B"/>
              </a:buClr>
              <a:buFont typeface="Calibri" pitchFamily="34" charset="0"/>
              <a:buChar char="◦"/>
            </a:pPr>
            <a:r>
              <a:rPr lang="en-US" altLang="zh-CN" sz="2000" b="1" i="1" dirty="0" smtClean="0">
                <a:solidFill>
                  <a:srgbClr val="000000"/>
                </a:solidFill>
              </a:rPr>
              <a:t>George Bryan’s Cloud Model (</a:t>
            </a:r>
            <a:r>
              <a:rPr lang="en-US" altLang="zh-CN" sz="2000" b="1" dirty="0" smtClean="0">
                <a:solidFill>
                  <a:srgbClr val="C00000"/>
                </a:solidFill>
              </a:rPr>
              <a:t>CM1</a:t>
            </a:r>
            <a:r>
              <a:rPr lang="en-US" altLang="zh-CN" sz="2000" b="1" i="1" dirty="0" smtClean="0">
                <a:solidFill>
                  <a:srgbClr val="000000"/>
                </a:solidFill>
              </a:rPr>
              <a:t>),  designed for LES</a:t>
            </a:r>
          </a:p>
          <a:p>
            <a:pPr marL="0" indent="0">
              <a:spcBef>
                <a:spcPts val="200"/>
              </a:spcBef>
              <a:spcAft>
                <a:spcPts val="400"/>
              </a:spcAft>
              <a:buClr>
                <a:srgbClr val="F3000B"/>
              </a:buClr>
              <a:buNone/>
            </a:pPr>
            <a:r>
              <a:rPr lang="en-US" altLang="zh-CN" b="1" dirty="0" smtClean="0">
                <a:solidFill>
                  <a:schemeClr val="accent2"/>
                </a:solidFill>
              </a:rPr>
              <a:t>Domain</a:t>
            </a:r>
            <a:endParaRPr lang="en-US" altLang="zh-CN" b="1" dirty="0">
              <a:solidFill>
                <a:schemeClr val="accent2"/>
              </a:solidFill>
            </a:endParaRPr>
          </a:p>
          <a:p>
            <a:pPr marL="384048" lvl="1" indent="-182880">
              <a:spcBef>
                <a:spcPts val="200"/>
              </a:spcBef>
              <a:spcAft>
                <a:spcPts val="400"/>
              </a:spcAft>
              <a:buClr>
                <a:srgbClr val="F3000B"/>
              </a:buClr>
              <a:buFont typeface="Calibri" pitchFamily="34" charset="0"/>
              <a:buChar char="◦"/>
            </a:pPr>
            <a:r>
              <a:rPr lang="en-US" altLang="zh-CN" sz="2000" b="1" i="1" dirty="0" smtClean="0">
                <a:solidFill>
                  <a:srgbClr val="000000"/>
                </a:solidFill>
              </a:rPr>
              <a:t>Grid </a:t>
            </a:r>
            <a:r>
              <a:rPr lang="en-US" altLang="zh-CN" sz="2000" b="1" i="1" dirty="0">
                <a:solidFill>
                  <a:srgbClr val="000000"/>
                </a:solidFill>
              </a:rPr>
              <a:t>spacing: 100 m horizontally, </a:t>
            </a:r>
            <a:r>
              <a:rPr lang="en-US" altLang="zh-CN" sz="2000" b="1" dirty="0">
                <a:solidFill>
                  <a:srgbClr val="C00000"/>
                </a:solidFill>
              </a:rPr>
              <a:t>20 m vertically </a:t>
            </a:r>
            <a:r>
              <a:rPr lang="en-US" altLang="zh-CN" sz="2000" b="1" i="1" dirty="0">
                <a:solidFill>
                  <a:srgbClr val="000000"/>
                </a:solidFill>
              </a:rPr>
              <a:t>below 1km AGL</a:t>
            </a:r>
          </a:p>
          <a:p>
            <a:pPr marL="384048" lvl="1" indent="-182880">
              <a:spcBef>
                <a:spcPts val="200"/>
              </a:spcBef>
              <a:spcAft>
                <a:spcPts val="400"/>
              </a:spcAft>
              <a:buClr>
                <a:srgbClr val="F3000B"/>
              </a:buClr>
              <a:buFont typeface="Calibri" pitchFamily="34" charset="0"/>
              <a:buChar char="◦"/>
            </a:pPr>
            <a:r>
              <a:rPr lang="en-US" altLang="zh-CN" sz="2000" b="1" i="1" dirty="0">
                <a:solidFill>
                  <a:srgbClr val="000000"/>
                </a:solidFill>
              </a:rPr>
              <a:t>Domain size: </a:t>
            </a:r>
            <a:r>
              <a:rPr lang="en-US" altLang="zh-CN" sz="2000" b="1" i="1" dirty="0" smtClean="0">
                <a:solidFill>
                  <a:srgbClr val="000000"/>
                </a:solidFill>
              </a:rPr>
              <a:t>100 </a:t>
            </a:r>
            <a:r>
              <a:rPr lang="en-US" altLang="zh-CN" sz="2000" b="1" i="1" dirty="0">
                <a:solidFill>
                  <a:srgbClr val="000000"/>
                </a:solidFill>
              </a:rPr>
              <a:t>km by </a:t>
            </a:r>
            <a:r>
              <a:rPr lang="en-US" altLang="zh-CN" sz="2000" b="1" i="1" dirty="0" smtClean="0">
                <a:solidFill>
                  <a:srgbClr val="000000"/>
                </a:solidFill>
              </a:rPr>
              <a:t>100 km by 18 km, 118 levels vertically</a:t>
            </a:r>
          </a:p>
          <a:p>
            <a:pPr marL="384048" lvl="1" indent="-182880">
              <a:spcBef>
                <a:spcPts val="200"/>
              </a:spcBef>
              <a:spcAft>
                <a:spcPts val="400"/>
              </a:spcAft>
              <a:buClr>
                <a:srgbClr val="F3000B"/>
              </a:buClr>
              <a:buFont typeface="Calibri" pitchFamily="34" charset="0"/>
              <a:buChar char="◦"/>
            </a:pPr>
            <a:r>
              <a:rPr lang="en-US" altLang="zh-CN" sz="2000" b="1" i="1" dirty="0" smtClean="0">
                <a:solidFill>
                  <a:srgbClr val="000000"/>
                </a:solidFill>
              </a:rPr>
              <a:t>Domain motion: u = 2.5 m/s</a:t>
            </a:r>
            <a:r>
              <a:rPr lang="en-US" altLang="zh-CN" sz="2000" b="1" i="1" dirty="0">
                <a:solidFill>
                  <a:srgbClr val="000000"/>
                </a:solidFill>
              </a:rPr>
              <a:t>, </a:t>
            </a:r>
            <a:r>
              <a:rPr lang="en-US" altLang="zh-CN" sz="2000" b="1" i="1" dirty="0" smtClean="0">
                <a:solidFill>
                  <a:srgbClr val="000000"/>
                </a:solidFill>
              </a:rPr>
              <a:t>v = 10 m/s</a:t>
            </a:r>
            <a:endParaRPr lang="en-US" altLang="zh-CN" sz="2000" b="1" i="1" dirty="0">
              <a:solidFill>
                <a:srgbClr val="000000"/>
              </a:solidFill>
            </a:endParaRPr>
          </a:p>
          <a:p>
            <a:pPr marL="0" indent="0">
              <a:spcBef>
                <a:spcPts val="200"/>
              </a:spcBef>
              <a:spcAft>
                <a:spcPts val="400"/>
              </a:spcAft>
              <a:buClr>
                <a:srgbClr val="F3000B"/>
              </a:buClr>
              <a:buNone/>
            </a:pPr>
            <a:r>
              <a:rPr lang="en-US" altLang="zh-CN" b="1" dirty="0" smtClean="0">
                <a:solidFill>
                  <a:schemeClr val="accent2"/>
                </a:solidFill>
              </a:rPr>
              <a:t>Initiation</a:t>
            </a:r>
            <a:endParaRPr lang="en-US" altLang="zh-CN" b="1" dirty="0">
              <a:solidFill>
                <a:schemeClr val="accent2"/>
              </a:solidFill>
            </a:endParaRPr>
          </a:p>
          <a:p>
            <a:pPr marL="384048" lvl="1" indent="-182880">
              <a:spcBef>
                <a:spcPts val="200"/>
              </a:spcBef>
              <a:spcAft>
                <a:spcPts val="400"/>
              </a:spcAft>
              <a:buClr>
                <a:srgbClr val="F3000B"/>
              </a:buClr>
              <a:buFont typeface="Calibri" pitchFamily="34" charset="0"/>
              <a:buChar char="◦"/>
            </a:pPr>
            <a:r>
              <a:rPr lang="en-US" altLang="zh-CN" sz="2000" b="1" i="1" dirty="0">
                <a:solidFill>
                  <a:srgbClr val="000000"/>
                </a:solidFill>
              </a:rPr>
              <a:t>Warm bubble on homogenous background from </a:t>
            </a:r>
            <a:r>
              <a:rPr lang="en-US" altLang="zh-CN" sz="2000" b="1" i="1" dirty="0" err="1">
                <a:solidFill>
                  <a:srgbClr val="000000"/>
                </a:solidFill>
              </a:rPr>
              <a:t>Rawinsonde</a:t>
            </a:r>
            <a:endParaRPr lang="en-US" altLang="zh-CN" sz="2000" b="1" i="1" dirty="0">
              <a:solidFill>
                <a:srgbClr val="000000"/>
              </a:solidFill>
            </a:endParaRPr>
          </a:p>
          <a:p>
            <a:pPr marL="384048" lvl="1" indent="-182880">
              <a:spcBef>
                <a:spcPts val="200"/>
              </a:spcBef>
              <a:spcAft>
                <a:spcPts val="400"/>
              </a:spcAft>
              <a:buClr>
                <a:srgbClr val="F3000B"/>
              </a:buClr>
              <a:buFont typeface="Calibri" pitchFamily="34" charset="0"/>
              <a:buChar char="◦"/>
            </a:pPr>
            <a:r>
              <a:rPr lang="en-US" altLang="zh-CN" sz="2000" b="1" i="1" dirty="0">
                <a:solidFill>
                  <a:srgbClr val="000000"/>
                </a:solidFill>
              </a:rPr>
              <a:t>Near-surface information revised by AWS records</a:t>
            </a:r>
          </a:p>
          <a:p>
            <a:pPr marL="0" indent="0">
              <a:spcBef>
                <a:spcPts val="200"/>
              </a:spcBef>
              <a:spcAft>
                <a:spcPts val="400"/>
              </a:spcAft>
              <a:buClr>
                <a:srgbClr val="F3000B"/>
              </a:buClr>
              <a:buNone/>
            </a:pPr>
            <a:r>
              <a:rPr lang="en-US" altLang="zh-CN" b="1" dirty="0" smtClean="0">
                <a:solidFill>
                  <a:schemeClr val="accent2"/>
                </a:solidFill>
              </a:rPr>
              <a:t>Physics</a:t>
            </a:r>
          </a:p>
          <a:p>
            <a:pPr marL="384048" lvl="1" indent="-182880">
              <a:spcBef>
                <a:spcPts val="200"/>
              </a:spcBef>
              <a:spcAft>
                <a:spcPts val="400"/>
              </a:spcAft>
              <a:buClr>
                <a:srgbClr val="F3000B"/>
              </a:buClr>
              <a:buFont typeface="Calibri" pitchFamily="34" charset="0"/>
              <a:buChar char="◦"/>
            </a:pPr>
            <a:r>
              <a:rPr lang="en-US" altLang="zh-CN" sz="2000" b="1" i="1" dirty="0" smtClean="0">
                <a:solidFill>
                  <a:srgbClr val="000000"/>
                </a:solidFill>
              </a:rPr>
              <a:t>Moisture: Morrison double moment; Surface: free-slip</a:t>
            </a:r>
          </a:p>
          <a:p>
            <a:pPr marL="384048" lvl="1" indent="-182880">
              <a:spcBef>
                <a:spcPts val="200"/>
              </a:spcBef>
              <a:spcAft>
                <a:spcPts val="400"/>
              </a:spcAft>
              <a:buClr>
                <a:srgbClr val="F3000B"/>
              </a:buClr>
              <a:buFont typeface="Calibri" pitchFamily="34" charset="0"/>
              <a:buChar char="◦"/>
            </a:pPr>
            <a:r>
              <a:rPr lang="en-US" altLang="zh-CN" sz="2000" b="1" i="1" dirty="0" smtClean="0">
                <a:solidFill>
                  <a:srgbClr val="000000"/>
                </a:solidFill>
              </a:rPr>
              <a:t>No topography; No radiation </a:t>
            </a:r>
            <a:endParaRPr lang="zh-CN" altLang="en-US" dirty="0"/>
          </a:p>
        </p:txBody>
      </p:sp>
      <p:sp>
        <p:nvSpPr>
          <p:cNvPr id="6" name="灯片编号占位符 5"/>
          <p:cNvSpPr>
            <a:spLocks noGrp="1"/>
          </p:cNvSpPr>
          <p:nvPr>
            <p:ph type="sldNum" sz="quarter" idx="4294967295"/>
          </p:nvPr>
        </p:nvSpPr>
        <p:spPr>
          <a:xfrm>
            <a:off x="6457950" y="6356351"/>
            <a:ext cx="2057400" cy="365125"/>
          </a:xfrm>
          <a:prstGeom prst="rect">
            <a:avLst/>
          </a:prstGeom>
        </p:spPr>
        <p:txBody>
          <a:bodyPr/>
          <a:lstStyle/>
          <a:p>
            <a:fld id="{F95AFE19-A5E0-45C3-AD0D-87342314753E}" type="slidenum">
              <a:rPr lang="zh-CN" altLang="en-US" smtClean="0"/>
              <a:t>31</a:t>
            </a:fld>
            <a:endParaRPr lang="zh-CN" altLang="en-US"/>
          </a:p>
        </p:txBody>
      </p:sp>
      <p:sp>
        <p:nvSpPr>
          <p:cNvPr id="2" name="矩形 1"/>
          <p:cNvSpPr/>
          <p:nvPr/>
        </p:nvSpPr>
        <p:spPr>
          <a:xfrm>
            <a:off x="342901" y="6221299"/>
            <a:ext cx="8334373" cy="307777"/>
          </a:xfrm>
          <a:prstGeom prst="rect">
            <a:avLst/>
          </a:prstGeom>
        </p:spPr>
        <p:txBody>
          <a:bodyPr wrap="square">
            <a:spAutoFit/>
          </a:bodyPr>
          <a:lstStyle/>
          <a:p>
            <a:pPr algn="ctr"/>
            <a:r>
              <a:rPr lang="en-US" altLang="zh-CN" sz="1400" b="1" dirty="0" smtClean="0"/>
              <a:t>(</a:t>
            </a:r>
            <a:r>
              <a:rPr lang="en-US" altLang="zh-CN" sz="1400" b="1" i="1" dirty="0" smtClean="0"/>
              <a:t>Settings based </a:t>
            </a:r>
            <a:r>
              <a:rPr lang="en-US" altLang="zh-CN" sz="1400" b="1" i="1" dirty="0"/>
              <a:t>on </a:t>
            </a:r>
            <a:r>
              <a:rPr lang="en-US" altLang="zh-CN" sz="1400" b="1" dirty="0"/>
              <a:t>Weisman and </a:t>
            </a:r>
            <a:r>
              <a:rPr lang="en-US" altLang="zh-CN" sz="1400" b="1" dirty="0" err="1" smtClean="0"/>
              <a:t>Rotunno</a:t>
            </a:r>
            <a:r>
              <a:rPr lang="en-US" altLang="zh-CN" sz="1400" b="1" dirty="0" smtClean="0"/>
              <a:t> </a:t>
            </a:r>
            <a:r>
              <a:rPr lang="en-US" altLang="zh-CN" sz="1400" b="1" dirty="0"/>
              <a:t>2000, </a:t>
            </a:r>
            <a:r>
              <a:rPr lang="en-US" altLang="zh-CN" sz="1400" b="1" i="1" dirty="0"/>
              <a:t>J. Atmos. Sci</a:t>
            </a:r>
            <a:r>
              <a:rPr lang="en-US" altLang="zh-CN" sz="1400" b="1" i="1" dirty="0" smtClean="0"/>
              <a:t>.</a:t>
            </a:r>
            <a:r>
              <a:rPr lang="en-US" altLang="zh-CN" sz="1400" b="1" dirty="0" smtClean="0"/>
              <a:t>)</a:t>
            </a:r>
            <a:endParaRPr lang="zh-CN" altLang="en-US" sz="1400" b="1" dirty="0"/>
          </a:p>
        </p:txBody>
      </p:sp>
    </p:spTree>
    <p:extLst>
      <p:ext uri="{BB962C8B-B14F-4D97-AF65-F5344CB8AC3E}">
        <p14:creationId xmlns:p14="http://schemas.microsoft.com/office/powerpoint/2010/main" val="2360332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386" b="41152"/>
          <a:stretch/>
        </p:blipFill>
        <p:spPr bwMode="auto">
          <a:xfrm>
            <a:off x="202295" y="952504"/>
            <a:ext cx="4482996" cy="549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标题 2"/>
          <p:cNvSpPr>
            <a:spLocks noGrp="1"/>
          </p:cNvSpPr>
          <p:nvPr>
            <p:ph type="title"/>
          </p:nvPr>
        </p:nvSpPr>
        <p:spPr>
          <a:xfrm>
            <a:off x="76343" y="170281"/>
            <a:ext cx="6212280" cy="720080"/>
          </a:xfrm>
        </p:spPr>
        <p:txBody>
          <a:bodyPr>
            <a:noAutofit/>
          </a:bodyPr>
          <a:lstStyle/>
          <a:p>
            <a:r>
              <a:rPr lang="en-US" altLang="zh-CN" sz="3000" dirty="0" smtClean="0">
                <a:ea typeface="华文中宋" pitchFamily="2" charset="-122"/>
                <a:cs typeface="Arial" pitchFamily="34" charset="0"/>
              </a:rPr>
              <a:t>Beijing Rawinsonde at 1400 </a:t>
            </a:r>
            <a:r>
              <a:rPr lang="en-US" altLang="zh-CN" sz="3000" dirty="0" err="1" smtClean="0">
                <a:ea typeface="华文中宋" pitchFamily="2" charset="-122"/>
                <a:cs typeface="Arial" pitchFamily="34" charset="0"/>
              </a:rPr>
              <a:t>LST</a:t>
            </a:r>
            <a:endParaRPr lang="zh-CN" altLang="en-US" sz="3000"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2143" t="60010" r="6786" b="7238"/>
          <a:stretch/>
        </p:blipFill>
        <p:spPr bwMode="auto">
          <a:xfrm>
            <a:off x="5119695" y="1700808"/>
            <a:ext cx="3700777" cy="359511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94989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7699176" y="6356351"/>
            <a:ext cx="2057400" cy="365125"/>
          </a:xfrm>
          <a:prstGeom prst="rect">
            <a:avLst/>
          </a:prstGeom>
        </p:spPr>
        <p:txBody>
          <a:bodyPr/>
          <a:lstStyle/>
          <a:p>
            <a:fld id="{F95AFE19-A5E0-45C3-AD0D-87342314753E}" type="slidenum">
              <a:rPr lang="zh-CN" altLang="en-US" smtClean="0"/>
              <a:t>33</a:t>
            </a:fld>
            <a:endParaRPr lang="zh-CN" altLang="en-US"/>
          </a:p>
        </p:txBody>
      </p:sp>
      <p:sp>
        <p:nvSpPr>
          <p:cNvPr id="59" name="标题 1"/>
          <p:cNvSpPr>
            <a:spLocks noGrp="1"/>
          </p:cNvSpPr>
          <p:nvPr>
            <p:ph type="title"/>
          </p:nvPr>
        </p:nvSpPr>
        <p:spPr>
          <a:xfrm>
            <a:off x="342901" y="286605"/>
            <a:ext cx="7467599" cy="725378"/>
          </a:xfrm>
        </p:spPr>
        <p:txBody>
          <a:bodyPr>
            <a:normAutofit fontScale="90000"/>
          </a:bodyPr>
          <a:lstStyle/>
          <a:p>
            <a:r>
              <a:rPr lang="en-US" altLang="zh-CN" b="1" i="1" dirty="0" smtClean="0"/>
              <a:t>Supercell</a:t>
            </a:r>
            <a:endParaRPr lang="zh-CN" altLang="en-US" sz="4400" b="1" i="1" dirty="0"/>
          </a:p>
        </p:txBody>
      </p:sp>
      <p:grpSp>
        <p:nvGrpSpPr>
          <p:cNvPr id="22" name="组合 21"/>
          <p:cNvGrpSpPr/>
          <p:nvPr/>
        </p:nvGrpSpPr>
        <p:grpSpPr>
          <a:xfrm>
            <a:off x="1584127" y="1276525"/>
            <a:ext cx="6272673" cy="5178870"/>
            <a:chOff x="305548" y="1128467"/>
            <a:chExt cx="6272673" cy="5178870"/>
          </a:xfrm>
        </p:grpSpPr>
        <p:sp>
          <p:nvSpPr>
            <p:cNvPr id="31" name="文本框 30"/>
            <p:cNvSpPr txBox="1"/>
            <p:nvPr/>
          </p:nvSpPr>
          <p:spPr>
            <a:xfrm>
              <a:off x="305548" y="1666800"/>
              <a:ext cx="6183842" cy="369332"/>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b="1" dirty="0" smtClean="0">
                  <a:solidFill>
                    <a:schemeClr val="tx1"/>
                  </a:solidFill>
                </a:rPr>
                <a:t>      t-8’               t-2’                t+4’               t+10’             t+16’</a:t>
              </a:r>
              <a:endParaRPr lang="zh-CN" altLang="en-US" b="1" dirty="0">
                <a:solidFill>
                  <a:schemeClr val="tx1"/>
                </a:solidFill>
              </a:endParaRPr>
            </a:p>
          </p:txBody>
        </p:sp>
        <p:grpSp>
          <p:nvGrpSpPr>
            <p:cNvPr id="18" name="组合 17"/>
            <p:cNvGrpSpPr/>
            <p:nvPr/>
          </p:nvGrpSpPr>
          <p:grpSpPr>
            <a:xfrm>
              <a:off x="305548" y="1128467"/>
              <a:ext cx="6272673" cy="5178870"/>
              <a:chOff x="305548" y="1128467"/>
              <a:chExt cx="6272673" cy="5178870"/>
            </a:xfrm>
          </p:grpSpPr>
          <p:pic>
            <p:nvPicPr>
              <p:cNvPr id="52" name="图片 51"/>
              <p:cNvPicPr>
                <a:picLocks noChangeAspect="1"/>
              </p:cNvPicPr>
              <p:nvPr/>
            </p:nvPicPr>
            <p:blipFill rotWithShape="1">
              <a:blip r:embed="rId2"/>
              <a:srcRect l="3283" t="5378" r="4575"/>
              <a:stretch/>
            </p:blipFill>
            <p:spPr>
              <a:xfrm>
                <a:off x="342900" y="2029097"/>
                <a:ext cx="6235321" cy="3884814"/>
              </a:xfrm>
              <a:prstGeom prst="rect">
                <a:avLst/>
              </a:prstGeom>
            </p:spPr>
          </p:pic>
          <p:sp>
            <p:nvSpPr>
              <p:cNvPr id="7" name="文本框 6"/>
              <p:cNvSpPr txBox="1"/>
              <p:nvPr/>
            </p:nvSpPr>
            <p:spPr>
              <a:xfrm>
                <a:off x="305548" y="1128467"/>
                <a:ext cx="3762622" cy="461665"/>
              </a:xfrm>
              <a:prstGeom prst="rect">
                <a:avLst/>
              </a:prstGeom>
              <a:noFill/>
            </p:spPr>
            <p:txBody>
              <a:bodyPr wrap="square" rtlCol="0">
                <a:spAutoFit/>
              </a:bodyPr>
              <a:lstStyle/>
              <a:p>
                <a:pPr algn="ctr"/>
                <a:r>
                  <a:rPr lang="en-US" altLang="zh-CN" sz="2400" b="1" u="sng" dirty="0" smtClean="0"/>
                  <a:t>Basic Reflectivity at 2.4°</a:t>
                </a:r>
                <a:endParaRPr lang="zh-CN" altLang="en-US" sz="2400" b="1" u="sng" dirty="0"/>
              </a:p>
            </p:txBody>
          </p:sp>
          <p:sp>
            <p:nvSpPr>
              <p:cNvPr id="8" name="文本框 7"/>
              <p:cNvSpPr txBox="1"/>
              <p:nvPr/>
            </p:nvSpPr>
            <p:spPr>
              <a:xfrm>
                <a:off x="4644863" y="3505971"/>
                <a:ext cx="1922822" cy="461665"/>
              </a:xfrm>
              <a:prstGeom prst="rect">
                <a:avLst/>
              </a:prstGeom>
              <a:noFill/>
            </p:spPr>
            <p:txBody>
              <a:bodyPr wrap="square" rtlCol="0">
                <a:spAutoFit/>
              </a:bodyPr>
              <a:lstStyle/>
              <a:p>
                <a:pPr algn="ctr"/>
                <a:r>
                  <a:rPr lang="en-US" altLang="zh-CN" sz="2400" b="1" i="1" dirty="0" smtClean="0">
                    <a:solidFill>
                      <a:srgbClr val="FF0000"/>
                    </a:solidFill>
                  </a:rPr>
                  <a:t>Observed</a:t>
                </a:r>
                <a:endParaRPr lang="zh-CN" altLang="en-US" sz="2400" b="1" i="1" dirty="0">
                  <a:solidFill>
                    <a:srgbClr val="FF0000"/>
                  </a:solidFill>
                </a:endParaRPr>
              </a:p>
            </p:txBody>
          </p:sp>
          <p:sp>
            <p:nvSpPr>
              <p:cNvPr id="9" name="文本框 8"/>
              <p:cNvSpPr txBox="1"/>
              <p:nvPr/>
            </p:nvSpPr>
            <p:spPr>
              <a:xfrm>
                <a:off x="4644863" y="5445562"/>
                <a:ext cx="1922822" cy="461665"/>
              </a:xfrm>
              <a:prstGeom prst="rect">
                <a:avLst/>
              </a:prstGeom>
              <a:noFill/>
            </p:spPr>
            <p:txBody>
              <a:bodyPr wrap="square" rtlCol="0">
                <a:spAutoFit/>
              </a:bodyPr>
              <a:lstStyle/>
              <a:p>
                <a:pPr algn="ctr"/>
                <a:r>
                  <a:rPr lang="en-US" altLang="zh-CN" sz="2400" b="1" i="1" dirty="0" smtClean="0">
                    <a:solidFill>
                      <a:schemeClr val="tx1">
                        <a:lumMod val="50000"/>
                        <a:lumOff val="50000"/>
                      </a:schemeClr>
                    </a:solidFill>
                  </a:rPr>
                  <a:t>Simulated</a:t>
                </a:r>
                <a:endParaRPr lang="zh-CN" altLang="en-US" sz="2400" b="1" i="1" dirty="0">
                  <a:solidFill>
                    <a:schemeClr val="tx1">
                      <a:lumMod val="50000"/>
                      <a:lumOff val="50000"/>
                    </a:schemeClr>
                  </a:solidFill>
                </a:endParaRPr>
              </a:p>
            </p:txBody>
          </p:sp>
          <p:sp>
            <p:nvSpPr>
              <p:cNvPr id="10" name="矩形 9"/>
              <p:cNvSpPr/>
              <p:nvPr/>
            </p:nvSpPr>
            <p:spPr>
              <a:xfrm>
                <a:off x="339115" y="2039510"/>
                <a:ext cx="6187626" cy="188458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矩形 11"/>
              <p:cNvSpPr/>
              <p:nvPr/>
            </p:nvSpPr>
            <p:spPr>
              <a:xfrm>
                <a:off x="339115" y="3988488"/>
                <a:ext cx="6187626" cy="1884581"/>
              </a:xfrm>
              <a:prstGeom prst="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矩形 2"/>
              <p:cNvSpPr/>
              <p:nvPr/>
            </p:nvSpPr>
            <p:spPr>
              <a:xfrm>
                <a:off x="339115" y="5907227"/>
                <a:ext cx="2412792" cy="400110"/>
              </a:xfrm>
              <a:prstGeom prst="rect">
                <a:avLst/>
              </a:prstGeom>
            </p:spPr>
            <p:txBody>
              <a:bodyPr wrap="square">
                <a:spAutoFit/>
              </a:bodyPr>
              <a:lstStyle/>
              <a:p>
                <a:pPr marL="285750" indent="-285750">
                  <a:buFont typeface="Wingdings" panose="05000000000000000000" pitchFamily="2" charset="2"/>
                  <a:buChar char="ü"/>
                </a:pPr>
                <a:r>
                  <a:rPr lang="en-US" altLang="zh-CN" sz="2000" b="1" i="1" dirty="0">
                    <a:solidFill>
                      <a:srgbClr val="FF0000"/>
                    </a:solidFill>
                  </a:rPr>
                  <a:t> </a:t>
                </a:r>
                <a:r>
                  <a:rPr lang="en-US" altLang="zh-CN" sz="2000" b="1" i="1" dirty="0" smtClean="0"/>
                  <a:t>Morphology</a:t>
                </a:r>
                <a:endParaRPr lang="en-US" altLang="zh-CN" sz="2000" b="1" i="1" dirty="0"/>
              </a:p>
            </p:txBody>
          </p:sp>
          <p:sp>
            <p:nvSpPr>
              <p:cNvPr id="23" name="矩形 22"/>
              <p:cNvSpPr/>
              <p:nvPr/>
            </p:nvSpPr>
            <p:spPr>
              <a:xfrm>
                <a:off x="2751909" y="5907227"/>
                <a:ext cx="1785257" cy="400110"/>
              </a:xfrm>
              <a:prstGeom prst="rect">
                <a:avLst/>
              </a:prstGeom>
            </p:spPr>
            <p:txBody>
              <a:bodyPr wrap="square">
                <a:spAutoFit/>
              </a:bodyPr>
              <a:lstStyle/>
              <a:p>
                <a:pPr marL="285750" indent="-285750">
                  <a:buFont typeface="Wingdings" panose="05000000000000000000" pitchFamily="2" charset="2"/>
                  <a:buChar char="ü"/>
                </a:pPr>
                <a:r>
                  <a:rPr lang="en-US" altLang="zh-CN" sz="2000" b="1" i="1" dirty="0">
                    <a:solidFill>
                      <a:srgbClr val="FF0000"/>
                    </a:solidFill>
                  </a:rPr>
                  <a:t> </a:t>
                </a:r>
                <a:r>
                  <a:rPr lang="en-US" altLang="zh-CN" sz="2000" b="1" i="1" dirty="0"/>
                  <a:t>Motion</a:t>
                </a:r>
              </a:p>
            </p:txBody>
          </p:sp>
          <p:sp>
            <p:nvSpPr>
              <p:cNvPr id="24" name="矩形 23"/>
              <p:cNvSpPr/>
              <p:nvPr/>
            </p:nvSpPr>
            <p:spPr>
              <a:xfrm>
                <a:off x="4537166" y="5903849"/>
                <a:ext cx="2041055" cy="400110"/>
              </a:xfrm>
              <a:prstGeom prst="rect">
                <a:avLst/>
              </a:prstGeom>
            </p:spPr>
            <p:txBody>
              <a:bodyPr wrap="square">
                <a:spAutoFit/>
              </a:bodyPr>
              <a:lstStyle/>
              <a:p>
                <a:pPr marL="285750" indent="-285750">
                  <a:buFont typeface="Arial" panose="020B0604020202020204" pitchFamily="34" charset="0"/>
                  <a:buChar char="•"/>
                </a:pPr>
                <a:r>
                  <a:rPr lang="en-US" altLang="zh-CN" sz="2000" b="1" i="1" dirty="0"/>
                  <a:t> </a:t>
                </a:r>
                <a:r>
                  <a:rPr lang="en-US" altLang="zh-CN" sz="2000" b="1" i="1" dirty="0" smtClean="0">
                    <a:solidFill>
                      <a:schemeClr val="accent2"/>
                    </a:solidFill>
                  </a:rPr>
                  <a:t>Smaller</a:t>
                </a:r>
                <a:endParaRPr lang="en-US" altLang="zh-CN" sz="2000" b="1" i="1" dirty="0">
                  <a:solidFill>
                    <a:schemeClr val="accent2"/>
                  </a:solidFill>
                </a:endParaRPr>
              </a:p>
            </p:txBody>
          </p:sp>
        </p:grpSp>
      </p:grpSp>
    </p:spTree>
    <p:extLst>
      <p:ext uri="{BB962C8B-B14F-4D97-AF65-F5344CB8AC3E}">
        <p14:creationId xmlns:p14="http://schemas.microsoft.com/office/powerpoint/2010/main" val="133682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6457950" y="6356351"/>
            <a:ext cx="2057400" cy="365125"/>
          </a:xfrm>
          <a:prstGeom prst="rect">
            <a:avLst/>
          </a:prstGeom>
        </p:spPr>
        <p:txBody>
          <a:bodyPr/>
          <a:lstStyle/>
          <a:p>
            <a:fld id="{F95AFE19-A5E0-45C3-AD0D-87342314753E}" type="slidenum">
              <a:rPr lang="zh-CN" altLang="en-US" smtClean="0"/>
              <a:t>34</a:t>
            </a:fld>
            <a:endParaRPr lang="zh-CN" altLang="en-US"/>
          </a:p>
        </p:txBody>
      </p:sp>
      <p:sp>
        <p:nvSpPr>
          <p:cNvPr id="6" name="标题 1"/>
          <p:cNvSpPr>
            <a:spLocks noGrp="1"/>
          </p:cNvSpPr>
          <p:nvPr>
            <p:ph type="title"/>
          </p:nvPr>
        </p:nvSpPr>
        <p:spPr>
          <a:xfrm>
            <a:off x="342901" y="286605"/>
            <a:ext cx="7467599" cy="725378"/>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altLang="zh-CN" i="1" dirty="0" smtClean="0"/>
              <a:t>DRC</a:t>
            </a:r>
            <a:endParaRPr lang="zh-CN" altLang="en-US" i="1" dirty="0"/>
          </a:p>
        </p:txBody>
      </p:sp>
      <p:grpSp>
        <p:nvGrpSpPr>
          <p:cNvPr id="2" name="组合 1"/>
          <p:cNvGrpSpPr/>
          <p:nvPr/>
        </p:nvGrpSpPr>
        <p:grpSpPr>
          <a:xfrm>
            <a:off x="342901" y="1926471"/>
            <a:ext cx="8525497" cy="3432366"/>
            <a:chOff x="342901" y="1612904"/>
            <a:chExt cx="8525497" cy="3432366"/>
          </a:xfrm>
        </p:grpSpPr>
        <p:pic>
          <p:nvPicPr>
            <p:cNvPr id="5" name="图片 4"/>
            <p:cNvPicPr>
              <a:picLocks noChangeAspect="1"/>
            </p:cNvPicPr>
            <p:nvPr/>
          </p:nvPicPr>
          <p:blipFill rotWithShape="1">
            <a:blip r:embed="rId2" cstate="print"/>
            <a:srcRect t="16698"/>
            <a:stretch/>
          </p:blipFill>
          <p:spPr>
            <a:xfrm>
              <a:off x="342901" y="1612904"/>
              <a:ext cx="8525497" cy="3432366"/>
            </a:xfrm>
            <a:prstGeom prst="rect">
              <a:avLst/>
            </a:prstGeom>
            <a:solidFill>
              <a:srgbClr val="FFFFFF"/>
            </a:solidFill>
          </p:spPr>
        </p:pic>
        <p:sp>
          <p:nvSpPr>
            <p:cNvPr id="7" name="文本框 6"/>
            <p:cNvSpPr txBox="1"/>
            <p:nvPr/>
          </p:nvSpPr>
          <p:spPr>
            <a:xfrm>
              <a:off x="2843809" y="1612904"/>
              <a:ext cx="1728192" cy="461665"/>
            </a:xfrm>
            <a:prstGeom prst="rect">
              <a:avLst/>
            </a:prstGeom>
            <a:solidFill>
              <a:schemeClr val="bg1"/>
            </a:solidFill>
          </p:spPr>
          <p:txBody>
            <a:bodyPr wrap="square" rtlCol="0">
              <a:spAutoFit/>
            </a:bodyPr>
            <a:lstStyle/>
            <a:p>
              <a:pPr algn="ctr"/>
              <a:r>
                <a:rPr lang="en-US" altLang="zh-CN" sz="2400" b="1" i="1" dirty="0" smtClean="0">
                  <a:solidFill>
                    <a:srgbClr val="FF0000"/>
                  </a:solidFill>
                </a:rPr>
                <a:t>Observed</a:t>
              </a:r>
              <a:endParaRPr lang="zh-CN" altLang="en-US" sz="2000" b="1" i="1" dirty="0">
                <a:solidFill>
                  <a:srgbClr val="FF0000"/>
                </a:solidFill>
              </a:endParaRPr>
            </a:p>
          </p:txBody>
        </p:sp>
        <p:sp>
          <p:nvSpPr>
            <p:cNvPr id="8" name="文本框 7"/>
            <p:cNvSpPr txBox="1"/>
            <p:nvPr/>
          </p:nvSpPr>
          <p:spPr>
            <a:xfrm>
              <a:off x="7219406" y="1612904"/>
              <a:ext cx="1648992" cy="461665"/>
            </a:xfrm>
            <a:prstGeom prst="rect">
              <a:avLst/>
            </a:prstGeom>
            <a:solidFill>
              <a:schemeClr val="bg1"/>
            </a:solidFill>
          </p:spPr>
          <p:txBody>
            <a:bodyPr wrap="square" rtlCol="0">
              <a:spAutoFit/>
            </a:bodyPr>
            <a:lstStyle/>
            <a:p>
              <a:pPr algn="ctr"/>
              <a:r>
                <a:rPr lang="en-US" altLang="zh-CN" sz="2400" b="1" i="1" dirty="0" smtClean="0">
                  <a:solidFill>
                    <a:schemeClr val="tx1">
                      <a:lumMod val="50000"/>
                      <a:lumOff val="50000"/>
                    </a:schemeClr>
                  </a:solidFill>
                </a:rPr>
                <a:t>Simulated</a:t>
              </a:r>
              <a:endParaRPr lang="zh-CN" altLang="en-US" sz="2400" b="1" i="1" dirty="0">
                <a:solidFill>
                  <a:schemeClr val="tx1">
                    <a:lumMod val="50000"/>
                    <a:lumOff val="50000"/>
                  </a:schemeClr>
                </a:solidFill>
              </a:endParaRPr>
            </a:p>
          </p:txBody>
        </p:sp>
        <p:sp>
          <p:nvSpPr>
            <p:cNvPr id="9" name="矩形 8"/>
            <p:cNvSpPr/>
            <p:nvPr/>
          </p:nvSpPr>
          <p:spPr>
            <a:xfrm>
              <a:off x="470263" y="1612904"/>
              <a:ext cx="4101737" cy="330743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矩形 9"/>
            <p:cNvSpPr/>
            <p:nvPr/>
          </p:nvSpPr>
          <p:spPr>
            <a:xfrm>
              <a:off x="4766661" y="1612904"/>
              <a:ext cx="4101737" cy="3307439"/>
            </a:xfrm>
            <a:prstGeom prst="rect">
              <a:avLst/>
            </a:pr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1" name="矩形 10"/>
          <p:cNvSpPr/>
          <p:nvPr/>
        </p:nvSpPr>
        <p:spPr>
          <a:xfrm>
            <a:off x="470263" y="5503651"/>
            <a:ext cx="8476383" cy="830997"/>
          </a:xfrm>
          <a:prstGeom prst="rect">
            <a:avLst/>
          </a:prstGeom>
          <a:ln>
            <a:noFill/>
          </a:ln>
        </p:spPr>
        <p:txBody>
          <a:bodyPr wrap="square">
            <a:spAutoFit/>
          </a:bodyPr>
          <a:lstStyle/>
          <a:p>
            <a:pPr algn="ctr"/>
            <a:r>
              <a:rPr lang="en-US" altLang="zh-CN" sz="2400" b="1" i="1" dirty="0" smtClean="0">
                <a:solidFill>
                  <a:schemeClr val="accent2"/>
                </a:solidFill>
                <a:ea typeface="仿宋" panose="02010609060101010101" pitchFamily="49" charset="-122"/>
              </a:rPr>
              <a:t>Captured: weak echo region &amp; descending reflectivity core</a:t>
            </a:r>
          </a:p>
          <a:p>
            <a:pPr algn="ctr"/>
            <a:r>
              <a:rPr lang="en-US" altLang="zh-CN" sz="2400" b="1" i="1" dirty="0" smtClean="0">
                <a:ea typeface="仿宋" panose="02010609060101010101" pitchFamily="49" charset="-122"/>
              </a:rPr>
              <a:t>Difference: ~30% shorter than observation</a:t>
            </a:r>
            <a:endParaRPr lang="zh-CN" altLang="en-US" sz="2400" b="1" i="1" dirty="0">
              <a:ea typeface="仿宋" panose="02010609060101010101" pitchFamily="49" charset="-122"/>
            </a:endParaRPr>
          </a:p>
        </p:txBody>
      </p:sp>
      <p:sp>
        <p:nvSpPr>
          <p:cNvPr id="12" name="文本框 11"/>
          <p:cNvSpPr txBox="1"/>
          <p:nvPr/>
        </p:nvSpPr>
        <p:spPr>
          <a:xfrm>
            <a:off x="339115" y="1319992"/>
            <a:ext cx="8529283" cy="461665"/>
          </a:xfrm>
          <a:prstGeom prst="rect">
            <a:avLst/>
          </a:prstGeom>
          <a:noFill/>
        </p:spPr>
        <p:txBody>
          <a:bodyPr wrap="square" rtlCol="0">
            <a:spAutoFit/>
          </a:bodyPr>
          <a:lstStyle/>
          <a:p>
            <a:r>
              <a:rPr lang="en-US" altLang="zh-CN" sz="2400" b="1" u="sng" dirty="0" smtClean="0"/>
              <a:t>3D </a:t>
            </a:r>
            <a:r>
              <a:rPr lang="en-US" altLang="zh-CN" sz="2400" b="1" u="sng" dirty="0" err="1"/>
              <a:t>I</a:t>
            </a:r>
            <a:r>
              <a:rPr lang="en-US" altLang="zh-CN" sz="2400" b="1" u="sng" dirty="0" err="1" smtClean="0"/>
              <a:t>sosurfaces</a:t>
            </a:r>
            <a:r>
              <a:rPr lang="en-US" altLang="zh-CN" sz="2400" b="1" u="sng" dirty="0" smtClean="0"/>
              <a:t> of Reflectivity</a:t>
            </a:r>
            <a:endParaRPr lang="zh-CN" altLang="en-US" sz="2400" b="1" dirty="0"/>
          </a:p>
        </p:txBody>
      </p:sp>
    </p:spTree>
    <p:extLst>
      <p:ext uri="{BB962C8B-B14F-4D97-AF65-F5344CB8AC3E}">
        <p14:creationId xmlns:p14="http://schemas.microsoft.com/office/powerpoint/2010/main" val="355476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42901" y="286605"/>
            <a:ext cx="7467599" cy="725378"/>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altLang="zh-CN" i="1" dirty="0" smtClean="0"/>
              <a:t>Tornado</a:t>
            </a:r>
            <a:endParaRPr lang="zh-CN" altLang="en-US" i="1" dirty="0"/>
          </a:p>
        </p:txBody>
      </p:sp>
      <p:sp>
        <p:nvSpPr>
          <p:cNvPr id="6" name="灯片编号占位符 5"/>
          <p:cNvSpPr>
            <a:spLocks noGrp="1"/>
          </p:cNvSpPr>
          <p:nvPr>
            <p:ph type="sldNum" sz="quarter" idx="4294967295"/>
          </p:nvPr>
        </p:nvSpPr>
        <p:spPr>
          <a:xfrm>
            <a:off x="6457950" y="6356351"/>
            <a:ext cx="2057400" cy="365125"/>
          </a:xfrm>
          <a:prstGeom prst="rect">
            <a:avLst/>
          </a:prstGeom>
        </p:spPr>
        <p:txBody>
          <a:bodyPr/>
          <a:lstStyle/>
          <a:p>
            <a:fld id="{F95AFE19-A5E0-45C3-AD0D-87342314753E}" type="slidenum">
              <a:rPr lang="zh-CN" altLang="en-US" smtClean="0"/>
              <a:t>35</a:t>
            </a:fld>
            <a:endParaRPr lang="zh-CN" altLang="en-US"/>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8611" t="21984" r="8611" b="24606"/>
          <a:stretch/>
        </p:blipFill>
        <p:spPr>
          <a:xfrm>
            <a:off x="339381" y="1306651"/>
            <a:ext cx="4209081" cy="203744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8599" t="21977" r="8599" b="24599"/>
          <a:stretch/>
        </p:blipFill>
        <p:spPr>
          <a:xfrm>
            <a:off x="4729699" y="1306651"/>
            <a:ext cx="4209351" cy="203744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8599" t="21977" r="8599" b="24599"/>
          <a:stretch/>
        </p:blipFill>
        <p:spPr>
          <a:xfrm>
            <a:off x="339381" y="3638760"/>
            <a:ext cx="4204170" cy="2034932"/>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8599" t="21977" r="8599" b="24599"/>
          <a:stretch/>
        </p:blipFill>
        <p:spPr>
          <a:xfrm>
            <a:off x="4729699" y="3638760"/>
            <a:ext cx="4204170" cy="2034932"/>
          </a:xfrm>
          <a:prstGeom prst="rect">
            <a:avLst/>
          </a:prstGeom>
        </p:spPr>
      </p:pic>
      <p:sp>
        <p:nvSpPr>
          <p:cNvPr id="11" name="文本框 10"/>
          <p:cNvSpPr txBox="1"/>
          <p:nvPr/>
        </p:nvSpPr>
        <p:spPr>
          <a:xfrm>
            <a:off x="3719686" y="1311278"/>
            <a:ext cx="823865" cy="3693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b="1" dirty="0" smtClean="0">
                <a:solidFill>
                  <a:schemeClr val="tx1"/>
                </a:solidFill>
              </a:rPr>
              <a:t>t</a:t>
            </a:r>
            <a:endParaRPr lang="zh-CN" altLang="en-US" b="1" dirty="0">
              <a:solidFill>
                <a:schemeClr val="tx1"/>
              </a:solidFill>
            </a:endParaRPr>
          </a:p>
        </p:txBody>
      </p:sp>
      <p:sp>
        <p:nvSpPr>
          <p:cNvPr id="12" name="文本框 11"/>
          <p:cNvSpPr txBox="1"/>
          <p:nvPr/>
        </p:nvSpPr>
        <p:spPr>
          <a:xfrm>
            <a:off x="8110004" y="1311278"/>
            <a:ext cx="823865" cy="3693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b="1" dirty="0" smtClean="0">
                <a:solidFill>
                  <a:schemeClr val="tx1"/>
                </a:solidFill>
              </a:rPr>
              <a:t>t+9’</a:t>
            </a:r>
            <a:endParaRPr lang="zh-CN" altLang="en-US" b="1" dirty="0">
              <a:solidFill>
                <a:schemeClr val="tx1"/>
              </a:solidFill>
            </a:endParaRPr>
          </a:p>
        </p:txBody>
      </p:sp>
      <p:sp>
        <p:nvSpPr>
          <p:cNvPr id="13" name="文本框 12"/>
          <p:cNvSpPr txBox="1"/>
          <p:nvPr/>
        </p:nvSpPr>
        <p:spPr>
          <a:xfrm>
            <a:off x="3719685" y="3915416"/>
            <a:ext cx="823865" cy="3693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b="1" dirty="0" smtClean="0">
                <a:solidFill>
                  <a:schemeClr val="tx1"/>
                </a:solidFill>
              </a:rPr>
              <a:t>t+15’</a:t>
            </a:r>
            <a:endParaRPr lang="zh-CN" altLang="en-US" b="1" dirty="0">
              <a:solidFill>
                <a:schemeClr val="tx1"/>
              </a:solidFill>
            </a:endParaRPr>
          </a:p>
        </p:txBody>
      </p:sp>
      <p:sp>
        <p:nvSpPr>
          <p:cNvPr id="14" name="文本框 13"/>
          <p:cNvSpPr txBox="1"/>
          <p:nvPr/>
        </p:nvSpPr>
        <p:spPr>
          <a:xfrm>
            <a:off x="8110003" y="3915416"/>
            <a:ext cx="823865" cy="3693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CN" b="1" dirty="0" smtClean="0">
                <a:solidFill>
                  <a:schemeClr val="tx1"/>
                </a:solidFill>
              </a:rPr>
              <a:t>t+20’</a:t>
            </a:r>
            <a:endParaRPr lang="zh-CN" altLang="en-US" b="1" dirty="0">
              <a:solidFill>
                <a:schemeClr val="tx1"/>
              </a:solidFill>
            </a:endParaRPr>
          </a:p>
        </p:txBody>
      </p:sp>
      <p:grpSp>
        <p:nvGrpSpPr>
          <p:cNvPr id="2" name="组合 1"/>
          <p:cNvGrpSpPr/>
          <p:nvPr/>
        </p:nvGrpSpPr>
        <p:grpSpPr>
          <a:xfrm>
            <a:off x="920948" y="2350256"/>
            <a:ext cx="782587" cy="526983"/>
            <a:chOff x="920948" y="2679660"/>
            <a:chExt cx="782587" cy="526983"/>
          </a:xfrm>
        </p:grpSpPr>
        <p:sp>
          <p:nvSpPr>
            <p:cNvPr id="15" name="矩形 14"/>
            <p:cNvSpPr/>
            <p:nvPr/>
          </p:nvSpPr>
          <p:spPr>
            <a:xfrm>
              <a:off x="920948" y="2679660"/>
              <a:ext cx="782587" cy="400110"/>
            </a:xfrm>
            <a:prstGeom prst="rect">
              <a:avLst/>
            </a:prstGeom>
          </p:spPr>
          <p:txBody>
            <a:bodyPr wrap="none">
              <a:spAutoFit/>
            </a:bodyPr>
            <a:lstStyle/>
            <a:p>
              <a:r>
                <a:rPr lang="en-US" altLang="zh-CN" sz="2000" b="1" dirty="0">
                  <a:solidFill>
                    <a:schemeClr val="tx1">
                      <a:lumMod val="50000"/>
                      <a:lumOff val="50000"/>
                    </a:schemeClr>
                  </a:solidFill>
                </a:rPr>
                <a:t>cloud</a:t>
              </a:r>
              <a:endParaRPr lang="en-US" altLang="zh-CN" sz="2000" dirty="0">
                <a:solidFill>
                  <a:srgbClr val="C00000"/>
                </a:solidFill>
                <a:latin typeface="Times New Roman" panose="02020603050405020304" pitchFamily="18" charset="0"/>
              </a:endParaRPr>
            </a:p>
          </p:txBody>
        </p:sp>
        <p:cxnSp>
          <p:nvCxnSpPr>
            <p:cNvPr id="16" name="直接箭头连接符 15"/>
            <p:cNvCxnSpPr/>
            <p:nvPr/>
          </p:nvCxnSpPr>
          <p:spPr>
            <a:xfrm>
              <a:off x="1338368" y="3006660"/>
              <a:ext cx="292722" cy="199983"/>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3202345" y="1619857"/>
            <a:ext cx="1436735" cy="400110"/>
            <a:chOff x="3292964" y="2285271"/>
            <a:chExt cx="1436735" cy="400110"/>
          </a:xfrm>
        </p:grpSpPr>
        <p:sp>
          <p:nvSpPr>
            <p:cNvPr id="17" name="矩形 16"/>
            <p:cNvSpPr/>
            <p:nvPr/>
          </p:nvSpPr>
          <p:spPr>
            <a:xfrm>
              <a:off x="3705060" y="2285271"/>
              <a:ext cx="1024639" cy="400110"/>
            </a:xfrm>
            <a:prstGeom prst="rect">
              <a:avLst/>
            </a:prstGeom>
          </p:spPr>
          <p:txBody>
            <a:bodyPr wrap="none">
              <a:spAutoFit/>
            </a:bodyPr>
            <a:lstStyle/>
            <a:p>
              <a:r>
                <a:rPr lang="en-US" altLang="zh-CN" sz="2000" b="1" dirty="0">
                  <a:solidFill>
                    <a:srgbClr val="009999"/>
                  </a:solidFill>
                </a:rPr>
                <a:t>updraft</a:t>
              </a:r>
              <a:endParaRPr lang="zh-CN" altLang="en-US" sz="2000" dirty="0"/>
            </a:p>
          </p:txBody>
        </p:sp>
        <p:cxnSp>
          <p:nvCxnSpPr>
            <p:cNvPr id="18" name="直接箭头连接符 17"/>
            <p:cNvCxnSpPr/>
            <p:nvPr/>
          </p:nvCxnSpPr>
          <p:spPr>
            <a:xfrm flipH="1">
              <a:off x="3292964" y="2543390"/>
              <a:ext cx="465472" cy="115840"/>
            </a:xfrm>
            <a:prstGeom prst="straightConnector1">
              <a:avLst/>
            </a:prstGeom>
            <a:ln w="38100">
              <a:solidFill>
                <a:srgbClr val="00999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5305162" y="2445641"/>
            <a:ext cx="1426564" cy="694778"/>
            <a:chOff x="5690041" y="3622695"/>
            <a:chExt cx="1426564" cy="694778"/>
          </a:xfrm>
        </p:grpSpPr>
        <p:sp>
          <p:nvSpPr>
            <p:cNvPr id="19" name="矩形 18"/>
            <p:cNvSpPr/>
            <p:nvPr/>
          </p:nvSpPr>
          <p:spPr>
            <a:xfrm>
              <a:off x="5690041" y="3622695"/>
              <a:ext cx="1172116" cy="400110"/>
            </a:xfrm>
            <a:prstGeom prst="rect">
              <a:avLst/>
            </a:prstGeom>
          </p:spPr>
          <p:txBody>
            <a:bodyPr wrap="none">
              <a:spAutoFit/>
            </a:bodyPr>
            <a:lstStyle/>
            <a:p>
              <a:r>
                <a:rPr lang="en-US" altLang="zh-CN" sz="2000" b="1" dirty="0">
                  <a:solidFill>
                    <a:srgbClr val="002060"/>
                  </a:solidFill>
                </a:rPr>
                <a:t>vorticity </a:t>
              </a:r>
              <a:endParaRPr lang="zh-CN" altLang="en-US" sz="2000" dirty="0">
                <a:solidFill>
                  <a:srgbClr val="002060"/>
                </a:solidFill>
              </a:endParaRPr>
            </a:p>
          </p:txBody>
        </p:sp>
        <p:cxnSp>
          <p:nvCxnSpPr>
            <p:cNvPr id="20" name="直接箭头连接符 19"/>
            <p:cNvCxnSpPr/>
            <p:nvPr/>
          </p:nvCxnSpPr>
          <p:spPr>
            <a:xfrm>
              <a:off x="6385085" y="3954301"/>
              <a:ext cx="731520" cy="36317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a:off x="8045957" y="2076980"/>
            <a:ext cx="1173719" cy="796480"/>
            <a:chOff x="7950162" y="2285271"/>
            <a:chExt cx="1173719" cy="796480"/>
          </a:xfrm>
        </p:grpSpPr>
        <p:sp>
          <p:nvSpPr>
            <p:cNvPr id="21" name="矩形 20"/>
            <p:cNvSpPr/>
            <p:nvPr/>
          </p:nvSpPr>
          <p:spPr>
            <a:xfrm>
              <a:off x="7950162" y="2285271"/>
              <a:ext cx="1173719" cy="400110"/>
            </a:xfrm>
            <a:prstGeom prst="rect">
              <a:avLst/>
            </a:prstGeom>
          </p:spPr>
          <p:txBody>
            <a:bodyPr wrap="none">
              <a:spAutoFit/>
            </a:bodyPr>
            <a:lstStyle/>
            <a:p>
              <a:r>
                <a:rPr lang="en-US" altLang="zh-CN" sz="2000" b="1" dirty="0">
                  <a:solidFill>
                    <a:srgbClr val="7030A0"/>
                  </a:solidFill>
                </a:rPr>
                <a:t>cold pool</a:t>
              </a:r>
              <a:endParaRPr lang="zh-CN" altLang="en-US" sz="2000" dirty="0"/>
            </a:p>
          </p:txBody>
        </p:sp>
        <p:cxnSp>
          <p:nvCxnSpPr>
            <p:cNvPr id="22" name="直接箭头连接符 21"/>
            <p:cNvCxnSpPr/>
            <p:nvPr/>
          </p:nvCxnSpPr>
          <p:spPr>
            <a:xfrm flipH="1">
              <a:off x="8307976" y="2628748"/>
              <a:ext cx="180156" cy="453003"/>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Box 8"/>
          <p:cNvSpPr txBox="1"/>
          <p:nvPr/>
        </p:nvSpPr>
        <p:spPr>
          <a:xfrm>
            <a:off x="334200" y="1298681"/>
            <a:ext cx="4204169" cy="461665"/>
          </a:xfrm>
          <a:prstGeom prst="rect">
            <a:avLst/>
          </a:prstGeom>
          <a:noFill/>
        </p:spPr>
        <p:txBody>
          <a:bodyPr wrap="square" rtlCol="0">
            <a:spAutoFit/>
          </a:bodyPr>
          <a:lstStyle/>
          <a:p>
            <a:r>
              <a:rPr lang="en-US" altLang="zh-CN" sz="2400" b="1" i="1" dirty="0" smtClean="0">
                <a:solidFill>
                  <a:schemeClr val="accent2"/>
                </a:solidFill>
                <a:ea typeface="楷体" panose="02010609060101010101" pitchFamily="49" charset="-122"/>
              </a:rPr>
              <a:t>   </a:t>
            </a:r>
            <a:r>
              <a:rPr lang="en-US" altLang="zh-CN" sz="2400" b="1" i="1" u="sng" dirty="0" err="1" smtClean="0">
                <a:solidFill>
                  <a:schemeClr val="accent2"/>
                </a:solidFill>
                <a:ea typeface="楷体" panose="02010609060101010101" pitchFamily="49" charset="-122"/>
              </a:rPr>
              <a:t>Tornadogenesis</a:t>
            </a:r>
            <a:endParaRPr lang="zh-CN" altLang="en-US" sz="2400" b="1" i="1" u="sng" dirty="0">
              <a:solidFill>
                <a:schemeClr val="accent2"/>
              </a:solidFill>
              <a:ea typeface="楷体" panose="02010609060101010101" pitchFamily="49" charset="-122"/>
            </a:endParaRPr>
          </a:p>
        </p:txBody>
      </p:sp>
      <p:sp>
        <p:nvSpPr>
          <p:cNvPr id="30" name="TextBox 8"/>
          <p:cNvSpPr txBox="1"/>
          <p:nvPr/>
        </p:nvSpPr>
        <p:spPr>
          <a:xfrm>
            <a:off x="4729699" y="1300825"/>
            <a:ext cx="4204169" cy="461665"/>
          </a:xfrm>
          <a:prstGeom prst="rect">
            <a:avLst/>
          </a:prstGeom>
          <a:noFill/>
        </p:spPr>
        <p:txBody>
          <a:bodyPr wrap="square" rtlCol="0">
            <a:spAutoFit/>
          </a:bodyPr>
          <a:lstStyle/>
          <a:p>
            <a:r>
              <a:rPr lang="en-US" altLang="zh-CN" sz="2400" b="1" i="1" dirty="0" smtClean="0">
                <a:solidFill>
                  <a:schemeClr val="accent2"/>
                </a:solidFill>
                <a:ea typeface="楷体" panose="02010609060101010101" pitchFamily="49" charset="-122"/>
              </a:rPr>
              <a:t>   </a:t>
            </a:r>
            <a:r>
              <a:rPr lang="en-US" altLang="zh-CN" sz="2400" b="1" i="1" u="sng" dirty="0" smtClean="0">
                <a:solidFill>
                  <a:schemeClr val="accent2"/>
                </a:solidFill>
                <a:ea typeface="楷体" panose="02010609060101010101" pitchFamily="49" charset="-122"/>
              </a:rPr>
              <a:t>Re-intensification</a:t>
            </a:r>
            <a:endParaRPr lang="zh-CN" altLang="en-US" sz="2400" b="1" i="1" u="sng" dirty="0">
              <a:solidFill>
                <a:schemeClr val="accent2"/>
              </a:solidFill>
              <a:ea typeface="楷体" panose="02010609060101010101" pitchFamily="49" charset="-122"/>
            </a:endParaRPr>
          </a:p>
        </p:txBody>
      </p:sp>
      <p:sp>
        <p:nvSpPr>
          <p:cNvPr id="31" name="TextBox 8"/>
          <p:cNvSpPr txBox="1"/>
          <p:nvPr/>
        </p:nvSpPr>
        <p:spPr>
          <a:xfrm>
            <a:off x="342901" y="3638760"/>
            <a:ext cx="4204169" cy="461665"/>
          </a:xfrm>
          <a:prstGeom prst="rect">
            <a:avLst/>
          </a:prstGeom>
          <a:noFill/>
        </p:spPr>
        <p:txBody>
          <a:bodyPr wrap="square" rtlCol="0">
            <a:spAutoFit/>
          </a:bodyPr>
          <a:lstStyle/>
          <a:p>
            <a:r>
              <a:rPr lang="en-US" altLang="zh-CN" sz="2400" b="1" i="1" dirty="0" smtClean="0">
                <a:solidFill>
                  <a:schemeClr val="accent2"/>
                </a:solidFill>
                <a:ea typeface="楷体" panose="02010609060101010101" pitchFamily="49" charset="-122"/>
              </a:rPr>
              <a:t>   </a:t>
            </a:r>
            <a:r>
              <a:rPr lang="en-US" altLang="zh-CN" sz="2400" b="1" i="1" u="sng" dirty="0" smtClean="0">
                <a:solidFill>
                  <a:schemeClr val="accent2"/>
                </a:solidFill>
                <a:ea typeface="楷体" panose="02010609060101010101" pitchFamily="49" charset="-122"/>
              </a:rPr>
              <a:t>Maturity</a:t>
            </a:r>
            <a:endParaRPr lang="zh-CN" altLang="en-US" sz="2400" b="1" i="1" u="sng" dirty="0">
              <a:solidFill>
                <a:schemeClr val="accent2"/>
              </a:solidFill>
              <a:ea typeface="楷体" panose="02010609060101010101" pitchFamily="49" charset="-122"/>
            </a:endParaRPr>
          </a:p>
        </p:txBody>
      </p:sp>
      <p:sp>
        <p:nvSpPr>
          <p:cNvPr id="32" name="TextBox 8"/>
          <p:cNvSpPr txBox="1"/>
          <p:nvPr/>
        </p:nvSpPr>
        <p:spPr>
          <a:xfrm>
            <a:off x="4729699" y="3638759"/>
            <a:ext cx="4204169" cy="461665"/>
          </a:xfrm>
          <a:prstGeom prst="rect">
            <a:avLst/>
          </a:prstGeom>
          <a:noFill/>
        </p:spPr>
        <p:txBody>
          <a:bodyPr wrap="square" rtlCol="0">
            <a:spAutoFit/>
          </a:bodyPr>
          <a:lstStyle/>
          <a:p>
            <a:r>
              <a:rPr lang="en-US" altLang="zh-CN" sz="2400" b="1" i="1" dirty="0" smtClean="0">
                <a:solidFill>
                  <a:schemeClr val="accent2"/>
                </a:solidFill>
                <a:ea typeface="楷体" panose="02010609060101010101" pitchFamily="49" charset="-122"/>
              </a:rPr>
              <a:t>   </a:t>
            </a:r>
            <a:r>
              <a:rPr lang="en-US" altLang="zh-CN" sz="2400" b="1" i="1" u="sng" dirty="0" smtClean="0">
                <a:solidFill>
                  <a:schemeClr val="accent2"/>
                </a:solidFill>
                <a:ea typeface="楷体" panose="02010609060101010101" pitchFamily="49" charset="-122"/>
              </a:rPr>
              <a:t>Demise</a:t>
            </a:r>
            <a:endParaRPr lang="zh-CN" altLang="en-US" sz="2400" b="1" i="1" u="sng" dirty="0">
              <a:solidFill>
                <a:schemeClr val="accent2"/>
              </a:solidFill>
              <a:ea typeface="楷体" panose="02010609060101010101" pitchFamily="49" charset="-122"/>
            </a:endParaRPr>
          </a:p>
        </p:txBody>
      </p:sp>
      <p:sp>
        <p:nvSpPr>
          <p:cNvPr id="28" name="矩形 27"/>
          <p:cNvSpPr/>
          <p:nvPr/>
        </p:nvSpPr>
        <p:spPr>
          <a:xfrm>
            <a:off x="342900" y="5831027"/>
            <a:ext cx="8590968" cy="707886"/>
          </a:xfrm>
          <a:prstGeom prst="rect">
            <a:avLst/>
          </a:prstGeom>
        </p:spPr>
        <p:txBody>
          <a:bodyPr wrap="square">
            <a:spAutoFit/>
          </a:bodyPr>
          <a:lstStyle/>
          <a:p>
            <a:r>
              <a:rPr lang="en-US" altLang="zh-CN" sz="2000" b="1" dirty="0" smtClean="0">
                <a:solidFill>
                  <a:schemeClr val="tx1">
                    <a:lumMod val="50000"/>
                    <a:lumOff val="50000"/>
                  </a:schemeClr>
                </a:solidFill>
              </a:rPr>
              <a:t>cloud: </a:t>
            </a:r>
            <a:r>
              <a:rPr lang="en-US" altLang="zh-CN" sz="2000" b="1" i="1" dirty="0"/>
              <a:t>0.1 g/kg cloud </a:t>
            </a:r>
            <a:r>
              <a:rPr lang="en-US" altLang="zh-CN" sz="2000" b="1" i="1" dirty="0" smtClean="0"/>
              <a:t>water mixing ratio   </a:t>
            </a:r>
            <a:r>
              <a:rPr lang="en-US" altLang="zh-CN" sz="2000" b="1" dirty="0" smtClean="0">
                <a:solidFill>
                  <a:srgbClr val="009999"/>
                </a:solidFill>
              </a:rPr>
              <a:t>updraft</a:t>
            </a:r>
            <a:r>
              <a:rPr lang="en-US" altLang="zh-CN" sz="2000" b="1" dirty="0">
                <a:solidFill>
                  <a:srgbClr val="009999"/>
                </a:solidFill>
              </a:rPr>
              <a:t>:</a:t>
            </a:r>
            <a:r>
              <a:rPr lang="en-US" altLang="zh-CN" sz="2000" b="1" i="1" dirty="0"/>
              <a:t> 15 m </a:t>
            </a:r>
            <a:r>
              <a:rPr lang="en-US" altLang="zh-CN" sz="2000" b="1" i="1" dirty="0" smtClean="0"/>
              <a:t>s</a:t>
            </a:r>
            <a:r>
              <a:rPr lang="en-US" altLang="zh-CN" sz="2000" b="1" i="1" baseline="30000" dirty="0" smtClean="0"/>
              <a:t>-1 </a:t>
            </a:r>
            <a:r>
              <a:rPr lang="en-US" altLang="zh-CN" sz="2000" b="1" i="1" dirty="0" smtClean="0"/>
              <a:t>vertical velocity</a:t>
            </a:r>
            <a:endParaRPr lang="en-US" altLang="zh-CN" sz="2000" b="1" i="1" dirty="0" smtClean="0">
              <a:latin typeface="Times New Roman" panose="02020603050405020304" pitchFamily="18" charset="0"/>
            </a:endParaRPr>
          </a:p>
          <a:p>
            <a:r>
              <a:rPr lang="en-US" altLang="zh-CN" sz="2000" b="1" dirty="0" smtClean="0">
                <a:solidFill>
                  <a:srgbClr val="7030A0"/>
                </a:solidFill>
              </a:rPr>
              <a:t>cold pool</a:t>
            </a:r>
            <a:r>
              <a:rPr lang="en-US" altLang="zh-CN" sz="2000" b="1" dirty="0" smtClean="0">
                <a:solidFill>
                  <a:schemeClr val="tx1">
                    <a:lumMod val="50000"/>
                    <a:lumOff val="50000"/>
                  </a:schemeClr>
                </a:solidFill>
              </a:rPr>
              <a:t>: </a:t>
            </a:r>
            <a:r>
              <a:rPr lang="en-US" altLang="zh-CN" sz="2000" b="1" i="1" dirty="0"/>
              <a:t>-1 K potential </a:t>
            </a:r>
            <a:r>
              <a:rPr lang="en-US" altLang="zh-CN" sz="2000" b="1" i="1" dirty="0" smtClean="0"/>
              <a:t>temperature perturbation   </a:t>
            </a:r>
            <a:r>
              <a:rPr lang="en-US" altLang="zh-CN" sz="2000" b="1" dirty="0" smtClean="0">
                <a:solidFill>
                  <a:srgbClr val="002060"/>
                </a:solidFill>
                <a:latin typeface="Times New Roman" panose="02020603050405020304" pitchFamily="18" charset="0"/>
              </a:rPr>
              <a:t>vorticity</a:t>
            </a:r>
            <a:r>
              <a:rPr lang="en-US" altLang="zh-CN" sz="2000" b="1" dirty="0">
                <a:solidFill>
                  <a:srgbClr val="002060"/>
                </a:solidFill>
                <a:latin typeface="Times New Roman" panose="02020603050405020304" pitchFamily="18" charset="0"/>
              </a:rPr>
              <a:t>:</a:t>
            </a:r>
            <a:r>
              <a:rPr lang="en-US" altLang="zh-CN" sz="2000" b="1" dirty="0">
                <a:solidFill>
                  <a:srgbClr val="009999"/>
                </a:solidFill>
                <a:latin typeface="Times New Roman" panose="02020603050405020304" pitchFamily="18" charset="0"/>
              </a:rPr>
              <a:t> </a:t>
            </a:r>
            <a:r>
              <a:rPr lang="en-US" altLang="zh-CN" sz="2000" b="1" i="1" dirty="0">
                <a:latin typeface="Times New Roman" panose="02020603050405020304" pitchFamily="18" charset="0"/>
              </a:rPr>
              <a:t>0.1 </a:t>
            </a:r>
            <a:r>
              <a:rPr lang="en-US" altLang="zh-CN" sz="2000" b="1" i="1" dirty="0" smtClean="0">
                <a:latin typeface="Times New Roman" panose="02020603050405020304" pitchFamily="18" charset="0"/>
              </a:rPr>
              <a:t>&amp; 0.15 s</a:t>
            </a:r>
            <a:r>
              <a:rPr lang="en-US" altLang="zh-CN" sz="2000" b="1" i="1" baseline="30000" dirty="0" smtClean="0">
                <a:latin typeface="Times New Roman" panose="02020603050405020304" pitchFamily="18" charset="0"/>
              </a:rPr>
              <a:t>-1</a:t>
            </a:r>
            <a:endParaRPr lang="en-US" altLang="zh-CN" sz="2000" i="1" dirty="0">
              <a:latin typeface="Times New Roman" panose="02020603050405020304" pitchFamily="18" charset="0"/>
            </a:endParaRPr>
          </a:p>
        </p:txBody>
      </p:sp>
    </p:spTree>
    <p:extLst>
      <p:ext uri="{BB962C8B-B14F-4D97-AF65-F5344CB8AC3E}">
        <p14:creationId xmlns:p14="http://schemas.microsoft.com/office/powerpoint/2010/main" val="32160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42901" y="286605"/>
            <a:ext cx="7467599" cy="725378"/>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altLang="zh-CN" i="1" dirty="0"/>
              <a:t>Simulated Tornado Lifespan</a:t>
            </a:r>
            <a:endParaRPr lang="zh-CN" altLang="en-US" i="1" dirty="0"/>
          </a:p>
        </p:txBody>
      </p:sp>
      <p:sp>
        <p:nvSpPr>
          <p:cNvPr id="6" name="灯片编号占位符 5"/>
          <p:cNvSpPr>
            <a:spLocks noGrp="1"/>
          </p:cNvSpPr>
          <p:nvPr>
            <p:ph type="sldNum" sz="quarter" idx="4294967295"/>
          </p:nvPr>
        </p:nvSpPr>
        <p:spPr>
          <a:xfrm>
            <a:off x="6457950" y="6356351"/>
            <a:ext cx="2057400" cy="365125"/>
          </a:xfrm>
          <a:prstGeom prst="rect">
            <a:avLst/>
          </a:prstGeom>
        </p:spPr>
        <p:txBody>
          <a:bodyPr/>
          <a:lstStyle/>
          <a:p>
            <a:fld id="{F95AFE19-A5E0-45C3-AD0D-87342314753E}" type="slidenum">
              <a:rPr lang="zh-CN" altLang="en-US" smtClean="0"/>
              <a:t>36</a:t>
            </a:fld>
            <a:endParaRPr lang="zh-CN" altLang="en-US"/>
          </a:p>
        </p:txBody>
      </p:sp>
      <p:sp>
        <p:nvSpPr>
          <p:cNvPr id="7" name="文本框 6"/>
          <p:cNvSpPr txBox="1"/>
          <p:nvPr/>
        </p:nvSpPr>
        <p:spPr>
          <a:xfrm>
            <a:off x="6084168" y="5856274"/>
            <a:ext cx="2829493" cy="369332"/>
          </a:xfrm>
          <a:prstGeom prst="rect">
            <a:avLst/>
          </a:prstGeom>
          <a:noFill/>
        </p:spPr>
        <p:txBody>
          <a:bodyPr wrap="square" rtlCol="0">
            <a:spAutoFit/>
          </a:bodyPr>
          <a:lstStyle/>
          <a:p>
            <a:pPr algn="ctr"/>
            <a:r>
              <a:rPr lang="en-US" altLang="zh-CN" b="1" i="1" dirty="0" smtClean="0">
                <a:solidFill>
                  <a:schemeClr val="accent2"/>
                </a:solidFill>
              </a:rPr>
              <a:t>(Time interval: 30 sec)</a:t>
            </a:r>
            <a:endParaRPr lang="zh-CN" altLang="en-US" b="1" i="1" dirty="0">
              <a:solidFill>
                <a:schemeClr val="accent2"/>
              </a:solidFill>
            </a:endParaRPr>
          </a:p>
        </p:txBody>
      </p:sp>
      <p:grpSp>
        <p:nvGrpSpPr>
          <p:cNvPr id="18" name="组合 17"/>
          <p:cNvGrpSpPr/>
          <p:nvPr/>
        </p:nvGrpSpPr>
        <p:grpSpPr>
          <a:xfrm>
            <a:off x="194575" y="1720290"/>
            <a:ext cx="4318804" cy="4640587"/>
            <a:chOff x="194575" y="1720290"/>
            <a:chExt cx="4318804" cy="4640587"/>
          </a:xfrm>
        </p:grpSpPr>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575" y="2118511"/>
              <a:ext cx="4318802" cy="3240000"/>
            </a:xfrm>
            <a:prstGeom prst="rect">
              <a:avLst/>
            </a:prstGeom>
          </p:spPr>
        </p:pic>
        <p:grpSp>
          <p:nvGrpSpPr>
            <p:cNvPr id="35" name="组合 34"/>
            <p:cNvGrpSpPr/>
            <p:nvPr/>
          </p:nvGrpSpPr>
          <p:grpSpPr>
            <a:xfrm>
              <a:off x="194575" y="1720290"/>
              <a:ext cx="4318804" cy="400110"/>
              <a:chOff x="194575" y="1720290"/>
              <a:chExt cx="4318804" cy="400110"/>
            </a:xfrm>
            <a:noFill/>
          </p:grpSpPr>
          <p:sp>
            <p:nvSpPr>
              <p:cNvPr id="14" name="TextBox 2"/>
              <p:cNvSpPr txBox="1"/>
              <p:nvPr/>
            </p:nvSpPr>
            <p:spPr>
              <a:xfrm>
                <a:off x="194575" y="1720290"/>
                <a:ext cx="1345538" cy="400110"/>
              </a:xfrm>
              <a:prstGeom prst="rect">
                <a:avLst/>
              </a:prstGeom>
              <a:grpFill/>
            </p:spPr>
            <p:txBody>
              <a:bodyPr wrap="square" rtlCol="0">
                <a:spAutoFit/>
              </a:bodyPr>
              <a:lstStyle/>
              <a:p>
                <a:pPr algn="ctr"/>
                <a:r>
                  <a:rPr lang="en-US" altLang="zh-CN" sz="2000" b="1" dirty="0">
                    <a:solidFill>
                      <a:srgbClr val="009999"/>
                    </a:solidFill>
                    <a:ea typeface="楷体" panose="02010609060101010101" pitchFamily="49" charset="-122"/>
                  </a:rPr>
                  <a:t>U</a:t>
                </a:r>
                <a:r>
                  <a:rPr lang="en-US" altLang="zh-CN" sz="2000" b="1" dirty="0" smtClean="0">
                    <a:solidFill>
                      <a:srgbClr val="009999"/>
                    </a:solidFill>
                    <a:ea typeface="楷体" panose="02010609060101010101" pitchFamily="49" charset="-122"/>
                  </a:rPr>
                  <a:t>pdraft</a:t>
                </a:r>
                <a:endParaRPr lang="zh-CN" altLang="en-US" sz="2000" b="1" dirty="0">
                  <a:solidFill>
                    <a:srgbClr val="009999"/>
                  </a:solidFill>
                  <a:ea typeface="楷体" panose="02010609060101010101" pitchFamily="49" charset="-122"/>
                </a:endParaRPr>
              </a:p>
            </p:txBody>
          </p:sp>
          <p:sp>
            <p:nvSpPr>
              <p:cNvPr id="15" name="TextBox 7"/>
              <p:cNvSpPr txBox="1"/>
              <p:nvPr/>
            </p:nvSpPr>
            <p:spPr>
              <a:xfrm>
                <a:off x="3167841" y="1720290"/>
                <a:ext cx="1345538" cy="400110"/>
              </a:xfrm>
              <a:prstGeom prst="rect">
                <a:avLst/>
              </a:prstGeom>
              <a:grpFill/>
            </p:spPr>
            <p:txBody>
              <a:bodyPr wrap="square" rtlCol="0">
                <a:spAutoFit/>
              </a:bodyPr>
              <a:lstStyle/>
              <a:p>
                <a:pPr algn="ctr"/>
                <a:r>
                  <a:rPr lang="en-US" altLang="zh-CN" sz="2000" b="1" dirty="0" smtClean="0">
                    <a:solidFill>
                      <a:srgbClr val="002060"/>
                    </a:solidFill>
                    <a:ea typeface="楷体" panose="02010609060101010101" pitchFamily="49" charset="-122"/>
                  </a:rPr>
                  <a:t>Vorticity</a:t>
                </a:r>
                <a:endParaRPr lang="zh-CN" altLang="en-US" sz="2000" b="1" dirty="0">
                  <a:solidFill>
                    <a:srgbClr val="002060"/>
                  </a:solidFill>
                  <a:ea typeface="楷体" panose="02010609060101010101" pitchFamily="49" charset="-122"/>
                </a:endParaRPr>
              </a:p>
            </p:txBody>
          </p:sp>
          <p:sp>
            <p:nvSpPr>
              <p:cNvPr id="17" name="TextBox 8"/>
              <p:cNvSpPr txBox="1"/>
              <p:nvPr/>
            </p:nvSpPr>
            <p:spPr>
              <a:xfrm>
                <a:off x="1473392" y="1720290"/>
                <a:ext cx="1761170" cy="400110"/>
              </a:xfrm>
              <a:prstGeom prst="rect">
                <a:avLst/>
              </a:prstGeom>
              <a:grpFill/>
            </p:spPr>
            <p:txBody>
              <a:bodyPr wrap="square" rtlCol="0">
                <a:spAutoFit/>
              </a:bodyPr>
              <a:lstStyle/>
              <a:p>
                <a:pPr algn="ctr"/>
                <a:r>
                  <a:rPr lang="en-US" altLang="zh-CN" sz="2000" b="1" dirty="0" smtClean="0">
                    <a:solidFill>
                      <a:srgbClr val="7F6000"/>
                    </a:solidFill>
                    <a:ea typeface="楷体" panose="02010609060101010101" pitchFamily="49" charset="-122"/>
                  </a:rPr>
                  <a:t>Downdraft</a:t>
                </a:r>
                <a:endParaRPr lang="zh-CN" altLang="en-US" sz="2000" b="1" dirty="0">
                  <a:solidFill>
                    <a:srgbClr val="7F6000"/>
                  </a:solidFill>
                  <a:ea typeface="楷体" panose="02010609060101010101" pitchFamily="49" charset="-122"/>
                </a:endParaRPr>
              </a:p>
            </p:txBody>
          </p:sp>
        </p:grpSp>
        <p:pic>
          <p:nvPicPr>
            <p:cNvPr id="5" name="图片 4"/>
            <p:cNvPicPr>
              <a:picLocks noChangeAspect="1"/>
            </p:cNvPicPr>
            <p:nvPr/>
          </p:nvPicPr>
          <p:blipFill>
            <a:blip r:embed="rId3"/>
            <a:stretch>
              <a:fillRect/>
            </a:stretch>
          </p:blipFill>
          <p:spPr>
            <a:xfrm>
              <a:off x="468035" y="5360077"/>
              <a:ext cx="3771881" cy="500400"/>
            </a:xfrm>
            <a:prstGeom prst="rect">
              <a:avLst/>
            </a:prstGeom>
          </p:spPr>
        </p:pic>
        <p:pic>
          <p:nvPicPr>
            <p:cNvPr id="11" name="图片 10"/>
            <p:cNvPicPr>
              <a:picLocks noChangeAspect="1"/>
            </p:cNvPicPr>
            <p:nvPr/>
          </p:nvPicPr>
          <p:blipFill>
            <a:blip r:embed="rId4"/>
            <a:stretch>
              <a:fillRect/>
            </a:stretch>
          </p:blipFill>
          <p:spPr>
            <a:xfrm>
              <a:off x="685188" y="5860477"/>
              <a:ext cx="3337574" cy="500400"/>
            </a:xfrm>
            <a:prstGeom prst="rect">
              <a:avLst/>
            </a:prstGeom>
          </p:spPr>
        </p:pic>
      </p:grpSp>
      <p:grpSp>
        <p:nvGrpSpPr>
          <p:cNvPr id="19" name="组合 18"/>
          <p:cNvGrpSpPr/>
          <p:nvPr/>
        </p:nvGrpSpPr>
        <p:grpSpPr>
          <a:xfrm>
            <a:off x="4594860" y="1720290"/>
            <a:ext cx="4318802" cy="4140187"/>
            <a:chOff x="4594860" y="1720290"/>
            <a:chExt cx="4318802" cy="4140187"/>
          </a:xfrm>
        </p:grpSpPr>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4861" y="2120400"/>
              <a:ext cx="4318801" cy="3240000"/>
            </a:xfrm>
            <a:prstGeom prst="rect">
              <a:avLst/>
            </a:prstGeom>
            <a:noFill/>
          </p:spPr>
        </p:pic>
        <p:sp>
          <p:nvSpPr>
            <p:cNvPr id="16" name="TextBox 8"/>
            <p:cNvSpPr txBox="1"/>
            <p:nvPr/>
          </p:nvSpPr>
          <p:spPr>
            <a:xfrm>
              <a:off x="5243234" y="1720290"/>
              <a:ext cx="3022054" cy="400110"/>
            </a:xfrm>
            <a:prstGeom prst="rect">
              <a:avLst/>
            </a:prstGeom>
            <a:noFill/>
          </p:spPr>
          <p:txBody>
            <a:bodyPr wrap="square" rtlCol="0">
              <a:spAutoFit/>
            </a:bodyPr>
            <a:lstStyle/>
            <a:p>
              <a:pPr algn="ctr"/>
              <a:r>
                <a:rPr lang="en-US" altLang="zh-CN" sz="2000" b="1" dirty="0" smtClean="0">
                  <a:solidFill>
                    <a:schemeClr val="tx1">
                      <a:lumMod val="85000"/>
                      <a:lumOff val="15000"/>
                    </a:schemeClr>
                  </a:solidFill>
                  <a:ea typeface="楷体" panose="02010609060101010101" pitchFamily="49" charset="-122"/>
                </a:rPr>
                <a:t>Pressure Perturbation</a:t>
              </a:r>
              <a:endParaRPr lang="zh-CN" altLang="en-US" sz="2000" b="1" dirty="0">
                <a:solidFill>
                  <a:schemeClr val="tx1">
                    <a:lumMod val="85000"/>
                    <a:lumOff val="15000"/>
                  </a:schemeClr>
                </a:solidFill>
                <a:ea typeface="楷体" panose="02010609060101010101" pitchFamily="49" charset="-122"/>
              </a:endParaRPr>
            </a:p>
          </p:txBody>
        </p:sp>
        <p:pic>
          <p:nvPicPr>
            <p:cNvPr id="12" name="图片 11"/>
            <p:cNvPicPr>
              <a:picLocks noChangeAspect="1"/>
            </p:cNvPicPr>
            <p:nvPr/>
          </p:nvPicPr>
          <p:blipFill>
            <a:blip r:embed="rId6"/>
            <a:stretch>
              <a:fillRect/>
            </a:stretch>
          </p:blipFill>
          <p:spPr>
            <a:xfrm>
              <a:off x="4594860" y="5358511"/>
              <a:ext cx="4318801" cy="501966"/>
            </a:xfrm>
            <a:prstGeom prst="rect">
              <a:avLst/>
            </a:prstGeom>
          </p:spPr>
        </p:pic>
      </p:grpSp>
      <p:sp>
        <p:nvSpPr>
          <p:cNvPr id="13" name="矩形 12"/>
          <p:cNvSpPr/>
          <p:nvPr/>
        </p:nvSpPr>
        <p:spPr>
          <a:xfrm>
            <a:off x="342901" y="1325891"/>
            <a:ext cx="2212465" cy="400110"/>
          </a:xfrm>
          <a:prstGeom prst="rect">
            <a:avLst/>
          </a:prstGeom>
        </p:spPr>
        <p:txBody>
          <a:bodyPr wrap="none">
            <a:spAutoFit/>
          </a:bodyPr>
          <a:lstStyle/>
          <a:p>
            <a:r>
              <a:rPr lang="en-US" altLang="zh-CN" sz="2000" b="1" u="sng" dirty="0"/>
              <a:t>3D </a:t>
            </a:r>
            <a:r>
              <a:rPr lang="en-US" altLang="zh-CN" sz="2000" b="1" u="sng" dirty="0" err="1"/>
              <a:t>Isosurfaces</a:t>
            </a:r>
            <a:r>
              <a:rPr lang="en-US" altLang="zh-CN" sz="2000" b="1" u="sng" dirty="0"/>
              <a:t> </a:t>
            </a:r>
            <a:r>
              <a:rPr lang="en-US" altLang="zh-CN" sz="2000" b="1" u="sng" dirty="0" smtClean="0"/>
              <a:t>of:</a:t>
            </a:r>
            <a:endParaRPr lang="zh-CN" altLang="en-US" sz="2000" dirty="0"/>
          </a:p>
        </p:txBody>
      </p:sp>
    </p:spTree>
    <p:extLst>
      <p:ext uri="{BB962C8B-B14F-4D97-AF65-F5344CB8AC3E}">
        <p14:creationId xmlns:p14="http://schemas.microsoft.com/office/powerpoint/2010/main" val="290736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4294967295"/>
          </p:nvPr>
        </p:nvSpPr>
        <p:spPr>
          <a:xfrm>
            <a:off x="6457950" y="6356351"/>
            <a:ext cx="2057400" cy="365125"/>
          </a:xfrm>
          <a:prstGeom prst="rect">
            <a:avLst/>
          </a:prstGeom>
        </p:spPr>
        <p:txBody>
          <a:bodyPr/>
          <a:lstStyle/>
          <a:p>
            <a:fld id="{F95AFE19-A5E0-45C3-AD0D-87342314753E}" type="slidenum">
              <a:rPr lang="zh-CN" altLang="en-US" smtClean="0"/>
              <a:t>37</a:t>
            </a:fld>
            <a:endParaRPr lang="zh-CN" altLang="en-US" dirty="0"/>
          </a:p>
        </p:txBody>
      </p:sp>
      <p:pic>
        <p:nvPicPr>
          <p:cNvPr id="5" name="图片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1" y="1369093"/>
            <a:ext cx="5906375" cy="5352383"/>
          </a:xfrm>
          <a:prstGeom prst="rect">
            <a:avLst/>
          </a:prstGeom>
          <a:noFill/>
        </p:spPr>
      </p:pic>
      <p:sp>
        <p:nvSpPr>
          <p:cNvPr id="6" name="标题 1"/>
          <p:cNvSpPr>
            <a:spLocks noGrp="1"/>
          </p:cNvSpPr>
          <p:nvPr>
            <p:ph type="title"/>
          </p:nvPr>
        </p:nvSpPr>
        <p:spPr>
          <a:xfrm>
            <a:off x="342901" y="286605"/>
            <a:ext cx="7467599" cy="725378"/>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altLang="zh-CN" i="1" dirty="0"/>
              <a:t>Vorticity Development</a:t>
            </a:r>
            <a:endParaRPr lang="zh-CN" altLang="en-US" i="1" dirty="0"/>
          </a:p>
        </p:txBody>
      </p:sp>
      <p:grpSp>
        <p:nvGrpSpPr>
          <p:cNvPr id="14" name="组合 13"/>
          <p:cNvGrpSpPr/>
          <p:nvPr/>
        </p:nvGrpSpPr>
        <p:grpSpPr>
          <a:xfrm>
            <a:off x="6621305" y="1482879"/>
            <a:ext cx="2150664" cy="1774480"/>
            <a:chOff x="6611674" y="2462620"/>
            <a:chExt cx="2150664" cy="1774480"/>
          </a:xfrm>
        </p:grpSpPr>
        <p:sp>
          <p:nvSpPr>
            <p:cNvPr id="7" name="TextBox 2"/>
            <p:cNvSpPr txBox="1"/>
            <p:nvPr/>
          </p:nvSpPr>
          <p:spPr>
            <a:xfrm>
              <a:off x="6611674" y="2831952"/>
              <a:ext cx="951838" cy="338554"/>
            </a:xfrm>
            <a:prstGeom prst="rect">
              <a:avLst/>
            </a:prstGeom>
            <a:solidFill>
              <a:srgbClr val="009999"/>
            </a:solidFill>
            <a:ln>
              <a:solidFill>
                <a:srgbClr val="2F6464"/>
              </a:solidFill>
            </a:ln>
          </p:spPr>
          <p:txBody>
            <a:bodyPr wrap="square" rtlCol="0">
              <a:spAutoFit/>
            </a:bodyPr>
            <a:lstStyle/>
            <a:p>
              <a:pPr algn="ctr"/>
              <a:r>
                <a:rPr lang="en-US" altLang="zh-CN" sz="1600" b="1" dirty="0" smtClean="0">
                  <a:solidFill>
                    <a:schemeClr val="bg1"/>
                  </a:solidFill>
                  <a:ea typeface="楷体" panose="02010609060101010101" pitchFamily="49" charset="-122"/>
                </a:rPr>
                <a:t>15 m s</a:t>
              </a:r>
              <a:r>
                <a:rPr lang="en-US" altLang="zh-CN" sz="1600" b="1" baseline="30000" dirty="0" smtClean="0">
                  <a:solidFill>
                    <a:schemeClr val="bg1"/>
                  </a:solidFill>
                  <a:ea typeface="楷体" panose="02010609060101010101" pitchFamily="49" charset="-122"/>
                </a:rPr>
                <a:t>-1</a:t>
              </a:r>
              <a:r>
                <a:rPr lang="en-US" altLang="zh-CN" sz="1600" b="1" dirty="0" smtClean="0">
                  <a:solidFill>
                    <a:schemeClr val="bg1"/>
                  </a:solidFill>
                  <a:ea typeface="楷体" panose="02010609060101010101" pitchFamily="49" charset="-122"/>
                </a:rPr>
                <a:t> </a:t>
              </a:r>
              <a:endParaRPr lang="zh-CN" altLang="en-US" sz="1600" b="1" dirty="0">
                <a:solidFill>
                  <a:schemeClr val="bg1"/>
                </a:solidFill>
                <a:ea typeface="楷体" panose="02010609060101010101" pitchFamily="49" charset="-122"/>
              </a:endParaRPr>
            </a:p>
          </p:txBody>
        </p:sp>
        <p:sp>
          <p:nvSpPr>
            <p:cNvPr id="8" name="TextBox 7"/>
            <p:cNvSpPr txBox="1"/>
            <p:nvPr/>
          </p:nvSpPr>
          <p:spPr>
            <a:xfrm>
              <a:off x="6611674" y="3896948"/>
              <a:ext cx="951838" cy="338554"/>
            </a:xfrm>
            <a:prstGeom prst="rect">
              <a:avLst/>
            </a:prstGeom>
            <a:solidFill>
              <a:srgbClr val="002060"/>
            </a:solidFill>
            <a:ln>
              <a:solidFill>
                <a:srgbClr val="282B66"/>
              </a:solidFill>
            </a:ln>
          </p:spPr>
          <p:txBody>
            <a:bodyPr wrap="square" rtlCol="0">
              <a:spAutoFit/>
            </a:bodyPr>
            <a:lstStyle/>
            <a:p>
              <a:pPr algn="ctr"/>
              <a:r>
                <a:rPr lang="en-US" altLang="zh-CN" sz="1600" b="1" dirty="0" smtClean="0">
                  <a:solidFill>
                    <a:schemeClr val="bg1"/>
                  </a:solidFill>
                  <a:ea typeface="楷体" panose="02010609060101010101" pitchFamily="49" charset="-122"/>
                </a:rPr>
                <a:t>0.1 s</a:t>
              </a:r>
              <a:r>
                <a:rPr lang="en-US" altLang="zh-CN" sz="1600" b="1" baseline="30000" dirty="0" smtClean="0">
                  <a:solidFill>
                    <a:schemeClr val="bg1"/>
                  </a:solidFill>
                  <a:ea typeface="楷体" panose="02010609060101010101" pitchFamily="49" charset="-122"/>
                </a:rPr>
                <a:t>-1</a:t>
              </a:r>
              <a:r>
                <a:rPr lang="en-US" altLang="zh-CN" sz="1600" b="1" dirty="0" smtClean="0">
                  <a:solidFill>
                    <a:schemeClr val="bg1"/>
                  </a:solidFill>
                  <a:ea typeface="楷体" panose="02010609060101010101" pitchFamily="49" charset="-122"/>
                </a:rPr>
                <a:t> </a:t>
              </a:r>
              <a:endParaRPr lang="zh-CN" altLang="en-US" sz="1600" b="1" dirty="0">
                <a:solidFill>
                  <a:schemeClr val="bg1"/>
                </a:solidFill>
                <a:ea typeface="楷体" panose="02010609060101010101" pitchFamily="49" charset="-122"/>
              </a:endParaRPr>
            </a:p>
          </p:txBody>
        </p:sp>
        <p:sp>
          <p:nvSpPr>
            <p:cNvPr id="10" name="TextBox 2"/>
            <p:cNvSpPr txBox="1"/>
            <p:nvPr/>
          </p:nvSpPr>
          <p:spPr>
            <a:xfrm>
              <a:off x="7810500" y="2831952"/>
              <a:ext cx="951838" cy="338554"/>
            </a:xfrm>
            <a:prstGeom prst="rect">
              <a:avLst/>
            </a:prstGeom>
            <a:solidFill>
              <a:srgbClr val="A5B2B2"/>
            </a:solidFill>
            <a:ln>
              <a:solidFill>
                <a:schemeClr val="tx1"/>
              </a:solidFill>
            </a:ln>
          </p:spPr>
          <p:txBody>
            <a:bodyPr wrap="square" rtlCol="0">
              <a:spAutoFit/>
            </a:bodyPr>
            <a:lstStyle/>
            <a:p>
              <a:pPr algn="ctr"/>
              <a:r>
                <a:rPr lang="en-US" altLang="zh-CN" sz="1600" b="1" dirty="0" smtClean="0">
                  <a:ea typeface="楷体" panose="02010609060101010101" pitchFamily="49" charset="-122"/>
                </a:rPr>
                <a:t>10 m s</a:t>
              </a:r>
              <a:r>
                <a:rPr lang="en-US" altLang="zh-CN" sz="1600" b="1" baseline="30000" dirty="0" smtClean="0">
                  <a:ea typeface="楷体" panose="02010609060101010101" pitchFamily="49" charset="-122"/>
                </a:rPr>
                <a:t>-1</a:t>
              </a:r>
              <a:r>
                <a:rPr lang="en-US" altLang="zh-CN" sz="1600" b="1" dirty="0" smtClean="0">
                  <a:ea typeface="楷体" panose="02010609060101010101" pitchFamily="49" charset="-122"/>
                </a:rPr>
                <a:t> </a:t>
              </a:r>
              <a:endParaRPr lang="zh-CN" altLang="en-US" sz="1600" b="1" dirty="0">
                <a:ea typeface="楷体" panose="02010609060101010101" pitchFamily="49" charset="-122"/>
              </a:endParaRPr>
            </a:p>
          </p:txBody>
        </p:sp>
        <p:sp>
          <p:nvSpPr>
            <p:cNvPr id="11" name="TextBox 7"/>
            <p:cNvSpPr txBox="1"/>
            <p:nvPr/>
          </p:nvSpPr>
          <p:spPr>
            <a:xfrm>
              <a:off x="7810500" y="3898546"/>
              <a:ext cx="951838" cy="338554"/>
            </a:xfrm>
            <a:prstGeom prst="rect">
              <a:avLst/>
            </a:prstGeom>
            <a:solidFill>
              <a:srgbClr val="A6A6BA"/>
            </a:solidFill>
            <a:ln>
              <a:solidFill>
                <a:schemeClr val="tx1"/>
              </a:solidFill>
            </a:ln>
          </p:spPr>
          <p:txBody>
            <a:bodyPr wrap="square" rtlCol="0">
              <a:spAutoFit/>
            </a:bodyPr>
            <a:lstStyle/>
            <a:p>
              <a:pPr algn="ctr"/>
              <a:r>
                <a:rPr lang="en-US" altLang="zh-CN" sz="1600" b="1" dirty="0" smtClean="0">
                  <a:ea typeface="楷体" panose="02010609060101010101" pitchFamily="49" charset="-122"/>
                </a:rPr>
                <a:t>0.05 s</a:t>
              </a:r>
              <a:r>
                <a:rPr lang="en-US" altLang="zh-CN" sz="1600" b="1" baseline="30000" dirty="0" smtClean="0">
                  <a:ea typeface="楷体" panose="02010609060101010101" pitchFamily="49" charset="-122"/>
                </a:rPr>
                <a:t>-1</a:t>
              </a:r>
              <a:r>
                <a:rPr lang="en-US" altLang="zh-CN" sz="1600" b="1" dirty="0" smtClean="0">
                  <a:ea typeface="楷体" panose="02010609060101010101" pitchFamily="49" charset="-122"/>
                </a:rPr>
                <a:t> </a:t>
              </a:r>
              <a:endParaRPr lang="zh-CN" altLang="en-US" sz="1600" b="1" dirty="0">
                <a:ea typeface="楷体" panose="02010609060101010101" pitchFamily="49" charset="-122"/>
              </a:endParaRPr>
            </a:p>
          </p:txBody>
        </p:sp>
        <p:sp>
          <p:nvSpPr>
            <p:cNvPr id="12" name="文本框 11"/>
            <p:cNvSpPr txBox="1"/>
            <p:nvPr/>
          </p:nvSpPr>
          <p:spPr>
            <a:xfrm>
              <a:off x="6611675" y="2462620"/>
              <a:ext cx="2150663" cy="369332"/>
            </a:xfrm>
            <a:prstGeom prst="rect">
              <a:avLst/>
            </a:prstGeom>
            <a:noFill/>
          </p:spPr>
          <p:txBody>
            <a:bodyPr wrap="square" rtlCol="0">
              <a:spAutoFit/>
            </a:bodyPr>
            <a:lstStyle/>
            <a:p>
              <a:pPr algn="ctr"/>
              <a:r>
                <a:rPr lang="en-US" altLang="zh-CN" b="1" dirty="0" smtClean="0">
                  <a:solidFill>
                    <a:srgbClr val="197D7D"/>
                  </a:solidFill>
                </a:rPr>
                <a:t>Vertical Velocity</a:t>
              </a:r>
              <a:endParaRPr lang="zh-CN" altLang="en-US" b="1" dirty="0">
                <a:solidFill>
                  <a:srgbClr val="197D7D"/>
                </a:solidFill>
              </a:endParaRPr>
            </a:p>
          </p:txBody>
        </p:sp>
        <p:sp>
          <p:nvSpPr>
            <p:cNvPr id="13" name="文本框 12"/>
            <p:cNvSpPr txBox="1"/>
            <p:nvPr/>
          </p:nvSpPr>
          <p:spPr>
            <a:xfrm>
              <a:off x="6611675" y="3527616"/>
              <a:ext cx="2150663" cy="369332"/>
            </a:xfrm>
            <a:prstGeom prst="rect">
              <a:avLst/>
            </a:prstGeom>
            <a:noFill/>
          </p:spPr>
          <p:txBody>
            <a:bodyPr wrap="square" rtlCol="0">
              <a:spAutoFit/>
            </a:bodyPr>
            <a:lstStyle/>
            <a:p>
              <a:pPr algn="ctr"/>
              <a:r>
                <a:rPr lang="en-US" altLang="zh-CN" b="1" dirty="0" smtClean="0">
                  <a:solidFill>
                    <a:srgbClr val="002060"/>
                  </a:solidFill>
                </a:rPr>
                <a:t>Vertical Vorticity</a:t>
              </a:r>
              <a:endParaRPr lang="zh-CN" altLang="en-US" b="1" dirty="0">
                <a:solidFill>
                  <a:srgbClr val="002060"/>
                </a:solidFill>
              </a:endParaRPr>
            </a:p>
          </p:txBody>
        </p:sp>
      </p:grpSp>
      <p:sp>
        <p:nvSpPr>
          <p:cNvPr id="22" name="文本框 21"/>
          <p:cNvSpPr txBox="1"/>
          <p:nvPr/>
        </p:nvSpPr>
        <p:spPr>
          <a:xfrm>
            <a:off x="6394129" y="3815869"/>
            <a:ext cx="2749870" cy="2554545"/>
          </a:xfrm>
          <a:prstGeom prst="rect">
            <a:avLst/>
          </a:prstGeom>
          <a:noFill/>
        </p:spPr>
        <p:txBody>
          <a:bodyPr wrap="square" rtlCol="0">
            <a:spAutoFit/>
          </a:bodyPr>
          <a:lstStyle/>
          <a:p>
            <a:r>
              <a:rPr lang="en-US" altLang="zh-CN" sz="2000" b="1" i="1" dirty="0" smtClean="0">
                <a:solidFill>
                  <a:schemeClr val="accent2"/>
                </a:solidFill>
              </a:rPr>
              <a:t>1.</a:t>
            </a:r>
            <a:r>
              <a:rPr lang="en-US" altLang="zh-CN" sz="2000" b="1" i="1" dirty="0" smtClean="0"/>
              <a:t> Weaker rotation developed </a:t>
            </a:r>
            <a:r>
              <a:rPr lang="en-US" altLang="zh-CN" sz="2000" b="1" dirty="0" smtClean="0">
                <a:solidFill>
                  <a:srgbClr val="00B050"/>
                </a:solidFill>
              </a:rPr>
              <a:t>top-down</a:t>
            </a:r>
          </a:p>
          <a:p>
            <a:endParaRPr lang="en-US" altLang="zh-CN" sz="2000" b="1" i="1" dirty="0" smtClean="0"/>
          </a:p>
          <a:p>
            <a:r>
              <a:rPr lang="en-US" altLang="zh-CN" sz="2000" b="1" i="1" dirty="0" smtClean="0">
                <a:solidFill>
                  <a:schemeClr val="accent2"/>
                </a:solidFill>
              </a:rPr>
              <a:t>2. </a:t>
            </a:r>
            <a:r>
              <a:rPr lang="en-US" altLang="zh-CN" sz="2000" b="1" i="1" dirty="0" smtClean="0"/>
              <a:t>Rotation </a:t>
            </a:r>
            <a:r>
              <a:rPr lang="en-US" altLang="zh-CN" sz="2000" b="1" dirty="0" smtClean="0">
                <a:solidFill>
                  <a:srgbClr val="FF0000"/>
                </a:solidFill>
              </a:rPr>
              <a:t>intensified</a:t>
            </a:r>
            <a:r>
              <a:rPr lang="en-US" altLang="zh-CN" sz="2000" b="1" dirty="0" smtClean="0"/>
              <a:t> </a:t>
            </a:r>
            <a:r>
              <a:rPr lang="en-US" altLang="zh-CN" sz="2000" b="1" i="1" dirty="0" smtClean="0"/>
              <a:t>touching the ground</a:t>
            </a:r>
          </a:p>
          <a:p>
            <a:endParaRPr lang="en-US" altLang="zh-CN" sz="2000" b="1" i="1" dirty="0" smtClean="0"/>
          </a:p>
          <a:p>
            <a:r>
              <a:rPr lang="en-US" altLang="zh-CN" sz="2000" b="1" i="1" dirty="0" smtClean="0">
                <a:solidFill>
                  <a:schemeClr val="accent2"/>
                </a:solidFill>
              </a:rPr>
              <a:t>3. </a:t>
            </a:r>
            <a:r>
              <a:rPr lang="en-US" altLang="zh-CN" sz="2000" b="1" i="1" dirty="0" smtClean="0"/>
              <a:t>Stronger rotation grew </a:t>
            </a:r>
            <a:r>
              <a:rPr lang="en-US" altLang="zh-CN" sz="2000" b="1" dirty="0" smtClean="0">
                <a:solidFill>
                  <a:srgbClr val="FF33CC"/>
                </a:solidFill>
              </a:rPr>
              <a:t>bottom-up</a:t>
            </a:r>
            <a:endParaRPr lang="zh-CN" altLang="en-US" sz="2000" b="1" dirty="0">
              <a:solidFill>
                <a:srgbClr val="FF33CC"/>
              </a:solidFill>
            </a:endParaRPr>
          </a:p>
        </p:txBody>
      </p:sp>
      <p:cxnSp>
        <p:nvCxnSpPr>
          <p:cNvPr id="24" name="直接箭头连接符 23"/>
          <p:cNvCxnSpPr/>
          <p:nvPr/>
        </p:nvCxnSpPr>
        <p:spPr>
          <a:xfrm>
            <a:off x="1349829" y="2978331"/>
            <a:ext cx="3816031" cy="339635"/>
          </a:xfrm>
          <a:prstGeom prst="straightConnector1">
            <a:avLst/>
          </a:prstGeom>
          <a:ln w="76200">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flipV="1">
            <a:off x="1349829" y="5495109"/>
            <a:ext cx="3422468" cy="510768"/>
          </a:xfrm>
          <a:prstGeom prst="straightConnector1">
            <a:avLst/>
          </a:prstGeom>
          <a:ln w="76200">
            <a:solidFill>
              <a:srgbClr val="FF33CC"/>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a:off x="973774" y="5658146"/>
            <a:ext cx="695462" cy="695462"/>
          </a:xfrm>
          <a:prstGeom prst="ellipse">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p:cNvCxnSpPr/>
          <p:nvPr/>
        </p:nvCxnSpPr>
        <p:spPr>
          <a:xfrm>
            <a:off x="6249276" y="3728255"/>
            <a:ext cx="289472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6249276" y="1128747"/>
            <a:ext cx="0" cy="572925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1449396" y="3051954"/>
            <a:ext cx="1435008" cy="461665"/>
          </a:xfrm>
          <a:prstGeom prst="rect">
            <a:avLst/>
          </a:prstGeom>
        </p:spPr>
        <p:txBody>
          <a:bodyPr wrap="none">
            <a:spAutoFit/>
          </a:bodyPr>
          <a:lstStyle/>
          <a:p>
            <a:r>
              <a:rPr lang="en-US" altLang="zh-CN" sz="2400" b="1" dirty="0">
                <a:solidFill>
                  <a:srgbClr val="00B050"/>
                </a:solidFill>
              </a:rPr>
              <a:t>top-down</a:t>
            </a:r>
          </a:p>
        </p:txBody>
      </p:sp>
      <p:sp>
        <p:nvSpPr>
          <p:cNvPr id="3" name="矩形 2"/>
          <p:cNvSpPr/>
          <p:nvPr/>
        </p:nvSpPr>
        <p:spPr>
          <a:xfrm>
            <a:off x="3291068" y="5658146"/>
            <a:ext cx="1571264" cy="461665"/>
          </a:xfrm>
          <a:prstGeom prst="rect">
            <a:avLst/>
          </a:prstGeom>
        </p:spPr>
        <p:txBody>
          <a:bodyPr wrap="none">
            <a:spAutoFit/>
          </a:bodyPr>
          <a:lstStyle/>
          <a:p>
            <a:r>
              <a:rPr lang="en-US" altLang="zh-CN" sz="2400" b="1" dirty="0">
                <a:solidFill>
                  <a:srgbClr val="FF33CC"/>
                </a:solidFill>
              </a:rPr>
              <a:t>bottom-up</a:t>
            </a:r>
            <a:endParaRPr lang="zh-CN" altLang="en-US" sz="2400" b="1" dirty="0">
              <a:solidFill>
                <a:srgbClr val="FF33CC"/>
              </a:solidFill>
            </a:endParaRPr>
          </a:p>
        </p:txBody>
      </p:sp>
      <p:sp>
        <p:nvSpPr>
          <p:cNvPr id="9" name="矩形 8"/>
          <p:cNvSpPr/>
          <p:nvPr/>
        </p:nvSpPr>
        <p:spPr>
          <a:xfrm>
            <a:off x="507019" y="6308080"/>
            <a:ext cx="1628972" cy="461665"/>
          </a:xfrm>
          <a:prstGeom prst="rect">
            <a:avLst/>
          </a:prstGeom>
        </p:spPr>
        <p:txBody>
          <a:bodyPr wrap="none">
            <a:spAutoFit/>
          </a:bodyPr>
          <a:lstStyle/>
          <a:p>
            <a:r>
              <a:rPr lang="en-US" altLang="zh-CN" sz="2400" b="1" dirty="0">
                <a:solidFill>
                  <a:srgbClr val="FF0000"/>
                </a:solidFill>
              </a:rPr>
              <a:t>intensified</a:t>
            </a:r>
            <a:r>
              <a:rPr lang="en-US" altLang="zh-CN" sz="2400" b="1" dirty="0"/>
              <a:t> </a:t>
            </a:r>
            <a:endParaRPr lang="zh-CN" altLang="en-US" sz="2400" dirty="0"/>
          </a:p>
        </p:txBody>
      </p:sp>
    </p:spTree>
    <p:extLst>
      <p:ext uri="{BB962C8B-B14F-4D97-AF65-F5344CB8AC3E}">
        <p14:creationId xmlns:p14="http://schemas.microsoft.com/office/powerpoint/2010/main" val="160120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stretch>
            <a:fillRect/>
          </a:stretch>
        </p:blipFill>
        <p:spPr>
          <a:xfrm>
            <a:off x="747447" y="1263140"/>
            <a:ext cx="7702950" cy="4832732"/>
          </a:xfrm>
          <a:prstGeom prst="rect">
            <a:avLst/>
          </a:prstGeom>
          <a:solidFill>
            <a:srgbClr val="FFFFFF"/>
          </a:solidFill>
        </p:spPr>
      </p:pic>
      <p:sp>
        <p:nvSpPr>
          <p:cNvPr id="4" name="标题 1"/>
          <p:cNvSpPr>
            <a:spLocks noGrp="1"/>
          </p:cNvSpPr>
          <p:nvPr>
            <p:ph type="title"/>
          </p:nvPr>
        </p:nvSpPr>
        <p:spPr>
          <a:xfrm>
            <a:off x="342901" y="286605"/>
            <a:ext cx="7467599" cy="725378"/>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altLang="zh-CN" i="1" dirty="0"/>
              <a:t>Stage 1: Tornadogenesis</a:t>
            </a:r>
            <a:endParaRPr lang="zh-CN" altLang="en-US" i="1" dirty="0"/>
          </a:p>
        </p:txBody>
      </p:sp>
      <p:sp>
        <p:nvSpPr>
          <p:cNvPr id="6" name="灯片编号占位符 5"/>
          <p:cNvSpPr>
            <a:spLocks noGrp="1"/>
          </p:cNvSpPr>
          <p:nvPr>
            <p:ph type="sldNum" sz="quarter" idx="4294967295"/>
          </p:nvPr>
        </p:nvSpPr>
        <p:spPr>
          <a:xfrm>
            <a:off x="6457950" y="6356351"/>
            <a:ext cx="2057400" cy="365125"/>
          </a:xfrm>
          <a:prstGeom prst="rect">
            <a:avLst/>
          </a:prstGeom>
        </p:spPr>
        <p:txBody>
          <a:bodyPr/>
          <a:lstStyle/>
          <a:p>
            <a:fld id="{F95AFE19-A5E0-45C3-AD0D-87342314753E}" type="slidenum">
              <a:rPr lang="zh-CN" altLang="en-US" smtClean="0"/>
              <a:t>38</a:t>
            </a:fld>
            <a:endParaRPr lang="zh-CN" altLang="en-US"/>
          </a:p>
        </p:txBody>
      </p:sp>
      <p:sp>
        <p:nvSpPr>
          <p:cNvPr id="15" name="文本框 14"/>
          <p:cNvSpPr txBox="1"/>
          <p:nvPr/>
        </p:nvSpPr>
        <p:spPr>
          <a:xfrm>
            <a:off x="342900" y="6347028"/>
            <a:ext cx="2860947" cy="374447"/>
          </a:xfrm>
          <a:prstGeom prst="rect">
            <a:avLst/>
          </a:prstGeom>
          <a:noFill/>
        </p:spPr>
        <p:txBody>
          <a:bodyPr wrap="square" rtlCol="0">
            <a:spAutoFit/>
          </a:bodyPr>
          <a:lstStyle/>
          <a:p>
            <a:pPr algn="ctr"/>
            <a:r>
              <a:rPr lang="en-US" altLang="zh-CN" b="1" i="1" dirty="0" smtClean="0">
                <a:solidFill>
                  <a:schemeClr val="accent2"/>
                </a:solidFill>
              </a:rPr>
              <a:t>(Time interval: 30 sec)</a:t>
            </a:r>
            <a:endParaRPr lang="zh-CN" altLang="en-US" b="1" i="1" dirty="0">
              <a:solidFill>
                <a:schemeClr val="accent2"/>
              </a:solidFill>
            </a:endParaRPr>
          </a:p>
        </p:txBody>
      </p:sp>
      <p:pic>
        <p:nvPicPr>
          <p:cNvPr id="16" name="图片 15"/>
          <p:cNvPicPr>
            <a:picLocks noChangeAspect="1"/>
          </p:cNvPicPr>
          <p:nvPr/>
        </p:nvPicPr>
        <p:blipFill>
          <a:blip r:embed="rId3"/>
          <a:stretch>
            <a:fillRect/>
          </a:stretch>
        </p:blipFill>
        <p:spPr>
          <a:xfrm>
            <a:off x="1151996" y="3621103"/>
            <a:ext cx="6885700" cy="446412"/>
          </a:xfrm>
          <a:prstGeom prst="rect">
            <a:avLst/>
          </a:prstGeom>
        </p:spPr>
      </p:pic>
      <p:pic>
        <p:nvPicPr>
          <p:cNvPr id="17" name="图片 16"/>
          <p:cNvPicPr>
            <a:picLocks noChangeAspect="1"/>
          </p:cNvPicPr>
          <p:nvPr/>
        </p:nvPicPr>
        <p:blipFill>
          <a:blip r:embed="rId4"/>
          <a:stretch>
            <a:fillRect/>
          </a:stretch>
        </p:blipFill>
        <p:spPr>
          <a:xfrm>
            <a:off x="2674482" y="5970785"/>
            <a:ext cx="3840727" cy="446400"/>
          </a:xfrm>
          <a:prstGeom prst="rect">
            <a:avLst/>
          </a:prstGeom>
        </p:spPr>
      </p:pic>
    </p:spTree>
    <p:extLst>
      <p:ext uri="{BB962C8B-B14F-4D97-AF65-F5344CB8AC3E}">
        <p14:creationId xmlns:p14="http://schemas.microsoft.com/office/powerpoint/2010/main" val="357524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print"/>
          <a:stretch>
            <a:fillRect/>
          </a:stretch>
        </p:blipFill>
        <p:spPr>
          <a:xfrm>
            <a:off x="747447" y="1263140"/>
            <a:ext cx="7702949" cy="4832732"/>
          </a:xfrm>
          <a:prstGeom prst="rect">
            <a:avLst/>
          </a:prstGeom>
          <a:solidFill>
            <a:srgbClr val="FFFFFF"/>
          </a:solidFill>
        </p:spPr>
      </p:pic>
      <p:sp>
        <p:nvSpPr>
          <p:cNvPr id="4" name="标题 1"/>
          <p:cNvSpPr>
            <a:spLocks noGrp="1"/>
          </p:cNvSpPr>
          <p:nvPr>
            <p:ph type="title"/>
          </p:nvPr>
        </p:nvSpPr>
        <p:spPr>
          <a:xfrm>
            <a:off x="342901" y="286605"/>
            <a:ext cx="7467599" cy="725378"/>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altLang="zh-CN" i="1" dirty="0"/>
              <a:t>Stage 2: Re-intensification</a:t>
            </a:r>
            <a:endParaRPr lang="zh-CN" altLang="en-US" i="1" dirty="0"/>
          </a:p>
        </p:txBody>
      </p:sp>
      <p:sp>
        <p:nvSpPr>
          <p:cNvPr id="6" name="灯片编号占位符 5"/>
          <p:cNvSpPr>
            <a:spLocks noGrp="1"/>
          </p:cNvSpPr>
          <p:nvPr>
            <p:ph type="sldNum" sz="quarter" idx="4294967295"/>
          </p:nvPr>
        </p:nvSpPr>
        <p:spPr>
          <a:xfrm>
            <a:off x="6457950" y="6356351"/>
            <a:ext cx="2057400" cy="365125"/>
          </a:xfrm>
          <a:prstGeom prst="rect">
            <a:avLst/>
          </a:prstGeom>
        </p:spPr>
        <p:txBody>
          <a:bodyPr/>
          <a:lstStyle/>
          <a:p>
            <a:fld id="{F95AFE19-A5E0-45C3-AD0D-87342314753E}" type="slidenum">
              <a:rPr lang="zh-CN" altLang="en-US" smtClean="0"/>
              <a:t>39</a:t>
            </a:fld>
            <a:endParaRPr lang="zh-CN" altLang="en-US"/>
          </a:p>
        </p:txBody>
      </p:sp>
      <p:sp>
        <p:nvSpPr>
          <p:cNvPr id="16" name="文本框 15"/>
          <p:cNvSpPr txBox="1"/>
          <p:nvPr/>
        </p:nvSpPr>
        <p:spPr>
          <a:xfrm>
            <a:off x="342900" y="6347028"/>
            <a:ext cx="2788939" cy="374447"/>
          </a:xfrm>
          <a:prstGeom prst="rect">
            <a:avLst/>
          </a:prstGeom>
          <a:noFill/>
        </p:spPr>
        <p:txBody>
          <a:bodyPr wrap="square" rtlCol="0">
            <a:spAutoFit/>
          </a:bodyPr>
          <a:lstStyle/>
          <a:p>
            <a:pPr algn="ctr"/>
            <a:r>
              <a:rPr lang="en-US" altLang="zh-CN" b="1" i="1" dirty="0" smtClean="0">
                <a:solidFill>
                  <a:schemeClr val="accent2"/>
                </a:solidFill>
              </a:rPr>
              <a:t>(Time interval: 1 min)</a:t>
            </a:r>
            <a:endParaRPr lang="zh-CN" altLang="en-US" b="1" i="1" dirty="0">
              <a:solidFill>
                <a:schemeClr val="accent2"/>
              </a:solidFill>
            </a:endParaRPr>
          </a:p>
        </p:txBody>
      </p:sp>
      <p:pic>
        <p:nvPicPr>
          <p:cNvPr id="17" name="图片 16"/>
          <p:cNvPicPr>
            <a:picLocks noChangeAspect="1"/>
          </p:cNvPicPr>
          <p:nvPr/>
        </p:nvPicPr>
        <p:blipFill>
          <a:blip r:embed="rId3"/>
          <a:stretch>
            <a:fillRect/>
          </a:stretch>
        </p:blipFill>
        <p:spPr>
          <a:xfrm>
            <a:off x="1151996" y="3621103"/>
            <a:ext cx="6885700" cy="446412"/>
          </a:xfrm>
          <a:prstGeom prst="rect">
            <a:avLst/>
          </a:prstGeom>
        </p:spPr>
      </p:pic>
      <p:pic>
        <p:nvPicPr>
          <p:cNvPr id="18" name="图片 17"/>
          <p:cNvPicPr>
            <a:picLocks noChangeAspect="1"/>
          </p:cNvPicPr>
          <p:nvPr/>
        </p:nvPicPr>
        <p:blipFill>
          <a:blip r:embed="rId4"/>
          <a:stretch>
            <a:fillRect/>
          </a:stretch>
        </p:blipFill>
        <p:spPr>
          <a:xfrm>
            <a:off x="2674482" y="5970785"/>
            <a:ext cx="3840727" cy="446400"/>
          </a:xfrm>
          <a:prstGeom prst="rect">
            <a:avLst/>
          </a:prstGeom>
        </p:spPr>
      </p:pic>
    </p:spTree>
    <p:extLst>
      <p:ext uri="{BB962C8B-B14F-4D97-AF65-F5344CB8AC3E}">
        <p14:creationId xmlns:p14="http://schemas.microsoft.com/office/powerpoint/2010/main" val="170918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normAutofit/>
          </a:bodyPr>
          <a:lstStyle/>
          <a:p>
            <a:r>
              <a:rPr lang="en-US" altLang="zh-CN" sz="3200" dirty="0" smtClean="0"/>
              <a:t>Topography of Beijing </a:t>
            </a:r>
            <a:endParaRPr lang="zh-CN" altLang="en-US" sz="3200" dirty="0"/>
          </a:p>
        </p:txBody>
      </p:sp>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27320" t="29400" b="13964"/>
          <a:stretch/>
        </p:blipFill>
        <p:spPr>
          <a:xfrm>
            <a:off x="526028" y="1772816"/>
            <a:ext cx="4980714" cy="3884091"/>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2277" y="2433854"/>
            <a:ext cx="2658155" cy="2690670"/>
          </a:xfrm>
          <a:prstGeom prst="rect">
            <a:avLst/>
          </a:prstGeom>
        </p:spPr>
      </p:pic>
      <p:sp>
        <p:nvSpPr>
          <p:cNvPr id="13" name="文本框 12"/>
          <p:cNvSpPr txBox="1"/>
          <p:nvPr/>
        </p:nvSpPr>
        <p:spPr>
          <a:xfrm>
            <a:off x="3922354" y="3779189"/>
            <a:ext cx="1152128" cy="369332"/>
          </a:xfrm>
          <a:prstGeom prst="rect">
            <a:avLst/>
          </a:prstGeom>
          <a:noFill/>
        </p:spPr>
        <p:txBody>
          <a:bodyPr wrap="square" rtlCol="0">
            <a:spAutoFit/>
          </a:bodyPr>
          <a:lstStyle/>
          <a:p>
            <a:r>
              <a:rPr lang="en-US" altLang="zh-CN" dirty="0"/>
              <a:t>Beijing</a:t>
            </a:r>
            <a:endParaRPr lang="zh-CN" altLang="en-US" dirty="0"/>
          </a:p>
        </p:txBody>
      </p:sp>
      <p:cxnSp>
        <p:nvCxnSpPr>
          <p:cNvPr id="15" name="直接箭头连接符 14"/>
          <p:cNvCxnSpPr/>
          <p:nvPr/>
        </p:nvCxnSpPr>
        <p:spPr>
          <a:xfrm flipH="1" flipV="1">
            <a:off x="4127755" y="3615916"/>
            <a:ext cx="144016" cy="20617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3412254" y="4047057"/>
            <a:ext cx="1758788" cy="369332"/>
          </a:xfrm>
          <a:prstGeom prst="rect">
            <a:avLst/>
          </a:prstGeom>
          <a:noFill/>
        </p:spPr>
        <p:txBody>
          <a:bodyPr wrap="square" rtlCol="0">
            <a:spAutoFit/>
          </a:bodyPr>
          <a:lstStyle/>
          <a:p>
            <a:r>
              <a:rPr lang="en-US" altLang="zh-CN" dirty="0" smtClean="0"/>
              <a:t>(116</a:t>
            </a:r>
            <a:r>
              <a:rPr lang="en-US" altLang="zh-CN" dirty="0" smtClean="0">
                <a:sym typeface="Symbol" panose="05050102010706020507" pitchFamily="18" charset="2"/>
              </a:rPr>
              <a:t></a:t>
            </a:r>
            <a:r>
              <a:rPr lang="en-US" altLang="zh-CN" dirty="0" smtClean="0"/>
              <a:t>E, 40</a:t>
            </a:r>
            <a:r>
              <a:rPr lang="en-US" altLang="zh-CN" dirty="0">
                <a:sym typeface="Symbol" panose="05050102010706020507" pitchFamily="18" charset="2"/>
              </a:rPr>
              <a:t>  </a:t>
            </a:r>
            <a:r>
              <a:rPr lang="en-US" altLang="zh-CN" dirty="0" smtClean="0"/>
              <a:t>N)</a:t>
            </a:r>
            <a:endParaRPr lang="zh-CN" altLang="en-US" dirty="0"/>
          </a:p>
        </p:txBody>
      </p:sp>
      <p:sp>
        <p:nvSpPr>
          <p:cNvPr id="3" name="椭圆 2"/>
          <p:cNvSpPr/>
          <p:nvPr/>
        </p:nvSpPr>
        <p:spPr>
          <a:xfrm>
            <a:off x="4059875" y="3521433"/>
            <a:ext cx="60285" cy="7200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flipH="1">
            <a:off x="4539711" y="2813165"/>
            <a:ext cx="967031" cy="646331"/>
          </a:xfrm>
          <a:prstGeom prst="rect">
            <a:avLst/>
          </a:prstGeom>
          <a:noFill/>
        </p:spPr>
        <p:txBody>
          <a:bodyPr wrap="square" rtlCol="0">
            <a:spAutoFit/>
          </a:bodyPr>
          <a:lstStyle/>
          <a:p>
            <a:r>
              <a:rPr lang="en-US" altLang="zh-CN" dirty="0" smtClean="0"/>
              <a:t>South </a:t>
            </a:r>
          </a:p>
          <a:p>
            <a:r>
              <a:rPr lang="en-US" altLang="zh-CN" dirty="0" smtClean="0"/>
              <a:t>Korea </a:t>
            </a:r>
            <a:endParaRPr lang="zh-CN" altLang="en-US" dirty="0"/>
          </a:p>
        </p:txBody>
      </p:sp>
      <p:cxnSp>
        <p:nvCxnSpPr>
          <p:cNvPr id="24" name="直接箭头连接符 23"/>
          <p:cNvCxnSpPr/>
          <p:nvPr/>
        </p:nvCxnSpPr>
        <p:spPr>
          <a:xfrm>
            <a:off x="4917870" y="3439313"/>
            <a:ext cx="50799" cy="3827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flipH="1">
            <a:off x="549783" y="1794318"/>
            <a:ext cx="2438741" cy="369332"/>
          </a:xfrm>
          <a:prstGeom prst="rect">
            <a:avLst/>
          </a:prstGeom>
          <a:noFill/>
        </p:spPr>
        <p:txBody>
          <a:bodyPr wrap="square" rtlCol="0">
            <a:spAutoFit/>
          </a:bodyPr>
          <a:lstStyle/>
          <a:p>
            <a:r>
              <a:rPr lang="en-US" altLang="zh-CN" dirty="0" smtClean="0"/>
              <a:t>Topography of China</a:t>
            </a:r>
            <a:endParaRPr lang="zh-CN" altLang="en-US" dirty="0"/>
          </a:p>
        </p:txBody>
      </p:sp>
      <p:sp>
        <p:nvSpPr>
          <p:cNvPr id="26" name="文本框 25"/>
          <p:cNvSpPr txBox="1"/>
          <p:nvPr/>
        </p:nvSpPr>
        <p:spPr>
          <a:xfrm flipH="1">
            <a:off x="5802276" y="2433853"/>
            <a:ext cx="2658156" cy="379311"/>
          </a:xfrm>
          <a:prstGeom prst="rect">
            <a:avLst/>
          </a:prstGeom>
          <a:noFill/>
        </p:spPr>
        <p:txBody>
          <a:bodyPr wrap="square" rtlCol="0">
            <a:spAutoFit/>
          </a:bodyPr>
          <a:lstStyle/>
          <a:p>
            <a:r>
              <a:rPr lang="en-US" altLang="zh-CN" dirty="0" smtClean="0"/>
              <a:t>Topography of  Beijing </a:t>
            </a:r>
            <a:endParaRPr lang="zh-CN" altLang="en-US" dirty="0"/>
          </a:p>
        </p:txBody>
      </p:sp>
    </p:spTree>
    <p:custDataLst>
      <p:tags r:id="rId1"/>
    </p:custDataLst>
    <p:extLst>
      <p:ext uri="{BB962C8B-B14F-4D97-AF65-F5344CB8AC3E}">
        <p14:creationId xmlns:p14="http://schemas.microsoft.com/office/powerpoint/2010/main" val="4018431440"/>
      </p:ext>
    </p:extLst>
  </p:cSld>
  <p:clrMapOvr>
    <a:masterClrMapping/>
  </p:clrMapOvr>
  <mc:AlternateContent xmlns:mc="http://schemas.openxmlformats.org/markup-compatibility/2006" xmlns:p14="http://schemas.microsoft.com/office/powerpoint/2010/main">
    <mc:Choice Requires="p14">
      <p:transition p14:dur="0" advTm="20257"/>
    </mc:Choice>
    <mc:Fallback xmlns="">
      <p:transition advTm="2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3" grpId="0" animBg="1"/>
      <p:bldP spid="8" grpId="0"/>
      <p:bldP spid="25"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stretch>
            <a:fillRect/>
          </a:stretch>
        </p:blipFill>
        <p:spPr>
          <a:xfrm>
            <a:off x="747446" y="1271849"/>
            <a:ext cx="7701353" cy="4788920"/>
          </a:xfrm>
          <a:prstGeom prst="rect">
            <a:avLst/>
          </a:prstGeom>
          <a:solidFill>
            <a:srgbClr val="FFFFFF"/>
          </a:solidFill>
        </p:spPr>
      </p:pic>
      <p:sp>
        <p:nvSpPr>
          <p:cNvPr id="4" name="标题 1"/>
          <p:cNvSpPr>
            <a:spLocks noGrp="1"/>
          </p:cNvSpPr>
          <p:nvPr>
            <p:ph type="title"/>
          </p:nvPr>
        </p:nvSpPr>
        <p:spPr>
          <a:xfrm>
            <a:off x="342901" y="286605"/>
            <a:ext cx="7467599" cy="725378"/>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altLang="zh-CN" i="1" dirty="0"/>
              <a:t>Stage 3: Tornado Maturity</a:t>
            </a:r>
            <a:endParaRPr lang="zh-CN" altLang="en-US" i="1" dirty="0"/>
          </a:p>
        </p:txBody>
      </p:sp>
      <p:sp>
        <p:nvSpPr>
          <p:cNvPr id="6" name="灯片编号占位符 5"/>
          <p:cNvSpPr>
            <a:spLocks noGrp="1"/>
          </p:cNvSpPr>
          <p:nvPr>
            <p:ph type="sldNum" sz="quarter" idx="4294967295"/>
          </p:nvPr>
        </p:nvSpPr>
        <p:spPr>
          <a:xfrm>
            <a:off x="6457950" y="6356351"/>
            <a:ext cx="2057400" cy="365125"/>
          </a:xfrm>
          <a:prstGeom prst="rect">
            <a:avLst/>
          </a:prstGeom>
        </p:spPr>
        <p:txBody>
          <a:bodyPr/>
          <a:lstStyle/>
          <a:p>
            <a:fld id="{F95AFE19-A5E0-45C3-AD0D-87342314753E}" type="slidenum">
              <a:rPr lang="zh-CN" altLang="en-US" smtClean="0"/>
              <a:t>40</a:t>
            </a:fld>
            <a:endParaRPr lang="zh-CN" altLang="en-US"/>
          </a:p>
        </p:txBody>
      </p:sp>
      <p:sp>
        <p:nvSpPr>
          <p:cNvPr id="20" name="文本框 19"/>
          <p:cNvSpPr txBox="1"/>
          <p:nvPr/>
        </p:nvSpPr>
        <p:spPr>
          <a:xfrm>
            <a:off x="342900" y="6347028"/>
            <a:ext cx="2788939" cy="374447"/>
          </a:xfrm>
          <a:prstGeom prst="rect">
            <a:avLst/>
          </a:prstGeom>
          <a:noFill/>
        </p:spPr>
        <p:txBody>
          <a:bodyPr wrap="square" rtlCol="0">
            <a:spAutoFit/>
          </a:bodyPr>
          <a:lstStyle/>
          <a:p>
            <a:pPr algn="ctr"/>
            <a:r>
              <a:rPr lang="en-US" altLang="zh-CN" b="1" i="1" dirty="0" smtClean="0">
                <a:solidFill>
                  <a:schemeClr val="accent2"/>
                </a:solidFill>
              </a:rPr>
              <a:t>(Time interval: 30 sec)</a:t>
            </a:r>
            <a:endParaRPr lang="zh-CN" altLang="en-US" b="1" i="1" dirty="0">
              <a:solidFill>
                <a:schemeClr val="accent2"/>
              </a:solidFill>
            </a:endParaRPr>
          </a:p>
        </p:txBody>
      </p:sp>
      <p:pic>
        <p:nvPicPr>
          <p:cNvPr id="21" name="图片 20"/>
          <p:cNvPicPr>
            <a:picLocks noChangeAspect="1"/>
          </p:cNvPicPr>
          <p:nvPr/>
        </p:nvPicPr>
        <p:blipFill>
          <a:blip r:embed="rId3"/>
          <a:stretch>
            <a:fillRect/>
          </a:stretch>
        </p:blipFill>
        <p:spPr>
          <a:xfrm>
            <a:off x="1151996" y="3621103"/>
            <a:ext cx="6885700" cy="446412"/>
          </a:xfrm>
          <a:prstGeom prst="rect">
            <a:avLst/>
          </a:prstGeom>
        </p:spPr>
      </p:pic>
      <p:pic>
        <p:nvPicPr>
          <p:cNvPr id="22" name="图片 21"/>
          <p:cNvPicPr>
            <a:picLocks noChangeAspect="1"/>
          </p:cNvPicPr>
          <p:nvPr/>
        </p:nvPicPr>
        <p:blipFill>
          <a:blip r:embed="rId4"/>
          <a:stretch>
            <a:fillRect/>
          </a:stretch>
        </p:blipFill>
        <p:spPr>
          <a:xfrm>
            <a:off x="2674482" y="5970785"/>
            <a:ext cx="3840727" cy="446400"/>
          </a:xfrm>
          <a:prstGeom prst="rect">
            <a:avLst/>
          </a:prstGeom>
        </p:spPr>
      </p:pic>
    </p:spTree>
    <p:extLst>
      <p:ext uri="{BB962C8B-B14F-4D97-AF65-F5344CB8AC3E}">
        <p14:creationId xmlns:p14="http://schemas.microsoft.com/office/powerpoint/2010/main" val="147817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42901" y="286605"/>
            <a:ext cx="7467599" cy="725378"/>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altLang="zh-CN" i="1" dirty="0"/>
              <a:t>Stage 4: Tornado Demise</a:t>
            </a:r>
            <a:endParaRPr lang="zh-CN" altLang="en-US" i="1" dirty="0"/>
          </a:p>
        </p:txBody>
      </p:sp>
      <p:sp>
        <p:nvSpPr>
          <p:cNvPr id="6" name="灯片编号占位符 5"/>
          <p:cNvSpPr>
            <a:spLocks noGrp="1"/>
          </p:cNvSpPr>
          <p:nvPr>
            <p:ph type="sldNum" sz="quarter" idx="4294967295"/>
          </p:nvPr>
        </p:nvSpPr>
        <p:spPr>
          <a:xfrm>
            <a:off x="6457950" y="6356351"/>
            <a:ext cx="2057400" cy="365125"/>
          </a:xfrm>
          <a:prstGeom prst="rect">
            <a:avLst/>
          </a:prstGeom>
        </p:spPr>
        <p:txBody>
          <a:bodyPr/>
          <a:lstStyle/>
          <a:p>
            <a:fld id="{F95AFE19-A5E0-45C3-AD0D-87342314753E}" type="slidenum">
              <a:rPr lang="zh-CN" altLang="en-US" smtClean="0"/>
              <a:t>41</a:t>
            </a:fld>
            <a:endParaRPr lang="zh-CN" altLang="en-US"/>
          </a:p>
        </p:txBody>
      </p:sp>
      <p:pic>
        <p:nvPicPr>
          <p:cNvPr id="5" name="图片 4"/>
          <p:cNvPicPr>
            <a:picLocks noChangeAspect="1"/>
          </p:cNvPicPr>
          <p:nvPr/>
        </p:nvPicPr>
        <p:blipFill>
          <a:blip r:embed="rId2" cstate="print"/>
          <a:stretch>
            <a:fillRect/>
          </a:stretch>
        </p:blipFill>
        <p:spPr>
          <a:xfrm>
            <a:off x="747448" y="1268254"/>
            <a:ext cx="7694797" cy="4827618"/>
          </a:xfrm>
          <a:prstGeom prst="rect">
            <a:avLst/>
          </a:prstGeom>
          <a:solidFill>
            <a:srgbClr val="FFFFFF"/>
          </a:solidFill>
        </p:spPr>
      </p:pic>
      <p:sp>
        <p:nvSpPr>
          <p:cNvPr id="14" name="文本框 13"/>
          <p:cNvSpPr txBox="1"/>
          <p:nvPr/>
        </p:nvSpPr>
        <p:spPr>
          <a:xfrm>
            <a:off x="342900" y="6347028"/>
            <a:ext cx="2788939" cy="374447"/>
          </a:xfrm>
          <a:prstGeom prst="rect">
            <a:avLst/>
          </a:prstGeom>
          <a:noFill/>
        </p:spPr>
        <p:txBody>
          <a:bodyPr wrap="square" rtlCol="0">
            <a:spAutoFit/>
          </a:bodyPr>
          <a:lstStyle/>
          <a:p>
            <a:pPr algn="ctr"/>
            <a:r>
              <a:rPr lang="en-US" altLang="zh-CN" b="1" i="1" dirty="0" smtClean="0">
                <a:solidFill>
                  <a:schemeClr val="accent2"/>
                </a:solidFill>
              </a:rPr>
              <a:t>(Time interval: 1 min)</a:t>
            </a:r>
            <a:endParaRPr lang="zh-CN" altLang="en-US" b="1" i="1" dirty="0">
              <a:solidFill>
                <a:schemeClr val="accent2"/>
              </a:solidFill>
            </a:endParaRPr>
          </a:p>
        </p:txBody>
      </p:sp>
      <p:pic>
        <p:nvPicPr>
          <p:cNvPr id="3" name="图片 2"/>
          <p:cNvPicPr>
            <a:picLocks noChangeAspect="1"/>
          </p:cNvPicPr>
          <p:nvPr/>
        </p:nvPicPr>
        <p:blipFill>
          <a:blip r:embed="rId3"/>
          <a:stretch>
            <a:fillRect/>
          </a:stretch>
        </p:blipFill>
        <p:spPr>
          <a:xfrm>
            <a:off x="1151996" y="3621103"/>
            <a:ext cx="6885700" cy="446412"/>
          </a:xfrm>
          <a:prstGeom prst="rect">
            <a:avLst/>
          </a:prstGeom>
        </p:spPr>
      </p:pic>
      <p:pic>
        <p:nvPicPr>
          <p:cNvPr id="7" name="图片 6"/>
          <p:cNvPicPr>
            <a:picLocks noChangeAspect="1"/>
          </p:cNvPicPr>
          <p:nvPr/>
        </p:nvPicPr>
        <p:blipFill>
          <a:blip r:embed="rId4"/>
          <a:stretch>
            <a:fillRect/>
          </a:stretch>
        </p:blipFill>
        <p:spPr>
          <a:xfrm>
            <a:off x="2674482" y="5970785"/>
            <a:ext cx="3840727" cy="446400"/>
          </a:xfrm>
          <a:prstGeom prst="rect">
            <a:avLst/>
          </a:prstGeom>
        </p:spPr>
      </p:pic>
    </p:spTree>
    <p:extLst>
      <p:ext uri="{BB962C8B-B14F-4D97-AF65-F5344CB8AC3E}">
        <p14:creationId xmlns:p14="http://schemas.microsoft.com/office/powerpoint/2010/main" val="23911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42901" y="286605"/>
            <a:ext cx="7467599" cy="725378"/>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altLang="zh-CN" i="1" dirty="0"/>
              <a:t>Vorticity Replacement</a:t>
            </a:r>
            <a:endParaRPr lang="zh-CN" altLang="en-US" i="1" dirty="0"/>
          </a:p>
        </p:txBody>
      </p:sp>
      <p:sp>
        <p:nvSpPr>
          <p:cNvPr id="6" name="灯片编号占位符 5"/>
          <p:cNvSpPr>
            <a:spLocks noGrp="1"/>
          </p:cNvSpPr>
          <p:nvPr>
            <p:ph type="sldNum" sz="quarter" idx="4294967295"/>
          </p:nvPr>
        </p:nvSpPr>
        <p:spPr>
          <a:xfrm>
            <a:off x="6457950" y="6356351"/>
            <a:ext cx="2057400" cy="365125"/>
          </a:xfrm>
          <a:prstGeom prst="rect">
            <a:avLst/>
          </a:prstGeom>
        </p:spPr>
        <p:txBody>
          <a:bodyPr/>
          <a:lstStyle/>
          <a:p>
            <a:fld id="{F95AFE19-A5E0-45C3-AD0D-87342314753E}" type="slidenum">
              <a:rPr lang="zh-CN" altLang="en-US" smtClean="0"/>
              <a:t>42</a:t>
            </a:fld>
            <a:endParaRPr lang="zh-CN" altLang="en-US"/>
          </a:p>
        </p:txBody>
      </p:sp>
      <p:sp>
        <p:nvSpPr>
          <p:cNvPr id="7" name="文本框 6"/>
          <p:cNvSpPr txBox="1"/>
          <p:nvPr/>
        </p:nvSpPr>
        <p:spPr>
          <a:xfrm>
            <a:off x="356669" y="1415311"/>
            <a:ext cx="8476382" cy="400110"/>
          </a:xfrm>
          <a:prstGeom prst="rect">
            <a:avLst/>
          </a:prstGeom>
          <a:noFill/>
        </p:spPr>
        <p:txBody>
          <a:bodyPr wrap="square" rtlCol="0">
            <a:spAutoFit/>
          </a:bodyPr>
          <a:lstStyle/>
          <a:p>
            <a:pPr algn="ctr"/>
            <a:r>
              <a:rPr lang="en-US" altLang="zh-CN" sz="2000" b="1" i="1" dirty="0" smtClean="0">
                <a:solidFill>
                  <a:srgbClr val="FF0000"/>
                </a:solidFill>
                <a:ea typeface="华文新魏" panose="02010800040101010101" pitchFamily="2" charset="-122"/>
              </a:rPr>
              <a:t>#1</a:t>
            </a:r>
            <a:r>
              <a:rPr lang="zh-CN" altLang="en-US" sz="2000" b="1" i="1" dirty="0" smtClean="0">
                <a:solidFill>
                  <a:srgbClr val="FF0000"/>
                </a:solidFill>
                <a:ea typeface="华文新魏" panose="02010800040101010101" pitchFamily="2" charset="-122"/>
              </a:rPr>
              <a:t> </a:t>
            </a:r>
            <a:r>
              <a:rPr lang="en-US" altLang="zh-CN" sz="2000" b="1" i="1" dirty="0" smtClean="0">
                <a:ea typeface="华文楷体" panose="02010600040101010101" pitchFamily="2" charset="-122"/>
              </a:rPr>
              <a:t>&amp;</a:t>
            </a:r>
            <a:r>
              <a:rPr lang="en-US" altLang="zh-CN" sz="2000" b="1" i="1" dirty="0" smtClean="0">
                <a:ea typeface="华文新魏" panose="02010800040101010101" pitchFamily="2" charset="-122"/>
              </a:rPr>
              <a:t> Tornadogenesis</a:t>
            </a:r>
            <a:r>
              <a:rPr lang="en-US" altLang="zh-CN" sz="2000" b="1" i="1" dirty="0" smtClean="0">
                <a:solidFill>
                  <a:schemeClr val="accent1"/>
                </a:solidFill>
                <a:ea typeface="华文新魏" panose="02010800040101010101" pitchFamily="2" charset="-122"/>
              </a:rPr>
              <a:t>        </a:t>
            </a:r>
            <a:r>
              <a:rPr lang="en-US" altLang="zh-CN" sz="2000" b="1" i="1" dirty="0" smtClean="0">
                <a:solidFill>
                  <a:srgbClr val="FF33CC"/>
                </a:solidFill>
                <a:ea typeface="华文新魏" panose="02010800040101010101" pitchFamily="2" charset="-122"/>
              </a:rPr>
              <a:t>#2 </a:t>
            </a:r>
            <a:r>
              <a:rPr lang="en-US" altLang="zh-CN" sz="2000" b="1" i="1" dirty="0" smtClean="0">
                <a:ea typeface="华文楷体" panose="02010600040101010101" pitchFamily="2" charset="-122"/>
              </a:rPr>
              <a:t>&amp;</a:t>
            </a:r>
            <a:r>
              <a:rPr lang="en-US" altLang="zh-CN" sz="2000" b="1" i="1" dirty="0" smtClean="0">
                <a:ea typeface="华文新魏" panose="02010800040101010101" pitchFamily="2" charset="-122"/>
              </a:rPr>
              <a:t> Re-intensification  </a:t>
            </a:r>
            <a:r>
              <a:rPr lang="zh-CN" altLang="en-US" sz="2000" b="1" i="1" dirty="0" smtClean="0">
                <a:solidFill>
                  <a:schemeClr val="accent1"/>
                </a:solidFill>
                <a:ea typeface="华文新魏" panose="02010800040101010101" pitchFamily="2" charset="-122"/>
              </a:rPr>
              <a:t>      </a:t>
            </a:r>
            <a:r>
              <a:rPr lang="en-US" altLang="zh-CN" sz="2000" b="1" i="1" dirty="0" smtClean="0">
                <a:solidFill>
                  <a:srgbClr val="00B050"/>
                </a:solidFill>
                <a:ea typeface="华文新魏" panose="02010800040101010101" pitchFamily="2" charset="-122"/>
              </a:rPr>
              <a:t>#3 </a:t>
            </a:r>
            <a:r>
              <a:rPr lang="en-US" altLang="zh-CN" sz="2000" b="1" i="1" dirty="0" smtClean="0">
                <a:ea typeface="华文楷体" panose="02010600040101010101" pitchFamily="2" charset="-122"/>
              </a:rPr>
              <a:t>&amp;</a:t>
            </a:r>
            <a:r>
              <a:rPr lang="en-US" altLang="zh-CN" sz="2000" b="1" i="1" dirty="0" smtClean="0">
                <a:ea typeface="华文新魏" panose="02010800040101010101" pitchFamily="2" charset="-122"/>
              </a:rPr>
              <a:t> Tornado Demise</a:t>
            </a:r>
            <a:endParaRPr lang="zh-CN" altLang="en-US" sz="2000" b="1" i="1" dirty="0">
              <a:solidFill>
                <a:schemeClr val="accent1"/>
              </a:solidFill>
              <a:ea typeface="华文新魏" panose="02010800040101010101" pitchFamily="2" charset="-122"/>
            </a:endParaRPr>
          </a:p>
        </p:txBody>
      </p:sp>
      <p:sp>
        <p:nvSpPr>
          <p:cNvPr id="8" name="矩形 7"/>
          <p:cNvSpPr/>
          <p:nvPr/>
        </p:nvSpPr>
        <p:spPr>
          <a:xfrm>
            <a:off x="-427584" y="5490654"/>
            <a:ext cx="10082298" cy="830997"/>
          </a:xfrm>
          <a:prstGeom prst="rect">
            <a:avLst/>
          </a:prstGeom>
          <a:ln>
            <a:noFill/>
          </a:ln>
        </p:spPr>
        <p:txBody>
          <a:bodyPr wrap="square">
            <a:spAutoFit/>
          </a:bodyPr>
          <a:lstStyle/>
          <a:p>
            <a:pPr algn="ctr"/>
            <a:r>
              <a:rPr lang="en-US" altLang="zh-CN" sz="2400" b="1" i="1" dirty="0" smtClean="0">
                <a:solidFill>
                  <a:srgbClr val="CA6F14"/>
                </a:solidFill>
                <a:ea typeface="仿宋" panose="02010609060101010101" pitchFamily="49" charset="-122"/>
              </a:rPr>
              <a:t>Low-level downdraft </a:t>
            </a:r>
            <a:r>
              <a:rPr lang="en-US" altLang="zh-CN" sz="2400" b="1" i="1" dirty="0" smtClean="0">
                <a:ea typeface="仿宋" panose="02010609060101010101" pitchFamily="49" charset="-122"/>
              </a:rPr>
              <a:t>occluded into the lower part of the tornado, </a:t>
            </a:r>
          </a:p>
          <a:p>
            <a:pPr algn="ctr"/>
            <a:r>
              <a:rPr lang="en-US" altLang="zh-CN" sz="2400" b="1" i="1" dirty="0" smtClean="0">
                <a:ea typeface="仿宋" panose="02010609060101010101" pitchFamily="49" charset="-122"/>
              </a:rPr>
              <a:t>though the </a:t>
            </a:r>
            <a:r>
              <a:rPr lang="en-US" altLang="zh-CN" sz="2400" b="1" i="1" dirty="0" smtClean="0">
                <a:solidFill>
                  <a:srgbClr val="009999"/>
                </a:solidFill>
                <a:ea typeface="仿宋" panose="02010609060101010101" pitchFamily="49" charset="-122"/>
              </a:rPr>
              <a:t>midlevel updraft </a:t>
            </a:r>
            <a:r>
              <a:rPr lang="en-US" altLang="zh-CN" sz="2400" b="1" i="1" dirty="0" smtClean="0">
                <a:ea typeface="仿宋" panose="02010609060101010101" pitchFamily="49" charset="-122"/>
              </a:rPr>
              <a:t>was intensified, not weakened.</a:t>
            </a:r>
          </a:p>
        </p:txBody>
      </p:sp>
      <p:pic>
        <p:nvPicPr>
          <p:cNvPr id="5" name="图片 4"/>
          <p:cNvPicPr>
            <a:picLocks noChangeAspect="1"/>
          </p:cNvPicPr>
          <p:nvPr/>
        </p:nvPicPr>
        <p:blipFill>
          <a:blip r:embed="rId2"/>
          <a:stretch>
            <a:fillRect/>
          </a:stretch>
        </p:blipFill>
        <p:spPr>
          <a:xfrm>
            <a:off x="356667" y="1815421"/>
            <a:ext cx="8476383" cy="3171482"/>
          </a:xfrm>
          <a:prstGeom prst="rect">
            <a:avLst/>
          </a:prstGeom>
        </p:spPr>
      </p:pic>
      <p:pic>
        <p:nvPicPr>
          <p:cNvPr id="9" name="图片 8"/>
          <p:cNvPicPr>
            <a:picLocks noChangeAspect="1"/>
          </p:cNvPicPr>
          <p:nvPr/>
        </p:nvPicPr>
        <p:blipFill>
          <a:blip r:embed="rId3"/>
          <a:stretch>
            <a:fillRect/>
          </a:stretch>
        </p:blipFill>
        <p:spPr>
          <a:xfrm>
            <a:off x="356666" y="4986902"/>
            <a:ext cx="8476384" cy="339055"/>
          </a:xfrm>
          <a:prstGeom prst="rect">
            <a:avLst/>
          </a:prstGeom>
        </p:spPr>
      </p:pic>
      <p:cxnSp>
        <p:nvCxnSpPr>
          <p:cNvPr id="11" name="直接箭头连接符 10"/>
          <p:cNvCxnSpPr/>
          <p:nvPr/>
        </p:nvCxnSpPr>
        <p:spPr>
          <a:xfrm flipV="1">
            <a:off x="5824046" y="3909941"/>
            <a:ext cx="400594" cy="336593"/>
          </a:xfrm>
          <a:prstGeom prst="straightConnector1">
            <a:avLst/>
          </a:prstGeom>
          <a:ln w="38100">
            <a:noFill/>
            <a:tailEnd type="triangle"/>
          </a:ln>
        </p:spPr>
        <p:style>
          <a:lnRef idx="1">
            <a:schemeClr val="accent1"/>
          </a:lnRef>
          <a:fillRef idx="0">
            <a:schemeClr val="accent1"/>
          </a:fillRef>
          <a:effectRef idx="0">
            <a:schemeClr val="accent1"/>
          </a:effectRef>
          <a:fontRef idx="minor">
            <a:schemeClr val="tx1"/>
          </a:fontRef>
        </p:style>
      </p:cxnSp>
      <p:sp>
        <p:nvSpPr>
          <p:cNvPr id="14" name="圆角矩形标注 13"/>
          <p:cNvSpPr/>
          <p:nvPr/>
        </p:nvSpPr>
        <p:spPr>
          <a:xfrm>
            <a:off x="5501829" y="1011983"/>
            <a:ext cx="3331221" cy="337741"/>
          </a:xfrm>
          <a:prstGeom prst="wedgeRoundRectCallout">
            <a:avLst>
              <a:gd name="adj1" fmla="val 22070"/>
              <a:gd name="adj2" fmla="val 17186"/>
              <a:gd name="adj3" fmla="val 16667"/>
            </a:avLst>
          </a:prstGeom>
          <a:solidFill>
            <a:schemeClr val="bg1"/>
          </a:solidFill>
          <a:ln w="28575">
            <a:solidFill>
              <a:srgbClr val="CA6F14"/>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u="sng" dirty="0">
                <a:solidFill>
                  <a:srgbClr val="CC6600"/>
                </a:solidFill>
              </a:rPr>
              <a:t>Occlusion downdraft</a:t>
            </a:r>
            <a:endParaRPr lang="zh-CN" altLang="en-US" sz="2000" b="1" u="sng" dirty="0">
              <a:solidFill>
                <a:srgbClr val="CC6600"/>
              </a:solidFill>
            </a:endParaRPr>
          </a:p>
        </p:txBody>
      </p:sp>
      <p:sp>
        <p:nvSpPr>
          <p:cNvPr id="10" name="TextBox 24"/>
          <p:cNvSpPr txBox="1"/>
          <p:nvPr/>
        </p:nvSpPr>
        <p:spPr>
          <a:xfrm>
            <a:off x="1" y="6373769"/>
            <a:ext cx="9144000" cy="307777"/>
          </a:xfrm>
          <a:prstGeom prst="rect">
            <a:avLst/>
          </a:prstGeom>
          <a:noFill/>
        </p:spPr>
        <p:txBody>
          <a:bodyPr wrap="square" rtlCol="0">
            <a:spAutoFit/>
          </a:bodyPr>
          <a:lstStyle/>
          <a:p>
            <a:pPr algn="ctr"/>
            <a:r>
              <a:rPr lang="en-US" altLang="zh-CN" sz="1400" b="1" dirty="0" smtClean="0"/>
              <a:t>(Occlusion downdraft was also discussed in Wicker </a:t>
            </a:r>
            <a:r>
              <a:rPr lang="en-US" altLang="zh-CN" sz="1400" b="1" dirty="0"/>
              <a:t>and </a:t>
            </a:r>
            <a:r>
              <a:rPr lang="en-US" altLang="zh-CN" sz="1400" b="1" dirty="0" err="1" smtClean="0"/>
              <a:t>Wilhelmson</a:t>
            </a:r>
            <a:r>
              <a:rPr lang="en-US" altLang="zh-CN" sz="1400" b="1" dirty="0" smtClean="0"/>
              <a:t> 1995</a:t>
            </a:r>
            <a:r>
              <a:rPr lang="en-US" altLang="zh-CN" sz="1400" b="1" dirty="0"/>
              <a:t>, </a:t>
            </a:r>
            <a:r>
              <a:rPr lang="en-US" altLang="zh-CN" sz="1400" b="1" i="1" dirty="0"/>
              <a:t>J. Atmos. Sci.</a:t>
            </a:r>
            <a:r>
              <a:rPr lang="en-US" altLang="zh-CN" sz="1400" b="1" dirty="0"/>
              <a:t>)</a:t>
            </a:r>
            <a:endParaRPr lang="zh-CN" altLang="en-US" sz="1400" b="1" dirty="0"/>
          </a:p>
        </p:txBody>
      </p:sp>
    </p:spTree>
    <p:extLst>
      <p:ext uri="{BB962C8B-B14F-4D97-AF65-F5344CB8AC3E}">
        <p14:creationId xmlns:p14="http://schemas.microsoft.com/office/powerpoint/2010/main" val="241704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332656"/>
            <a:ext cx="8784976" cy="5909310"/>
          </a:xfrm>
          <a:prstGeom prst="rect">
            <a:avLst/>
          </a:prstGeom>
        </p:spPr>
        <p:txBody>
          <a:bodyPr wrap="square">
            <a:spAutoFit/>
          </a:bodyPr>
          <a:lstStyle/>
          <a:p>
            <a:pPr>
              <a:lnSpc>
                <a:spcPct val="150000"/>
              </a:lnSpc>
            </a:pPr>
            <a:r>
              <a:rPr lang="en-US" altLang="zh-CN" sz="36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Answers to the Questions</a:t>
            </a:r>
          </a:p>
          <a:p>
            <a:pPr marL="742950" indent="-742950">
              <a:lnSpc>
                <a:spcPct val="150000"/>
              </a:lnSpc>
              <a:buAutoNum type="arabicPeriod"/>
            </a:pP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How </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was the operational forecast</a:t>
            </a: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a:t>
            </a:r>
          </a:p>
          <a:p>
            <a:pPr lvl="1">
              <a:lnSpc>
                <a:spcPct val="150000"/>
              </a:lnSpc>
            </a:pP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large magnitude and timing error</a:t>
            </a:r>
          </a:p>
          <a:p>
            <a:pPr marL="742950" indent="-742950">
              <a:lnSpc>
                <a:spcPct val="150000"/>
              </a:lnSpc>
              <a:buFontTx/>
              <a:buAutoNum type="arabicPeriod"/>
            </a:pP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What were the key factors </a:t>
            </a: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closely </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associated with the happening of </a:t>
            </a: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the heavy rainfall?</a:t>
            </a:r>
          </a:p>
          <a:p>
            <a:pPr>
              <a:lnSpc>
                <a:spcPct val="150000"/>
              </a:lnSpc>
            </a:pP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Jet stream, westerly trough, MCV</a:t>
            </a:r>
          </a:p>
          <a:p>
            <a:pPr>
              <a:lnSpc>
                <a:spcPct val="150000"/>
              </a:lnSpc>
            </a:pP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3.      What </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kind system caused the local severe wind damage</a:t>
            </a: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a:t>
            </a:r>
          </a:p>
          <a:p>
            <a:pPr>
              <a:lnSpc>
                <a:spcPct val="150000"/>
              </a:lnSpc>
            </a:pP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An </a:t>
            </a:r>
            <a:r>
              <a:rPr lang="en-US" altLang="zh-CN" sz="2400" b="1" dirty="0" err="1"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EF3</a:t>
            </a:r>
            <a:r>
              <a:rPr lang="en-US" altLang="zh-CN" sz="24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tornado</a:t>
            </a:r>
          </a:p>
          <a:p>
            <a:pPr>
              <a:lnSpc>
                <a:spcPct val="150000"/>
              </a:lnSpc>
            </a:pP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4.     How </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did the tornado </a:t>
            </a: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evolve ?</a:t>
            </a:r>
          </a:p>
          <a:p>
            <a:pPr>
              <a:lnSpc>
                <a:spcPct val="150000"/>
              </a:lnSpc>
            </a:pP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Stretched by the mesocyclone, near-surface vorticity cycling </a:t>
            </a:r>
            <a:endParaRPr lang="en-US" altLang="zh-CN"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076907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512" y="260648"/>
            <a:ext cx="8358246" cy="720080"/>
          </a:xfrm>
        </p:spPr>
        <p:txBody>
          <a:bodyPr>
            <a:normAutofit fontScale="90000"/>
          </a:bodyPr>
          <a:lstStyle/>
          <a:p>
            <a:r>
              <a:rPr lang="en-US" altLang="zh-CN" dirty="0" smtClean="0"/>
              <a:t>Works to do</a:t>
            </a:r>
            <a:endParaRPr lang="zh-CN" altLang="en-US" dirty="0"/>
          </a:p>
        </p:txBody>
      </p:sp>
      <p:sp>
        <p:nvSpPr>
          <p:cNvPr id="3" name="内容占位符 2"/>
          <p:cNvSpPr>
            <a:spLocks noGrp="1"/>
          </p:cNvSpPr>
          <p:nvPr>
            <p:ph idx="1"/>
          </p:nvPr>
        </p:nvSpPr>
        <p:spPr>
          <a:xfrm>
            <a:off x="357158" y="1340768"/>
            <a:ext cx="8229600" cy="4176464"/>
          </a:xfrm>
        </p:spPr>
        <p:txBody>
          <a:bodyPr/>
          <a:lstStyle/>
          <a:p>
            <a:pPr marL="0" indent="0">
              <a:buNone/>
            </a:pPr>
            <a:r>
              <a:rPr lang="en-US" altLang="zh-CN" b="1" dirty="0" smtClean="0">
                <a:solidFill>
                  <a:srgbClr val="FF0000"/>
                </a:solidFill>
              </a:rPr>
              <a:t>Heavy rainfall</a:t>
            </a:r>
          </a:p>
          <a:p>
            <a:pPr marL="0" indent="0">
              <a:buNone/>
            </a:pPr>
            <a:r>
              <a:rPr lang="en-US" altLang="zh-CN" dirty="0" smtClean="0"/>
              <a:t>How did the error grow? </a:t>
            </a:r>
          </a:p>
          <a:p>
            <a:pPr marL="0" indent="0">
              <a:buNone/>
            </a:pPr>
            <a:r>
              <a:rPr lang="en-US" altLang="zh-CN" dirty="0" smtClean="0"/>
              <a:t>How predictable was the situation? </a:t>
            </a:r>
          </a:p>
          <a:p>
            <a:pPr marL="0" indent="0">
              <a:buNone/>
            </a:pPr>
            <a:r>
              <a:rPr lang="en-US" altLang="zh-CN" dirty="0" smtClean="0"/>
              <a:t>How comes the extremely high magnitude of rainfall?  </a:t>
            </a:r>
          </a:p>
          <a:p>
            <a:pPr marL="0" indent="0">
              <a:buNone/>
            </a:pPr>
            <a:endParaRPr lang="en-US" altLang="zh-CN" dirty="0"/>
          </a:p>
          <a:p>
            <a:pPr marL="0" indent="0">
              <a:buNone/>
            </a:pPr>
            <a:r>
              <a:rPr lang="en-US" altLang="zh-CN" b="1" dirty="0" smtClean="0">
                <a:solidFill>
                  <a:srgbClr val="FF0000"/>
                </a:solidFill>
              </a:rPr>
              <a:t>Tornado</a:t>
            </a:r>
          </a:p>
          <a:p>
            <a:pPr marL="0" indent="0">
              <a:buNone/>
            </a:pPr>
            <a:r>
              <a:rPr lang="en-US" altLang="zh-CN" dirty="0" smtClean="0"/>
              <a:t>How did the DRC form?</a:t>
            </a:r>
          </a:p>
          <a:p>
            <a:pPr marL="0" indent="0">
              <a:buNone/>
            </a:pPr>
            <a:r>
              <a:rPr lang="en-US" altLang="zh-CN" dirty="0" smtClean="0"/>
              <a:t>Relationship between the DRC and the tornadogenesis? </a:t>
            </a:r>
          </a:p>
          <a:p>
            <a:pPr marL="0" indent="0">
              <a:buNone/>
            </a:pPr>
            <a:r>
              <a:rPr lang="en-US" altLang="zh-CN" dirty="0" smtClean="0"/>
              <a:t>Predictability? </a:t>
            </a:r>
          </a:p>
          <a:p>
            <a:pPr marL="0" indent="0">
              <a:buNone/>
            </a:pPr>
            <a:endParaRPr lang="en-US" altLang="zh-CN" dirty="0"/>
          </a:p>
          <a:p>
            <a:pPr marL="0" indent="0">
              <a:buNone/>
            </a:pPr>
            <a:endParaRPr lang="zh-CN" altLang="en-US" dirty="0"/>
          </a:p>
        </p:txBody>
      </p:sp>
    </p:spTree>
    <p:extLst>
      <p:ext uri="{BB962C8B-B14F-4D97-AF65-F5344CB8AC3E}">
        <p14:creationId xmlns:p14="http://schemas.microsoft.com/office/powerpoint/2010/main" val="2580789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977" y="6066836"/>
            <a:ext cx="9146461" cy="791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3" name="组合 122"/>
          <p:cNvGrpSpPr/>
          <p:nvPr/>
        </p:nvGrpSpPr>
        <p:grpSpPr>
          <a:xfrm>
            <a:off x="7024638" y="4975869"/>
            <a:ext cx="2162440" cy="1079862"/>
            <a:chOff x="3485065" y="4636161"/>
            <a:chExt cx="2162440" cy="1079862"/>
          </a:xfrm>
        </p:grpSpPr>
        <p:sp>
          <p:nvSpPr>
            <p:cNvPr id="124" name="弧形 123"/>
            <p:cNvSpPr/>
            <p:nvPr/>
          </p:nvSpPr>
          <p:spPr>
            <a:xfrm>
              <a:off x="3485065" y="4636161"/>
              <a:ext cx="1079862" cy="1079862"/>
            </a:xfrm>
            <a:prstGeom prst="arc">
              <a:avLst>
                <a:gd name="adj1" fmla="val 6"/>
                <a:gd name="adj2" fmla="val 4198848"/>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5" name="弧形 124"/>
            <p:cNvSpPr/>
            <p:nvPr/>
          </p:nvSpPr>
          <p:spPr>
            <a:xfrm flipH="1">
              <a:off x="4564922" y="4636161"/>
              <a:ext cx="1082583" cy="1079862"/>
            </a:xfrm>
            <a:prstGeom prst="arc">
              <a:avLst>
                <a:gd name="adj1" fmla="val 6"/>
                <a:gd name="adj2" fmla="val 4198848"/>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26" name="组合 125"/>
          <p:cNvGrpSpPr/>
          <p:nvPr/>
        </p:nvGrpSpPr>
        <p:grpSpPr>
          <a:xfrm>
            <a:off x="7693586" y="5450555"/>
            <a:ext cx="825903" cy="268751"/>
            <a:chOff x="3785504" y="5046281"/>
            <a:chExt cx="1558835" cy="507249"/>
          </a:xfrm>
        </p:grpSpPr>
        <p:sp>
          <p:nvSpPr>
            <p:cNvPr id="127" name="椭圆 126"/>
            <p:cNvSpPr/>
            <p:nvPr/>
          </p:nvSpPr>
          <p:spPr>
            <a:xfrm>
              <a:off x="3785504" y="5061624"/>
              <a:ext cx="1558835" cy="455697"/>
            </a:xfrm>
            <a:prstGeom prst="ellipse">
              <a:avLst/>
            </a:prstGeom>
            <a:noFill/>
            <a:ln w="381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8" name="直接箭头连接符 127"/>
            <p:cNvCxnSpPr/>
            <p:nvPr/>
          </p:nvCxnSpPr>
          <p:spPr>
            <a:xfrm>
              <a:off x="4122821" y="5487799"/>
              <a:ext cx="253662" cy="65731"/>
            </a:xfrm>
            <a:prstGeom prst="straightConnector1">
              <a:avLst/>
            </a:prstGeom>
            <a:ln w="38100">
              <a:solidFill>
                <a:schemeClr val="accent2"/>
              </a:solidFill>
              <a:prstDash val="solid"/>
              <a:tailEnd type="arrow" w="sm" len="sm"/>
            </a:ln>
          </p:spPr>
          <p:style>
            <a:lnRef idx="1">
              <a:schemeClr val="accent1"/>
            </a:lnRef>
            <a:fillRef idx="0">
              <a:schemeClr val="accent1"/>
            </a:fillRef>
            <a:effectRef idx="0">
              <a:schemeClr val="accent1"/>
            </a:effectRef>
            <a:fontRef idx="minor">
              <a:schemeClr val="tx1"/>
            </a:fontRef>
          </p:style>
        </p:cxnSp>
        <p:cxnSp>
          <p:nvCxnSpPr>
            <p:cNvPr id="129" name="直接箭头连接符 128"/>
            <p:cNvCxnSpPr/>
            <p:nvPr/>
          </p:nvCxnSpPr>
          <p:spPr>
            <a:xfrm flipH="1" flipV="1">
              <a:off x="4802875" y="5046281"/>
              <a:ext cx="325442" cy="86678"/>
            </a:xfrm>
            <a:prstGeom prst="straightConnector1">
              <a:avLst/>
            </a:prstGeom>
            <a:ln w="38100">
              <a:solidFill>
                <a:schemeClr val="accent2"/>
              </a:solidFill>
              <a:prstDash val="solid"/>
              <a:tailEnd type="arrow" w="sm" len="sm"/>
            </a:ln>
          </p:spPr>
          <p:style>
            <a:lnRef idx="1">
              <a:schemeClr val="accent1"/>
            </a:lnRef>
            <a:fillRef idx="0">
              <a:schemeClr val="accent1"/>
            </a:fillRef>
            <a:effectRef idx="0">
              <a:schemeClr val="accent1"/>
            </a:effectRef>
            <a:fontRef idx="minor">
              <a:schemeClr val="tx1"/>
            </a:fontRef>
          </p:style>
        </p:cxnSp>
      </p:grpSp>
      <p:cxnSp>
        <p:nvCxnSpPr>
          <p:cNvPr id="153" name="直接箭头连接符 152"/>
          <p:cNvCxnSpPr/>
          <p:nvPr/>
        </p:nvCxnSpPr>
        <p:spPr>
          <a:xfrm flipH="1" flipV="1">
            <a:off x="7782506" y="4299579"/>
            <a:ext cx="323468" cy="12422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428850" y="4971511"/>
            <a:ext cx="2162440" cy="1079862"/>
            <a:chOff x="3485065" y="4636161"/>
            <a:chExt cx="2162440" cy="1079862"/>
          </a:xfrm>
        </p:grpSpPr>
        <p:sp>
          <p:nvSpPr>
            <p:cNvPr id="6" name="弧形 5"/>
            <p:cNvSpPr/>
            <p:nvPr/>
          </p:nvSpPr>
          <p:spPr>
            <a:xfrm>
              <a:off x="3485065" y="4636161"/>
              <a:ext cx="1079862" cy="1079862"/>
            </a:xfrm>
            <a:prstGeom prst="arc">
              <a:avLst>
                <a:gd name="adj1" fmla="val 6"/>
                <a:gd name="adj2" fmla="val 4198848"/>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弧形 6"/>
            <p:cNvSpPr/>
            <p:nvPr/>
          </p:nvSpPr>
          <p:spPr>
            <a:xfrm flipH="1">
              <a:off x="4564922" y="4636161"/>
              <a:ext cx="1082583" cy="1079862"/>
            </a:xfrm>
            <a:prstGeom prst="arc">
              <a:avLst>
                <a:gd name="adj1" fmla="val 6"/>
                <a:gd name="adj2" fmla="val 4198848"/>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12" name="组合 11"/>
          <p:cNvGrpSpPr/>
          <p:nvPr/>
        </p:nvGrpSpPr>
        <p:grpSpPr>
          <a:xfrm>
            <a:off x="1097798" y="5446197"/>
            <a:ext cx="825903" cy="268751"/>
            <a:chOff x="3785504" y="5046281"/>
            <a:chExt cx="1558835" cy="507249"/>
          </a:xfrm>
        </p:grpSpPr>
        <p:sp>
          <p:nvSpPr>
            <p:cNvPr id="13" name="椭圆 12"/>
            <p:cNvSpPr/>
            <p:nvPr/>
          </p:nvSpPr>
          <p:spPr>
            <a:xfrm>
              <a:off x="3785504" y="5061624"/>
              <a:ext cx="1558835" cy="45569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箭头连接符 13"/>
            <p:cNvCxnSpPr/>
            <p:nvPr/>
          </p:nvCxnSpPr>
          <p:spPr>
            <a:xfrm>
              <a:off x="4122821" y="5487799"/>
              <a:ext cx="253662" cy="65731"/>
            </a:xfrm>
            <a:prstGeom prst="straightConnector1">
              <a:avLst/>
            </a:prstGeom>
            <a:ln w="38100">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flipV="1">
              <a:off x="4802875" y="5046281"/>
              <a:ext cx="325442" cy="86678"/>
            </a:xfrm>
            <a:prstGeom prst="straightConnector1">
              <a:avLst/>
            </a:prstGeom>
            <a:ln w="38100">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29" name="文本框 28"/>
          <p:cNvSpPr txBox="1"/>
          <p:nvPr/>
        </p:nvSpPr>
        <p:spPr>
          <a:xfrm>
            <a:off x="1430323" y="1755380"/>
            <a:ext cx="1615278" cy="523220"/>
          </a:xfrm>
          <a:prstGeom prst="rect">
            <a:avLst/>
          </a:prstGeom>
          <a:noFill/>
        </p:spPr>
        <p:txBody>
          <a:bodyPr wrap="square" rtlCol="0">
            <a:spAutoFit/>
          </a:bodyPr>
          <a:lstStyle/>
          <a:p>
            <a:pPr algn="ctr"/>
            <a:r>
              <a:rPr lang="en-US" altLang="zh-CN" sz="2800" b="1" dirty="0" smtClean="0">
                <a:solidFill>
                  <a:srgbClr val="009999"/>
                </a:solidFill>
              </a:rPr>
              <a:t>Suction</a:t>
            </a:r>
            <a:endParaRPr lang="zh-CN" altLang="en-US" sz="2800" b="1" dirty="0">
              <a:solidFill>
                <a:srgbClr val="009999"/>
              </a:solidFill>
            </a:endParaRPr>
          </a:p>
        </p:txBody>
      </p:sp>
      <p:sp>
        <p:nvSpPr>
          <p:cNvPr id="30" name="文本框 29"/>
          <p:cNvSpPr txBox="1"/>
          <p:nvPr/>
        </p:nvSpPr>
        <p:spPr>
          <a:xfrm>
            <a:off x="7010" y="1252061"/>
            <a:ext cx="3045599" cy="523220"/>
          </a:xfrm>
          <a:prstGeom prst="rect">
            <a:avLst/>
          </a:prstGeom>
          <a:noFill/>
        </p:spPr>
        <p:txBody>
          <a:bodyPr wrap="square" rtlCol="0">
            <a:spAutoFit/>
          </a:bodyPr>
          <a:lstStyle/>
          <a:p>
            <a:pPr algn="ctr"/>
            <a:r>
              <a:rPr lang="en-US" altLang="zh-CN" sz="2800" b="1" u="sng" dirty="0" err="1" smtClean="0"/>
              <a:t>Tornadogenesis</a:t>
            </a:r>
            <a:endParaRPr lang="zh-CN" altLang="en-US" sz="2000" b="1" u="sng" dirty="0"/>
          </a:p>
        </p:txBody>
      </p:sp>
      <p:grpSp>
        <p:nvGrpSpPr>
          <p:cNvPr id="32" name="组合 31"/>
          <p:cNvGrpSpPr/>
          <p:nvPr/>
        </p:nvGrpSpPr>
        <p:grpSpPr>
          <a:xfrm>
            <a:off x="736041" y="2745392"/>
            <a:ext cx="1558835" cy="455697"/>
            <a:chOff x="3785504" y="5061624"/>
            <a:chExt cx="1558835" cy="455697"/>
          </a:xfrm>
        </p:grpSpPr>
        <p:sp>
          <p:nvSpPr>
            <p:cNvPr id="33" name="椭圆 32"/>
            <p:cNvSpPr/>
            <p:nvPr/>
          </p:nvSpPr>
          <p:spPr>
            <a:xfrm>
              <a:off x="3785504" y="5061624"/>
              <a:ext cx="1558835" cy="455697"/>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4" name="直接箭头连接符 33"/>
            <p:cNvCxnSpPr>
              <a:stCxn id="33" idx="3"/>
            </p:cNvCxnSpPr>
            <p:nvPr/>
          </p:nvCxnSpPr>
          <p:spPr>
            <a:xfrm>
              <a:off x="4013790" y="5450586"/>
              <a:ext cx="178580" cy="41572"/>
            </a:xfrm>
            <a:prstGeom prst="straightConnector1">
              <a:avLst/>
            </a:prstGeom>
            <a:ln w="38100">
              <a:solidFill>
                <a:srgbClr val="7030A0"/>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stCxn id="33" idx="7"/>
            </p:cNvCxnSpPr>
            <p:nvPr/>
          </p:nvCxnSpPr>
          <p:spPr>
            <a:xfrm flipH="1" flipV="1">
              <a:off x="4925209" y="5088524"/>
              <a:ext cx="190844" cy="39835"/>
            </a:xfrm>
            <a:prstGeom prst="straightConnector1">
              <a:avLst/>
            </a:prstGeom>
            <a:ln w="38100">
              <a:solidFill>
                <a:srgbClr val="7030A0"/>
              </a:solidFill>
              <a:tailEnd type="arrow" w="med" len="med"/>
            </a:ln>
          </p:spPr>
          <p:style>
            <a:lnRef idx="1">
              <a:schemeClr val="accent1"/>
            </a:lnRef>
            <a:fillRef idx="0">
              <a:schemeClr val="accent1"/>
            </a:fillRef>
            <a:effectRef idx="0">
              <a:schemeClr val="accent1"/>
            </a:effectRef>
            <a:fontRef idx="minor">
              <a:schemeClr val="tx1"/>
            </a:fontRef>
          </p:style>
        </p:cxnSp>
      </p:grpSp>
      <p:sp>
        <p:nvSpPr>
          <p:cNvPr id="41" name="文本框 40"/>
          <p:cNvSpPr txBox="1"/>
          <p:nvPr/>
        </p:nvSpPr>
        <p:spPr>
          <a:xfrm>
            <a:off x="1508558" y="4837122"/>
            <a:ext cx="1525474" cy="369332"/>
          </a:xfrm>
          <a:prstGeom prst="rect">
            <a:avLst/>
          </a:prstGeom>
          <a:noFill/>
        </p:spPr>
        <p:txBody>
          <a:bodyPr wrap="square" rtlCol="0">
            <a:spAutoFit/>
          </a:bodyPr>
          <a:lstStyle/>
          <a:p>
            <a:pPr algn="r"/>
            <a:r>
              <a:rPr lang="en-US" altLang="zh-CN" b="1" dirty="0" smtClean="0">
                <a:solidFill>
                  <a:schemeClr val="accent2"/>
                </a:solidFill>
              </a:rPr>
              <a:t>Bottom-up</a:t>
            </a:r>
            <a:endParaRPr lang="zh-CN" altLang="en-US" b="1" dirty="0">
              <a:solidFill>
                <a:schemeClr val="accent2"/>
              </a:solidFill>
            </a:endParaRPr>
          </a:p>
        </p:txBody>
      </p:sp>
      <p:sp>
        <p:nvSpPr>
          <p:cNvPr id="42" name="文本框 41"/>
          <p:cNvSpPr txBox="1"/>
          <p:nvPr/>
        </p:nvSpPr>
        <p:spPr>
          <a:xfrm>
            <a:off x="-5977" y="3365996"/>
            <a:ext cx="1518768" cy="369332"/>
          </a:xfrm>
          <a:prstGeom prst="rect">
            <a:avLst/>
          </a:prstGeom>
          <a:noFill/>
        </p:spPr>
        <p:txBody>
          <a:bodyPr wrap="square" rtlCol="0">
            <a:spAutoFit/>
          </a:bodyPr>
          <a:lstStyle/>
          <a:p>
            <a:r>
              <a:rPr lang="en-US" altLang="zh-CN" b="1" dirty="0" smtClean="0">
                <a:solidFill>
                  <a:srgbClr val="7030A0"/>
                </a:solidFill>
              </a:rPr>
              <a:t>Top-down</a:t>
            </a:r>
            <a:endParaRPr lang="zh-CN" altLang="en-US" b="1" dirty="0">
              <a:solidFill>
                <a:srgbClr val="7030A0"/>
              </a:solidFill>
            </a:endParaRPr>
          </a:p>
        </p:txBody>
      </p:sp>
      <p:cxnSp>
        <p:nvCxnSpPr>
          <p:cNvPr id="43" name="直接连接符 42"/>
          <p:cNvCxnSpPr/>
          <p:nvPr/>
        </p:nvCxnSpPr>
        <p:spPr>
          <a:xfrm>
            <a:off x="6098400" y="1098000"/>
            <a:ext cx="0" cy="576000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3045600" y="1098000"/>
            <a:ext cx="0" cy="576000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3034032" y="1252828"/>
            <a:ext cx="3064368" cy="523220"/>
          </a:xfrm>
          <a:prstGeom prst="rect">
            <a:avLst/>
          </a:prstGeom>
          <a:noFill/>
        </p:spPr>
        <p:txBody>
          <a:bodyPr wrap="square" rtlCol="0">
            <a:spAutoFit/>
          </a:bodyPr>
          <a:lstStyle/>
          <a:p>
            <a:pPr algn="ctr"/>
            <a:r>
              <a:rPr lang="en-US" altLang="zh-CN" sz="2800" b="1" u="sng" dirty="0" smtClean="0"/>
              <a:t>Maintenance</a:t>
            </a:r>
            <a:endParaRPr lang="zh-CN" altLang="en-US" sz="2000" b="1" u="sng" dirty="0"/>
          </a:p>
        </p:txBody>
      </p:sp>
      <p:sp>
        <p:nvSpPr>
          <p:cNvPr id="55" name="文本框 54"/>
          <p:cNvSpPr txBox="1"/>
          <p:nvPr/>
        </p:nvSpPr>
        <p:spPr>
          <a:xfrm>
            <a:off x="6098400" y="1252061"/>
            <a:ext cx="3045600" cy="523220"/>
          </a:xfrm>
          <a:prstGeom prst="rect">
            <a:avLst/>
          </a:prstGeom>
          <a:noFill/>
        </p:spPr>
        <p:txBody>
          <a:bodyPr wrap="square" rtlCol="0">
            <a:spAutoFit/>
          </a:bodyPr>
          <a:lstStyle/>
          <a:p>
            <a:pPr algn="ctr"/>
            <a:r>
              <a:rPr lang="en-US" altLang="zh-CN" sz="2800" b="1" u="sng" dirty="0" smtClean="0"/>
              <a:t>Tornado Demise</a:t>
            </a:r>
            <a:endParaRPr lang="zh-CN" altLang="en-US" sz="2000" b="1" u="sng" dirty="0"/>
          </a:p>
        </p:txBody>
      </p:sp>
      <p:sp>
        <p:nvSpPr>
          <p:cNvPr id="56" name="标题 1"/>
          <p:cNvSpPr>
            <a:spLocks noGrp="1"/>
          </p:cNvSpPr>
          <p:nvPr>
            <p:ph type="title"/>
          </p:nvPr>
        </p:nvSpPr>
        <p:spPr>
          <a:xfrm>
            <a:off x="342901" y="286605"/>
            <a:ext cx="7467599" cy="725378"/>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altLang="zh-CN" i="1" dirty="0"/>
              <a:t>Summary</a:t>
            </a:r>
            <a:endParaRPr lang="zh-CN" altLang="en-US" i="1" dirty="0"/>
          </a:p>
        </p:txBody>
      </p:sp>
      <p:grpSp>
        <p:nvGrpSpPr>
          <p:cNvPr id="89" name="组合 88"/>
          <p:cNvGrpSpPr/>
          <p:nvPr/>
        </p:nvGrpSpPr>
        <p:grpSpPr>
          <a:xfrm>
            <a:off x="3982555" y="4971498"/>
            <a:ext cx="2162440" cy="1079862"/>
            <a:chOff x="3485065" y="4636161"/>
            <a:chExt cx="2162440" cy="1079862"/>
          </a:xfrm>
        </p:grpSpPr>
        <p:sp>
          <p:nvSpPr>
            <p:cNvPr id="90" name="弧形 89"/>
            <p:cNvSpPr/>
            <p:nvPr/>
          </p:nvSpPr>
          <p:spPr>
            <a:xfrm>
              <a:off x="3485065" y="4636161"/>
              <a:ext cx="1079862" cy="1079862"/>
            </a:xfrm>
            <a:prstGeom prst="arc">
              <a:avLst>
                <a:gd name="adj1" fmla="val 6"/>
                <a:gd name="adj2" fmla="val 4198848"/>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1" name="弧形 90"/>
            <p:cNvSpPr/>
            <p:nvPr/>
          </p:nvSpPr>
          <p:spPr>
            <a:xfrm flipH="1">
              <a:off x="4564922" y="4636161"/>
              <a:ext cx="1082583" cy="1079862"/>
            </a:xfrm>
            <a:prstGeom prst="arc">
              <a:avLst>
                <a:gd name="adj1" fmla="val 6"/>
                <a:gd name="adj2" fmla="val 4198848"/>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nvGrpSpPr>
          <p:cNvPr id="92" name="组合 91"/>
          <p:cNvGrpSpPr/>
          <p:nvPr/>
        </p:nvGrpSpPr>
        <p:grpSpPr>
          <a:xfrm>
            <a:off x="4651503" y="5446184"/>
            <a:ext cx="825903" cy="268751"/>
            <a:chOff x="3785504" y="5046281"/>
            <a:chExt cx="1558835" cy="507249"/>
          </a:xfrm>
        </p:grpSpPr>
        <p:sp>
          <p:nvSpPr>
            <p:cNvPr id="93" name="椭圆 92"/>
            <p:cNvSpPr/>
            <p:nvPr/>
          </p:nvSpPr>
          <p:spPr>
            <a:xfrm>
              <a:off x="3785504" y="5061624"/>
              <a:ext cx="1558835" cy="45569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4" name="直接箭头连接符 93"/>
            <p:cNvCxnSpPr/>
            <p:nvPr/>
          </p:nvCxnSpPr>
          <p:spPr>
            <a:xfrm>
              <a:off x="4122821" y="5487799"/>
              <a:ext cx="253662" cy="65731"/>
            </a:xfrm>
            <a:prstGeom prst="straightConnector1">
              <a:avLst/>
            </a:prstGeom>
            <a:ln w="38100">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95" name="直接箭头连接符 94"/>
            <p:cNvCxnSpPr/>
            <p:nvPr/>
          </p:nvCxnSpPr>
          <p:spPr>
            <a:xfrm flipH="1" flipV="1">
              <a:off x="4802875" y="5046281"/>
              <a:ext cx="325442" cy="86678"/>
            </a:xfrm>
            <a:prstGeom prst="straightConnector1">
              <a:avLst/>
            </a:prstGeom>
            <a:ln w="38100">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cxnSp>
        <p:nvCxnSpPr>
          <p:cNvPr id="98" name="直接箭头连接符 97"/>
          <p:cNvCxnSpPr>
            <a:stCxn id="97" idx="2"/>
          </p:cNvCxnSpPr>
          <p:nvPr/>
        </p:nvCxnSpPr>
        <p:spPr>
          <a:xfrm flipH="1" flipV="1">
            <a:off x="4729727" y="4298403"/>
            <a:ext cx="323468" cy="124223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7" name="流程图: 手动操作 96"/>
          <p:cNvSpPr/>
          <p:nvPr/>
        </p:nvSpPr>
        <p:spPr>
          <a:xfrm rot="20700000">
            <a:off x="4314768" y="2974547"/>
            <a:ext cx="801188" cy="2610572"/>
          </a:xfrm>
          <a:prstGeom prst="flowChartManualOperation">
            <a:avLst/>
          </a:prstGeom>
          <a:solidFill>
            <a:schemeClr val="bg1">
              <a:lumMod val="50000"/>
              <a:alpha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 name="组合 102"/>
          <p:cNvGrpSpPr/>
          <p:nvPr/>
        </p:nvGrpSpPr>
        <p:grpSpPr>
          <a:xfrm>
            <a:off x="1102406" y="5441484"/>
            <a:ext cx="825903" cy="268751"/>
            <a:chOff x="3785504" y="5046281"/>
            <a:chExt cx="1558835" cy="507249"/>
          </a:xfrm>
        </p:grpSpPr>
        <p:sp>
          <p:nvSpPr>
            <p:cNvPr id="104" name="椭圆 103"/>
            <p:cNvSpPr/>
            <p:nvPr/>
          </p:nvSpPr>
          <p:spPr>
            <a:xfrm>
              <a:off x="3785504" y="5061624"/>
              <a:ext cx="1558835" cy="455697"/>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5" name="直接箭头连接符 104"/>
            <p:cNvCxnSpPr/>
            <p:nvPr/>
          </p:nvCxnSpPr>
          <p:spPr>
            <a:xfrm>
              <a:off x="4122821" y="5487799"/>
              <a:ext cx="253662" cy="65731"/>
            </a:xfrm>
            <a:prstGeom prst="straightConnector1">
              <a:avLst/>
            </a:prstGeom>
            <a:ln w="38100">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06" name="直接箭头连接符 105"/>
            <p:cNvCxnSpPr/>
            <p:nvPr/>
          </p:nvCxnSpPr>
          <p:spPr>
            <a:xfrm flipH="1" flipV="1">
              <a:off x="4802875" y="5046281"/>
              <a:ext cx="325442" cy="86678"/>
            </a:xfrm>
            <a:prstGeom prst="straightConnector1">
              <a:avLst/>
            </a:prstGeom>
            <a:ln w="38100">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146" name="流程图: 手动操作 145"/>
          <p:cNvSpPr/>
          <p:nvPr/>
        </p:nvSpPr>
        <p:spPr>
          <a:xfrm>
            <a:off x="7220606" y="2967908"/>
            <a:ext cx="801188" cy="870868"/>
          </a:xfrm>
          <a:prstGeom prst="flowChartManualOperation">
            <a:avLst/>
          </a:prstGeom>
          <a:solidFill>
            <a:schemeClr val="bg1">
              <a:lumMod val="50000"/>
              <a:alpha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2" name="组合 151"/>
          <p:cNvGrpSpPr/>
          <p:nvPr/>
        </p:nvGrpSpPr>
        <p:grpSpPr>
          <a:xfrm>
            <a:off x="6277119" y="1756050"/>
            <a:ext cx="2863365" cy="3958556"/>
            <a:chOff x="6277119" y="2052150"/>
            <a:chExt cx="2863365" cy="3958556"/>
          </a:xfrm>
        </p:grpSpPr>
        <p:grpSp>
          <p:nvGrpSpPr>
            <p:cNvPr id="130" name="组合 129"/>
            <p:cNvGrpSpPr/>
            <p:nvPr/>
          </p:nvGrpSpPr>
          <p:grpSpPr>
            <a:xfrm>
              <a:off x="6277119" y="2052150"/>
              <a:ext cx="2863365" cy="3958556"/>
              <a:chOff x="3235036" y="2047779"/>
              <a:chExt cx="2863365" cy="3958556"/>
            </a:xfrm>
          </p:grpSpPr>
          <p:grpSp>
            <p:nvGrpSpPr>
              <p:cNvPr id="131" name="组合 130"/>
              <p:cNvGrpSpPr/>
              <p:nvPr/>
            </p:nvGrpSpPr>
            <p:grpSpPr>
              <a:xfrm>
                <a:off x="3801939" y="3037791"/>
                <a:ext cx="1558835" cy="455697"/>
                <a:chOff x="3785504" y="5061624"/>
                <a:chExt cx="1558835" cy="455697"/>
              </a:xfrm>
            </p:grpSpPr>
            <p:sp>
              <p:nvSpPr>
                <p:cNvPr id="143" name="椭圆 142"/>
                <p:cNvSpPr/>
                <p:nvPr/>
              </p:nvSpPr>
              <p:spPr>
                <a:xfrm>
                  <a:off x="3785504" y="5061624"/>
                  <a:ext cx="1558835" cy="455697"/>
                </a:xfrm>
                <a:prstGeom prst="ellipse">
                  <a:avLst/>
                </a:prstGeom>
                <a:noFill/>
                <a:ln w="38100">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4" name="直接箭头连接符 143"/>
                <p:cNvCxnSpPr>
                  <a:stCxn id="143" idx="3"/>
                </p:cNvCxnSpPr>
                <p:nvPr/>
              </p:nvCxnSpPr>
              <p:spPr>
                <a:xfrm>
                  <a:off x="4013790" y="5450586"/>
                  <a:ext cx="178580" cy="41572"/>
                </a:xfrm>
                <a:prstGeom prst="straightConnector1">
                  <a:avLst/>
                </a:prstGeom>
                <a:ln w="38100">
                  <a:solidFill>
                    <a:srgbClr val="7030A0"/>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145" name="直接箭头连接符 144"/>
                <p:cNvCxnSpPr>
                  <a:stCxn id="143" idx="7"/>
                </p:cNvCxnSpPr>
                <p:nvPr/>
              </p:nvCxnSpPr>
              <p:spPr>
                <a:xfrm flipH="1" flipV="1">
                  <a:off x="4925209" y="5088524"/>
                  <a:ext cx="190844" cy="39835"/>
                </a:xfrm>
                <a:prstGeom prst="straightConnector1">
                  <a:avLst/>
                </a:prstGeom>
                <a:ln w="38100">
                  <a:solidFill>
                    <a:srgbClr val="7030A0"/>
                  </a:solidFill>
                  <a:tailEnd type="arrow" w="med" len="med"/>
                </a:ln>
              </p:spPr>
              <p:style>
                <a:lnRef idx="1">
                  <a:schemeClr val="accent1"/>
                </a:lnRef>
                <a:fillRef idx="0">
                  <a:schemeClr val="accent1"/>
                </a:fillRef>
                <a:effectRef idx="0">
                  <a:schemeClr val="accent1"/>
                </a:effectRef>
                <a:fontRef idx="minor">
                  <a:schemeClr val="tx1"/>
                </a:fontRef>
              </p:style>
            </p:cxnSp>
          </p:grpSp>
          <p:sp>
            <p:nvSpPr>
              <p:cNvPr id="132" name="文本框 131"/>
              <p:cNvSpPr txBox="1"/>
              <p:nvPr/>
            </p:nvSpPr>
            <p:spPr>
              <a:xfrm>
                <a:off x="4496221" y="2047779"/>
                <a:ext cx="1602180" cy="523220"/>
              </a:xfrm>
              <a:prstGeom prst="rect">
                <a:avLst/>
              </a:prstGeom>
              <a:noFill/>
            </p:spPr>
            <p:txBody>
              <a:bodyPr wrap="square" rtlCol="0">
                <a:spAutoFit/>
              </a:bodyPr>
              <a:lstStyle/>
              <a:p>
                <a:pPr algn="ctr"/>
                <a:r>
                  <a:rPr lang="en-US" altLang="zh-CN" sz="2800" b="1" dirty="0" smtClean="0">
                    <a:solidFill>
                      <a:srgbClr val="009999"/>
                    </a:solidFill>
                  </a:rPr>
                  <a:t>Suction</a:t>
                </a:r>
                <a:endParaRPr lang="zh-CN" altLang="en-US" sz="2800" b="1" dirty="0">
                  <a:solidFill>
                    <a:srgbClr val="009999"/>
                  </a:solidFill>
                </a:endParaRPr>
              </a:p>
            </p:txBody>
          </p:sp>
          <p:grpSp>
            <p:nvGrpSpPr>
              <p:cNvPr id="133" name="组合 132"/>
              <p:cNvGrpSpPr/>
              <p:nvPr/>
            </p:nvGrpSpPr>
            <p:grpSpPr>
              <a:xfrm>
                <a:off x="3235036" y="2873374"/>
                <a:ext cx="2692642" cy="787145"/>
                <a:chOff x="2674620" y="2255963"/>
                <a:chExt cx="3783330" cy="1105988"/>
              </a:xfrm>
            </p:grpSpPr>
            <p:sp>
              <p:nvSpPr>
                <p:cNvPr id="140" name="椭圆 139"/>
                <p:cNvSpPr/>
                <p:nvPr/>
              </p:nvSpPr>
              <p:spPr>
                <a:xfrm>
                  <a:off x="2674620" y="2255963"/>
                  <a:ext cx="3783330" cy="1105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1" name="直接箭头连接符 140"/>
                <p:cNvCxnSpPr>
                  <a:stCxn id="140" idx="3"/>
                </p:cNvCxnSpPr>
                <p:nvPr/>
              </p:nvCxnSpPr>
              <p:spPr>
                <a:xfrm>
                  <a:off x="3228676" y="3199983"/>
                  <a:ext cx="253661" cy="65731"/>
                </a:xfrm>
                <a:prstGeom prst="straightConnector1">
                  <a:avLst/>
                </a:prstGeom>
                <a:ln w="38100">
                  <a:solidFill>
                    <a:srgbClr val="00B050"/>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142" name="直接箭头连接符 141"/>
                <p:cNvCxnSpPr>
                  <a:stCxn id="140" idx="7"/>
                </p:cNvCxnSpPr>
                <p:nvPr/>
              </p:nvCxnSpPr>
              <p:spPr>
                <a:xfrm flipH="1" flipV="1">
                  <a:off x="5547360" y="2312125"/>
                  <a:ext cx="356534" cy="105806"/>
                </a:xfrm>
                <a:prstGeom prst="straightConnector1">
                  <a:avLst/>
                </a:prstGeom>
                <a:ln w="38100">
                  <a:solidFill>
                    <a:srgbClr val="00B050"/>
                  </a:solidFill>
                  <a:tailEnd type="arrow" w="med" len="med"/>
                </a:ln>
              </p:spPr>
              <p:style>
                <a:lnRef idx="1">
                  <a:schemeClr val="accent1"/>
                </a:lnRef>
                <a:fillRef idx="0">
                  <a:schemeClr val="accent1"/>
                </a:fillRef>
                <a:effectRef idx="0">
                  <a:schemeClr val="accent1"/>
                </a:effectRef>
                <a:fontRef idx="minor">
                  <a:schemeClr val="tx1"/>
                </a:fontRef>
              </p:style>
            </p:cxnSp>
          </p:grpSp>
          <p:cxnSp>
            <p:nvCxnSpPr>
              <p:cNvPr id="134" name="直接箭头连接符 133"/>
              <p:cNvCxnSpPr/>
              <p:nvPr/>
            </p:nvCxnSpPr>
            <p:spPr>
              <a:xfrm flipH="1" flipV="1">
                <a:off x="4578689" y="2428617"/>
                <a:ext cx="149" cy="826500"/>
              </a:xfrm>
              <a:prstGeom prst="straightConnector1">
                <a:avLst/>
              </a:prstGeom>
              <a:ln w="76200">
                <a:solidFill>
                  <a:srgbClr val="009999"/>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35" name="组合 134"/>
              <p:cNvGrpSpPr/>
              <p:nvPr/>
            </p:nvGrpSpPr>
            <p:grpSpPr>
              <a:xfrm>
                <a:off x="3697222" y="5737584"/>
                <a:ext cx="825903" cy="268751"/>
                <a:chOff x="3785504" y="5046281"/>
                <a:chExt cx="1558835" cy="507249"/>
              </a:xfrm>
            </p:grpSpPr>
            <p:sp>
              <p:nvSpPr>
                <p:cNvPr id="137" name="椭圆 136"/>
                <p:cNvSpPr/>
                <p:nvPr/>
              </p:nvSpPr>
              <p:spPr>
                <a:xfrm>
                  <a:off x="3785504" y="5061624"/>
                  <a:ext cx="1558835" cy="455697"/>
                </a:xfrm>
                <a:prstGeom prst="ellipse">
                  <a:avLst/>
                </a:prstGeom>
                <a:no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8" name="直接箭头连接符 137"/>
                <p:cNvCxnSpPr/>
                <p:nvPr/>
              </p:nvCxnSpPr>
              <p:spPr>
                <a:xfrm>
                  <a:off x="4122821" y="5487799"/>
                  <a:ext cx="253662" cy="65731"/>
                </a:xfrm>
                <a:prstGeom prst="straightConnector1">
                  <a:avLst/>
                </a:prstGeom>
                <a:ln w="38100">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139" name="直接箭头连接符 138"/>
                <p:cNvCxnSpPr/>
                <p:nvPr/>
              </p:nvCxnSpPr>
              <p:spPr>
                <a:xfrm flipH="1" flipV="1">
                  <a:off x="4802875" y="5046281"/>
                  <a:ext cx="325442" cy="86678"/>
                </a:xfrm>
                <a:prstGeom prst="straightConnector1">
                  <a:avLst/>
                </a:prstGeom>
                <a:ln w="38100">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grpSp>
        <p:sp>
          <p:nvSpPr>
            <p:cNvPr id="151" name="流程图: 手动操作 150"/>
            <p:cNvSpPr/>
            <p:nvPr/>
          </p:nvSpPr>
          <p:spPr>
            <a:xfrm rot="900000">
              <a:off x="7094765" y="3264868"/>
              <a:ext cx="801188" cy="2610572"/>
            </a:xfrm>
            <a:prstGeom prst="flowChartManualOperation">
              <a:avLst/>
            </a:prstGeom>
            <a:noFill/>
            <a:ln w="381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0" name="右箭头 149"/>
          <p:cNvSpPr/>
          <p:nvPr/>
        </p:nvSpPr>
        <p:spPr>
          <a:xfrm rot="19661375" flipH="1">
            <a:off x="6942889" y="4006531"/>
            <a:ext cx="1939612" cy="1323632"/>
          </a:xfrm>
          <a:prstGeom prst="rightArrow">
            <a:avLst>
              <a:gd name="adj1" fmla="val 50000"/>
              <a:gd name="adj2" fmla="val 79009"/>
            </a:avLst>
          </a:prstGeom>
          <a:solidFill>
            <a:schemeClr val="accent4">
              <a:lumMod val="20000"/>
              <a:lumOff val="80000"/>
            </a:schemeClr>
          </a:solidFill>
          <a:ln w="57150">
            <a:solidFill>
              <a:srgbClr val="CA6F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a:solidFill>
                  <a:srgbClr val="CA6F14"/>
                </a:solidFill>
              </a:rPr>
              <a:t>Occlusion</a:t>
            </a:r>
          </a:p>
          <a:p>
            <a:pPr algn="ctr"/>
            <a:r>
              <a:rPr lang="en-US" altLang="zh-CN" sz="2000" b="1">
                <a:solidFill>
                  <a:srgbClr val="CA6F14"/>
                </a:solidFill>
              </a:rPr>
              <a:t>Downdraft</a:t>
            </a:r>
            <a:endParaRPr lang="zh-CN" altLang="en-US" sz="2000" b="1" dirty="0">
              <a:solidFill>
                <a:srgbClr val="CA6F14"/>
              </a:solidFill>
            </a:endParaRPr>
          </a:p>
        </p:txBody>
      </p:sp>
      <p:cxnSp>
        <p:nvCxnSpPr>
          <p:cNvPr id="28" name="直接箭头连接符 27"/>
          <p:cNvCxnSpPr/>
          <p:nvPr/>
        </p:nvCxnSpPr>
        <p:spPr>
          <a:xfrm flipH="1" flipV="1">
            <a:off x="1511428" y="4149703"/>
            <a:ext cx="1363" cy="13706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1" name="流程图: 手动操作 30"/>
          <p:cNvSpPr/>
          <p:nvPr/>
        </p:nvSpPr>
        <p:spPr>
          <a:xfrm>
            <a:off x="1113555" y="2970847"/>
            <a:ext cx="801188" cy="2610572"/>
          </a:xfrm>
          <a:prstGeom prst="flowChartManualOperation">
            <a:avLst/>
          </a:prstGeom>
          <a:solidFill>
            <a:schemeClr val="bg1">
              <a:lumMod val="50000"/>
              <a:alpha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153"/>
          <p:cNvSpPr txBox="1"/>
          <p:nvPr/>
        </p:nvSpPr>
        <p:spPr>
          <a:xfrm>
            <a:off x="3229420" y="6077491"/>
            <a:ext cx="2854769" cy="707886"/>
          </a:xfrm>
          <a:prstGeom prst="rect">
            <a:avLst/>
          </a:prstGeom>
          <a:noFill/>
        </p:spPr>
        <p:txBody>
          <a:bodyPr wrap="square" rtlCol="0">
            <a:spAutoFit/>
          </a:bodyPr>
          <a:lstStyle/>
          <a:p>
            <a:pPr algn="ctr"/>
            <a:r>
              <a:rPr lang="en-US" altLang="zh-CN" sz="2000" b="1" i="1" dirty="0" smtClean="0">
                <a:solidFill>
                  <a:schemeClr val="bg1"/>
                </a:solidFill>
              </a:rPr>
              <a:t>Successful</a:t>
            </a:r>
            <a:endParaRPr lang="zh-CN" altLang="en-US" sz="2000" b="1" i="1" dirty="0" smtClean="0">
              <a:solidFill>
                <a:schemeClr val="bg1"/>
              </a:solidFill>
            </a:endParaRPr>
          </a:p>
          <a:p>
            <a:pPr algn="ctr"/>
            <a:r>
              <a:rPr lang="en-US" altLang="zh-CN" sz="2000" b="1" i="1" dirty="0">
                <a:solidFill>
                  <a:schemeClr val="bg1"/>
                </a:solidFill>
              </a:rPr>
              <a:t>v</a:t>
            </a:r>
            <a:r>
              <a:rPr lang="en-US" altLang="zh-CN" sz="2000" b="1" i="1" dirty="0" smtClean="0">
                <a:solidFill>
                  <a:schemeClr val="bg1"/>
                </a:solidFill>
              </a:rPr>
              <a:t>orticity replacement</a:t>
            </a:r>
          </a:p>
        </p:txBody>
      </p:sp>
      <p:sp>
        <p:nvSpPr>
          <p:cNvPr id="155" name="文本框 154"/>
          <p:cNvSpPr txBox="1"/>
          <p:nvPr/>
        </p:nvSpPr>
        <p:spPr>
          <a:xfrm>
            <a:off x="6277119" y="6076051"/>
            <a:ext cx="2866881" cy="707886"/>
          </a:xfrm>
          <a:prstGeom prst="rect">
            <a:avLst/>
          </a:prstGeom>
          <a:noFill/>
        </p:spPr>
        <p:txBody>
          <a:bodyPr wrap="square" rtlCol="0">
            <a:spAutoFit/>
          </a:bodyPr>
          <a:lstStyle/>
          <a:p>
            <a:pPr algn="ctr"/>
            <a:r>
              <a:rPr lang="en-US" altLang="zh-CN" sz="2000" b="1" i="1" dirty="0" smtClean="0">
                <a:solidFill>
                  <a:schemeClr val="bg1"/>
                </a:solidFill>
              </a:rPr>
              <a:t>Unsuccessful</a:t>
            </a:r>
          </a:p>
          <a:p>
            <a:pPr algn="ctr"/>
            <a:r>
              <a:rPr lang="en-US" altLang="zh-CN" sz="2000" b="1" i="1" dirty="0">
                <a:solidFill>
                  <a:schemeClr val="bg1"/>
                </a:solidFill>
              </a:rPr>
              <a:t>v</a:t>
            </a:r>
            <a:r>
              <a:rPr lang="en-US" altLang="zh-CN" sz="2000" b="1" i="1" dirty="0" smtClean="0">
                <a:solidFill>
                  <a:schemeClr val="bg1"/>
                </a:solidFill>
              </a:rPr>
              <a:t>orticity replacement</a:t>
            </a:r>
            <a:endParaRPr lang="zh-CN" altLang="en-US" sz="2000" b="1" i="1" dirty="0">
              <a:solidFill>
                <a:schemeClr val="bg1"/>
              </a:solidFill>
            </a:endParaRPr>
          </a:p>
        </p:txBody>
      </p:sp>
      <p:sp>
        <p:nvSpPr>
          <p:cNvPr id="156" name="文本框 155"/>
          <p:cNvSpPr txBox="1"/>
          <p:nvPr/>
        </p:nvSpPr>
        <p:spPr>
          <a:xfrm>
            <a:off x="169138" y="6076051"/>
            <a:ext cx="2876462" cy="707886"/>
          </a:xfrm>
          <a:prstGeom prst="rect">
            <a:avLst/>
          </a:prstGeom>
          <a:noFill/>
        </p:spPr>
        <p:txBody>
          <a:bodyPr wrap="square" rtlCol="0">
            <a:spAutoFit/>
          </a:bodyPr>
          <a:lstStyle/>
          <a:p>
            <a:pPr algn="ctr"/>
            <a:r>
              <a:rPr lang="en-US" altLang="zh-CN" sz="2000" b="1" i="1" dirty="0" smtClean="0">
                <a:solidFill>
                  <a:schemeClr val="bg1"/>
                </a:solidFill>
              </a:rPr>
              <a:t>Intensified when</a:t>
            </a:r>
          </a:p>
          <a:p>
            <a:pPr algn="ctr"/>
            <a:r>
              <a:rPr lang="en-US" altLang="zh-CN" sz="2000" b="1" i="1" dirty="0" smtClean="0">
                <a:solidFill>
                  <a:schemeClr val="bg1"/>
                </a:solidFill>
              </a:rPr>
              <a:t>touching the ground</a:t>
            </a:r>
          </a:p>
        </p:txBody>
      </p:sp>
      <p:pic>
        <p:nvPicPr>
          <p:cNvPr id="99" name="图片 98"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7755" y="78637"/>
            <a:ext cx="2978331" cy="997740"/>
          </a:xfrm>
          <a:prstGeom prst="rect">
            <a:avLst/>
          </a:prstGeom>
        </p:spPr>
      </p:pic>
      <p:sp>
        <p:nvSpPr>
          <p:cNvPr id="100" name="文本框 99"/>
          <p:cNvSpPr txBox="1"/>
          <p:nvPr/>
        </p:nvSpPr>
        <p:spPr>
          <a:xfrm>
            <a:off x="1926770" y="5626549"/>
            <a:ext cx="1127992" cy="461665"/>
          </a:xfrm>
          <a:prstGeom prst="rect">
            <a:avLst/>
          </a:prstGeom>
          <a:noFill/>
        </p:spPr>
        <p:txBody>
          <a:bodyPr wrap="square" rtlCol="0">
            <a:spAutoFit/>
          </a:bodyPr>
          <a:lstStyle/>
          <a:p>
            <a:pPr algn="ctr"/>
            <a:r>
              <a:rPr lang="en-US" altLang="zh-CN" sz="2400" b="1" i="1" dirty="0" smtClean="0"/>
              <a:t>#1</a:t>
            </a:r>
            <a:endParaRPr lang="zh-CN" altLang="en-US" sz="2400" b="1" i="1" dirty="0"/>
          </a:p>
        </p:txBody>
      </p:sp>
      <p:sp>
        <p:nvSpPr>
          <p:cNvPr id="102" name="文本框 101"/>
          <p:cNvSpPr txBox="1"/>
          <p:nvPr/>
        </p:nvSpPr>
        <p:spPr>
          <a:xfrm>
            <a:off x="3038903" y="5629881"/>
            <a:ext cx="609433" cy="461665"/>
          </a:xfrm>
          <a:prstGeom prst="rect">
            <a:avLst/>
          </a:prstGeom>
          <a:noFill/>
        </p:spPr>
        <p:txBody>
          <a:bodyPr wrap="square" rtlCol="0">
            <a:spAutoFit/>
          </a:bodyPr>
          <a:lstStyle/>
          <a:p>
            <a:pPr algn="ctr"/>
            <a:r>
              <a:rPr lang="en-US" altLang="zh-CN" sz="2400" b="1" i="1" dirty="0" smtClean="0"/>
              <a:t>#1</a:t>
            </a:r>
            <a:endParaRPr lang="zh-CN" altLang="en-US" sz="2400" b="1" i="1" dirty="0"/>
          </a:p>
        </p:txBody>
      </p:sp>
      <p:sp>
        <p:nvSpPr>
          <p:cNvPr id="107" name="文本框 106"/>
          <p:cNvSpPr txBox="1"/>
          <p:nvPr/>
        </p:nvSpPr>
        <p:spPr>
          <a:xfrm>
            <a:off x="5481931" y="5626549"/>
            <a:ext cx="609603" cy="461665"/>
          </a:xfrm>
          <a:prstGeom prst="rect">
            <a:avLst/>
          </a:prstGeom>
          <a:noFill/>
        </p:spPr>
        <p:txBody>
          <a:bodyPr wrap="square" rtlCol="0">
            <a:spAutoFit/>
          </a:bodyPr>
          <a:lstStyle/>
          <a:p>
            <a:pPr algn="ctr"/>
            <a:r>
              <a:rPr lang="en-US" altLang="zh-CN" sz="2400" b="1" i="1" dirty="0" smtClean="0"/>
              <a:t>#2</a:t>
            </a:r>
            <a:endParaRPr lang="zh-CN" altLang="en-US" sz="2400" b="1" i="1" dirty="0"/>
          </a:p>
        </p:txBody>
      </p:sp>
      <p:sp>
        <p:nvSpPr>
          <p:cNvPr id="108" name="文本框 107"/>
          <p:cNvSpPr txBox="1"/>
          <p:nvPr/>
        </p:nvSpPr>
        <p:spPr>
          <a:xfrm>
            <a:off x="6114358" y="5624105"/>
            <a:ext cx="624946" cy="461665"/>
          </a:xfrm>
          <a:prstGeom prst="rect">
            <a:avLst/>
          </a:prstGeom>
          <a:noFill/>
        </p:spPr>
        <p:txBody>
          <a:bodyPr wrap="square" rtlCol="0">
            <a:spAutoFit/>
          </a:bodyPr>
          <a:lstStyle/>
          <a:p>
            <a:pPr algn="ctr"/>
            <a:r>
              <a:rPr lang="en-US" altLang="zh-CN" sz="2400" b="1" i="1" dirty="0" smtClean="0"/>
              <a:t>#2</a:t>
            </a:r>
            <a:endParaRPr lang="zh-CN" altLang="en-US" sz="2400" b="1" i="1" dirty="0"/>
          </a:p>
        </p:txBody>
      </p:sp>
      <p:sp>
        <p:nvSpPr>
          <p:cNvPr id="109" name="文本框 108"/>
          <p:cNvSpPr txBox="1"/>
          <p:nvPr/>
        </p:nvSpPr>
        <p:spPr>
          <a:xfrm>
            <a:off x="8530205" y="5622473"/>
            <a:ext cx="609603" cy="461665"/>
          </a:xfrm>
          <a:prstGeom prst="rect">
            <a:avLst/>
          </a:prstGeom>
          <a:noFill/>
        </p:spPr>
        <p:txBody>
          <a:bodyPr wrap="square" rtlCol="0">
            <a:spAutoFit/>
          </a:bodyPr>
          <a:lstStyle/>
          <a:p>
            <a:pPr algn="ctr"/>
            <a:r>
              <a:rPr lang="en-US" altLang="zh-CN" sz="2400" b="1" i="1" dirty="0" smtClean="0"/>
              <a:t>#3</a:t>
            </a:r>
            <a:endParaRPr lang="zh-CN" altLang="en-US" sz="2400" b="1" i="1" dirty="0"/>
          </a:p>
        </p:txBody>
      </p:sp>
      <p:grpSp>
        <p:nvGrpSpPr>
          <p:cNvPr id="36" name="组合 35"/>
          <p:cNvGrpSpPr/>
          <p:nvPr/>
        </p:nvGrpSpPr>
        <p:grpSpPr>
          <a:xfrm>
            <a:off x="169138" y="2580975"/>
            <a:ext cx="2692642" cy="787145"/>
            <a:chOff x="2674620" y="2255963"/>
            <a:chExt cx="3783330" cy="1105988"/>
          </a:xfrm>
        </p:grpSpPr>
        <p:sp>
          <p:nvSpPr>
            <p:cNvPr id="37" name="椭圆 36"/>
            <p:cNvSpPr/>
            <p:nvPr/>
          </p:nvSpPr>
          <p:spPr>
            <a:xfrm>
              <a:off x="2674620" y="2255963"/>
              <a:ext cx="3783330" cy="1105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8" name="直接箭头连接符 37"/>
            <p:cNvCxnSpPr>
              <a:stCxn id="37" idx="3"/>
            </p:cNvCxnSpPr>
            <p:nvPr/>
          </p:nvCxnSpPr>
          <p:spPr>
            <a:xfrm>
              <a:off x="3228676" y="3199983"/>
              <a:ext cx="253661" cy="65731"/>
            </a:xfrm>
            <a:prstGeom prst="straightConnector1">
              <a:avLst/>
            </a:prstGeom>
            <a:ln w="38100">
              <a:solidFill>
                <a:srgbClr val="00B050"/>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a:stCxn id="37" idx="7"/>
            </p:cNvCxnSpPr>
            <p:nvPr/>
          </p:nvCxnSpPr>
          <p:spPr>
            <a:xfrm flipH="1" flipV="1">
              <a:off x="5547360" y="2312125"/>
              <a:ext cx="356534" cy="105806"/>
            </a:xfrm>
            <a:prstGeom prst="straightConnector1">
              <a:avLst/>
            </a:prstGeom>
            <a:ln w="38100">
              <a:solidFill>
                <a:srgbClr val="00B050"/>
              </a:solidFill>
              <a:tailEnd type="arrow" w="med" len="med"/>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736041" y="2747767"/>
            <a:ext cx="1558835" cy="455697"/>
            <a:chOff x="3785504" y="5061624"/>
            <a:chExt cx="1558835" cy="455697"/>
          </a:xfrm>
        </p:grpSpPr>
        <p:sp>
          <p:nvSpPr>
            <p:cNvPr id="50" name="椭圆 49"/>
            <p:cNvSpPr/>
            <p:nvPr/>
          </p:nvSpPr>
          <p:spPr>
            <a:xfrm>
              <a:off x="3785504" y="5061624"/>
              <a:ext cx="1558835" cy="455697"/>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1" name="直接箭头连接符 50"/>
            <p:cNvCxnSpPr>
              <a:stCxn id="50" idx="3"/>
            </p:cNvCxnSpPr>
            <p:nvPr/>
          </p:nvCxnSpPr>
          <p:spPr>
            <a:xfrm>
              <a:off x="4013790" y="5450586"/>
              <a:ext cx="178580" cy="41572"/>
            </a:xfrm>
            <a:prstGeom prst="straightConnector1">
              <a:avLst/>
            </a:prstGeom>
            <a:ln w="38100">
              <a:solidFill>
                <a:srgbClr val="7030A0"/>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a:stCxn id="50" idx="7"/>
            </p:cNvCxnSpPr>
            <p:nvPr/>
          </p:nvCxnSpPr>
          <p:spPr>
            <a:xfrm flipH="1" flipV="1">
              <a:off x="4925209" y="5088524"/>
              <a:ext cx="190844" cy="39835"/>
            </a:xfrm>
            <a:prstGeom prst="straightConnector1">
              <a:avLst/>
            </a:prstGeom>
            <a:ln w="38100">
              <a:solidFill>
                <a:srgbClr val="7030A0"/>
              </a:solidFill>
              <a:tailEnd type="arrow" w="med" len="med"/>
            </a:ln>
          </p:spPr>
          <p:style>
            <a:lnRef idx="1">
              <a:schemeClr val="accent1"/>
            </a:lnRef>
            <a:fillRef idx="0">
              <a:schemeClr val="accent1"/>
            </a:fillRef>
            <a:effectRef idx="0">
              <a:schemeClr val="accent1"/>
            </a:effectRef>
            <a:fontRef idx="minor">
              <a:schemeClr val="tx1"/>
            </a:fontRef>
          </p:style>
        </p:cxnSp>
      </p:grpSp>
      <p:cxnSp>
        <p:nvCxnSpPr>
          <p:cNvPr id="40" name="直接箭头连接符 39"/>
          <p:cNvCxnSpPr/>
          <p:nvPr/>
        </p:nvCxnSpPr>
        <p:spPr>
          <a:xfrm flipH="1" flipV="1">
            <a:off x="1512791" y="2136218"/>
            <a:ext cx="149" cy="826500"/>
          </a:xfrm>
          <a:prstGeom prst="straightConnector1">
            <a:avLst/>
          </a:prstGeom>
          <a:ln w="76200">
            <a:solidFill>
              <a:srgbClr val="009999"/>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101" name="组合 100"/>
          <p:cNvGrpSpPr/>
          <p:nvPr/>
        </p:nvGrpSpPr>
        <p:grpSpPr>
          <a:xfrm>
            <a:off x="3235036" y="1751679"/>
            <a:ext cx="2863365" cy="3958556"/>
            <a:chOff x="3235036" y="2047779"/>
            <a:chExt cx="2863365" cy="3958556"/>
          </a:xfrm>
        </p:grpSpPr>
        <p:grpSp>
          <p:nvGrpSpPr>
            <p:cNvPr id="67" name="组合 66"/>
            <p:cNvGrpSpPr/>
            <p:nvPr/>
          </p:nvGrpSpPr>
          <p:grpSpPr>
            <a:xfrm>
              <a:off x="3801939" y="3037791"/>
              <a:ext cx="1558835" cy="455697"/>
              <a:chOff x="3785504" y="5061624"/>
              <a:chExt cx="1558835" cy="455697"/>
            </a:xfrm>
          </p:grpSpPr>
          <p:cxnSp>
            <p:nvCxnSpPr>
              <p:cNvPr id="69" name="直接箭头连接符 68"/>
              <p:cNvCxnSpPr>
                <a:stCxn id="68" idx="3"/>
              </p:cNvCxnSpPr>
              <p:nvPr/>
            </p:nvCxnSpPr>
            <p:spPr>
              <a:xfrm>
                <a:off x="4013790" y="5450586"/>
                <a:ext cx="178580" cy="41572"/>
              </a:xfrm>
              <a:prstGeom prst="straightConnector1">
                <a:avLst/>
              </a:prstGeom>
              <a:ln w="38100">
                <a:solidFill>
                  <a:srgbClr val="7030A0"/>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a:stCxn id="68" idx="7"/>
              </p:cNvCxnSpPr>
              <p:nvPr/>
            </p:nvCxnSpPr>
            <p:spPr>
              <a:xfrm flipH="1" flipV="1">
                <a:off x="4925209" y="5088524"/>
                <a:ext cx="190844" cy="39835"/>
              </a:xfrm>
              <a:prstGeom prst="straightConnector1">
                <a:avLst/>
              </a:prstGeom>
              <a:ln w="38100">
                <a:solidFill>
                  <a:srgbClr val="7030A0"/>
                </a:solidFill>
                <a:tailEnd type="arrow" w="med" len="med"/>
              </a:ln>
            </p:spPr>
            <p:style>
              <a:lnRef idx="1">
                <a:schemeClr val="accent1"/>
              </a:lnRef>
              <a:fillRef idx="0">
                <a:schemeClr val="accent1"/>
              </a:fillRef>
              <a:effectRef idx="0">
                <a:schemeClr val="accent1"/>
              </a:effectRef>
              <a:fontRef idx="minor">
                <a:schemeClr val="tx1"/>
              </a:fontRef>
            </p:style>
          </p:cxnSp>
          <p:sp>
            <p:nvSpPr>
              <p:cNvPr id="68" name="椭圆 67"/>
              <p:cNvSpPr/>
              <p:nvPr/>
            </p:nvSpPr>
            <p:spPr>
              <a:xfrm>
                <a:off x="3785504" y="5061624"/>
                <a:ext cx="1558835" cy="455697"/>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5" name="文本框 64"/>
            <p:cNvSpPr txBox="1"/>
            <p:nvPr/>
          </p:nvSpPr>
          <p:spPr>
            <a:xfrm>
              <a:off x="4496221" y="2047779"/>
              <a:ext cx="1602180" cy="523220"/>
            </a:xfrm>
            <a:prstGeom prst="rect">
              <a:avLst/>
            </a:prstGeom>
            <a:noFill/>
          </p:spPr>
          <p:txBody>
            <a:bodyPr wrap="square" rtlCol="0">
              <a:spAutoFit/>
            </a:bodyPr>
            <a:lstStyle/>
            <a:p>
              <a:pPr algn="ctr"/>
              <a:r>
                <a:rPr lang="en-US" altLang="zh-CN" sz="2800" b="1" dirty="0" smtClean="0">
                  <a:solidFill>
                    <a:srgbClr val="009999"/>
                  </a:solidFill>
                </a:rPr>
                <a:t>Suction</a:t>
              </a:r>
              <a:endParaRPr lang="zh-CN" altLang="en-US" sz="2800" b="1" dirty="0">
                <a:solidFill>
                  <a:srgbClr val="009999"/>
                </a:solidFill>
              </a:endParaRPr>
            </a:p>
          </p:txBody>
        </p:sp>
        <p:grpSp>
          <p:nvGrpSpPr>
            <p:cNvPr id="71" name="组合 70"/>
            <p:cNvGrpSpPr/>
            <p:nvPr/>
          </p:nvGrpSpPr>
          <p:grpSpPr>
            <a:xfrm>
              <a:off x="3235036" y="2873374"/>
              <a:ext cx="2692642" cy="787145"/>
              <a:chOff x="2674620" y="2255963"/>
              <a:chExt cx="3783330" cy="1105988"/>
            </a:xfrm>
          </p:grpSpPr>
          <p:cxnSp>
            <p:nvCxnSpPr>
              <p:cNvPr id="73" name="直接箭头连接符 72"/>
              <p:cNvCxnSpPr>
                <a:stCxn id="72" idx="3"/>
              </p:cNvCxnSpPr>
              <p:nvPr/>
            </p:nvCxnSpPr>
            <p:spPr>
              <a:xfrm>
                <a:off x="3228676" y="3199983"/>
                <a:ext cx="253661" cy="65731"/>
              </a:xfrm>
              <a:prstGeom prst="straightConnector1">
                <a:avLst/>
              </a:prstGeom>
              <a:ln w="38100">
                <a:solidFill>
                  <a:srgbClr val="00B050"/>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a:stCxn id="72" idx="7"/>
              </p:cNvCxnSpPr>
              <p:nvPr/>
            </p:nvCxnSpPr>
            <p:spPr>
              <a:xfrm flipH="1" flipV="1">
                <a:off x="5547360" y="2312125"/>
                <a:ext cx="356534" cy="105806"/>
              </a:xfrm>
              <a:prstGeom prst="straightConnector1">
                <a:avLst/>
              </a:prstGeom>
              <a:ln w="38100">
                <a:solidFill>
                  <a:srgbClr val="00B050"/>
                </a:solidFill>
                <a:tailEnd type="arrow" w="med" len="med"/>
              </a:ln>
            </p:spPr>
            <p:style>
              <a:lnRef idx="1">
                <a:schemeClr val="accent1"/>
              </a:lnRef>
              <a:fillRef idx="0">
                <a:schemeClr val="accent1"/>
              </a:fillRef>
              <a:effectRef idx="0">
                <a:schemeClr val="accent1"/>
              </a:effectRef>
              <a:fontRef idx="minor">
                <a:schemeClr val="tx1"/>
              </a:fontRef>
            </p:style>
          </p:cxnSp>
          <p:sp>
            <p:nvSpPr>
              <p:cNvPr id="72" name="椭圆 71"/>
              <p:cNvSpPr/>
              <p:nvPr/>
            </p:nvSpPr>
            <p:spPr>
              <a:xfrm>
                <a:off x="2674620" y="2255963"/>
                <a:ext cx="3783330" cy="110598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75" name="直接箭头连接符 74"/>
            <p:cNvCxnSpPr/>
            <p:nvPr/>
          </p:nvCxnSpPr>
          <p:spPr>
            <a:xfrm flipH="1" flipV="1">
              <a:off x="4578689" y="2428617"/>
              <a:ext cx="149" cy="826500"/>
            </a:xfrm>
            <a:prstGeom prst="straightConnector1">
              <a:avLst/>
            </a:prstGeom>
            <a:ln w="76200">
              <a:solidFill>
                <a:srgbClr val="009999"/>
              </a:solidFill>
              <a:tailEnd type="stealth" w="lg" len="lg"/>
            </a:ln>
          </p:spPr>
          <p:style>
            <a:lnRef idx="1">
              <a:schemeClr val="accent1"/>
            </a:lnRef>
            <a:fillRef idx="0">
              <a:schemeClr val="accent1"/>
            </a:fillRef>
            <a:effectRef idx="0">
              <a:schemeClr val="accent1"/>
            </a:effectRef>
            <a:fontRef idx="minor">
              <a:schemeClr val="tx1"/>
            </a:fontRef>
          </p:style>
        </p:cxnSp>
        <p:grpSp>
          <p:nvGrpSpPr>
            <p:cNvPr id="85" name="组合 84"/>
            <p:cNvGrpSpPr/>
            <p:nvPr/>
          </p:nvGrpSpPr>
          <p:grpSpPr>
            <a:xfrm>
              <a:off x="3697222" y="5737584"/>
              <a:ext cx="825903" cy="268751"/>
              <a:chOff x="3785504" y="5046281"/>
              <a:chExt cx="1558835" cy="507249"/>
            </a:xfrm>
          </p:grpSpPr>
          <p:sp>
            <p:nvSpPr>
              <p:cNvPr id="86" name="椭圆 85"/>
              <p:cNvSpPr/>
              <p:nvPr/>
            </p:nvSpPr>
            <p:spPr>
              <a:xfrm>
                <a:off x="3785504" y="5061624"/>
                <a:ext cx="1558835" cy="455697"/>
              </a:xfrm>
              <a:prstGeom prst="ellipse">
                <a:avLst/>
              </a:prstGeom>
              <a:no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7" name="直接箭头连接符 86"/>
              <p:cNvCxnSpPr/>
              <p:nvPr/>
            </p:nvCxnSpPr>
            <p:spPr>
              <a:xfrm>
                <a:off x="4122821" y="5487799"/>
                <a:ext cx="253662" cy="65731"/>
              </a:xfrm>
              <a:prstGeom prst="straightConnector1">
                <a:avLst/>
              </a:prstGeom>
              <a:ln w="38100">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cxnSp>
            <p:nvCxnSpPr>
              <p:cNvPr id="88" name="直接箭头连接符 87"/>
              <p:cNvCxnSpPr/>
              <p:nvPr/>
            </p:nvCxnSpPr>
            <p:spPr>
              <a:xfrm flipH="1" flipV="1">
                <a:off x="4802875" y="5046281"/>
                <a:ext cx="325442" cy="86678"/>
              </a:xfrm>
              <a:prstGeom prst="straightConnector1">
                <a:avLst/>
              </a:prstGeom>
              <a:ln w="38100">
                <a:solidFill>
                  <a:schemeClr val="accent2"/>
                </a:solidFill>
                <a:tailEnd type="arrow" w="sm" len="sm"/>
              </a:ln>
            </p:spPr>
            <p:style>
              <a:lnRef idx="1">
                <a:schemeClr val="accent1"/>
              </a:lnRef>
              <a:fillRef idx="0">
                <a:schemeClr val="accent1"/>
              </a:fillRef>
              <a:effectRef idx="0">
                <a:schemeClr val="accent1"/>
              </a:effectRef>
              <a:fontRef idx="minor">
                <a:schemeClr val="tx1"/>
              </a:fontRef>
            </p:style>
          </p:cxnSp>
        </p:grpSp>
        <p:sp>
          <p:nvSpPr>
            <p:cNvPr id="96" name="流程图: 手动操作 95"/>
            <p:cNvSpPr/>
            <p:nvPr/>
          </p:nvSpPr>
          <p:spPr>
            <a:xfrm rot="900000">
              <a:off x="4044276" y="3266139"/>
              <a:ext cx="801188" cy="2610572"/>
            </a:xfrm>
            <a:prstGeom prst="flowChartManualOperation">
              <a:avLst/>
            </a:prstGeom>
            <a:noFill/>
            <a:ln w="3810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407715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par>
                                <p:cTn id="25" presetID="42" presetClass="path" presetSubtype="0" accel="50000" decel="50000" fill="hold" nodeType="withEffect">
                                  <p:stCondLst>
                                    <p:cond delay="0"/>
                                  </p:stCondLst>
                                  <p:childTnLst>
                                    <p:animMotion origin="layout" path="M 1.38889E-6 3.7037E-6 L -0.00052 0.37986 " pathEditMode="relative" rAng="0" ptsTypes="AA">
                                      <p:cBhvr>
                                        <p:cTn id="26" dur="2000" fill="hold"/>
                                        <p:tgtEl>
                                          <p:spTgt spid="49"/>
                                        </p:tgtEl>
                                        <p:attrNameLst>
                                          <p:attrName>ppt_x</p:attrName>
                                          <p:attrName>ppt_y</p:attrName>
                                        </p:attrNameLst>
                                      </p:cBhvr>
                                      <p:rCtr x="-35" y="18981"/>
                                    </p:animMotion>
                                  </p:childTnLst>
                                </p:cTn>
                              </p:par>
                            </p:childTnLst>
                          </p:cTn>
                        </p:par>
                        <p:par>
                          <p:cTn id="27" fill="hold">
                            <p:stCondLst>
                              <p:cond delay="2000"/>
                            </p:stCondLst>
                            <p:childTnLst>
                              <p:par>
                                <p:cTn id="28" presetID="22" presetClass="entr" presetSubtype="1" fill="hold" grpId="0"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up)">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fade">
                                      <p:cBhvr>
                                        <p:cTn id="43" dur="500"/>
                                        <p:tgtEl>
                                          <p:spTgt spid="10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0"/>
                                        </p:tgtEl>
                                        <p:attrNameLst>
                                          <p:attrName>style.visibility</p:attrName>
                                        </p:attrNameLst>
                                      </p:cBhvr>
                                      <p:to>
                                        <p:strVal val="visible"/>
                                      </p:to>
                                    </p:set>
                                    <p:animEffect transition="in" filter="fade">
                                      <p:cBhvr>
                                        <p:cTn id="46" dur="500"/>
                                        <p:tgtEl>
                                          <p:spTgt spid="10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42" presetClass="path" presetSubtype="0" accel="50000" decel="50000" fill="hold" nodeType="withEffect">
                                  <p:stCondLst>
                                    <p:cond delay="0"/>
                                  </p:stCondLst>
                                  <p:childTnLst>
                                    <p:animMotion origin="layout" path="M 2.22222E-6 2.59259E-6 L 0.00052 -0.37986 " pathEditMode="relative" rAng="0" ptsTypes="AA">
                                      <p:cBhvr>
                                        <p:cTn id="53" dur="2000" fill="hold"/>
                                        <p:tgtEl>
                                          <p:spTgt spid="12"/>
                                        </p:tgtEl>
                                        <p:attrNameLst>
                                          <p:attrName>ppt_x</p:attrName>
                                          <p:attrName>ppt_y</p:attrName>
                                        </p:attrNameLst>
                                      </p:cBhvr>
                                      <p:rCtr x="17" y="-19005"/>
                                    </p:animMotion>
                                  </p:childTnLst>
                                </p:cTn>
                              </p:par>
                            </p:childTnLst>
                          </p:cTn>
                        </p:par>
                        <p:par>
                          <p:cTn id="54" fill="hold">
                            <p:stCondLst>
                              <p:cond delay="2000"/>
                            </p:stCondLst>
                            <p:childTnLst>
                              <p:par>
                                <p:cTn id="55" presetID="22" presetClass="entr" presetSubtype="4" fill="hold" grpId="0"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down)">
                                      <p:cBhvr>
                                        <p:cTn id="57" dur="500"/>
                                        <p:tgtEl>
                                          <p:spTgt spid="41"/>
                                        </p:tgtEl>
                                      </p:cBhvr>
                                    </p:animEffect>
                                  </p:childTnLst>
                                </p:cTn>
                              </p:par>
                            </p:childTnLst>
                          </p:cTn>
                        </p:par>
                        <p:par>
                          <p:cTn id="58" fill="hold">
                            <p:stCondLst>
                              <p:cond delay="2500"/>
                            </p:stCondLst>
                            <p:childTnLst>
                              <p:par>
                                <p:cTn id="59" presetID="16" presetClass="entr" presetSubtype="21" fill="hold" grpId="0" nodeType="afterEffect">
                                  <p:stCondLst>
                                    <p:cond delay="0"/>
                                  </p:stCondLst>
                                  <p:childTnLst>
                                    <p:set>
                                      <p:cBhvr>
                                        <p:cTn id="60" dur="1" fill="hold">
                                          <p:stCondLst>
                                            <p:cond delay="0"/>
                                          </p:stCondLst>
                                        </p:cTn>
                                        <p:tgtEl>
                                          <p:spTgt spid="156"/>
                                        </p:tgtEl>
                                        <p:attrNameLst>
                                          <p:attrName>style.visibility</p:attrName>
                                        </p:attrNameLst>
                                      </p:cBhvr>
                                      <p:to>
                                        <p:strVal val="visible"/>
                                      </p:to>
                                    </p:set>
                                    <p:animEffect transition="in" filter="barn(inVertical)">
                                      <p:cBhvr>
                                        <p:cTn id="61" dur="500"/>
                                        <p:tgtEl>
                                          <p:spTgt spid="15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up)">
                                      <p:cBhvr>
                                        <p:cTn id="66" dur="20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01"/>
                                        </p:tgtEl>
                                        <p:attrNameLst>
                                          <p:attrName>style.visibility</p:attrName>
                                        </p:attrNameLst>
                                      </p:cBhvr>
                                      <p:to>
                                        <p:strVal val="visible"/>
                                      </p:to>
                                    </p:set>
                                    <p:animEffect transition="in" filter="fade">
                                      <p:cBhvr>
                                        <p:cTn id="71" dur="500"/>
                                        <p:tgtEl>
                                          <p:spTgt spid="101"/>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fade">
                                      <p:cBhvr>
                                        <p:cTn id="75" dur="500"/>
                                        <p:tgtEl>
                                          <p:spTgt spid="10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92"/>
                                        </p:tgtEl>
                                        <p:attrNameLst>
                                          <p:attrName>style.visibility</p:attrName>
                                        </p:attrNameLst>
                                      </p:cBhvr>
                                      <p:to>
                                        <p:strVal val="visible"/>
                                      </p:to>
                                    </p:set>
                                    <p:animEffect transition="in" filter="fade">
                                      <p:cBhvr>
                                        <p:cTn id="80" dur="500"/>
                                        <p:tgtEl>
                                          <p:spTgt spid="92"/>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107"/>
                                        </p:tgtEl>
                                        <p:attrNameLst>
                                          <p:attrName>style.visibility</p:attrName>
                                        </p:attrNameLst>
                                      </p:cBhvr>
                                      <p:to>
                                        <p:strVal val="visible"/>
                                      </p:to>
                                    </p:set>
                                    <p:animEffect transition="in" filter="fade">
                                      <p:cBhvr>
                                        <p:cTn id="84" dur="500"/>
                                        <p:tgtEl>
                                          <p:spTgt spid="107"/>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89"/>
                                        </p:tgtEl>
                                        <p:attrNameLst>
                                          <p:attrName>style.visibility</p:attrName>
                                        </p:attrNameLst>
                                      </p:cBhvr>
                                      <p:to>
                                        <p:strVal val="visible"/>
                                      </p:to>
                                    </p:set>
                                    <p:animEffect transition="in" filter="fade">
                                      <p:cBhvr>
                                        <p:cTn id="89" dur="500"/>
                                        <p:tgtEl>
                                          <p:spTgt spid="89"/>
                                        </p:tgtEl>
                                      </p:cBhvr>
                                    </p:animEffect>
                                  </p:childTnLst>
                                </p:cTn>
                              </p:par>
                              <p:par>
                                <p:cTn id="90" presetID="10" presetClass="entr" presetSubtype="0" fill="hold" nodeType="withEffect">
                                  <p:stCondLst>
                                    <p:cond delay="0"/>
                                  </p:stCondLst>
                                  <p:childTnLst>
                                    <p:set>
                                      <p:cBhvr>
                                        <p:cTn id="91" dur="1" fill="hold">
                                          <p:stCondLst>
                                            <p:cond delay="0"/>
                                          </p:stCondLst>
                                        </p:cTn>
                                        <p:tgtEl>
                                          <p:spTgt spid="98"/>
                                        </p:tgtEl>
                                        <p:attrNameLst>
                                          <p:attrName>style.visibility</p:attrName>
                                        </p:attrNameLst>
                                      </p:cBhvr>
                                      <p:to>
                                        <p:strVal val="visible"/>
                                      </p:to>
                                    </p:set>
                                    <p:animEffect transition="in" filter="fade">
                                      <p:cBhvr>
                                        <p:cTn id="92" dur="500"/>
                                        <p:tgtEl>
                                          <p:spTgt spid="98"/>
                                        </p:tgtEl>
                                      </p:cBhvr>
                                    </p:animEffect>
                                  </p:childTnLst>
                                </p:cTn>
                              </p:par>
                            </p:childTnLst>
                          </p:cTn>
                        </p:par>
                        <p:par>
                          <p:cTn id="93" fill="hold">
                            <p:stCondLst>
                              <p:cond delay="500"/>
                            </p:stCondLst>
                            <p:childTnLst>
                              <p:par>
                                <p:cTn id="94" presetID="16" presetClass="entr" presetSubtype="21" fill="hold" grpId="0" nodeType="afterEffect">
                                  <p:stCondLst>
                                    <p:cond delay="0"/>
                                  </p:stCondLst>
                                  <p:childTnLst>
                                    <p:set>
                                      <p:cBhvr>
                                        <p:cTn id="95" dur="1" fill="hold">
                                          <p:stCondLst>
                                            <p:cond delay="0"/>
                                          </p:stCondLst>
                                        </p:cTn>
                                        <p:tgtEl>
                                          <p:spTgt spid="154"/>
                                        </p:tgtEl>
                                        <p:attrNameLst>
                                          <p:attrName>style.visibility</p:attrName>
                                        </p:attrNameLst>
                                      </p:cBhvr>
                                      <p:to>
                                        <p:strVal val="visible"/>
                                      </p:to>
                                    </p:set>
                                    <p:animEffect transition="in" filter="barn(inVertical)">
                                      <p:cBhvr>
                                        <p:cTn id="96" dur="500"/>
                                        <p:tgtEl>
                                          <p:spTgt spid="154"/>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97"/>
                                        </p:tgtEl>
                                        <p:attrNameLst>
                                          <p:attrName>style.visibility</p:attrName>
                                        </p:attrNameLst>
                                      </p:cBhvr>
                                      <p:to>
                                        <p:strVal val="visible"/>
                                      </p:to>
                                    </p:set>
                                    <p:animEffect transition="in" filter="wipe(up)">
                                      <p:cBhvr>
                                        <p:cTn id="101" dur="2000"/>
                                        <p:tgtEl>
                                          <p:spTgt spid="9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152"/>
                                        </p:tgtEl>
                                        <p:attrNameLst>
                                          <p:attrName>style.visibility</p:attrName>
                                        </p:attrNameLst>
                                      </p:cBhvr>
                                      <p:to>
                                        <p:strVal val="visible"/>
                                      </p:to>
                                    </p:set>
                                    <p:animEffect transition="in" filter="fade">
                                      <p:cBhvr>
                                        <p:cTn id="106" dur="500"/>
                                        <p:tgtEl>
                                          <p:spTgt spid="152"/>
                                        </p:tgtEl>
                                      </p:cBhvr>
                                    </p:animEffec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108"/>
                                        </p:tgtEl>
                                        <p:attrNameLst>
                                          <p:attrName>style.visibility</p:attrName>
                                        </p:attrNameLst>
                                      </p:cBhvr>
                                      <p:to>
                                        <p:strVal val="visible"/>
                                      </p:to>
                                    </p:set>
                                    <p:animEffect transition="in" filter="fade">
                                      <p:cBhvr>
                                        <p:cTn id="110" dur="500"/>
                                        <p:tgtEl>
                                          <p:spTgt spid="108"/>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nodeType="clickEffect">
                                  <p:stCondLst>
                                    <p:cond delay="0"/>
                                  </p:stCondLst>
                                  <p:childTnLst>
                                    <p:set>
                                      <p:cBhvr>
                                        <p:cTn id="114" dur="1" fill="hold">
                                          <p:stCondLst>
                                            <p:cond delay="0"/>
                                          </p:stCondLst>
                                        </p:cTn>
                                        <p:tgtEl>
                                          <p:spTgt spid="126"/>
                                        </p:tgtEl>
                                        <p:attrNameLst>
                                          <p:attrName>style.visibility</p:attrName>
                                        </p:attrNameLst>
                                      </p:cBhvr>
                                      <p:to>
                                        <p:strVal val="visible"/>
                                      </p:to>
                                    </p:set>
                                    <p:animEffect transition="in" filter="fade">
                                      <p:cBhvr>
                                        <p:cTn id="115" dur="500"/>
                                        <p:tgtEl>
                                          <p:spTgt spid="126"/>
                                        </p:tgtEl>
                                      </p:cBhvr>
                                    </p:animEffect>
                                  </p:childTnLst>
                                </p:cTn>
                              </p:par>
                            </p:childTnLst>
                          </p:cTn>
                        </p:par>
                        <p:par>
                          <p:cTn id="116" fill="hold">
                            <p:stCondLst>
                              <p:cond delay="500"/>
                            </p:stCondLst>
                            <p:childTnLst>
                              <p:par>
                                <p:cTn id="117" presetID="10" presetClass="entr" presetSubtype="0" fill="hold" grpId="0" nodeType="afterEffect">
                                  <p:stCondLst>
                                    <p:cond delay="0"/>
                                  </p:stCondLst>
                                  <p:childTnLst>
                                    <p:set>
                                      <p:cBhvr>
                                        <p:cTn id="118" dur="1" fill="hold">
                                          <p:stCondLst>
                                            <p:cond delay="0"/>
                                          </p:stCondLst>
                                        </p:cTn>
                                        <p:tgtEl>
                                          <p:spTgt spid="109"/>
                                        </p:tgtEl>
                                        <p:attrNameLst>
                                          <p:attrName>style.visibility</p:attrName>
                                        </p:attrNameLst>
                                      </p:cBhvr>
                                      <p:to>
                                        <p:strVal val="visible"/>
                                      </p:to>
                                    </p:set>
                                    <p:animEffect transition="in" filter="fade">
                                      <p:cBhvr>
                                        <p:cTn id="119" dur="500"/>
                                        <p:tgtEl>
                                          <p:spTgt spid="109"/>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153"/>
                                        </p:tgtEl>
                                        <p:attrNameLst>
                                          <p:attrName>style.visibility</p:attrName>
                                        </p:attrNameLst>
                                      </p:cBhvr>
                                      <p:to>
                                        <p:strVal val="visible"/>
                                      </p:to>
                                    </p:set>
                                    <p:animEffect transition="in" filter="fade">
                                      <p:cBhvr>
                                        <p:cTn id="124" dur="500"/>
                                        <p:tgtEl>
                                          <p:spTgt spid="153"/>
                                        </p:tgtEl>
                                      </p:cBhvr>
                                    </p:animEffect>
                                  </p:childTnLst>
                                </p:cTn>
                              </p:par>
                              <p:par>
                                <p:cTn id="125" presetID="10" presetClass="entr" presetSubtype="0" fill="hold" nodeType="withEffect">
                                  <p:stCondLst>
                                    <p:cond delay="0"/>
                                  </p:stCondLst>
                                  <p:childTnLst>
                                    <p:set>
                                      <p:cBhvr>
                                        <p:cTn id="126" dur="1" fill="hold">
                                          <p:stCondLst>
                                            <p:cond delay="0"/>
                                          </p:stCondLst>
                                        </p:cTn>
                                        <p:tgtEl>
                                          <p:spTgt spid="123"/>
                                        </p:tgtEl>
                                        <p:attrNameLst>
                                          <p:attrName>style.visibility</p:attrName>
                                        </p:attrNameLst>
                                      </p:cBhvr>
                                      <p:to>
                                        <p:strVal val="visible"/>
                                      </p:to>
                                    </p:set>
                                    <p:animEffect transition="in" filter="fade">
                                      <p:cBhvr>
                                        <p:cTn id="127" dur="500"/>
                                        <p:tgtEl>
                                          <p:spTgt spid="123"/>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50"/>
                                        </p:tgtEl>
                                        <p:attrNameLst>
                                          <p:attrName>style.visibility</p:attrName>
                                        </p:attrNameLst>
                                      </p:cBhvr>
                                      <p:to>
                                        <p:strVal val="visible"/>
                                      </p:to>
                                    </p:set>
                                    <p:animEffect transition="in" filter="wipe(up)">
                                      <p:cBhvr>
                                        <p:cTn id="132" dur="500"/>
                                        <p:tgtEl>
                                          <p:spTgt spid="150"/>
                                        </p:tgtEl>
                                      </p:cBhvr>
                                    </p:animEffect>
                                  </p:childTnLst>
                                </p:cTn>
                              </p:par>
                            </p:childTnLst>
                          </p:cTn>
                        </p:par>
                        <p:par>
                          <p:cTn id="133" fill="hold">
                            <p:stCondLst>
                              <p:cond delay="500"/>
                            </p:stCondLst>
                            <p:childTnLst>
                              <p:par>
                                <p:cTn id="134" presetID="22" presetClass="entr" presetSubtype="4" fill="hold" grpId="0" nodeType="afterEffect">
                                  <p:stCondLst>
                                    <p:cond delay="0"/>
                                  </p:stCondLst>
                                  <p:childTnLst>
                                    <p:set>
                                      <p:cBhvr>
                                        <p:cTn id="135" dur="1" fill="hold">
                                          <p:stCondLst>
                                            <p:cond delay="0"/>
                                          </p:stCondLst>
                                        </p:cTn>
                                        <p:tgtEl>
                                          <p:spTgt spid="155"/>
                                        </p:tgtEl>
                                        <p:attrNameLst>
                                          <p:attrName>style.visibility</p:attrName>
                                        </p:attrNameLst>
                                      </p:cBhvr>
                                      <p:to>
                                        <p:strVal val="visible"/>
                                      </p:to>
                                    </p:set>
                                    <p:animEffect transition="in" filter="wipe(down)">
                                      <p:cBhvr>
                                        <p:cTn id="136" dur="500"/>
                                        <p:tgtEl>
                                          <p:spTgt spid="155"/>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146"/>
                                        </p:tgtEl>
                                        <p:attrNameLst>
                                          <p:attrName>style.visibility</p:attrName>
                                        </p:attrNameLst>
                                      </p:cBhvr>
                                      <p:to>
                                        <p:strVal val="visible"/>
                                      </p:to>
                                    </p:set>
                                    <p:animEffect transition="in" filter="fade">
                                      <p:cBhvr>
                                        <p:cTn id="141"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1" grpId="0"/>
      <p:bldP spid="42" grpId="0"/>
      <p:bldP spid="97" grpId="0" animBg="1"/>
      <p:bldP spid="146" grpId="0" animBg="1"/>
      <p:bldP spid="150" grpId="0" animBg="1"/>
      <p:bldP spid="31" grpId="0" animBg="1"/>
      <p:bldP spid="154" grpId="0"/>
      <p:bldP spid="155" grpId="0"/>
      <p:bldP spid="156" grpId="0"/>
      <p:bldP spid="100" grpId="0"/>
      <p:bldP spid="102" grpId="0"/>
      <p:bldP spid="107" grpId="0"/>
      <p:bldP spid="108" grpId="0"/>
      <p:bldP spid="10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210" y="1285860"/>
            <a:ext cx="4315790" cy="4286280"/>
          </a:xfrm>
          <a:prstGeom prst="rect">
            <a:avLst/>
          </a:prstGeom>
        </p:spPr>
      </p:pic>
      <p:sp>
        <p:nvSpPr>
          <p:cNvPr id="3" name="内容占位符 2"/>
          <p:cNvSpPr>
            <a:spLocks noGrp="1"/>
          </p:cNvSpPr>
          <p:nvPr>
            <p:ph idx="1"/>
          </p:nvPr>
        </p:nvSpPr>
        <p:spPr>
          <a:xfrm>
            <a:off x="0" y="1142984"/>
            <a:ext cx="8229600" cy="5400600"/>
          </a:xfrm>
        </p:spPr>
        <p:txBody>
          <a:bodyPr>
            <a:normAutofit fontScale="92500" lnSpcReduction="10000"/>
          </a:bodyPr>
          <a:lstStyle/>
          <a:p>
            <a:pPr>
              <a:buFont typeface="Wingdings" pitchFamily="2" charset="2"/>
              <a:buChar char="Ø"/>
            </a:pPr>
            <a:endParaRPr lang="en-US" altLang="zh-CN" sz="2400" dirty="0" smtClean="0"/>
          </a:p>
          <a:p>
            <a:pPr>
              <a:buFont typeface="Wingdings" pitchFamily="2" charset="2"/>
              <a:buChar char="l"/>
            </a:pPr>
            <a:r>
              <a:rPr lang="en-US" altLang="zh-CN" sz="2400" b="1" dirty="0" smtClean="0"/>
              <a:t>Stretch Grid</a:t>
            </a:r>
          </a:p>
          <a:p>
            <a:endParaRPr lang="en-US" altLang="zh-CN" sz="2400" dirty="0" smtClean="0"/>
          </a:p>
          <a:p>
            <a:endParaRPr lang="en-US" altLang="zh-CN" sz="2400" dirty="0" smtClean="0"/>
          </a:p>
          <a:p>
            <a:endParaRPr lang="en-US" altLang="zh-CN" sz="2400" dirty="0" smtClean="0"/>
          </a:p>
          <a:p>
            <a:pPr>
              <a:buNone/>
            </a:pPr>
            <a:endParaRPr lang="en-US" altLang="zh-CN" sz="2000" dirty="0" smtClean="0">
              <a:solidFill>
                <a:schemeClr val="tx1"/>
              </a:solidFill>
            </a:endParaRPr>
          </a:p>
          <a:p>
            <a:pPr>
              <a:buNone/>
            </a:pPr>
            <a:endParaRPr lang="en-US" altLang="zh-CN" sz="2400" b="1" dirty="0">
              <a:solidFill>
                <a:schemeClr val="tx1"/>
              </a:solidFill>
            </a:endParaRPr>
          </a:p>
          <a:p>
            <a:pPr>
              <a:buFont typeface="Wingdings" pitchFamily="2" charset="2"/>
              <a:buChar char="l"/>
            </a:pPr>
            <a:r>
              <a:rPr lang="en-US" altLang="zh-CN" sz="2400" b="1" dirty="0" smtClean="0"/>
              <a:t>Coordinate Motion</a:t>
            </a:r>
          </a:p>
          <a:p>
            <a:pPr>
              <a:buNone/>
            </a:pPr>
            <a:r>
              <a:rPr lang="en-US" altLang="zh-CN" sz="2400" b="1" dirty="0" smtClean="0"/>
              <a:t>      </a:t>
            </a:r>
            <a:r>
              <a:rPr lang="en-US" altLang="zh-CN" sz="2200" dirty="0" smtClean="0"/>
              <a:t>(u=1.85m/s, v=9.44m/s</a:t>
            </a:r>
            <a:r>
              <a:rPr lang="en-US" altLang="zh-CN" sz="2200" dirty="0"/>
              <a:t>)</a:t>
            </a:r>
          </a:p>
          <a:p>
            <a:pPr>
              <a:buFont typeface="Wingdings" pitchFamily="2" charset="2"/>
              <a:buChar char="l"/>
            </a:pPr>
            <a:r>
              <a:rPr lang="en-US" altLang="zh-CN" sz="2400" b="1" dirty="0" smtClean="0"/>
              <a:t>Explicit </a:t>
            </a:r>
            <a:r>
              <a:rPr lang="en-US" altLang="zh-CN" sz="2400" b="1" dirty="0"/>
              <a:t>Moisture </a:t>
            </a:r>
            <a:r>
              <a:rPr lang="en-US" altLang="zh-CN" sz="2400" b="1" dirty="0" smtClean="0"/>
              <a:t>Scheme</a:t>
            </a:r>
          </a:p>
          <a:p>
            <a:pPr lvl="1">
              <a:buNone/>
            </a:pPr>
            <a:r>
              <a:rPr lang="en-US" altLang="zh-CN" sz="1900" dirty="0" smtClean="0"/>
              <a:t>Morrison</a:t>
            </a:r>
            <a:r>
              <a:rPr lang="en-US" altLang="zh-CN" sz="1900" b="1" dirty="0" smtClean="0">
                <a:solidFill>
                  <a:srgbClr val="003300"/>
                </a:solidFill>
              </a:rPr>
              <a:t> </a:t>
            </a:r>
            <a:r>
              <a:rPr lang="en-US" altLang="zh-CN" sz="1900" b="1" dirty="0">
                <a:solidFill>
                  <a:srgbClr val="003300"/>
                </a:solidFill>
                <a:effectLst>
                  <a:outerShdw blurRad="38100" dist="38100" dir="2700000" algn="tl">
                    <a:srgbClr val="000000">
                      <a:alpha val="43137"/>
                    </a:srgbClr>
                  </a:outerShdw>
                </a:effectLst>
              </a:rPr>
              <a:t>double-moment</a:t>
            </a:r>
            <a:r>
              <a:rPr lang="en-US" altLang="zh-CN" sz="1900" b="1" dirty="0">
                <a:solidFill>
                  <a:srgbClr val="003300"/>
                </a:solidFill>
              </a:rPr>
              <a:t> </a:t>
            </a:r>
            <a:r>
              <a:rPr lang="en-US" altLang="zh-CN" sz="1900" dirty="0"/>
              <a:t>scheme</a:t>
            </a:r>
            <a:endParaRPr lang="zh-CN" altLang="en-US" sz="1900" dirty="0"/>
          </a:p>
          <a:p>
            <a:pPr>
              <a:buFont typeface="Wingdings" pitchFamily="2" charset="2"/>
              <a:buChar char="l"/>
            </a:pPr>
            <a:r>
              <a:rPr lang="en-US" altLang="zh-CN" sz="2400" b="1" dirty="0" smtClean="0"/>
              <a:t>Uniform Background Using </a:t>
            </a:r>
            <a:r>
              <a:rPr lang="en-US" altLang="zh-CN" sz="2400" b="1" dirty="0" err="1" smtClean="0"/>
              <a:t>Rawinsonde</a:t>
            </a:r>
            <a:endParaRPr lang="en-US" altLang="zh-CN" sz="2400" b="1" dirty="0" smtClean="0"/>
          </a:p>
          <a:p>
            <a:pPr lvl="1">
              <a:buNone/>
            </a:pPr>
            <a:r>
              <a:rPr lang="en-US" altLang="zh-CN" sz="1900" b="1" dirty="0" smtClean="0">
                <a:solidFill>
                  <a:srgbClr val="0000FF"/>
                </a:solidFill>
                <a:effectLst>
                  <a:outerShdw blurRad="38100" dist="38100" dir="2700000" algn="tl">
                    <a:srgbClr val="000000">
                      <a:alpha val="43137"/>
                    </a:srgbClr>
                  </a:outerShdw>
                </a:effectLst>
              </a:rPr>
              <a:t>06Z UTC</a:t>
            </a:r>
            <a:r>
              <a:rPr lang="en-US" altLang="zh-CN" sz="1900" dirty="0" smtClean="0"/>
              <a:t>, 21-07-2012 at 54511</a:t>
            </a:r>
          </a:p>
          <a:p>
            <a:pPr>
              <a:buFont typeface="Wingdings" pitchFamily="2" charset="2"/>
              <a:buChar char="l"/>
            </a:pPr>
            <a:r>
              <a:rPr lang="en-US" altLang="zh-CN" sz="2400" b="1" dirty="0" smtClean="0"/>
              <a:t>Initialization</a:t>
            </a:r>
            <a:r>
              <a:rPr lang="en-US" altLang="zh-CN" sz="2400" dirty="0" smtClean="0"/>
              <a:t>: </a:t>
            </a:r>
            <a:r>
              <a:rPr lang="en-US" altLang="zh-CN" sz="2000" dirty="0" smtClean="0"/>
              <a:t>Warm bubble (r=10km, h=1km, </a:t>
            </a:r>
            <a:r>
              <a:rPr lang="en-US" altLang="zh-CN" sz="2000" dirty="0"/>
              <a:t>Δ</a:t>
            </a:r>
            <a:r>
              <a:rPr lang="en-US" altLang="zh-CN" sz="2000" dirty="0" smtClean="0"/>
              <a:t>T=4K)</a:t>
            </a:r>
          </a:p>
          <a:p>
            <a:pPr>
              <a:buFont typeface="Wingdings" pitchFamily="2" charset="2"/>
              <a:buChar char="l"/>
            </a:pPr>
            <a:r>
              <a:rPr lang="en-US" altLang="zh-CN" sz="2400" b="1" dirty="0" smtClean="0"/>
              <a:t>Integration</a:t>
            </a:r>
            <a:r>
              <a:rPr lang="en-US" altLang="zh-CN" sz="2000" dirty="0" smtClean="0"/>
              <a:t>: 2h</a:t>
            </a:r>
          </a:p>
          <a:p>
            <a:endParaRPr lang="zh-CN" altLang="en-US" dirty="0"/>
          </a:p>
        </p:txBody>
      </p:sp>
      <p:sp>
        <p:nvSpPr>
          <p:cNvPr id="14" name="TextBox 13"/>
          <p:cNvSpPr txBox="1"/>
          <p:nvPr/>
        </p:nvSpPr>
        <p:spPr>
          <a:xfrm>
            <a:off x="318780" y="930206"/>
            <a:ext cx="8417302" cy="338554"/>
          </a:xfrm>
          <a:prstGeom prst="rect">
            <a:avLst/>
          </a:prstGeom>
          <a:noFill/>
        </p:spPr>
        <p:txBody>
          <a:bodyPr wrap="square" rtlCol="0">
            <a:spAutoFit/>
          </a:bodyPr>
          <a:lstStyle/>
          <a:p>
            <a:r>
              <a:rPr lang="en-US" altLang="zh-CN" sz="1600" dirty="0" smtClean="0"/>
              <a:t>	------ Based </a:t>
            </a:r>
            <a:r>
              <a:rPr lang="en-US" altLang="zh-CN" sz="1600" dirty="0"/>
              <a:t>on Weisman and </a:t>
            </a:r>
            <a:r>
              <a:rPr lang="en-US" altLang="zh-CN" sz="1600" dirty="0" err="1"/>
              <a:t>Rotunno</a:t>
            </a:r>
            <a:r>
              <a:rPr lang="en-US" altLang="zh-CN" sz="1600" dirty="0"/>
              <a:t>, 2000, </a:t>
            </a:r>
            <a:r>
              <a:rPr lang="en-US" altLang="zh-CN" sz="1600" dirty="0" smtClean="0"/>
              <a:t>JAS</a:t>
            </a:r>
            <a:endParaRPr lang="zh-CN" altLang="en-US" sz="1600" dirty="0"/>
          </a:p>
        </p:txBody>
      </p:sp>
      <p:sp>
        <p:nvSpPr>
          <p:cNvPr id="15" name="左大括号 14"/>
          <p:cNvSpPr/>
          <p:nvPr/>
        </p:nvSpPr>
        <p:spPr>
          <a:xfrm rot="16200000">
            <a:off x="6812073" y="3562102"/>
            <a:ext cx="428627" cy="4046969"/>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TextBox 15"/>
          <p:cNvSpPr txBox="1"/>
          <p:nvPr/>
        </p:nvSpPr>
        <p:spPr>
          <a:xfrm>
            <a:off x="6626052" y="5728463"/>
            <a:ext cx="902811" cy="369332"/>
          </a:xfrm>
          <a:prstGeom prst="rect">
            <a:avLst/>
          </a:prstGeom>
          <a:noFill/>
        </p:spPr>
        <p:txBody>
          <a:bodyPr wrap="none" rtlCol="0">
            <a:spAutoFit/>
          </a:bodyPr>
          <a:lstStyle/>
          <a:p>
            <a:r>
              <a:rPr lang="en-US" altLang="zh-CN" b="1" dirty="0" smtClean="0">
                <a:solidFill>
                  <a:srgbClr val="FF0000"/>
                </a:solidFill>
              </a:rPr>
              <a:t>120km</a:t>
            </a:r>
            <a:endParaRPr lang="zh-CN" altLang="en-US" b="1" dirty="0">
              <a:solidFill>
                <a:srgbClr val="FF0000"/>
              </a:solidFill>
            </a:endParaRPr>
          </a:p>
        </p:txBody>
      </p:sp>
      <p:sp>
        <p:nvSpPr>
          <p:cNvPr id="17" name="左大括号 16"/>
          <p:cNvSpPr/>
          <p:nvPr/>
        </p:nvSpPr>
        <p:spPr>
          <a:xfrm rot="16200000">
            <a:off x="6786580" y="3714751"/>
            <a:ext cx="428628" cy="1428762"/>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TextBox 17"/>
          <p:cNvSpPr txBox="1"/>
          <p:nvPr/>
        </p:nvSpPr>
        <p:spPr>
          <a:xfrm>
            <a:off x="6705896" y="4535870"/>
            <a:ext cx="774571" cy="369332"/>
          </a:xfrm>
          <a:prstGeom prst="rect">
            <a:avLst/>
          </a:prstGeom>
          <a:noFill/>
        </p:spPr>
        <p:txBody>
          <a:bodyPr wrap="none" rtlCol="0">
            <a:spAutoFit/>
          </a:bodyPr>
          <a:lstStyle/>
          <a:p>
            <a:r>
              <a:rPr lang="en-US" altLang="zh-CN" b="1" dirty="0" smtClean="0">
                <a:solidFill>
                  <a:srgbClr val="FF0000"/>
                </a:solidFill>
              </a:rPr>
              <a:t>40km</a:t>
            </a:r>
            <a:endParaRPr lang="zh-CN" altLang="en-US" b="1" dirty="0">
              <a:solidFill>
                <a:srgbClr val="FF0000"/>
              </a:solidFill>
            </a:endParaRPr>
          </a:p>
        </p:txBody>
      </p:sp>
      <p:sp>
        <p:nvSpPr>
          <p:cNvPr id="19" name="TextBox 18"/>
          <p:cNvSpPr txBox="1"/>
          <p:nvPr/>
        </p:nvSpPr>
        <p:spPr>
          <a:xfrm>
            <a:off x="1000100" y="1928802"/>
            <a:ext cx="3500462" cy="923330"/>
          </a:xfrm>
          <a:prstGeom prst="rect">
            <a:avLst/>
          </a:prstGeom>
          <a:noFill/>
          <a:ln>
            <a:solidFill>
              <a:srgbClr val="FF0000"/>
            </a:solidFill>
          </a:ln>
        </p:spPr>
        <p:txBody>
          <a:bodyPr wrap="square" rtlCol="0">
            <a:spAutoFit/>
          </a:bodyPr>
          <a:lstStyle/>
          <a:p>
            <a:pPr lvl="2" indent="-914400"/>
            <a:r>
              <a:rPr lang="en-US" altLang="zh-CN" dirty="0" smtClean="0"/>
              <a:t>Domain: 120km / 120km / 18km</a:t>
            </a:r>
          </a:p>
          <a:p>
            <a:pPr lvl="2" indent="-914400"/>
            <a:r>
              <a:rPr lang="en-US" altLang="zh-CN" dirty="0" smtClean="0"/>
              <a:t>Grid size:100m </a:t>
            </a:r>
            <a:r>
              <a:rPr lang="en-US" altLang="zh-CN" dirty="0" smtClean="0">
                <a:sym typeface="Wingdings" pitchFamily="2" charset="2"/>
              </a:rPr>
              <a:t></a:t>
            </a:r>
            <a:r>
              <a:rPr lang="en-US" altLang="zh-CN" dirty="0" smtClean="0"/>
              <a:t> 700m</a:t>
            </a:r>
          </a:p>
          <a:p>
            <a:pPr lvl="2" indent="-914400">
              <a:buNone/>
            </a:pPr>
            <a:r>
              <a:rPr lang="en-US" altLang="zh-CN" dirty="0" smtClean="0"/>
              <a:t>               100m </a:t>
            </a:r>
            <a:r>
              <a:rPr lang="en-US" altLang="zh-CN" dirty="0" smtClean="0">
                <a:sym typeface="Wingdings" pitchFamily="2" charset="2"/>
              </a:rPr>
              <a:t></a:t>
            </a:r>
            <a:r>
              <a:rPr lang="en-US" altLang="zh-CN" dirty="0" smtClean="0"/>
              <a:t> 500m</a:t>
            </a:r>
            <a:endParaRPr lang="zh-CN" altLang="en-US" dirty="0"/>
          </a:p>
        </p:txBody>
      </p:sp>
      <p:sp>
        <p:nvSpPr>
          <p:cNvPr id="21" name="TextBox 20"/>
          <p:cNvSpPr txBox="1"/>
          <p:nvPr/>
        </p:nvSpPr>
        <p:spPr>
          <a:xfrm>
            <a:off x="1000100" y="2928934"/>
            <a:ext cx="3500462" cy="646331"/>
          </a:xfrm>
          <a:prstGeom prst="rect">
            <a:avLst/>
          </a:prstGeom>
          <a:noFill/>
          <a:ln>
            <a:solidFill>
              <a:srgbClr val="FF0000"/>
            </a:solidFill>
          </a:ln>
        </p:spPr>
        <p:txBody>
          <a:bodyPr wrap="square" rtlCol="0">
            <a:spAutoFit/>
          </a:bodyPr>
          <a:lstStyle/>
          <a:p>
            <a:pPr lvl="2" indent="-914400"/>
            <a:r>
              <a:rPr lang="en-US" altLang="zh-CN" dirty="0" smtClean="0"/>
              <a:t>Domain:  40km / 40km / 3km</a:t>
            </a:r>
          </a:p>
          <a:p>
            <a:pPr lvl="2" indent="-914400"/>
            <a:r>
              <a:rPr lang="en-US" altLang="zh-CN" dirty="0" smtClean="0"/>
              <a:t>Grid size</a:t>
            </a:r>
            <a:r>
              <a:rPr lang="en-US" altLang="zh-CN" b="1" dirty="0" smtClean="0">
                <a:effectLst>
                  <a:outerShdw blurRad="38100" dist="38100" dir="2700000" algn="tl">
                    <a:srgbClr val="000000">
                      <a:alpha val="43137"/>
                    </a:srgbClr>
                  </a:outerShdw>
                </a:effectLst>
              </a:rPr>
              <a:t>:  100m / 100m / 100m</a:t>
            </a:r>
            <a:endParaRPr lang="zh-CN" altLang="en-US" b="1" dirty="0">
              <a:effectLst>
                <a:outerShdw blurRad="38100" dist="38100" dir="2700000" algn="tl">
                  <a:srgbClr val="000000">
                    <a:alpha val="43137"/>
                  </a:srgbClr>
                </a:outerShdw>
              </a:effectLst>
            </a:endParaRPr>
          </a:p>
        </p:txBody>
      </p:sp>
      <p:sp>
        <p:nvSpPr>
          <p:cNvPr id="22" name="右箭头 21"/>
          <p:cNvSpPr/>
          <p:nvPr/>
        </p:nvSpPr>
        <p:spPr>
          <a:xfrm>
            <a:off x="4527456" y="2312886"/>
            <a:ext cx="857256" cy="1428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右箭头 22"/>
          <p:cNvSpPr/>
          <p:nvPr/>
        </p:nvSpPr>
        <p:spPr>
          <a:xfrm>
            <a:off x="4531938" y="3143248"/>
            <a:ext cx="1968887" cy="14287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标题 1"/>
          <p:cNvSpPr>
            <a:spLocks noGrp="1"/>
          </p:cNvSpPr>
          <p:nvPr>
            <p:ph type="title"/>
          </p:nvPr>
        </p:nvSpPr>
        <p:spPr>
          <a:xfrm>
            <a:off x="357158" y="188640"/>
            <a:ext cx="8358246" cy="720080"/>
          </a:xfrm>
        </p:spPr>
        <p:txBody>
          <a:bodyPr>
            <a:normAutofit fontScale="90000"/>
          </a:bodyPr>
          <a:lstStyle/>
          <a:p>
            <a:r>
              <a:rPr lang="en-US" altLang="zh-CN" dirty="0"/>
              <a:t>Model </a:t>
            </a:r>
            <a:r>
              <a:rPr lang="en-US" altLang="zh-CN" dirty="0" smtClean="0"/>
              <a:t>Configuration (CM1)</a:t>
            </a:r>
            <a:endParaRPr lang="zh-CN" altLang="en-US" dirty="0"/>
          </a:p>
        </p:txBody>
      </p:sp>
    </p:spTree>
    <p:extLst>
      <p:ext uri="{BB962C8B-B14F-4D97-AF65-F5344CB8AC3E}">
        <p14:creationId xmlns:p14="http://schemas.microsoft.com/office/powerpoint/2010/main" val="330916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smtClean="0"/>
              <a:t>Target observation </a:t>
            </a:r>
            <a:r>
              <a:rPr lang="en-US" altLang="zh-CN" sz="32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dirty="0" smtClean="0"/>
              <a:t>experiment design</a:t>
            </a:r>
            <a:endParaRPr lang="zh-CN" altLang="en-US" sz="3200" dirty="0"/>
          </a:p>
        </p:txBody>
      </p:sp>
      <p:pic>
        <p:nvPicPr>
          <p:cNvPr id="4" name="图片 3"/>
          <p:cNvPicPr/>
          <p:nvPr/>
        </p:nvPicPr>
        <p:blipFill>
          <a:blip r:embed="rId2">
            <a:extLst>
              <a:ext uri="{28A0092B-C50C-407E-A947-70E740481C1C}">
                <a14:useLocalDpi xmlns:a14="http://schemas.microsoft.com/office/drawing/2010/main" val="0"/>
              </a:ext>
            </a:extLst>
          </a:blip>
          <a:stretch>
            <a:fillRect/>
          </a:stretch>
        </p:blipFill>
        <p:spPr bwMode="auto">
          <a:xfrm>
            <a:off x="318520" y="4773279"/>
            <a:ext cx="6919405" cy="1656000"/>
          </a:xfrm>
          <a:prstGeom prst="rect">
            <a:avLst/>
          </a:prstGeom>
          <a:noFill/>
          <a:ln>
            <a:noFill/>
          </a:ln>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710" b="5112"/>
          <a:stretch/>
        </p:blipFill>
        <p:spPr>
          <a:xfrm>
            <a:off x="0" y="1129005"/>
            <a:ext cx="3872524" cy="3276000"/>
          </a:xfrm>
          <a:prstGeom prst="rect">
            <a:avLst/>
          </a:prstGeom>
        </p:spPr>
      </p:pic>
      <p:graphicFrame>
        <p:nvGraphicFramePr>
          <p:cNvPr id="7" name="表格 6"/>
          <p:cNvGraphicFramePr>
            <a:graphicFrameLocks noGrp="1"/>
          </p:cNvGraphicFramePr>
          <p:nvPr>
            <p:extLst/>
          </p:nvPr>
        </p:nvGraphicFramePr>
        <p:xfrm>
          <a:off x="3880706" y="1181460"/>
          <a:ext cx="5051520" cy="1188720"/>
        </p:xfrm>
        <a:graphic>
          <a:graphicData uri="http://schemas.openxmlformats.org/drawingml/2006/table">
            <a:tbl>
              <a:tblPr firstRow="1" bandRow="1">
                <a:tableStyleId>{5940675A-B579-460E-94D1-54222C63F5DA}</a:tableStyleId>
              </a:tblPr>
              <a:tblGrid>
                <a:gridCol w="2850037"/>
                <a:gridCol w="2201483"/>
              </a:tblGrid>
              <a:tr h="370840">
                <a:tc>
                  <a:txBody>
                    <a:bodyPr/>
                    <a:lstStyle/>
                    <a:p>
                      <a:r>
                        <a:rPr lang="en-US" altLang="zh-CN" sz="2000" b="1" dirty="0" smtClean="0">
                          <a:solidFill>
                            <a:schemeClr val="tx1"/>
                          </a:solidFill>
                          <a:latin typeface="Times New Roman" panose="02020603050405020304" pitchFamily="18" charset="0"/>
                          <a:cs typeface="Times New Roman" panose="02020603050405020304" pitchFamily="18" charset="0"/>
                        </a:rPr>
                        <a:t>Model </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altLang="zh-CN" sz="2000" b="1" baseline="0" dirty="0" smtClean="0">
                          <a:solidFill>
                            <a:schemeClr val="tx1"/>
                          </a:solidFill>
                          <a:latin typeface="Times New Roman" panose="02020603050405020304" pitchFamily="18" charset="0"/>
                          <a:cs typeface="Times New Roman" panose="02020603050405020304" pitchFamily="18" charset="0"/>
                        </a:rPr>
                        <a:t> MM5</a:t>
                      </a:r>
                      <a:endParaRPr lang="zh-CN" altLang="en-US" sz="2000" b="1"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r>
                        <a:rPr lang="en-US" altLang="zh-CN" sz="2000" b="1" dirty="0" smtClean="0">
                          <a:latin typeface="Times New Roman" panose="02020603050405020304" pitchFamily="18" charset="0"/>
                          <a:cs typeface="Times New Roman" panose="02020603050405020304" pitchFamily="18" charset="0"/>
                        </a:rPr>
                        <a:t>Resolution </a:t>
                      </a:r>
                      <a:endParaRPr lang="zh-CN" altLang="en-US" sz="2000" b="1" dirty="0">
                        <a:latin typeface="Times New Roman" panose="02020603050405020304" pitchFamily="18" charset="0"/>
                        <a:cs typeface="Times New Roman" panose="02020603050405020304" pitchFamily="18" charset="0"/>
                      </a:endParaRPr>
                    </a:p>
                  </a:txBody>
                  <a:tcPr/>
                </a:tc>
                <a:tc>
                  <a:txBody>
                    <a:bodyPr/>
                    <a:lstStyle/>
                    <a:p>
                      <a:r>
                        <a:rPr lang="en-US" altLang="zh-CN" sz="2000" b="1" dirty="0" smtClean="0">
                          <a:latin typeface="Times New Roman" panose="02020603050405020304" pitchFamily="18" charset="0"/>
                          <a:cs typeface="Times New Roman" panose="02020603050405020304" pitchFamily="18" charset="0"/>
                        </a:rPr>
                        <a:t>120km</a:t>
                      </a:r>
                      <a:endParaRPr lang="zh-CN" altLang="en-US" sz="2000" b="1" dirty="0">
                        <a:latin typeface="Times New Roman" panose="02020603050405020304" pitchFamily="18" charset="0"/>
                        <a:cs typeface="Times New Roman" panose="02020603050405020304" pitchFamily="18" charset="0"/>
                      </a:endParaRPr>
                    </a:p>
                  </a:txBody>
                  <a:tcPr/>
                </a:tc>
              </a:tr>
              <a:tr h="370840">
                <a:tc>
                  <a:txBody>
                    <a:bodyPr/>
                    <a:lstStyle/>
                    <a:p>
                      <a:r>
                        <a:rPr lang="en-US" altLang="zh-CN" sz="2000" b="1" dirty="0" smtClean="0">
                          <a:latin typeface="Times New Roman" panose="02020603050405020304" pitchFamily="18" charset="0"/>
                          <a:cs typeface="Times New Roman" panose="02020603050405020304" pitchFamily="18" charset="0"/>
                        </a:rPr>
                        <a:t>Grids</a:t>
                      </a:r>
                      <a:r>
                        <a:rPr lang="en-US" altLang="zh-CN" sz="2000" b="1" baseline="0" dirty="0" smtClean="0">
                          <a:latin typeface="Times New Roman" panose="02020603050405020304" pitchFamily="18" charset="0"/>
                          <a:cs typeface="Times New Roman" panose="02020603050405020304" pitchFamily="18" charset="0"/>
                        </a:rPr>
                        <a:t> </a:t>
                      </a:r>
                      <a:endParaRPr lang="zh-CN" altLang="en-US" sz="2000" b="1" dirty="0">
                        <a:latin typeface="Times New Roman" panose="02020603050405020304" pitchFamily="18" charset="0"/>
                        <a:cs typeface="Times New Roman" panose="02020603050405020304" pitchFamily="18" charset="0"/>
                      </a:endParaRPr>
                    </a:p>
                  </a:txBody>
                  <a:tcPr/>
                </a:tc>
                <a:tc>
                  <a:txBody>
                    <a:bodyPr/>
                    <a:lstStyle/>
                    <a:p>
                      <a:r>
                        <a:rPr lang="en-US" altLang="zh-CN" sz="2000" b="1" dirty="0" smtClean="0">
                          <a:latin typeface="Times New Roman" panose="02020603050405020304" pitchFamily="18" charset="0"/>
                          <a:cs typeface="Times New Roman" panose="02020603050405020304" pitchFamily="18" charset="0"/>
                        </a:rPr>
                        <a:t>46*51*21</a:t>
                      </a:r>
                      <a:endParaRPr lang="zh-CN" altLang="en-US" sz="2000" b="1" dirty="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8" name="表格 7"/>
          <p:cNvGraphicFramePr>
            <a:graphicFrameLocks noGrp="1"/>
          </p:cNvGraphicFramePr>
          <p:nvPr>
            <p:extLst/>
          </p:nvPr>
        </p:nvGraphicFramePr>
        <p:xfrm>
          <a:off x="3880705" y="2458039"/>
          <a:ext cx="5051520" cy="1884680"/>
        </p:xfrm>
        <a:graphic>
          <a:graphicData uri="http://schemas.openxmlformats.org/drawingml/2006/table">
            <a:tbl>
              <a:tblPr firstRow="1" bandRow="1">
                <a:tableStyleId>{5940675A-B579-460E-94D1-54222C63F5DA}</a:tableStyleId>
              </a:tblPr>
              <a:tblGrid>
                <a:gridCol w="2850037"/>
                <a:gridCol w="2201483"/>
              </a:tblGrid>
              <a:tr h="370840">
                <a:tc gridSpan="2">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altLang="zh-CN" sz="1800" b="1" dirty="0" smtClean="0">
                          <a:latin typeface="Times New Roman" panose="02020603050405020304" pitchFamily="18" charset="0"/>
                          <a:cs typeface="Times New Roman" panose="02020603050405020304" pitchFamily="18" charset="0"/>
                        </a:rPr>
                        <a:t>Physical parameterizations:</a:t>
                      </a:r>
                    </a:p>
                  </a:txBody>
                  <a:tcPr/>
                </a:tc>
                <a:tc hMerge="1">
                  <a:txBody>
                    <a:bodyPr/>
                    <a:lstStyle/>
                    <a:p>
                      <a:endParaRPr lang="zh-CN" altLang="en-US" dirty="0"/>
                    </a:p>
                  </a:txBody>
                  <a:tcPr/>
                </a:tc>
              </a:tr>
              <a:tr h="370840">
                <a:tc>
                  <a:txBody>
                    <a:bodyPr/>
                    <a:lstStyle/>
                    <a:p>
                      <a:pPr>
                        <a:lnSpc>
                          <a:spcPct val="150000"/>
                        </a:lnSpc>
                      </a:pPr>
                      <a:r>
                        <a:rPr lang="en-US" altLang="zh-CN" sz="1800" b="1" dirty="0" smtClean="0">
                          <a:latin typeface="Times New Roman" panose="02020603050405020304" pitchFamily="18" charset="0"/>
                          <a:cs typeface="Times New Roman" panose="02020603050405020304" pitchFamily="18" charset="0"/>
                        </a:rPr>
                        <a:t>IMOIST</a:t>
                      </a:r>
                    </a:p>
                  </a:txBody>
                  <a:tcPr/>
                </a:tc>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altLang="zh-CN" sz="1800" b="1" dirty="0" smtClean="0">
                          <a:latin typeface="Times New Roman" panose="02020603050405020304" pitchFamily="18" charset="0"/>
                          <a:cs typeface="Times New Roman" panose="02020603050405020304" pitchFamily="18" charset="0"/>
                        </a:rPr>
                        <a:t>no explicit moisture</a:t>
                      </a:r>
                    </a:p>
                  </a:txBody>
                  <a:tcPr/>
                </a:tc>
              </a:tr>
              <a:tr h="370840">
                <a:tc>
                  <a:txBody>
                    <a:bodyPr/>
                    <a:lstStyle/>
                    <a:p>
                      <a:pPr>
                        <a:lnSpc>
                          <a:spcPct val="150000"/>
                        </a:lnSpc>
                      </a:pPr>
                      <a:r>
                        <a:rPr lang="en-US" altLang="zh-CN" sz="1800" b="1" dirty="0" smtClean="0">
                          <a:latin typeface="Times New Roman" panose="02020603050405020304" pitchFamily="18" charset="0"/>
                          <a:cs typeface="Times New Roman" panose="02020603050405020304" pitchFamily="18" charset="0"/>
                        </a:rPr>
                        <a:t>IBLTYP </a:t>
                      </a:r>
                    </a:p>
                  </a:txBody>
                  <a:tcPr/>
                </a:tc>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altLang="zh-CN" sz="1800" b="1" dirty="0" smtClean="0">
                          <a:latin typeface="Times New Roman" panose="02020603050405020304" pitchFamily="18" charset="0"/>
                          <a:cs typeface="Times New Roman" panose="02020603050405020304" pitchFamily="18" charset="0"/>
                        </a:rPr>
                        <a:t>multi-level </a:t>
                      </a:r>
                      <a:r>
                        <a:rPr lang="en-US" altLang="zh-CN" sz="1800" b="1" dirty="0" err="1" smtClean="0">
                          <a:latin typeface="Times New Roman" panose="02020603050405020304" pitchFamily="18" charset="0"/>
                          <a:cs typeface="Times New Roman" panose="02020603050405020304" pitchFamily="18" charset="0"/>
                        </a:rPr>
                        <a:t>Blackadar</a:t>
                      </a:r>
                      <a:r>
                        <a:rPr lang="en-US" altLang="zh-CN" sz="1800" b="1" dirty="0" smtClean="0">
                          <a:latin typeface="Times New Roman" panose="02020603050405020304" pitchFamily="18" charset="0"/>
                          <a:cs typeface="Times New Roman" panose="02020603050405020304" pitchFamily="18" charset="0"/>
                        </a:rPr>
                        <a:t> PBL</a:t>
                      </a:r>
                    </a:p>
                  </a:txBody>
                  <a:tcPr/>
                </a:tc>
              </a:tr>
              <a:tr h="370840">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altLang="zh-CN" sz="1800" b="1" dirty="0" smtClean="0">
                          <a:latin typeface="Times New Roman" panose="02020603050405020304" pitchFamily="18" charset="0"/>
                          <a:cs typeface="Times New Roman" panose="02020603050405020304" pitchFamily="18" charset="0"/>
                        </a:rPr>
                        <a:t>ICUPA </a:t>
                      </a:r>
                    </a:p>
                  </a:txBody>
                  <a:tcPr/>
                </a:tc>
                <a:tc>
                  <a:txBody>
                    <a:bodyPr/>
                    <a:lstStyle/>
                    <a:p>
                      <a:pPr marL="0" marR="0" indent="0" algn="l" defTabSz="514350" rtl="0" eaLnBrk="1" fontAlgn="auto" latinLnBrk="0" hangingPunct="1">
                        <a:lnSpc>
                          <a:spcPct val="100000"/>
                        </a:lnSpc>
                        <a:spcBef>
                          <a:spcPts val="0"/>
                        </a:spcBef>
                        <a:spcAft>
                          <a:spcPts val="0"/>
                        </a:spcAft>
                        <a:buClrTx/>
                        <a:buSzTx/>
                        <a:buFontTx/>
                        <a:buNone/>
                        <a:tabLst/>
                        <a:defRPr/>
                      </a:pPr>
                      <a:r>
                        <a:rPr lang="en-US" altLang="zh-CN" sz="1800" b="1" dirty="0" err="1" smtClean="0">
                          <a:latin typeface="Times New Roman" panose="02020603050405020304" pitchFamily="18" charset="0"/>
                          <a:cs typeface="Times New Roman" panose="02020603050405020304" pitchFamily="18" charset="0"/>
                        </a:rPr>
                        <a:t>Anthes-Kuo</a:t>
                      </a:r>
                      <a:r>
                        <a:rPr lang="en-US" altLang="zh-CN" sz="1800" b="1" dirty="0" smtClean="0">
                          <a:latin typeface="Times New Roman" panose="02020603050405020304" pitchFamily="18" charset="0"/>
                          <a:cs typeface="Times New Roman" panose="02020603050405020304" pitchFamily="18" charset="0"/>
                        </a:rPr>
                        <a:t> scheme</a:t>
                      </a:r>
                    </a:p>
                  </a:txBody>
                  <a:tcPr/>
                </a:tc>
              </a:tr>
            </a:tbl>
          </a:graphicData>
        </a:graphic>
      </p:graphicFrame>
    </p:spTree>
    <p:extLst>
      <p:ext uri="{BB962C8B-B14F-4D97-AF65-F5344CB8AC3E}">
        <p14:creationId xmlns:p14="http://schemas.microsoft.com/office/powerpoint/2010/main" val="4051286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42901" y="286605"/>
            <a:ext cx="7467599" cy="725378"/>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r>
              <a:rPr lang="en-US" altLang="zh-CN" i="1" dirty="0"/>
              <a:t>Descending Reflectivity Core</a:t>
            </a:r>
          </a:p>
        </p:txBody>
      </p:sp>
      <p:sp>
        <p:nvSpPr>
          <p:cNvPr id="6" name="灯片编号占位符 5"/>
          <p:cNvSpPr>
            <a:spLocks noGrp="1"/>
          </p:cNvSpPr>
          <p:nvPr>
            <p:ph type="sldNum" sz="quarter" idx="4294967295"/>
          </p:nvPr>
        </p:nvSpPr>
        <p:spPr>
          <a:xfrm>
            <a:off x="6457950" y="6356351"/>
            <a:ext cx="2057400" cy="365125"/>
          </a:xfrm>
          <a:prstGeom prst="rect">
            <a:avLst/>
          </a:prstGeom>
        </p:spPr>
        <p:txBody>
          <a:bodyPr/>
          <a:lstStyle/>
          <a:p>
            <a:fld id="{F95AFE19-A5E0-45C3-AD0D-87342314753E}" type="slidenum">
              <a:rPr lang="zh-CN" altLang="en-US" smtClean="0"/>
              <a:t>48</a:t>
            </a:fld>
            <a:endParaRPr lang="zh-CN" altLang="en-US"/>
          </a:p>
        </p:txBody>
      </p:sp>
      <p:grpSp>
        <p:nvGrpSpPr>
          <p:cNvPr id="15" name="组合 14"/>
          <p:cNvGrpSpPr/>
          <p:nvPr/>
        </p:nvGrpSpPr>
        <p:grpSpPr>
          <a:xfrm>
            <a:off x="342900" y="5611626"/>
            <a:ext cx="8505023" cy="461665"/>
            <a:chOff x="342901" y="5467505"/>
            <a:chExt cx="8505023" cy="461665"/>
          </a:xfrm>
        </p:grpSpPr>
        <p:sp>
          <p:nvSpPr>
            <p:cNvPr id="10" name="TextBox 2"/>
            <p:cNvSpPr txBox="1"/>
            <p:nvPr/>
          </p:nvSpPr>
          <p:spPr>
            <a:xfrm>
              <a:off x="2699657" y="5467505"/>
              <a:ext cx="2299443" cy="461665"/>
            </a:xfrm>
            <a:prstGeom prst="rect">
              <a:avLst/>
            </a:prstGeom>
            <a:noFill/>
          </p:spPr>
          <p:txBody>
            <a:bodyPr wrap="square" rtlCol="0">
              <a:spAutoFit/>
            </a:bodyPr>
            <a:lstStyle/>
            <a:p>
              <a:pPr algn="ctr"/>
              <a:r>
                <a:rPr lang="en-US" altLang="zh-CN" sz="2400" b="1" i="1" u="sng" dirty="0" smtClean="0">
                  <a:solidFill>
                    <a:schemeClr val="accent2"/>
                  </a:solidFill>
                  <a:ea typeface="楷体" panose="02010609060101010101" pitchFamily="49" charset="-122"/>
                </a:rPr>
                <a:t>Rotating</a:t>
              </a:r>
              <a:endParaRPr lang="zh-CN" altLang="en-US" sz="2400" b="1" i="1" u="sng" dirty="0">
                <a:solidFill>
                  <a:schemeClr val="accent2"/>
                </a:solidFill>
                <a:ea typeface="楷体" panose="02010609060101010101" pitchFamily="49" charset="-122"/>
              </a:endParaRPr>
            </a:p>
          </p:txBody>
        </p:sp>
        <p:sp>
          <p:nvSpPr>
            <p:cNvPr id="11" name="TextBox 8"/>
            <p:cNvSpPr txBox="1"/>
            <p:nvPr/>
          </p:nvSpPr>
          <p:spPr>
            <a:xfrm>
              <a:off x="342901" y="5467505"/>
              <a:ext cx="2356756" cy="461665"/>
            </a:xfrm>
            <a:prstGeom prst="rect">
              <a:avLst/>
            </a:prstGeom>
            <a:noFill/>
          </p:spPr>
          <p:txBody>
            <a:bodyPr wrap="square" rtlCol="0">
              <a:spAutoFit/>
            </a:bodyPr>
            <a:lstStyle/>
            <a:p>
              <a:pPr algn="ctr"/>
              <a:r>
                <a:rPr lang="en-US" altLang="zh-CN" sz="2400" b="1" i="1" u="sng" dirty="0" smtClean="0">
                  <a:solidFill>
                    <a:schemeClr val="accent2"/>
                  </a:solidFill>
                  <a:ea typeface="楷体" panose="02010609060101010101" pitchFamily="49" charset="-122"/>
                </a:rPr>
                <a:t>Falling</a:t>
              </a:r>
              <a:endParaRPr lang="zh-CN" altLang="en-US" sz="2400" b="1" i="1" u="sng" dirty="0">
                <a:solidFill>
                  <a:schemeClr val="accent2"/>
                </a:solidFill>
                <a:ea typeface="楷体" panose="02010609060101010101" pitchFamily="49" charset="-122"/>
              </a:endParaRPr>
            </a:p>
          </p:txBody>
        </p:sp>
        <p:sp>
          <p:nvSpPr>
            <p:cNvPr id="12" name="TextBox 9"/>
            <p:cNvSpPr txBox="1"/>
            <p:nvPr/>
          </p:nvSpPr>
          <p:spPr>
            <a:xfrm>
              <a:off x="4999100" y="5467505"/>
              <a:ext cx="3848824" cy="461665"/>
            </a:xfrm>
            <a:prstGeom prst="rect">
              <a:avLst/>
            </a:prstGeom>
            <a:noFill/>
          </p:spPr>
          <p:txBody>
            <a:bodyPr wrap="square" rtlCol="0">
              <a:spAutoFit/>
            </a:bodyPr>
            <a:lstStyle/>
            <a:p>
              <a:pPr algn="ctr"/>
              <a:r>
                <a:rPr lang="en-US" altLang="zh-CN" sz="2400" b="1" i="1" u="sng" dirty="0" smtClean="0">
                  <a:solidFill>
                    <a:schemeClr val="accent2"/>
                  </a:solidFill>
                  <a:ea typeface="楷体" panose="02010609060101010101" pitchFamily="49" charset="-122"/>
                </a:rPr>
                <a:t>Shrinking</a:t>
              </a:r>
              <a:endParaRPr lang="zh-CN" altLang="en-US" sz="2400" b="1" i="1" u="sng" dirty="0">
                <a:solidFill>
                  <a:schemeClr val="accent2"/>
                </a:solidFill>
                <a:ea typeface="楷体" panose="02010609060101010101" pitchFamily="49" charset="-122"/>
              </a:endParaRPr>
            </a:p>
          </p:txBody>
        </p:sp>
        <p:cxnSp>
          <p:nvCxnSpPr>
            <p:cNvPr id="3" name="直接箭头连接符 2"/>
            <p:cNvCxnSpPr/>
            <p:nvPr/>
          </p:nvCxnSpPr>
          <p:spPr>
            <a:xfrm>
              <a:off x="2381789" y="5734594"/>
              <a:ext cx="592183"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4833261" y="5734594"/>
              <a:ext cx="971006"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组合 20"/>
          <p:cNvGrpSpPr/>
          <p:nvPr/>
        </p:nvGrpSpPr>
        <p:grpSpPr>
          <a:xfrm>
            <a:off x="342899" y="1299304"/>
            <a:ext cx="8505024" cy="4178778"/>
            <a:chOff x="342899" y="1299304"/>
            <a:chExt cx="8505024" cy="4178778"/>
          </a:xfrm>
        </p:grpSpPr>
        <p:grpSp>
          <p:nvGrpSpPr>
            <p:cNvPr id="18" name="组合 17"/>
            <p:cNvGrpSpPr/>
            <p:nvPr/>
          </p:nvGrpSpPr>
          <p:grpSpPr>
            <a:xfrm>
              <a:off x="342900" y="1299304"/>
              <a:ext cx="8505023" cy="4178778"/>
              <a:chOff x="342901" y="1499686"/>
              <a:chExt cx="8505023" cy="4178778"/>
            </a:xfrm>
          </p:grpSpPr>
          <p:grpSp>
            <p:nvGrpSpPr>
              <p:cNvPr id="7" name="组合 6"/>
              <p:cNvGrpSpPr/>
              <p:nvPr/>
            </p:nvGrpSpPr>
            <p:grpSpPr>
              <a:xfrm>
                <a:off x="342901" y="1499686"/>
                <a:ext cx="8505023" cy="3828881"/>
                <a:chOff x="612882" y="2046904"/>
                <a:chExt cx="6819417" cy="3070037"/>
              </a:xfrm>
              <a:solidFill>
                <a:srgbClr val="FFFFFF"/>
              </a:solidFill>
            </p:grpSpPr>
            <p:pic>
              <p:nvPicPr>
                <p:cNvPr id="8" name="图片 7"/>
                <p:cNvPicPr>
                  <a:picLocks noChangeAspect="1"/>
                </p:cNvPicPr>
                <p:nvPr/>
              </p:nvPicPr>
              <p:blipFill rotWithShape="1">
                <a:blip r:embed="rId2" cstate="print"/>
                <a:srcRect l="5953" r="2645" b="5434"/>
                <a:stretch/>
              </p:blipFill>
              <p:spPr>
                <a:xfrm>
                  <a:off x="612882" y="2046904"/>
                  <a:ext cx="3733389" cy="3063919"/>
                </a:xfrm>
                <a:prstGeom prst="rect">
                  <a:avLst/>
                </a:prstGeom>
                <a:grpFill/>
              </p:spPr>
            </p:pic>
            <p:pic>
              <p:nvPicPr>
                <p:cNvPr id="9" name="图片 8"/>
                <p:cNvPicPr>
                  <a:picLocks noChangeAspect="1"/>
                </p:cNvPicPr>
                <p:nvPr/>
              </p:nvPicPr>
              <p:blipFill rotWithShape="1">
                <a:blip r:embed="rId3" cstate="print"/>
                <a:srcRect r="24849" b="5246"/>
                <a:stretch/>
              </p:blipFill>
              <p:spPr>
                <a:xfrm>
                  <a:off x="4346271" y="2046904"/>
                  <a:ext cx="3086028" cy="3070037"/>
                </a:xfrm>
                <a:prstGeom prst="rect">
                  <a:avLst/>
                </a:prstGeom>
                <a:grpFill/>
              </p:spPr>
            </p:pic>
          </p:gr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1" y="5307459"/>
                <a:ext cx="8505023" cy="371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0" name="文本框 19"/>
            <p:cNvSpPr txBox="1"/>
            <p:nvPr/>
          </p:nvSpPr>
          <p:spPr>
            <a:xfrm>
              <a:off x="342899" y="1546685"/>
              <a:ext cx="8505023" cy="40011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000" b="1" dirty="0" smtClean="0">
                  <a:solidFill>
                    <a:schemeClr val="tx1"/>
                  </a:solidFill>
                </a:rPr>
                <a:t>    t-16’            t-14’         t-11’</a:t>
              </a:r>
              <a:r>
                <a:rPr lang="en-US" altLang="zh-CN" sz="2000" b="1" dirty="0">
                  <a:solidFill>
                    <a:schemeClr val="tx1"/>
                  </a:solidFill>
                </a:rPr>
                <a:t> </a:t>
              </a:r>
              <a:r>
                <a:rPr lang="en-US" altLang="zh-CN" sz="2000" b="1" dirty="0" smtClean="0">
                  <a:solidFill>
                    <a:schemeClr val="tx1"/>
                  </a:solidFill>
                </a:rPr>
                <a:t>           t-9’</a:t>
              </a:r>
              <a:r>
                <a:rPr lang="en-US" altLang="zh-CN" sz="2000" b="1" dirty="0">
                  <a:solidFill>
                    <a:schemeClr val="tx1"/>
                  </a:solidFill>
                </a:rPr>
                <a:t> </a:t>
              </a:r>
              <a:r>
                <a:rPr lang="en-US" altLang="zh-CN" sz="2000" b="1" dirty="0" smtClean="0">
                  <a:solidFill>
                    <a:schemeClr val="tx1"/>
                  </a:solidFill>
                </a:rPr>
                <a:t>               t-1’               t                 t+1.5’</a:t>
              </a:r>
              <a:endParaRPr lang="zh-CN" altLang="en-US" sz="2000" b="1" dirty="0">
                <a:solidFill>
                  <a:schemeClr val="tx1"/>
                </a:solidFill>
              </a:endParaRPr>
            </a:p>
          </p:txBody>
        </p:sp>
      </p:grpSp>
    </p:spTree>
    <p:extLst>
      <p:ext uri="{BB962C8B-B14F-4D97-AF65-F5344CB8AC3E}">
        <p14:creationId xmlns:p14="http://schemas.microsoft.com/office/powerpoint/2010/main" val="246562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000" dirty="0" smtClean="0"/>
              <a:t>Rainfall: </a:t>
            </a:r>
            <a:r>
              <a:rPr lang="en-US" altLang="zh-CN" sz="3000" dirty="0" smtClean="0">
                <a:solidFill>
                  <a:srgbClr val="C00000"/>
                </a:solidFill>
              </a:rPr>
              <a:t>Distribution</a:t>
            </a:r>
            <a:endParaRPr lang="zh-CN" altLang="en-US" sz="3000" dirty="0">
              <a:solidFill>
                <a:srgbClr val="C00000"/>
              </a:solidFill>
            </a:endParaRPr>
          </a:p>
        </p:txBody>
      </p:sp>
      <p:pic>
        <p:nvPicPr>
          <p:cNvPr id="6" name="图片 1"/>
          <p:cNvPicPr>
            <a:picLocks noChangeAspect="1" noChangeArrowheads="1"/>
          </p:cNvPicPr>
          <p:nvPr/>
        </p:nvPicPr>
        <p:blipFill>
          <a:blip r:embed="rId4" cstate="print"/>
          <a:srcRect l="14078" t="28003" r="55783" b="22974"/>
          <a:stretch>
            <a:fillRect/>
          </a:stretch>
        </p:blipFill>
        <p:spPr bwMode="auto">
          <a:xfrm>
            <a:off x="971600" y="911541"/>
            <a:ext cx="7200800" cy="5922396"/>
          </a:xfrm>
          <a:prstGeom prst="rect">
            <a:avLst/>
          </a:prstGeom>
          <a:noFill/>
          <a:ln w="9525">
            <a:noFill/>
            <a:miter lim="800000"/>
            <a:headEnd/>
            <a:tailEnd/>
          </a:ln>
        </p:spPr>
      </p:pic>
      <p:sp>
        <p:nvSpPr>
          <p:cNvPr id="11" name="椭圆 10"/>
          <p:cNvSpPr/>
          <p:nvPr/>
        </p:nvSpPr>
        <p:spPr>
          <a:xfrm>
            <a:off x="5364089" y="5222798"/>
            <a:ext cx="137854" cy="14022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1900358" y="4984710"/>
            <a:ext cx="90488" cy="9207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4" name="椭圆 23"/>
          <p:cNvSpPr/>
          <p:nvPr/>
        </p:nvSpPr>
        <p:spPr>
          <a:xfrm>
            <a:off x="2123728" y="5761722"/>
            <a:ext cx="92075" cy="9207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5" name="椭圆 24"/>
          <p:cNvSpPr/>
          <p:nvPr/>
        </p:nvSpPr>
        <p:spPr>
          <a:xfrm>
            <a:off x="3265417" y="5881916"/>
            <a:ext cx="92075" cy="9207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6" name="椭圆 25"/>
          <p:cNvSpPr/>
          <p:nvPr/>
        </p:nvSpPr>
        <p:spPr>
          <a:xfrm>
            <a:off x="3168807" y="5033243"/>
            <a:ext cx="92075" cy="9207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7" name="椭圆 26"/>
          <p:cNvSpPr/>
          <p:nvPr/>
        </p:nvSpPr>
        <p:spPr>
          <a:xfrm>
            <a:off x="3707904" y="4682406"/>
            <a:ext cx="92075" cy="9207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8" name="椭圆 27"/>
          <p:cNvSpPr/>
          <p:nvPr/>
        </p:nvSpPr>
        <p:spPr>
          <a:xfrm>
            <a:off x="3372006" y="4792624"/>
            <a:ext cx="92075" cy="904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9" name="矩形 28"/>
          <p:cNvSpPr/>
          <p:nvPr/>
        </p:nvSpPr>
        <p:spPr>
          <a:xfrm>
            <a:off x="1187624" y="1035833"/>
            <a:ext cx="3096344" cy="255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187624" y="1058252"/>
            <a:ext cx="2612355" cy="6425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solidFill>
              </a:rPr>
              <a:t>24-h rainfall</a:t>
            </a:r>
          </a:p>
          <a:p>
            <a:pPr algn="ctr"/>
            <a:r>
              <a:rPr lang="en-US" altLang="zh-CN" b="1" dirty="0" smtClean="0">
                <a:solidFill>
                  <a:schemeClr val="tx1"/>
                </a:solidFill>
              </a:rPr>
              <a:t>08 LST 21-08 LST 22 </a:t>
            </a:r>
            <a:endParaRPr lang="zh-CN" altLang="en-US" b="1" dirty="0">
              <a:solidFill>
                <a:schemeClr val="tx1"/>
              </a:solidFill>
            </a:endParaRPr>
          </a:p>
        </p:txBody>
      </p:sp>
    </p:spTree>
    <p:custDataLst>
      <p:tags r:id="rId1"/>
    </p:custDataLst>
    <p:extLst>
      <p:ext uri="{BB962C8B-B14F-4D97-AF65-F5344CB8AC3E}">
        <p14:creationId xmlns:p14="http://schemas.microsoft.com/office/powerpoint/2010/main" val="3570428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27" presetClass="emph" presetSubtype="0" repeatCount="indefinite" fill="hold" grpId="0" nodeType="withEffect">
                                  <p:stCondLst>
                                    <p:cond delay="0"/>
                                  </p:stCondLst>
                                  <p:childTnLst>
                                    <p:animClr clrSpc="rgb" dir="cw">
                                      <p:cBhvr override="childStyle">
                                        <p:cTn id="22" dur="250" autoRev="1" fill="hold"/>
                                        <p:tgtEl>
                                          <p:spTgt spid="11"/>
                                        </p:tgtEl>
                                        <p:attrNameLst>
                                          <p:attrName>style.color</p:attrName>
                                        </p:attrNameLst>
                                      </p:cBhvr>
                                      <p:to>
                                        <a:schemeClr val="bg1"/>
                                      </p:to>
                                    </p:animClr>
                                    <p:animClr clrSpc="rgb" dir="cw">
                                      <p:cBhvr>
                                        <p:cTn id="23" dur="250" autoRev="1" fill="hold"/>
                                        <p:tgtEl>
                                          <p:spTgt spid="11"/>
                                        </p:tgtEl>
                                        <p:attrNameLst>
                                          <p:attrName>fillcolor</p:attrName>
                                        </p:attrNameLst>
                                      </p:cBhvr>
                                      <p:to>
                                        <a:schemeClr val="bg1"/>
                                      </p:to>
                                    </p:animClr>
                                    <p:set>
                                      <p:cBhvr>
                                        <p:cTn id="24" dur="250" autoRev="1" fill="hold"/>
                                        <p:tgtEl>
                                          <p:spTgt spid="11"/>
                                        </p:tgtEl>
                                        <p:attrNameLst>
                                          <p:attrName>fill.type</p:attrName>
                                        </p:attrNameLst>
                                      </p:cBhvr>
                                      <p:to>
                                        <p:strVal val="solid"/>
                                      </p:to>
                                    </p:set>
                                    <p:set>
                                      <p:cBhvr>
                                        <p:cTn id="25" dur="250" autoRev="1"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3" grpId="0" animBg="1"/>
      <p:bldP spid="24" grpId="0" animBg="1"/>
      <p:bldP spid="25" grpId="0" animBg="1"/>
      <p:bldP spid="26" grpId="0"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标题 1"/>
          <p:cNvSpPr>
            <a:spLocks noGrp="1"/>
          </p:cNvSpPr>
          <p:nvPr>
            <p:ph type="title"/>
          </p:nvPr>
        </p:nvSpPr>
        <p:spPr/>
        <p:txBody>
          <a:bodyPr>
            <a:normAutofit/>
          </a:bodyPr>
          <a:lstStyle/>
          <a:p>
            <a:pPr eaLnBrk="1" hangingPunct="1"/>
            <a:r>
              <a:rPr lang="en-US" altLang="zh-CN" sz="3000" dirty="0" smtClean="0"/>
              <a:t>Rainfall: </a:t>
            </a:r>
            <a:r>
              <a:rPr lang="en-US" altLang="zh-CN" sz="3000" dirty="0" smtClean="0">
                <a:solidFill>
                  <a:srgbClr val="C00000"/>
                </a:solidFill>
              </a:rPr>
              <a:t>Animation of Composite Z</a:t>
            </a:r>
            <a:r>
              <a:rPr lang="en-US" altLang="zh-CN" sz="3000" baseline="-25000" dirty="0" smtClean="0">
                <a:solidFill>
                  <a:srgbClr val="C00000"/>
                </a:solidFill>
              </a:rPr>
              <a:t>H</a:t>
            </a:r>
            <a:endParaRPr lang="zh-CN" altLang="en-US" sz="3000" baseline="-25000" dirty="0" smtClean="0">
              <a:solidFill>
                <a:srgbClr val="C00000"/>
              </a:solidFill>
            </a:endParaRPr>
          </a:p>
        </p:txBody>
      </p:sp>
      <p:pic>
        <p:nvPicPr>
          <p:cNvPr id="2052" name="Picture 2" descr="D:\user\sj\值班\2012\天气总结\7.21北京大暴雨\radar1207211200-0722072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26281" y="1071546"/>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任意多边形 1"/>
          <p:cNvSpPr/>
          <p:nvPr/>
        </p:nvSpPr>
        <p:spPr>
          <a:xfrm>
            <a:off x="4823732" y="2047910"/>
            <a:ext cx="792880" cy="825557"/>
          </a:xfrm>
          <a:custGeom>
            <a:avLst/>
            <a:gdLst>
              <a:gd name="connsiteX0" fmla="*/ 446100 w 792880"/>
              <a:gd name="connsiteY0" fmla="*/ 1469 h 825557"/>
              <a:gd name="connsiteX1" fmla="*/ 498236 w 792880"/>
              <a:gd name="connsiteY1" fmla="*/ 93711 h 825557"/>
              <a:gd name="connsiteX2" fmla="*/ 594489 w 792880"/>
              <a:gd name="connsiteY2" fmla="*/ 161890 h 825557"/>
              <a:gd name="connsiteX3" fmla="*/ 658657 w 792880"/>
              <a:gd name="connsiteY3" fmla="*/ 161890 h 825557"/>
              <a:gd name="connsiteX4" fmla="*/ 726836 w 792880"/>
              <a:gd name="connsiteY4" fmla="*/ 177932 h 825557"/>
              <a:gd name="connsiteX5" fmla="*/ 791005 w 792880"/>
              <a:gd name="connsiteY5" fmla="*/ 165901 h 825557"/>
              <a:gd name="connsiteX6" fmla="*/ 774963 w 792880"/>
              <a:gd name="connsiteY6" fmla="*/ 173922 h 825557"/>
              <a:gd name="connsiteX7" fmla="*/ 766942 w 792880"/>
              <a:gd name="connsiteY7" fmla="*/ 218037 h 825557"/>
              <a:gd name="connsiteX8" fmla="*/ 682721 w 792880"/>
              <a:gd name="connsiteY8" fmla="*/ 234079 h 825557"/>
              <a:gd name="connsiteX9" fmla="*/ 702773 w 792880"/>
              <a:gd name="connsiteY9" fmla="*/ 302258 h 825557"/>
              <a:gd name="connsiteX10" fmla="*/ 742879 w 792880"/>
              <a:gd name="connsiteY10" fmla="*/ 394501 h 825557"/>
              <a:gd name="connsiteX11" fmla="*/ 758921 w 792880"/>
              <a:gd name="connsiteY11" fmla="*/ 406532 h 825557"/>
              <a:gd name="connsiteX12" fmla="*/ 758921 w 792880"/>
              <a:gd name="connsiteY12" fmla="*/ 426585 h 825557"/>
              <a:gd name="connsiteX13" fmla="*/ 706784 w 792880"/>
              <a:gd name="connsiteY13" fmla="*/ 470701 h 825557"/>
              <a:gd name="connsiteX14" fmla="*/ 634594 w 792880"/>
              <a:gd name="connsiteY14" fmla="*/ 502785 h 825557"/>
              <a:gd name="connsiteX15" fmla="*/ 566415 w 792880"/>
              <a:gd name="connsiteY15" fmla="*/ 510806 h 825557"/>
              <a:gd name="connsiteX16" fmla="*/ 538342 w 792880"/>
              <a:gd name="connsiteY16" fmla="*/ 530858 h 825557"/>
              <a:gd name="connsiteX17" fmla="*/ 542352 w 792880"/>
              <a:gd name="connsiteY17" fmla="*/ 595027 h 825557"/>
              <a:gd name="connsiteX18" fmla="*/ 590479 w 792880"/>
              <a:gd name="connsiteY18" fmla="*/ 615079 h 825557"/>
              <a:gd name="connsiteX19" fmla="*/ 614542 w 792880"/>
              <a:gd name="connsiteY19" fmla="*/ 639143 h 825557"/>
              <a:gd name="connsiteX20" fmla="*/ 598500 w 792880"/>
              <a:gd name="connsiteY20" fmla="*/ 667216 h 825557"/>
              <a:gd name="connsiteX21" fmla="*/ 590479 w 792880"/>
              <a:gd name="connsiteY21" fmla="*/ 699301 h 825557"/>
              <a:gd name="connsiteX22" fmla="*/ 550373 w 792880"/>
              <a:gd name="connsiteY22" fmla="*/ 743416 h 825557"/>
              <a:gd name="connsiteX23" fmla="*/ 498236 w 792880"/>
              <a:gd name="connsiteY23" fmla="*/ 751437 h 825557"/>
              <a:gd name="connsiteX24" fmla="*/ 454121 w 792880"/>
              <a:gd name="connsiteY24" fmla="*/ 771490 h 825557"/>
              <a:gd name="connsiteX25" fmla="*/ 430057 w 792880"/>
              <a:gd name="connsiteY25" fmla="*/ 791543 h 825557"/>
              <a:gd name="connsiteX26" fmla="*/ 422036 w 792880"/>
              <a:gd name="connsiteY26" fmla="*/ 819616 h 825557"/>
              <a:gd name="connsiteX27" fmla="*/ 381931 w 792880"/>
              <a:gd name="connsiteY27" fmla="*/ 823627 h 825557"/>
              <a:gd name="connsiteX28" fmla="*/ 325784 w 792880"/>
              <a:gd name="connsiteY28" fmla="*/ 795553 h 825557"/>
              <a:gd name="connsiteX29" fmla="*/ 261615 w 792880"/>
              <a:gd name="connsiteY29" fmla="*/ 775501 h 825557"/>
              <a:gd name="connsiteX30" fmla="*/ 201457 w 792880"/>
              <a:gd name="connsiteY30" fmla="*/ 783522 h 825557"/>
              <a:gd name="connsiteX31" fmla="*/ 169373 w 792880"/>
              <a:gd name="connsiteY31" fmla="*/ 807585 h 825557"/>
              <a:gd name="connsiteX32" fmla="*/ 137289 w 792880"/>
              <a:gd name="connsiteY32" fmla="*/ 799564 h 825557"/>
              <a:gd name="connsiteX33" fmla="*/ 109215 w 792880"/>
              <a:gd name="connsiteY33" fmla="*/ 775501 h 825557"/>
              <a:gd name="connsiteX34" fmla="*/ 53068 w 792880"/>
              <a:gd name="connsiteY34" fmla="*/ 775501 h 825557"/>
              <a:gd name="connsiteX35" fmla="*/ 29005 w 792880"/>
              <a:gd name="connsiteY35" fmla="*/ 743416 h 825557"/>
              <a:gd name="connsiteX36" fmla="*/ 29005 w 792880"/>
              <a:gd name="connsiteY36" fmla="*/ 691279 h 825557"/>
              <a:gd name="connsiteX37" fmla="*/ 12963 w 792880"/>
              <a:gd name="connsiteY37" fmla="*/ 687269 h 825557"/>
              <a:gd name="connsiteX38" fmla="*/ 57079 w 792880"/>
              <a:gd name="connsiteY38" fmla="*/ 659195 h 825557"/>
              <a:gd name="connsiteX39" fmla="*/ 45047 w 792880"/>
              <a:gd name="connsiteY39" fmla="*/ 619090 h 825557"/>
              <a:gd name="connsiteX40" fmla="*/ 931 w 792880"/>
              <a:gd name="connsiteY40" fmla="*/ 582995 h 825557"/>
              <a:gd name="connsiteX41" fmla="*/ 20984 w 792880"/>
              <a:gd name="connsiteY41" fmla="*/ 538879 h 825557"/>
              <a:gd name="connsiteX42" fmla="*/ 89163 w 792880"/>
              <a:gd name="connsiteY42" fmla="*/ 510806 h 825557"/>
              <a:gd name="connsiteX43" fmla="*/ 125257 w 792880"/>
              <a:gd name="connsiteY43" fmla="*/ 510806 h 825557"/>
              <a:gd name="connsiteX44" fmla="*/ 157342 w 792880"/>
              <a:gd name="connsiteY44" fmla="*/ 482732 h 825557"/>
              <a:gd name="connsiteX45" fmla="*/ 193436 w 792880"/>
              <a:gd name="connsiteY45" fmla="*/ 446637 h 825557"/>
              <a:gd name="connsiteX46" fmla="*/ 193436 w 792880"/>
              <a:gd name="connsiteY46" fmla="*/ 410543 h 825557"/>
              <a:gd name="connsiteX47" fmla="*/ 181405 w 792880"/>
              <a:gd name="connsiteY47" fmla="*/ 378458 h 825557"/>
              <a:gd name="connsiteX48" fmla="*/ 141300 w 792880"/>
              <a:gd name="connsiteY48" fmla="*/ 362416 h 825557"/>
              <a:gd name="connsiteX49" fmla="*/ 121247 w 792880"/>
              <a:gd name="connsiteY49" fmla="*/ 314290 h 825557"/>
              <a:gd name="connsiteX50" fmla="*/ 105205 w 792880"/>
              <a:gd name="connsiteY50" fmla="*/ 306269 h 825557"/>
              <a:gd name="connsiteX51" fmla="*/ 149321 w 792880"/>
              <a:gd name="connsiteY51" fmla="*/ 250122 h 825557"/>
              <a:gd name="connsiteX52" fmla="*/ 181405 w 792880"/>
              <a:gd name="connsiteY52" fmla="*/ 250122 h 825557"/>
              <a:gd name="connsiteX53" fmla="*/ 221510 w 792880"/>
              <a:gd name="connsiteY53" fmla="*/ 254132 h 825557"/>
              <a:gd name="connsiteX54" fmla="*/ 297710 w 792880"/>
              <a:gd name="connsiteY54" fmla="*/ 169911 h 825557"/>
              <a:gd name="connsiteX55" fmla="*/ 297710 w 792880"/>
              <a:gd name="connsiteY55" fmla="*/ 149858 h 825557"/>
              <a:gd name="connsiteX56" fmla="*/ 389952 w 792880"/>
              <a:gd name="connsiteY56" fmla="*/ 157879 h 825557"/>
              <a:gd name="connsiteX57" fmla="*/ 325784 w 792880"/>
              <a:gd name="connsiteY57" fmla="*/ 101732 h 825557"/>
              <a:gd name="connsiteX58" fmla="*/ 329794 w 792880"/>
              <a:gd name="connsiteY58" fmla="*/ 69648 h 825557"/>
              <a:gd name="connsiteX59" fmla="*/ 361879 w 792880"/>
              <a:gd name="connsiteY59" fmla="*/ 81679 h 825557"/>
              <a:gd name="connsiteX60" fmla="*/ 369900 w 792880"/>
              <a:gd name="connsiteY60" fmla="*/ 37564 h 825557"/>
              <a:gd name="connsiteX61" fmla="*/ 446100 w 792880"/>
              <a:gd name="connsiteY61" fmla="*/ 1469 h 825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92880" h="825557">
                <a:moveTo>
                  <a:pt x="446100" y="1469"/>
                </a:moveTo>
                <a:cubicBezTo>
                  <a:pt x="467489" y="10827"/>
                  <a:pt x="473505" y="66974"/>
                  <a:pt x="498236" y="93711"/>
                </a:cubicBezTo>
                <a:cubicBezTo>
                  <a:pt x="522967" y="120448"/>
                  <a:pt x="567752" y="150527"/>
                  <a:pt x="594489" y="161890"/>
                </a:cubicBezTo>
                <a:cubicBezTo>
                  <a:pt x="621226" y="173253"/>
                  <a:pt x="636599" y="159216"/>
                  <a:pt x="658657" y="161890"/>
                </a:cubicBezTo>
                <a:cubicBezTo>
                  <a:pt x="680715" y="164564"/>
                  <a:pt x="704778" y="177264"/>
                  <a:pt x="726836" y="177932"/>
                </a:cubicBezTo>
                <a:cubicBezTo>
                  <a:pt x="748894" y="178601"/>
                  <a:pt x="782984" y="166569"/>
                  <a:pt x="791005" y="165901"/>
                </a:cubicBezTo>
                <a:cubicBezTo>
                  <a:pt x="799026" y="165233"/>
                  <a:pt x="778973" y="165233"/>
                  <a:pt x="774963" y="173922"/>
                </a:cubicBezTo>
                <a:cubicBezTo>
                  <a:pt x="770953" y="182611"/>
                  <a:pt x="782316" y="208011"/>
                  <a:pt x="766942" y="218037"/>
                </a:cubicBezTo>
                <a:cubicBezTo>
                  <a:pt x="751568" y="228063"/>
                  <a:pt x="693416" y="220042"/>
                  <a:pt x="682721" y="234079"/>
                </a:cubicBezTo>
                <a:cubicBezTo>
                  <a:pt x="672026" y="248116"/>
                  <a:pt x="692747" y="275521"/>
                  <a:pt x="702773" y="302258"/>
                </a:cubicBezTo>
                <a:cubicBezTo>
                  <a:pt x="712799" y="328995"/>
                  <a:pt x="733521" y="377122"/>
                  <a:pt x="742879" y="394501"/>
                </a:cubicBezTo>
                <a:cubicBezTo>
                  <a:pt x="752237" y="411880"/>
                  <a:pt x="756247" y="401185"/>
                  <a:pt x="758921" y="406532"/>
                </a:cubicBezTo>
                <a:cubicBezTo>
                  <a:pt x="761595" y="411879"/>
                  <a:pt x="767611" y="415890"/>
                  <a:pt x="758921" y="426585"/>
                </a:cubicBezTo>
                <a:cubicBezTo>
                  <a:pt x="750231" y="437280"/>
                  <a:pt x="727505" y="458001"/>
                  <a:pt x="706784" y="470701"/>
                </a:cubicBezTo>
                <a:cubicBezTo>
                  <a:pt x="686063" y="483401"/>
                  <a:pt x="657989" y="496101"/>
                  <a:pt x="634594" y="502785"/>
                </a:cubicBezTo>
                <a:cubicBezTo>
                  <a:pt x="611199" y="509469"/>
                  <a:pt x="582457" y="506127"/>
                  <a:pt x="566415" y="510806"/>
                </a:cubicBezTo>
                <a:cubicBezTo>
                  <a:pt x="550373" y="515485"/>
                  <a:pt x="542353" y="516821"/>
                  <a:pt x="538342" y="530858"/>
                </a:cubicBezTo>
                <a:cubicBezTo>
                  <a:pt x="534331" y="544895"/>
                  <a:pt x="533663" y="580990"/>
                  <a:pt x="542352" y="595027"/>
                </a:cubicBezTo>
                <a:cubicBezTo>
                  <a:pt x="551041" y="609064"/>
                  <a:pt x="578447" y="607726"/>
                  <a:pt x="590479" y="615079"/>
                </a:cubicBezTo>
                <a:cubicBezTo>
                  <a:pt x="602511" y="622432"/>
                  <a:pt x="613205" y="630454"/>
                  <a:pt x="614542" y="639143"/>
                </a:cubicBezTo>
                <a:cubicBezTo>
                  <a:pt x="615879" y="647833"/>
                  <a:pt x="602511" y="657190"/>
                  <a:pt x="598500" y="667216"/>
                </a:cubicBezTo>
                <a:cubicBezTo>
                  <a:pt x="594490" y="677242"/>
                  <a:pt x="598500" y="686601"/>
                  <a:pt x="590479" y="699301"/>
                </a:cubicBezTo>
                <a:cubicBezTo>
                  <a:pt x="582458" y="712001"/>
                  <a:pt x="565747" y="734727"/>
                  <a:pt x="550373" y="743416"/>
                </a:cubicBezTo>
                <a:cubicBezTo>
                  <a:pt x="534999" y="752105"/>
                  <a:pt x="514278" y="746758"/>
                  <a:pt x="498236" y="751437"/>
                </a:cubicBezTo>
                <a:cubicBezTo>
                  <a:pt x="482194" y="756116"/>
                  <a:pt x="465484" y="764806"/>
                  <a:pt x="454121" y="771490"/>
                </a:cubicBezTo>
                <a:cubicBezTo>
                  <a:pt x="442758" y="778174"/>
                  <a:pt x="435404" y="783522"/>
                  <a:pt x="430057" y="791543"/>
                </a:cubicBezTo>
                <a:cubicBezTo>
                  <a:pt x="424710" y="799564"/>
                  <a:pt x="430057" y="814269"/>
                  <a:pt x="422036" y="819616"/>
                </a:cubicBezTo>
                <a:cubicBezTo>
                  <a:pt x="414015" y="824963"/>
                  <a:pt x="397973" y="827637"/>
                  <a:pt x="381931" y="823627"/>
                </a:cubicBezTo>
                <a:cubicBezTo>
                  <a:pt x="365889" y="819617"/>
                  <a:pt x="345837" y="803574"/>
                  <a:pt x="325784" y="795553"/>
                </a:cubicBezTo>
                <a:cubicBezTo>
                  <a:pt x="305731" y="787532"/>
                  <a:pt x="282336" y="777506"/>
                  <a:pt x="261615" y="775501"/>
                </a:cubicBezTo>
                <a:cubicBezTo>
                  <a:pt x="240894" y="773496"/>
                  <a:pt x="216831" y="778175"/>
                  <a:pt x="201457" y="783522"/>
                </a:cubicBezTo>
                <a:cubicBezTo>
                  <a:pt x="186083" y="788869"/>
                  <a:pt x="180068" y="804911"/>
                  <a:pt x="169373" y="807585"/>
                </a:cubicBezTo>
                <a:cubicBezTo>
                  <a:pt x="158678" y="810259"/>
                  <a:pt x="147315" y="804911"/>
                  <a:pt x="137289" y="799564"/>
                </a:cubicBezTo>
                <a:cubicBezTo>
                  <a:pt x="127263" y="794217"/>
                  <a:pt x="123252" y="779512"/>
                  <a:pt x="109215" y="775501"/>
                </a:cubicBezTo>
                <a:cubicBezTo>
                  <a:pt x="95178" y="771490"/>
                  <a:pt x="66436" y="780849"/>
                  <a:pt x="53068" y="775501"/>
                </a:cubicBezTo>
                <a:cubicBezTo>
                  <a:pt x="39700" y="770154"/>
                  <a:pt x="33015" y="757453"/>
                  <a:pt x="29005" y="743416"/>
                </a:cubicBezTo>
                <a:cubicBezTo>
                  <a:pt x="24995" y="729379"/>
                  <a:pt x="31679" y="700637"/>
                  <a:pt x="29005" y="691279"/>
                </a:cubicBezTo>
                <a:cubicBezTo>
                  <a:pt x="26331" y="681921"/>
                  <a:pt x="8284" y="692616"/>
                  <a:pt x="12963" y="687269"/>
                </a:cubicBezTo>
                <a:cubicBezTo>
                  <a:pt x="17642" y="681922"/>
                  <a:pt x="51732" y="670558"/>
                  <a:pt x="57079" y="659195"/>
                </a:cubicBezTo>
                <a:cubicBezTo>
                  <a:pt x="62426" y="647832"/>
                  <a:pt x="54405" y="631790"/>
                  <a:pt x="45047" y="619090"/>
                </a:cubicBezTo>
                <a:cubicBezTo>
                  <a:pt x="35689" y="606390"/>
                  <a:pt x="4941" y="596363"/>
                  <a:pt x="931" y="582995"/>
                </a:cubicBezTo>
                <a:cubicBezTo>
                  <a:pt x="-3079" y="569627"/>
                  <a:pt x="6279" y="550910"/>
                  <a:pt x="20984" y="538879"/>
                </a:cubicBezTo>
                <a:cubicBezTo>
                  <a:pt x="35689" y="526848"/>
                  <a:pt x="71784" y="515485"/>
                  <a:pt x="89163" y="510806"/>
                </a:cubicBezTo>
                <a:cubicBezTo>
                  <a:pt x="106542" y="506127"/>
                  <a:pt x="113894" y="515485"/>
                  <a:pt x="125257" y="510806"/>
                </a:cubicBezTo>
                <a:cubicBezTo>
                  <a:pt x="136620" y="506127"/>
                  <a:pt x="145979" y="493427"/>
                  <a:pt x="157342" y="482732"/>
                </a:cubicBezTo>
                <a:cubicBezTo>
                  <a:pt x="168705" y="472037"/>
                  <a:pt x="187420" y="458668"/>
                  <a:pt x="193436" y="446637"/>
                </a:cubicBezTo>
                <a:cubicBezTo>
                  <a:pt x="199452" y="434606"/>
                  <a:pt x="195441" y="421906"/>
                  <a:pt x="193436" y="410543"/>
                </a:cubicBezTo>
                <a:cubicBezTo>
                  <a:pt x="191431" y="399180"/>
                  <a:pt x="190094" y="386479"/>
                  <a:pt x="181405" y="378458"/>
                </a:cubicBezTo>
                <a:cubicBezTo>
                  <a:pt x="172716" y="370437"/>
                  <a:pt x="151326" y="373111"/>
                  <a:pt x="141300" y="362416"/>
                </a:cubicBezTo>
                <a:cubicBezTo>
                  <a:pt x="131274" y="351721"/>
                  <a:pt x="127263" y="323648"/>
                  <a:pt x="121247" y="314290"/>
                </a:cubicBezTo>
                <a:cubicBezTo>
                  <a:pt x="115231" y="304932"/>
                  <a:pt x="100526" y="316964"/>
                  <a:pt x="105205" y="306269"/>
                </a:cubicBezTo>
                <a:cubicBezTo>
                  <a:pt x="109884" y="295574"/>
                  <a:pt x="136621" y="259480"/>
                  <a:pt x="149321" y="250122"/>
                </a:cubicBezTo>
                <a:cubicBezTo>
                  <a:pt x="162021" y="240764"/>
                  <a:pt x="169374" y="249454"/>
                  <a:pt x="181405" y="250122"/>
                </a:cubicBezTo>
                <a:cubicBezTo>
                  <a:pt x="193436" y="250790"/>
                  <a:pt x="202126" y="267500"/>
                  <a:pt x="221510" y="254132"/>
                </a:cubicBezTo>
                <a:cubicBezTo>
                  <a:pt x="240894" y="240764"/>
                  <a:pt x="285010" y="187290"/>
                  <a:pt x="297710" y="169911"/>
                </a:cubicBezTo>
                <a:cubicBezTo>
                  <a:pt x="310410" y="152532"/>
                  <a:pt x="282336" y="151863"/>
                  <a:pt x="297710" y="149858"/>
                </a:cubicBezTo>
                <a:cubicBezTo>
                  <a:pt x="313084" y="147853"/>
                  <a:pt x="385273" y="165900"/>
                  <a:pt x="389952" y="157879"/>
                </a:cubicBezTo>
                <a:cubicBezTo>
                  <a:pt x="394631" y="149858"/>
                  <a:pt x="335810" y="116437"/>
                  <a:pt x="325784" y="101732"/>
                </a:cubicBezTo>
                <a:cubicBezTo>
                  <a:pt x="315758" y="87027"/>
                  <a:pt x="323778" y="72990"/>
                  <a:pt x="329794" y="69648"/>
                </a:cubicBezTo>
                <a:cubicBezTo>
                  <a:pt x="335810" y="66306"/>
                  <a:pt x="355195" y="87026"/>
                  <a:pt x="361879" y="81679"/>
                </a:cubicBezTo>
                <a:cubicBezTo>
                  <a:pt x="368563" y="76332"/>
                  <a:pt x="359874" y="44917"/>
                  <a:pt x="369900" y="37564"/>
                </a:cubicBezTo>
                <a:cubicBezTo>
                  <a:pt x="379926" y="30212"/>
                  <a:pt x="424711" y="-7889"/>
                  <a:pt x="446100" y="1469"/>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48213408"/>
      </p:ext>
    </p:extLst>
  </p:cSld>
  <p:clrMapOvr>
    <a:masterClrMapping/>
  </p:clrMapOvr>
  <mc:AlternateContent xmlns:mc="http://schemas.openxmlformats.org/markup-compatibility/2006" xmlns:p14="http://schemas.microsoft.com/office/powerpoint/2010/main">
    <mc:Choice Requires="p14">
      <p:transition p14:dur="0" advTm="14566"/>
    </mc:Choice>
    <mc:Fallback xmlns="">
      <p:transition advTm="14566"/>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7504" y="1124744"/>
            <a:ext cx="6478143" cy="5099304"/>
            <a:chOff x="2478609" y="847174"/>
            <a:chExt cx="6478143" cy="5099304"/>
          </a:xfrm>
        </p:grpSpPr>
        <p:grpSp>
          <p:nvGrpSpPr>
            <p:cNvPr id="5" name="组合 4"/>
            <p:cNvGrpSpPr/>
            <p:nvPr/>
          </p:nvGrpSpPr>
          <p:grpSpPr>
            <a:xfrm>
              <a:off x="2478609" y="847174"/>
              <a:ext cx="6367272" cy="5099304"/>
              <a:chOff x="579471" y="908720"/>
              <a:chExt cx="6367272" cy="5099304"/>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471" y="908720"/>
                <a:ext cx="6367272" cy="5099304"/>
              </a:xfrm>
              <a:prstGeom prst="rect">
                <a:avLst/>
              </a:prstGeom>
            </p:spPr>
          </p:pic>
          <p:sp>
            <p:nvSpPr>
              <p:cNvPr id="9" name="文本框 8"/>
              <p:cNvSpPr txBox="1"/>
              <p:nvPr/>
            </p:nvSpPr>
            <p:spPr>
              <a:xfrm>
                <a:off x="4536281" y="1093386"/>
                <a:ext cx="979755" cy="369332"/>
              </a:xfrm>
              <a:prstGeom prst="rect">
                <a:avLst/>
              </a:prstGeom>
              <a:noFill/>
              <a:ln w="38100">
                <a:solidFill>
                  <a:srgbClr val="0070C0"/>
                </a:solidFill>
              </a:ln>
            </p:spPr>
            <p:txBody>
              <a:bodyPr wrap="none" rtlCol="0">
                <a:spAutoFit/>
              </a:bodyPr>
              <a:lstStyle/>
              <a:p>
                <a:r>
                  <a:rPr lang="en-US" altLang="zh-CN" b="1" dirty="0" smtClean="0">
                    <a:solidFill>
                      <a:srgbClr val="0070C0"/>
                    </a:solidFill>
                  </a:rPr>
                  <a:t>mem03</a:t>
                </a:r>
                <a:endParaRPr lang="zh-CN" altLang="en-US" b="1" dirty="0">
                  <a:solidFill>
                    <a:srgbClr val="0070C0"/>
                  </a:solidFill>
                </a:endParaRPr>
              </a:p>
            </p:txBody>
          </p:sp>
          <p:sp>
            <p:nvSpPr>
              <p:cNvPr id="10" name="文本框 9"/>
              <p:cNvSpPr txBox="1"/>
              <p:nvPr/>
            </p:nvSpPr>
            <p:spPr>
              <a:xfrm>
                <a:off x="5899082" y="2740895"/>
                <a:ext cx="979755" cy="369332"/>
              </a:xfrm>
              <a:prstGeom prst="rect">
                <a:avLst/>
              </a:prstGeom>
              <a:noFill/>
              <a:ln w="38100">
                <a:solidFill>
                  <a:srgbClr val="0070C0"/>
                </a:solidFill>
              </a:ln>
            </p:spPr>
            <p:txBody>
              <a:bodyPr wrap="none" rtlCol="0">
                <a:spAutoFit/>
              </a:bodyPr>
              <a:lstStyle/>
              <a:p>
                <a:r>
                  <a:rPr lang="en-US" altLang="zh-CN" b="1" dirty="0" smtClean="0">
                    <a:solidFill>
                      <a:srgbClr val="0070C0"/>
                    </a:solidFill>
                  </a:rPr>
                  <a:t>mem17</a:t>
                </a:r>
                <a:endParaRPr lang="zh-CN" altLang="en-US" b="1" dirty="0">
                  <a:solidFill>
                    <a:srgbClr val="0070C0"/>
                  </a:solidFill>
                </a:endParaRPr>
              </a:p>
            </p:txBody>
          </p:sp>
          <p:sp>
            <p:nvSpPr>
              <p:cNvPr id="11" name="文本框 10"/>
              <p:cNvSpPr txBox="1"/>
              <p:nvPr/>
            </p:nvSpPr>
            <p:spPr>
              <a:xfrm>
                <a:off x="4149183" y="2195772"/>
                <a:ext cx="979755" cy="369332"/>
              </a:xfrm>
              <a:prstGeom prst="rect">
                <a:avLst/>
              </a:prstGeom>
              <a:noFill/>
              <a:ln w="38100">
                <a:solidFill>
                  <a:schemeClr val="tx1"/>
                </a:solidFill>
              </a:ln>
            </p:spPr>
            <p:txBody>
              <a:bodyPr wrap="none" rtlCol="0">
                <a:spAutoFit/>
              </a:bodyPr>
              <a:lstStyle/>
              <a:p>
                <a:r>
                  <a:rPr lang="en-US" altLang="zh-CN" b="1" dirty="0" smtClean="0"/>
                  <a:t>mem37</a:t>
                </a:r>
                <a:endParaRPr lang="zh-CN" altLang="en-US" b="1" dirty="0"/>
              </a:p>
            </p:txBody>
          </p:sp>
          <p:sp>
            <p:nvSpPr>
              <p:cNvPr id="12" name="文本框 11"/>
              <p:cNvSpPr txBox="1"/>
              <p:nvPr/>
            </p:nvSpPr>
            <p:spPr>
              <a:xfrm>
                <a:off x="1321720" y="4560070"/>
                <a:ext cx="979755" cy="369332"/>
              </a:xfrm>
              <a:prstGeom prst="rect">
                <a:avLst/>
              </a:prstGeom>
              <a:noFill/>
              <a:ln w="38100">
                <a:solidFill>
                  <a:schemeClr val="tx1"/>
                </a:solidFill>
              </a:ln>
            </p:spPr>
            <p:txBody>
              <a:bodyPr wrap="none" rtlCol="0">
                <a:spAutoFit/>
              </a:bodyPr>
              <a:lstStyle/>
              <a:p>
                <a:r>
                  <a:rPr lang="en-US" altLang="zh-CN" b="1" dirty="0" smtClean="0"/>
                  <a:t>mem38</a:t>
                </a:r>
                <a:endParaRPr lang="zh-CN" altLang="en-US" b="1" dirty="0"/>
              </a:p>
            </p:txBody>
          </p:sp>
          <p:sp>
            <p:nvSpPr>
              <p:cNvPr id="13" name="文本框 12"/>
              <p:cNvSpPr txBox="1"/>
              <p:nvPr/>
            </p:nvSpPr>
            <p:spPr>
              <a:xfrm>
                <a:off x="2376797" y="3979802"/>
                <a:ext cx="979755" cy="369332"/>
              </a:xfrm>
              <a:prstGeom prst="rect">
                <a:avLst/>
              </a:prstGeom>
              <a:noFill/>
              <a:ln w="38100">
                <a:solidFill>
                  <a:schemeClr val="tx1"/>
                </a:solidFill>
              </a:ln>
            </p:spPr>
            <p:txBody>
              <a:bodyPr wrap="none" rtlCol="0">
                <a:spAutoFit/>
              </a:bodyPr>
              <a:lstStyle/>
              <a:p>
                <a:r>
                  <a:rPr lang="en-US" altLang="zh-CN" b="1" dirty="0" smtClean="0"/>
                  <a:t>mem27</a:t>
                </a:r>
                <a:endParaRPr lang="zh-CN" altLang="en-US" b="1" dirty="0"/>
              </a:p>
            </p:txBody>
          </p:sp>
          <p:cxnSp>
            <p:nvCxnSpPr>
              <p:cNvPr id="14" name="直接箭头连接符 13"/>
              <p:cNvCxnSpPr/>
              <p:nvPr/>
            </p:nvCxnSpPr>
            <p:spPr>
              <a:xfrm flipH="1">
                <a:off x="1320469" y="4961484"/>
                <a:ext cx="491128" cy="5073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H="1">
                <a:off x="1721955" y="4349134"/>
                <a:ext cx="1056415" cy="11196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4667929" y="2565104"/>
                <a:ext cx="563494" cy="1757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10" idx="1"/>
              </p:cNvCxnSpPr>
              <p:nvPr/>
            </p:nvCxnSpPr>
            <p:spPr>
              <a:xfrm flipH="1">
                <a:off x="5693660" y="2925561"/>
                <a:ext cx="205422" cy="2930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9" idx="3"/>
              </p:cNvCxnSpPr>
              <p:nvPr/>
            </p:nvCxnSpPr>
            <p:spPr>
              <a:xfrm flipV="1">
                <a:off x="5516036" y="1093386"/>
                <a:ext cx="280335" cy="18466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
          <p:nvSpPr>
            <p:cNvPr id="6" name="文本框 5"/>
            <p:cNvSpPr txBox="1"/>
            <p:nvPr/>
          </p:nvSpPr>
          <p:spPr>
            <a:xfrm>
              <a:off x="7976997" y="4784271"/>
              <a:ext cx="979755" cy="369332"/>
            </a:xfrm>
            <a:prstGeom prst="rect">
              <a:avLst/>
            </a:prstGeom>
            <a:noFill/>
            <a:ln w="38100">
              <a:solidFill>
                <a:srgbClr val="0070C0"/>
              </a:solidFill>
            </a:ln>
          </p:spPr>
          <p:txBody>
            <a:bodyPr wrap="none" rtlCol="0">
              <a:spAutoFit/>
            </a:bodyPr>
            <a:lstStyle/>
            <a:p>
              <a:r>
                <a:rPr lang="en-US" altLang="zh-CN" b="1" dirty="0" smtClean="0">
                  <a:solidFill>
                    <a:srgbClr val="0070C0"/>
                  </a:solidFill>
                </a:rPr>
                <a:t>mem14</a:t>
              </a:r>
              <a:endParaRPr lang="zh-CN" altLang="en-US" b="1" dirty="0">
                <a:solidFill>
                  <a:srgbClr val="0070C0"/>
                </a:solidFill>
              </a:endParaRPr>
            </a:p>
          </p:txBody>
        </p:sp>
        <p:cxnSp>
          <p:nvCxnSpPr>
            <p:cNvPr id="7" name="直接箭头连接符 6"/>
            <p:cNvCxnSpPr/>
            <p:nvPr/>
          </p:nvCxnSpPr>
          <p:spPr>
            <a:xfrm flipH="1">
              <a:off x="7976997" y="5168938"/>
              <a:ext cx="413811" cy="23833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图片 18"/>
          <p:cNvPicPr/>
          <p:nvPr/>
        </p:nvPicPr>
        <p:blipFill rotWithShape="1">
          <a:blip r:embed="rId3" cstate="print">
            <a:extLst>
              <a:ext uri="{28A0092B-C50C-407E-A947-70E740481C1C}">
                <a14:useLocalDpi xmlns:a14="http://schemas.microsoft.com/office/drawing/2010/main" val="0"/>
              </a:ext>
            </a:extLst>
          </a:blip>
          <a:srcRect l="50000" t="4740" r="15188" b="23403"/>
          <a:stretch/>
        </p:blipFill>
        <p:spPr>
          <a:xfrm>
            <a:off x="6885584" y="4491654"/>
            <a:ext cx="1745016" cy="1712629"/>
          </a:xfrm>
          <a:prstGeom prst="rect">
            <a:avLst/>
          </a:prstGeom>
          <a:ln>
            <a:solidFill>
              <a:schemeClr val="tx1"/>
            </a:solidFill>
          </a:ln>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9307" y="2733905"/>
            <a:ext cx="1784956" cy="1646587"/>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9141" y="999356"/>
            <a:ext cx="1769594" cy="1658996"/>
          </a:xfrm>
          <a:prstGeom prst="rect">
            <a:avLst/>
          </a:prstGeom>
        </p:spPr>
      </p:pic>
    </p:spTree>
    <p:extLst>
      <p:ext uri="{BB962C8B-B14F-4D97-AF65-F5344CB8AC3E}">
        <p14:creationId xmlns:p14="http://schemas.microsoft.com/office/powerpoint/2010/main" val="741410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 y="0"/>
            <a:ext cx="8532440" cy="764704"/>
          </a:xfrm>
        </p:spPr>
        <p:txBody>
          <a:bodyPr>
            <a:noAutofit/>
          </a:bodyPr>
          <a:lstStyle/>
          <a:p>
            <a:pPr algn="l"/>
            <a:r>
              <a:rPr lang="en-US" altLang="zh-CN" sz="3000" b="1" dirty="0" smtClean="0">
                <a:latin typeface="+mn-lt"/>
                <a:ea typeface="+mn-ea"/>
                <a:cs typeface="+mn-cs"/>
              </a:rPr>
              <a:t>Supercell:</a:t>
            </a:r>
            <a:r>
              <a:rPr lang="en-US" altLang="zh-CN" sz="3000" b="1" dirty="0" smtClean="0">
                <a:solidFill>
                  <a:srgbClr val="C00000"/>
                </a:solidFill>
                <a:ea typeface="华文中宋" pitchFamily="2" charset="-122"/>
                <a:cs typeface="Arial" pitchFamily="34" charset="0"/>
              </a:rPr>
              <a:t> Comparison </a:t>
            </a:r>
            <a:r>
              <a:rPr lang="en-US" altLang="zh-CN" sz="3000" b="1" dirty="0">
                <a:solidFill>
                  <a:srgbClr val="C00000"/>
                </a:solidFill>
                <a:ea typeface="华文中宋" pitchFamily="2" charset="-122"/>
                <a:cs typeface="Arial" pitchFamily="34" charset="0"/>
              </a:rPr>
              <a:t>to US climatology</a:t>
            </a:r>
            <a:endParaRPr lang="zh-CN" altLang="en-US" sz="3000" b="1" dirty="0">
              <a:solidFill>
                <a:srgbClr val="C00000"/>
              </a:solidFill>
              <a:ea typeface="华文中宋" pitchFamily="2" charset="-122"/>
              <a:cs typeface="Arial" pitchFamily="34" charset="0"/>
            </a:endParaRPr>
          </a:p>
        </p:txBody>
      </p:sp>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74811" t="47856"/>
          <a:stretch/>
        </p:blipFill>
        <p:spPr>
          <a:xfrm>
            <a:off x="4644008" y="1196751"/>
            <a:ext cx="3995222" cy="5256585"/>
          </a:xfrm>
          <a:prstGeom prst="rect">
            <a:avLst/>
          </a:prstGeom>
        </p:spPr>
      </p:pic>
      <p:pic>
        <p:nvPicPr>
          <p:cNvPr id="15" name="图片 14"/>
          <p:cNvPicPr>
            <a:picLocks noChangeAspect="1"/>
          </p:cNvPicPr>
          <p:nvPr/>
        </p:nvPicPr>
        <p:blipFill rotWithShape="1">
          <a:blip r:embed="rId3">
            <a:extLst>
              <a:ext uri="{28A0092B-C50C-407E-A947-70E740481C1C}">
                <a14:useLocalDpi xmlns:a14="http://schemas.microsoft.com/office/drawing/2010/main" val="0"/>
              </a:ext>
            </a:extLst>
          </a:blip>
          <a:srcRect l="74452" t="-910" r="-796" b="51677"/>
          <a:stretch/>
        </p:blipFill>
        <p:spPr>
          <a:xfrm>
            <a:off x="251520" y="1196752"/>
            <a:ext cx="4176464" cy="4960777"/>
          </a:xfrm>
          <a:prstGeom prst="rect">
            <a:avLst/>
          </a:prstGeom>
        </p:spPr>
      </p:pic>
      <p:sp>
        <p:nvSpPr>
          <p:cNvPr id="3" name="矩形 2"/>
          <p:cNvSpPr/>
          <p:nvPr/>
        </p:nvSpPr>
        <p:spPr>
          <a:xfrm>
            <a:off x="738741" y="2059110"/>
            <a:ext cx="2589170" cy="369332"/>
          </a:xfrm>
          <a:prstGeom prst="rect">
            <a:avLst/>
          </a:prstGeom>
        </p:spPr>
        <p:txBody>
          <a:bodyPr wrap="none">
            <a:spAutoFit/>
          </a:bodyPr>
          <a:lstStyle/>
          <a:p>
            <a:r>
              <a:rPr lang="en-US" altLang="zh-CN" kern="100" dirty="0" smtClean="0">
                <a:latin typeface="Times New Roman" panose="02020603050405020304" pitchFamily="18" charset="0"/>
                <a:ea typeface="宋体" panose="02010600030101010101" pitchFamily="2" charset="-122"/>
              </a:rPr>
              <a:t>(Rasmussen &amp; Erik 2003)</a:t>
            </a:r>
            <a:endParaRPr lang="zh-CN" altLang="en-US" dirty="0"/>
          </a:p>
        </p:txBody>
      </p:sp>
      <p:sp>
        <p:nvSpPr>
          <p:cNvPr id="5" name="矩形 4"/>
          <p:cNvSpPr/>
          <p:nvPr/>
        </p:nvSpPr>
        <p:spPr>
          <a:xfrm>
            <a:off x="5064825" y="2080190"/>
            <a:ext cx="2351926" cy="369332"/>
          </a:xfrm>
          <a:prstGeom prst="rect">
            <a:avLst/>
          </a:prstGeom>
        </p:spPr>
        <p:txBody>
          <a:bodyPr wrap="none">
            <a:spAutoFit/>
          </a:bodyPr>
          <a:lstStyle/>
          <a:p>
            <a:r>
              <a:rPr lang="en-US" altLang="zh-CN" kern="100" dirty="0" smtClean="0">
                <a:latin typeface="Times New Roman" panose="02020603050405020304" pitchFamily="18" charset="0"/>
                <a:ea typeface="宋体" panose="02010600030101010101" pitchFamily="2" charset="-122"/>
              </a:rPr>
              <a:t>(Thompson et al. 2003)</a:t>
            </a:r>
            <a:endParaRPr lang="zh-CN" altLang="en-US" dirty="0"/>
          </a:p>
        </p:txBody>
      </p:sp>
      <p:sp>
        <p:nvSpPr>
          <p:cNvPr id="6" name="文本框 5"/>
          <p:cNvSpPr txBox="1"/>
          <p:nvPr/>
        </p:nvSpPr>
        <p:spPr>
          <a:xfrm>
            <a:off x="738741" y="1397278"/>
            <a:ext cx="3403496" cy="646331"/>
          </a:xfrm>
          <a:prstGeom prst="rect">
            <a:avLst/>
          </a:prstGeom>
          <a:solidFill>
            <a:schemeClr val="bg1"/>
          </a:solidFill>
        </p:spPr>
        <p:txBody>
          <a:bodyPr wrap="none" rtlCol="0">
            <a:spAutoFit/>
          </a:bodyPr>
          <a:lstStyle/>
          <a:p>
            <a:r>
              <a:rPr lang="en-US" altLang="zh-CN" b="1" dirty="0" smtClean="0"/>
              <a:t>Energy </a:t>
            </a:r>
            <a:r>
              <a:rPr lang="en-US" altLang="zh-CN" b="1" dirty="0" err="1" smtClean="0"/>
              <a:t>Helicity</a:t>
            </a:r>
            <a:r>
              <a:rPr lang="en-US" altLang="zh-CN" b="1" dirty="0" smtClean="0"/>
              <a:t> Index (0-1km)</a:t>
            </a:r>
          </a:p>
          <a:p>
            <a:r>
              <a:rPr lang="en-US" altLang="zh-CN" b="1" dirty="0" smtClean="0"/>
              <a:t>(EHI1)</a:t>
            </a:r>
            <a:endParaRPr lang="zh-CN" altLang="en-US" b="1" dirty="0"/>
          </a:p>
        </p:txBody>
      </p:sp>
      <p:sp>
        <p:nvSpPr>
          <p:cNvPr id="9" name="文本框 8"/>
          <p:cNvSpPr txBox="1"/>
          <p:nvPr/>
        </p:nvSpPr>
        <p:spPr>
          <a:xfrm>
            <a:off x="5064825" y="1384213"/>
            <a:ext cx="2351926" cy="646331"/>
          </a:xfrm>
          <a:prstGeom prst="rect">
            <a:avLst/>
          </a:prstGeom>
          <a:solidFill>
            <a:schemeClr val="bg1"/>
          </a:solidFill>
        </p:spPr>
        <p:txBody>
          <a:bodyPr wrap="none" rtlCol="0">
            <a:spAutoFit/>
          </a:bodyPr>
          <a:lstStyle/>
          <a:p>
            <a:r>
              <a:rPr lang="en-US" altLang="zh-CN" b="1" dirty="0" smtClean="0"/>
              <a:t>Significant tornado </a:t>
            </a:r>
          </a:p>
          <a:p>
            <a:r>
              <a:rPr lang="en-US" altLang="zh-CN" b="1" dirty="0" smtClean="0"/>
              <a:t>Parameter (STP)</a:t>
            </a:r>
            <a:endParaRPr lang="zh-CN" altLang="en-US" b="1" dirty="0"/>
          </a:p>
        </p:txBody>
      </p:sp>
      <p:sp>
        <p:nvSpPr>
          <p:cNvPr id="8" name="文本框 7"/>
          <p:cNvSpPr txBox="1"/>
          <p:nvPr/>
        </p:nvSpPr>
        <p:spPr>
          <a:xfrm>
            <a:off x="3846353" y="6072356"/>
            <a:ext cx="1595309" cy="369332"/>
          </a:xfrm>
          <a:prstGeom prst="rect">
            <a:avLst/>
          </a:prstGeom>
          <a:noFill/>
        </p:spPr>
        <p:txBody>
          <a:bodyPr wrap="none" rtlCol="0">
            <a:spAutoFit/>
          </a:bodyPr>
          <a:lstStyle/>
          <a:p>
            <a:r>
              <a:rPr lang="en-US" altLang="zh-CN" b="1" dirty="0" smtClean="0">
                <a:solidFill>
                  <a:srgbClr val="FF0000"/>
                </a:solidFill>
              </a:rPr>
              <a:t>Beijing case </a:t>
            </a:r>
            <a:endParaRPr lang="zh-CN" altLang="en-US" b="1" dirty="0">
              <a:solidFill>
                <a:srgbClr val="FF0000"/>
              </a:solidFill>
            </a:endParaRPr>
          </a:p>
        </p:txBody>
      </p:sp>
      <p:cxnSp>
        <p:nvCxnSpPr>
          <p:cNvPr id="11" name="直接箭头连接符 10"/>
          <p:cNvCxnSpPr/>
          <p:nvPr/>
        </p:nvCxnSpPr>
        <p:spPr>
          <a:xfrm flipH="1" flipV="1">
            <a:off x="4073510" y="4581128"/>
            <a:ext cx="260762" cy="1535508"/>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4334272" y="4869160"/>
            <a:ext cx="1107390" cy="124747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936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p:cNvSpPr txBox="1">
            <a:spLocks/>
          </p:cNvSpPr>
          <p:nvPr/>
        </p:nvSpPr>
        <p:spPr bwMode="auto">
          <a:xfrm>
            <a:off x="0" y="0"/>
            <a:ext cx="6212280"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smtClean="0">
                <a:ln>
                  <a:noFill/>
                </a:ln>
                <a:solidFill>
                  <a:schemeClr val="tx2"/>
                </a:solidFill>
                <a:effectLst/>
                <a:uLnTx/>
                <a:uFillTx/>
                <a:latin typeface="Arial" pitchFamily="34" charset="0"/>
                <a:ea typeface="华文中宋" pitchFamily="2" charset="-122"/>
                <a:cs typeface="Arial" pitchFamily="34" charset="0"/>
              </a:rPr>
              <a:t>Rainfall: </a:t>
            </a:r>
            <a:r>
              <a:rPr kumimoji="0" lang="en-US" altLang="zh-CN" sz="3000" b="1" i="0" u="none" strike="noStrike" kern="1200" cap="none" spc="0" normalizeH="0" baseline="0" noProof="0" dirty="0" smtClean="0">
                <a:ln>
                  <a:noFill/>
                </a:ln>
                <a:solidFill>
                  <a:srgbClr val="C00000"/>
                </a:solidFill>
                <a:effectLst/>
                <a:uLnTx/>
                <a:uFillTx/>
                <a:latin typeface="Arial" pitchFamily="34" charset="0"/>
                <a:ea typeface="华文中宋" pitchFamily="2" charset="-122"/>
                <a:cs typeface="Arial" pitchFamily="34" charset="0"/>
              </a:rPr>
              <a:t>Synoptic Environment</a:t>
            </a:r>
            <a:endParaRPr kumimoji="0" lang="zh-CN" altLang="en-US" sz="3000" b="1" i="0" u="none" strike="noStrike" kern="1200" cap="none" spc="0" normalizeH="0" baseline="0" noProof="0" dirty="0">
              <a:ln>
                <a:noFill/>
              </a:ln>
              <a:solidFill>
                <a:srgbClr val="C00000"/>
              </a:solidFill>
              <a:effectLst/>
              <a:uLnTx/>
              <a:uFillTx/>
              <a:latin typeface="Arial" pitchFamily="34" charset="0"/>
              <a:ea typeface="+mj-ea"/>
              <a:cs typeface="+mj-cs"/>
            </a:endParaRPr>
          </a:p>
        </p:txBody>
      </p:sp>
      <p:pic>
        <p:nvPicPr>
          <p:cNvPr id="6" name="图片 5" descr="Fig13.tif"/>
          <p:cNvPicPr>
            <a:picLocks noChangeAspect="1"/>
          </p:cNvPicPr>
          <p:nvPr/>
        </p:nvPicPr>
        <p:blipFill rotWithShape="1">
          <a:blip r:embed="rId3"/>
          <a:srcRect b="67888"/>
          <a:stretch/>
        </p:blipFill>
        <p:spPr>
          <a:xfrm>
            <a:off x="179512" y="1322987"/>
            <a:ext cx="7098582" cy="2610070"/>
          </a:xfrm>
          <a:prstGeom prst="rect">
            <a:avLst/>
          </a:prstGeom>
        </p:spPr>
      </p:pic>
      <p:pic>
        <p:nvPicPr>
          <p:cNvPr id="7" name="图片 6" descr="Fig13.tif"/>
          <p:cNvPicPr>
            <a:picLocks noChangeAspect="1"/>
          </p:cNvPicPr>
          <p:nvPr/>
        </p:nvPicPr>
        <p:blipFill>
          <a:blip r:embed="rId3"/>
          <a:srcRect t="64703" b="2597"/>
          <a:stretch>
            <a:fillRect/>
          </a:stretch>
        </p:blipFill>
        <p:spPr>
          <a:xfrm>
            <a:off x="184344" y="3916191"/>
            <a:ext cx="7093750" cy="2656056"/>
          </a:xfrm>
          <a:prstGeom prst="rect">
            <a:avLst/>
          </a:prstGeom>
        </p:spPr>
      </p:pic>
      <p:sp>
        <p:nvSpPr>
          <p:cNvPr id="11" name="标题 1"/>
          <p:cNvSpPr txBox="1">
            <a:spLocks/>
          </p:cNvSpPr>
          <p:nvPr/>
        </p:nvSpPr>
        <p:spPr bwMode="auto">
          <a:xfrm>
            <a:off x="1571170" y="717417"/>
            <a:ext cx="1739072"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smtClean="0">
                <a:ln>
                  <a:noFill/>
                </a:ln>
                <a:solidFill>
                  <a:srgbClr val="C00000"/>
                </a:solidFill>
                <a:effectLst/>
                <a:uLnTx/>
                <a:uFillTx/>
                <a:latin typeface="Arial" pitchFamily="34" charset="0"/>
                <a:ea typeface="+mj-ea"/>
                <a:cs typeface="+mj-cs"/>
              </a:rPr>
              <a:t>08 LST</a:t>
            </a:r>
            <a:endParaRPr kumimoji="0" lang="zh-CN" altLang="en-US" sz="3000" b="1" i="0" u="none" strike="noStrike" kern="1200" cap="none" spc="0" normalizeH="0" baseline="0" noProof="0" dirty="0">
              <a:ln>
                <a:noFill/>
              </a:ln>
              <a:solidFill>
                <a:srgbClr val="C00000"/>
              </a:solidFill>
              <a:effectLst/>
              <a:uLnTx/>
              <a:uFillTx/>
              <a:latin typeface="Arial" pitchFamily="34" charset="0"/>
              <a:ea typeface="+mj-ea"/>
              <a:cs typeface="+mj-cs"/>
            </a:endParaRPr>
          </a:p>
        </p:txBody>
      </p:sp>
      <p:sp>
        <p:nvSpPr>
          <p:cNvPr id="12" name="标题 1"/>
          <p:cNvSpPr txBox="1">
            <a:spLocks/>
          </p:cNvSpPr>
          <p:nvPr/>
        </p:nvSpPr>
        <p:spPr bwMode="auto">
          <a:xfrm>
            <a:off x="4572000" y="717417"/>
            <a:ext cx="1640279"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smtClean="0">
                <a:ln>
                  <a:noFill/>
                </a:ln>
                <a:solidFill>
                  <a:srgbClr val="C00000"/>
                </a:solidFill>
                <a:effectLst/>
                <a:uLnTx/>
                <a:uFillTx/>
                <a:latin typeface="Arial" pitchFamily="34" charset="0"/>
                <a:ea typeface="+mj-ea"/>
                <a:cs typeface="+mj-cs"/>
              </a:rPr>
              <a:t>14 LST</a:t>
            </a:r>
            <a:endParaRPr kumimoji="0" lang="zh-CN" altLang="en-US" sz="3000" b="1" i="0" u="none" strike="noStrike" kern="1200" cap="none" spc="0" normalizeH="0" baseline="0" noProof="0" dirty="0">
              <a:ln>
                <a:noFill/>
              </a:ln>
              <a:solidFill>
                <a:srgbClr val="C00000"/>
              </a:solidFill>
              <a:effectLst/>
              <a:uLnTx/>
              <a:uFillTx/>
              <a:latin typeface="Arial" pitchFamily="34" charset="0"/>
              <a:ea typeface="+mj-ea"/>
              <a:cs typeface="+mj-cs"/>
            </a:endParaRPr>
          </a:p>
        </p:txBody>
      </p:sp>
      <p:sp>
        <p:nvSpPr>
          <p:cNvPr id="2" name="文本框 1"/>
          <p:cNvSpPr txBox="1"/>
          <p:nvPr/>
        </p:nvSpPr>
        <p:spPr>
          <a:xfrm>
            <a:off x="7343566" y="1437497"/>
            <a:ext cx="1655297" cy="1477328"/>
          </a:xfrm>
          <a:prstGeom prst="rect">
            <a:avLst/>
          </a:prstGeom>
          <a:noFill/>
        </p:spPr>
        <p:txBody>
          <a:bodyPr wrap="square" rtlCol="0">
            <a:spAutoFit/>
          </a:bodyPr>
          <a:lstStyle/>
          <a:p>
            <a:r>
              <a:rPr lang="en-US" altLang="zh-CN" dirty="0" smtClean="0"/>
              <a:t>PW: Shaded</a:t>
            </a:r>
          </a:p>
          <a:p>
            <a:r>
              <a:rPr lang="en-US" altLang="zh-CN" dirty="0" smtClean="0"/>
              <a:t>(</a:t>
            </a:r>
            <a:r>
              <a:rPr lang="en-US" altLang="zh-CN" b="1" dirty="0" smtClean="0">
                <a:solidFill>
                  <a:srgbClr val="FF0000"/>
                </a:solidFill>
              </a:rPr>
              <a:t>Peak: 77.1 cm, 4</a:t>
            </a:r>
            <a:r>
              <a:rPr lang="en-US" altLang="zh-CN" b="1" dirty="0">
                <a:solidFill>
                  <a:srgbClr val="FF0000"/>
                </a:solidFill>
                <a:sym typeface="Symbol" panose="05050102010706020507" pitchFamily="18" charset="2"/>
              </a:rPr>
              <a:t> above normal</a:t>
            </a:r>
            <a:r>
              <a:rPr lang="en-US" altLang="zh-CN" dirty="0" smtClean="0"/>
              <a:t>)</a:t>
            </a:r>
          </a:p>
          <a:p>
            <a:r>
              <a:rPr lang="en-US" altLang="zh-CN" dirty="0" smtClean="0"/>
              <a:t>Contour: H </a:t>
            </a:r>
            <a:endParaRPr lang="zh-CN" altLang="en-US" dirty="0"/>
          </a:p>
        </p:txBody>
      </p:sp>
      <p:sp>
        <p:nvSpPr>
          <p:cNvPr id="3" name="文本框 2"/>
          <p:cNvSpPr txBox="1"/>
          <p:nvPr/>
        </p:nvSpPr>
        <p:spPr>
          <a:xfrm>
            <a:off x="7392715" y="4641130"/>
            <a:ext cx="1859196" cy="2031325"/>
          </a:xfrm>
          <a:prstGeom prst="rect">
            <a:avLst/>
          </a:prstGeom>
          <a:noFill/>
        </p:spPr>
        <p:txBody>
          <a:bodyPr wrap="square" rtlCol="0">
            <a:spAutoFit/>
          </a:bodyPr>
          <a:lstStyle/>
          <a:p>
            <a:r>
              <a:rPr lang="en-US" altLang="zh-CN" dirty="0" smtClean="0"/>
              <a:t>Qv: shaded </a:t>
            </a:r>
            <a:endParaRPr lang="en-US" altLang="zh-CN" dirty="0"/>
          </a:p>
          <a:p>
            <a:r>
              <a:rPr lang="en-US" altLang="zh-CN" dirty="0" smtClean="0"/>
              <a:t>Contour: H</a:t>
            </a:r>
          </a:p>
          <a:p>
            <a:r>
              <a:rPr lang="en-US" altLang="zh-CN" dirty="0" smtClean="0"/>
              <a:t>Vector: LLJ</a:t>
            </a:r>
          </a:p>
          <a:p>
            <a:endParaRPr lang="en-US" altLang="zh-CN" dirty="0"/>
          </a:p>
          <a:p>
            <a:r>
              <a:rPr lang="en-US" altLang="zh-CN" b="1" dirty="0" smtClean="0">
                <a:solidFill>
                  <a:srgbClr val="FF0000"/>
                </a:solidFill>
              </a:rPr>
              <a:t>Water </a:t>
            </a:r>
            <a:r>
              <a:rPr lang="en-US" altLang="zh-CN" b="1" dirty="0">
                <a:solidFill>
                  <a:srgbClr val="FF0000"/>
                </a:solidFill>
              </a:rPr>
              <a:t>vapor flux </a:t>
            </a:r>
            <a:r>
              <a:rPr lang="en-US" altLang="zh-CN" b="1" dirty="0" smtClean="0">
                <a:solidFill>
                  <a:srgbClr val="FF0000"/>
                </a:solidFill>
              </a:rPr>
              <a:t>6</a:t>
            </a:r>
            <a:r>
              <a:rPr lang="en-US" altLang="zh-CN" b="1" dirty="0" smtClean="0">
                <a:solidFill>
                  <a:srgbClr val="FF0000"/>
                </a:solidFill>
                <a:sym typeface="Symbol" panose="05050102010706020507" pitchFamily="18" charset="2"/>
              </a:rPr>
              <a:t> </a:t>
            </a:r>
            <a:r>
              <a:rPr lang="en-US" altLang="zh-CN" b="1" dirty="0">
                <a:solidFill>
                  <a:srgbClr val="FF0000"/>
                </a:solidFill>
                <a:sym typeface="Symbol" panose="05050102010706020507" pitchFamily="18" charset="2"/>
              </a:rPr>
              <a:t>above normal</a:t>
            </a:r>
            <a:r>
              <a:rPr lang="en-US" altLang="zh-CN" b="1" dirty="0" smtClean="0">
                <a:solidFill>
                  <a:srgbClr val="FF0000"/>
                </a:solidFill>
              </a:rPr>
              <a:t> </a:t>
            </a:r>
            <a:endParaRPr lang="zh-CN" altLang="en-US" b="1" dirty="0">
              <a:solidFill>
                <a:srgbClr val="FF0000"/>
              </a:solidFill>
            </a:endParaRPr>
          </a:p>
        </p:txBody>
      </p:sp>
      <p:grpSp>
        <p:nvGrpSpPr>
          <p:cNvPr id="20" name="组合 19"/>
          <p:cNvGrpSpPr/>
          <p:nvPr/>
        </p:nvGrpSpPr>
        <p:grpSpPr>
          <a:xfrm>
            <a:off x="2158161" y="4872607"/>
            <a:ext cx="3859581" cy="433865"/>
            <a:chOff x="2158161" y="4872607"/>
            <a:chExt cx="3859581" cy="433865"/>
          </a:xfrm>
        </p:grpSpPr>
        <p:grpSp>
          <p:nvGrpSpPr>
            <p:cNvPr id="8" name="组合 7"/>
            <p:cNvGrpSpPr/>
            <p:nvPr/>
          </p:nvGrpSpPr>
          <p:grpSpPr>
            <a:xfrm>
              <a:off x="2158161" y="4874887"/>
              <a:ext cx="3819689" cy="431585"/>
              <a:chOff x="2158161" y="4874887"/>
              <a:chExt cx="3819689" cy="431585"/>
            </a:xfrm>
          </p:grpSpPr>
          <p:sp>
            <p:nvSpPr>
              <p:cNvPr id="4" name="文本框 3"/>
              <p:cNvSpPr txBox="1"/>
              <p:nvPr/>
            </p:nvSpPr>
            <p:spPr>
              <a:xfrm>
                <a:off x="2158161" y="4937140"/>
                <a:ext cx="325730" cy="369332"/>
              </a:xfrm>
              <a:prstGeom prst="rect">
                <a:avLst/>
              </a:prstGeom>
              <a:noFill/>
            </p:spPr>
            <p:txBody>
              <a:bodyPr wrap="none" rtlCol="0">
                <a:spAutoFit/>
              </a:bodyPr>
              <a:lstStyle/>
              <a:p>
                <a:r>
                  <a:rPr lang="en-US" altLang="zh-CN" b="1" dirty="0" smtClean="0">
                    <a:solidFill>
                      <a:srgbClr val="FF0000"/>
                    </a:solidFill>
                  </a:rPr>
                  <a:t>L</a:t>
                </a:r>
                <a:endParaRPr lang="zh-CN" altLang="en-US" b="1" dirty="0">
                  <a:solidFill>
                    <a:srgbClr val="FF0000"/>
                  </a:solidFill>
                </a:endParaRPr>
              </a:p>
            </p:txBody>
          </p:sp>
          <p:sp>
            <p:nvSpPr>
              <p:cNvPr id="10" name="文本框 9"/>
              <p:cNvSpPr txBox="1"/>
              <p:nvPr/>
            </p:nvSpPr>
            <p:spPr>
              <a:xfrm>
                <a:off x="5652120" y="4874887"/>
                <a:ext cx="325730" cy="369332"/>
              </a:xfrm>
              <a:prstGeom prst="rect">
                <a:avLst/>
              </a:prstGeom>
              <a:noFill/>
            </p:spPr>
            <p:txBody>
              <a:bodyPr wrap="none" rtlCol="0">
                <a:spAutoFit/>
              </a:bodyPr>
              <a:lstStyle/>
              <a:p>
                <a:r>
                  <a:rPr lang="en-US" altLang="zh-CN" b="1" dirty="0" smtClean="0">
                    <a:solidFill>
                      <a:srgbClr val="FF0000"/>
                    </a:solidFill>
                  </a:rPr>
                  <a:t>L</a:t>
                </a:r>
                <a:endParaRPr lang="zh-CN" altLang="en-US" b="1" dirty="0">
                  <a:solidFill>
                    <a:srgbClr val="FF0000"/>
                  </a:solidFill>
                </a:endParaRPr>
              </a:p>
            </p:txBody>
          </p:sp>
        </p:grpSp>
        <p:cxnSp>
          <p:nvCxnSpPr>
            <p:cNvPr id="13" name="直接箭头连接符 12"/>
            <p:cNvCxnSpPr/>
            <p:nvPr/>
          </p:nvCxnSpPr>
          <p:spPr>
            <a:xfrm flipV="1">
              <a:off x="2582187" y="4874887"/>
              <a:ext cx="117605" cy="24691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p:nvPr/>
          </p:nvCxnSpPr>
          <p:spPr>
            <a:xfrm flipH="1" flipV="1">
              <a:off x="5953511" y="4872607"/>
              <a:ext cx="64231" cy="2469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2" name="图片 21"/>
          <p:cNvPicPr>
            <a:picLocks noChangeAspect="1"/>
          </p:cNvPicPr>
          <p:nvPr/>
        </p:nvPicPr>
        <p:blipFill>
          <a:blip r:embed="rId4"/>
          <a:stretch>
            <a:fillRect/>
          </a:stretch>
        </p:blipFill>
        <p:spPr>
          <a:xfrm>
            <a:off x="7416460" y="3159135"/>
            <a:ext cx="1582403" cy="1230116"/>
          </a:xfrm>
          <a:prstGeom prst="rect">
            <a:avLst/>
          </a:prstGeom>
        </p:spPr>
      </p:pic>
    </p:spTree>
    <p:extLst>
      <p:ext uri="{BB962C8B-B14F-4D97-AF65-F5344CB8AC3E}">
        <p14:creationId xmlns:p14="http://schemas.microsoft.com/office/powerpoint/2010/main" val="1307689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2897"/>
            <a:ext cx="8496633" cy="720080"/>
          </a:xfrm>
        </p:spPr>
        <p:txBody>
          <a:bodyPr>
            <a:normAutofit/>
          </a:bodyPr>
          <a:lstStyle/>
          <a:p>
            <a:r>
              <a:rPr lang="en-US" altLang="zh-CN" sz="3800" dirty="0" smtClean="0">
                <a:solidFill>
                  <a:srgbClr val="A50021"/>
                </a:solidFill>
              </a:rPr>
              <a:t>Official forecast</a:t>
            </a:r>
            <a:endParaRPr lang="zh-CN" altLang="en-US" sz="3800" dirty="0">
              <a:solidFill>
                <a:srgbClr val="A50021"/>
              </a:solidFill>
            </a:endParaRPr>
          </a:p>
        </p:txBody>
      </p:sp>
      <p:sp>
        <p:nvSpPr>
          <p:cNvPr id="7" name="Rectangle 1"/>
          <p:cNvSpPr>
            <a:spLocks noChangeArrowheads="1"/>
          </p:cNvSpPr>
          <p:nvPr/>
        </p:nvSpPr>
        <p:spPr bwMode="auto">
          <a:xfrm>
            <a:off x="270973" y="1550934"/>
            <a:ext cx="9001000" cy="830997"/>
          </a:xfrm>
          <a:prstGeom prst="rect">
            <a:avLst/>
          </a:prstGeom>
          <a:solidFill>
            <a:srgbClr val="FFFFFF">
              <a:alpha val="69804"/>
            </a:srgbClr>
          </a:solidFill>
          <a:ln>
            <a:noFill/>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altLang="zh-CN" sz="2400" b="1" dirty="0" smtClean="0"/>
              <a:t>By Beijing Weather Bureau at 1600 </a:t>
            </a:r>
            <a:r>
              <a:rPr lang="en-US" altLang="zh-CN" sz="2400" b="1" dirty="0" err="1" smtClean="0"/>
              <a:t>LST</a:t>
            </a:r>
            <a:r>
              <a:rPr lang="en-US" altLang="zh-CN" sz="2400" b="1" dirty="0" smtClean="0"/>
              <a:t> on 20 July :</a:t>
            </a:r>
            <a:endParaRPr kumimoji="0" lang="en-US" altLang="zh-CN" sz="2400" b="1" i="0" u="none" strike="noStrike" cap="none" normalizeH="0" baseline="0" dirty="0" smtClean="0">
              <a:ln>
                <a:noFill/>
              </a:ln>
              <a:effectLst/>
              <a:latin typeface="+mj-ea"/>
              <a:ea typeface="+mj-ea"/>
              <a:cs typeface="Times New Roman" pitchFamily="18" charset="0"/>
            </a:endParaRPr>
          </a:p>
          <a:p>
            <a:pPr fontAlgn="base">
              <a:spcBef>
                <a:spcPct val="0"/>
              </a:spcBef>
              <a:spcAft>
                <a:spcPct val="0"/>
              </a:spcAft>
            </a:pPr>
            <a:endParaRPr lang="en-US" altLang="zh-CN" sz="2400" b="1" dirty="0">
              <a:latin typeface="+mj-ea"/>
              <a:ea typeface="+mj-ea"/>
              <a:cs typeface="Times New Roman" pitchFamily="18" charset="0"/>
            </a:endParaRPr>
          </a:p>
        </p:txBody>
      </p:sp>
      <p:sp>
        <p:nvSpPr>
          <p:cNvPr id="3" name="矩形 2"/>
          <p:cNvSpPr/>
          <p:nvPr/>
        </p:nvSpPr>
        <p:spPr>
          <a:xfrm>
            <a:off x="270973" y="4293096"/>
            <a:ext cx="8873027" cy="461665"/>
          </a:xfrm>
          <a:prstGeom prst="rect">
            <a:avLst/>
          </a:prstGeom>
        </p:spPr>
        <p:txBody>
          <a:bodyPr wrap="square">
            <a:spAutoFit/>
          </a:bodyPr>
          <a:lstStyle/>
          <a:p>
            <a:r>
              <a:rPr lang="en-US" altLang="zh-CN" sz="2400" b="1" dirty="0" smtClean="0"/>
              <a:t>OBS</a:t>
            </a:r>
            <a:r>
              <a:rPr lang="zh-CN" altLang="en-US" sz="2400" b="1" dirty="0" smtClean="0"/>
              <a:t>：</a:t>
            </a:r>
            <a:r>
              <a:rPr lang="en-US" altLang="zh-CN" sz="2000" b="1" dirty="0" smtClean="0"/>
              <a:t>&gt; 100 mm in &gt; 90% of Beijing area with a  maximum of 460 mm</a:t>
            </a:r>
            <a:endParaRPr lang="en-US" altLang="zh-CN" sz="2000" b="1" dirty="0"/>
          </a:p>
        </p:txBody>
      </p:sp>
      <p:sp>
        <p:nvSpPr>
          <p:cNvPr id="4" name="矩形 3"/>
          <p:cNvSpPr/>
          <p:nvPr/>
        </p:nvSpPr>
        <p:spPr>
          <a:xfrm>
            <a:off x="467544" y="2628152"/>
            <a:ext cx="7813065" cy="1200329"/>
          </a:xfrm>
          <a:prstGeom prst="rect">
            <a:avLst/>
          </a:prstGeom>
        </p:spPr>
        <p:txBody>
          <a:bodyPr wrap="square">
            <a:spAutoFit/>
          </a:bodyPr>
          <a:lstStyle/>
          <a:p>
            <a:pPr fontAlgn="base">
              <a:spcBef>
                <a:spcPts val="600"/>
              </a:spcBef>
              <a:spcAft>
                <a:spcPct val="0"/>
              </a:spcAft>
            </a:pPr>
            <a:r>
              <a:rPr lang="en-US" altLang="zh-CN" sz="2400" b="1" dirty="0" smtClean="0">
                <a:solidFill>
                  <a:srgbClr val="FF0000"/>
                </a:solidFill>
                <a:latin typeface="+mj-ea"/>
              </a:rPr>
              <a:t>From early evening to midnight on 21 July, there would be 40-80 mm rainfall with the possibility of beyond 100 mm at some local area.</a:t>
            </a:r>
            <a:endParaRPr lang="zh-CN" altLang="en-US" sz="2400" b="1" dirty="0">
              <a:solidFill>
                <a:srgbClr val="FF0000"/>
              </a:solidFill>
              <a:latin typeface="+mj-ea"/>
              <a:cs typeface="宋体" pitchFamily="2" charset="-122"/>
            </a:endParaRPr>
          </a:p>
        </p:txBody>
      </p:sp>
    </p:spTree>
    <p:custDataLst>
      <p:tags r:id="rId1"/>
    </p:custDataLst>
    <p:extLst>
      <p:ext uri="{BB962C8B-B14F-4D97-AF65-F5344CB8AC3E}">
        <p14:creationId xmlns:p14="http://schemas.microsoft.com/office/powerpoint/2010/main" val="2420192982"/>
      </p:ext>
    </p:extLst>
  </p:cSld>
  <p:clrMapOvr>
    <a:masterClrMapping/>
  </p:clrMapOvr>
  <mc:AlternateContent xmlns:mc="http://schemas.openxmlformats.org/markup-compatibility/2006" xmlns:p14="http://schemas.microsoft.com/office/powerpoint/2010/main">
    <mc:Choice Requires="p14">
      <p:transition p14:dur="0" advTm="57454"/>
    </mc:Choice>
    <mc:Fallback xmlns="">
      <p:transition advTm="57454"/>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smtClean="0"/>
              <a:t>Methodology </a:t>
            </a:r>
            <a:endParaRPr lang="zh-CN" altLang="en-US" sz="3200" dirty="0"/>
          </a:p>
        </p:txBody>
      </p:sp>
      <p:sp>
        <p:nvSpPr>
          <p:cNvPr id="3" name="内容占位符 2"/>
          <p:cNvSpPr>
            <a:spLocks noGrp="1"/>
          </p:cNvSpPr>
          <p:nvPr>
            <p:ph idx="1"/>
          </p:nvPr>
        </p:nvSpPr>
        <p:spPr>
          <a:xfrm>
            <a:off x="457200" y="1071546"/>
            <a:ext cx="8686800" cy="5400600"/>
          </a:xfrm>
        </p:spPr>
        <p:txBody>
          <a:bodyPr/>
          <a:lstStyle/>
          <a:p>
            <a:pPr marL="0" indent="0">
              <a:lnSpc>
                <a:spcPct val="150000"/>
              </a:lnSpc>
              <a:buNone/>
            </a:pP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Ensemble </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based analysis – </a:t>
            </a:r>
            <a:r>
              <a:rPr lang="en-US" altLang="zh-CN" sz="2400" b="1" dirty="0" err="1" smtClean="0">
                <a:latin typeface="Times New Roman" panose="02020603050405020304" pitchFamily="18" charset="0"/>
                <a:ea typeface="宋体" panose="02010600030101010101" pitchFamily="2" charset="-122"/>
                <a:cs typeface="Times New Roman" panose="02020603050405020304" pitchFamily="18" charset="0"/>
              </a:rPr>
              <a:t>ECMWF</a:t>
            </a: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dirty="0" err="1" smtClean="0">
                <a:latin typeface="Times New Roman" panose="02020603050405020304" pitchFamily="18" charset="0"/>
                <a:ea typeface="宋体" panose="02010600030101010101" pitchFamily="2" charset="-122"/>
                <a:cs typeface="Times New Roman" panose="02020603050405020304" pitchFamily="18" charset="0"/>
              </a:rPr>
              <a:t>NCEP</a:t>
            </a: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 and CMA (84 </a:t>
            </a:r>
            <a:r>
              <a:rPr lang="en-US" altLang="zh-CN" sz="2400" b="1" dirty="0" err="1" smtClean="0">
                <a:latin typeface="Times New Roman" panose="02020603050405020304" pitchFamily="18" charset="0"/>
                <a:ea typeface="宋体" panose="02010600030101010101" pitchFamily="2" charset="-122"/>
                <a:cs typeface="Times New Roman" panose="02020603050405020304" pitchFamily="18" charset="0"/>
              </a:rPr>
              <a:t>mem</a:t>
            </a:r>
            <a:r>
              <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provided by TIGGE</a:t>
            </a:r>
          </a:p>
          <a:p>
            <a:pPr>
              <a:lnSpc>
                <a:spcPct val="150000"/>
              </a:lnSpc>
            </a:pPr>
            <a:r>
              <a:rPr lang="en-US" altLang="zh-CN" sz="20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Linear correlation </a:t>
            </a:r>
            <a:r>
              <a:rPr lang="en-US" altLang="zh-CN" sz="2000" b="1" dirty="0" smtClean="0">
                <a:latin typeface="Times New Roman" panose="02020603050405020304" pitchFamily="18" charset="0"/>
                <a:ea typeface="宋体" panose="02010600030101010101" pitchFamily="2" charset="-122"/>
                <a:cs typeface="Times New Roman" panose="02020603050405020304" pitchFamily="18" charset="0"/>
              </a:rPr>
              <a:t>between 24-h rainfall and various variables </a:t>
            </a:r>
          </a:p>
          <a:p>
            <a:pPr marL="0" indent="0">
              <a:lnSpc>
                <a:spcPct val="150000"/>
              </a:lnSpc>
              <a:buNone/>
            </a:pPr>
            <a:endParaRPr lang="en-US" altLang="zh-CN" sz="2400" b="1" dirty="0" smtClean="0">
              <a:latin typeface="Times New Roman" panose="02020603050405020304" pitchFamily="18" charset="0"/>
              <a:ea typeface="宋体" panose="02010600030101010101" pitchFamily="2" charset="-122"/>
              <a:cs typeface="Times New Roman" panose="02020603050405020304" pitchFamily="18" charset="0"/>
            </a:endParaRPr>
          </a:p>
          <a:p>
            <a:pPr marL="0" indent="0">
              <a:lnSpc>
                <a:spcPct val="150000"/>
              </a:lnSpc>
              <a:buNone/>
            </a:pP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Targeted observation analysis </a:t>
            </a:r>
          </a:p>
          <a:p>
            <a:pPr>
              <a:lnSpc>
                <a:spcPct val="150000"/>
              </a:lnSpc>
            </a:pPr>
            <a:r>
              <a:rPr lang="en-US" altLang="zh-CN" sz="2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Conditional Nonlinear Optimal Perturbation</a:t>
            </a: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(CNOP; Mu, </a:t>
            </a:r>
            <a:r>
              <a:rPr lang="en-US" altLang="zh-CN" sz="2000" b="1" dirty="0" err="1">
                <a:latin typeface="Times New Roman" panose="02020603050405020304" pitchFamily="18" charset="0"/>
                <a:ea typeface="宋体" panose="02010600030101010101" pitchFamily="2" charset="-122"/>
                <a:cs typeface="Times New Roman" panose="02020603050405020304" pitchFamily="18" charset="0"/>
              </a:rPr>
              <a:t>Duan</a:t>
            </a: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 2003)</a:t>
            </a:r>
          </a:p>
          <a:p>
            <a:pPr marL="0" indent="0">
              <a:lnSpc>
                <a:spcPct val="150000"/>
              </a:lnSpc>
              <a:buNone/>
            </a:pPr>
            <a:r>
              <a:rPr lang="en-US" altLang="zh-CN" sz="2000" b="1" dirty="0" smtClean="0">
                <a:latin typeface="Times New Roman" panose="02020603050405020304" pitchFamily="18" charset="0"/>
                <a:ea typeface="宋体" panose="02010600030101010101" pitchFamily="2" charset="-122"/>
                <a:cs typeface="Times New Roman" panose="02020603050405020304" pitchFamily="18" charset="0"/>
              </a:rPr>
              <a:t>   Perturbations </a:t>
            </a:r>
            <a:r>
              <a:rPr lang="en-US" altLang="zh-CN" sz="2000" b="1" dirty="0">
                <a:latin typeface="Times New Roman" panose="02020603050405020304" pitchFamily="18" charset="0"/>
                <a:ea typeface="宋体" panose="02010600030101010101" pitchFamily="2" charset="-122"/>
                <a:cs typeface="Times New Roman" panose="02020603050405020304" pitchFamily="18" charset="0"/>
              </a:rPr>
              <a:t>that satisfies a certain physical constraint, and has the largest nonlinear evolution at a future time.</a:t>
            </a:r>
          </a:p>
          <a:p>
            <a:pPr>
              <a:lnSpc>
                <a:spcPct val="150000"/>
              </a:lnSpc>
            </a:pPr>
            <a:endParaRPr lang="en-US" altLang="zh-CN" sz="2000" b="1" dirty="0"/>
          </a:p>
        </p:txBody>
      </p:sp>
    </p:spTree>
    <p:extLst>
      <p:ext uri="{BB962C8B-B14F-4D97-AF65-F5344CB8AC3E}">
        <p14:creationId xmlns:p14="http://schemas.microsoft.com/office/powerpoint/2010/main" val="490894614"/>
      </p:ext>
    </p:extLst>
  </p:cSld>
  <p:clrMapOvr>
    <a:masterClrMapping/>
  </p:clrMapOvr>
  <mc:AlternateContent xmlns:mc="http://schemas.openxmlformats.org/markup-compatibility/2006" xmlns:p14="http://schemas.microsoft.com/office/powerpoint/2010/main">
    <mc:Choice Requires="p14">
      <p:transition p14:dur="0" advTm="27170"/>
    </mc:Choice>
    <mc:Fallback xmlns="">
      <p:transition advTm="2717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618" y="0"/>
            <a:ext cx="7863345" cy="6858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本框 5"/>
          <p:cNvSpPr txBox="1"/>
          <p:nvPr/>
        </p:nvSpPr>
        <p:spPr>
          <a:xfrm>
            <a:off x="5724128" y="6400800"/>
            <a:ext cx="2822785" cy="369332"/>
          </a:xfrm>
          <a:prstGeom prst="rect">
            <a:avLst/>
          </a:prstGeom>
          <a:noFill/>
        </p:spPr>
        <p:txBody>
          <a:bodyPr wrap="square" rtlCol="0">
            <a:spAutoFit/>
          </a:bodyPr>
          <a:lstStyle/>
          <a:p>
            <a:r>
              <a:rPr lang="en-US" altLang="zh-CN" dirty="0" smtClean="0"/>
              <a:t>(courtesy of Yu </a:t>
            </a:r>
            <a:r>
              <a:rPr lang="en-US" altLang="zh-CN" dirty="0" err="1" smtClean="0"/>
              <a:t>Xiaoding</a:t>
            </a:r>
            <a:r>
              <a:rPr lang="en-US" altLang="zh-CN" dirty="0" smtClean="0"/>
              <a:t>)  </a:t>
            </a:r>
            <a:endParaRPr lang="zh-CN" altLang="en-US" dirty="0"/>
          </a:p>
        </p:txBody>
      </p:sp>
      <p:sp>
        <p:nvSpPr>
          <p:cNvPr id="121" name="任意多边形 120"/>
          <p:cNvSpPr/>
          <p:nvPr/>
        </p:nvSpPr>
        <p:spPr>
          <a:xfrm>
            <a:off x="6293660" y="2422996"/>
            <a:ext cx="280546" cy="284002"/>
          </a:xfrm>
          <a:custGeom>
            <a:avLst/>
            <a:gdLst>
              <a:gd name="connsiteX0" fmla="*/ 1078292 w 2244824"/>
              <a:gd name="connsiteY0" fmla="*/ 2209312 h 2213333"/>
              <a:gd name="connsiteX1" fmla="*/ 930374 w 2244824"/>
              <a:gd name="connsiteY1" fmla="*/ 2195865 h 2213333"/>
              <a:gd name="connsiteX2" fmla="*/ 849692 w 2244824"/>
              <a:gd name="connsiteY2" fmla="*/ 2088288 h 2213333"/>
              <a:gd name="connsiteX3" fmla="*/ 661433 w 2244824"/>
              <a:gd name="connsiteY3" fmla="*/ 2047947 h 2213333"/>
              <a:gd name="connsiteX4" fmla="*/ 540410 w 2244824"/>
              <a:gd name="connsiteY4" fmla="*/ 2034500 h 2213333"/>
              <a:gd name="connsiteX5" fmla="*/ 392492 w 2244824"/>
              <a:gd name="connsiteY5" fmla="*/ 2115182 h 2213333"/>
              <a:gd name="connsiteX6" fmla="*/ 298363 w 2244824"/>
              <a:gd name="connsiteY6" fmla="*/ 2034500 h 2213333"/>
              <a:gd name="connsiteX7" fmla="*/ 96657 w 2244824"/>
              <a:gd name="connsiteY7" fmla="*/ 1994159 h 2213333"/>
              <a:gd name="connsiteX8" fmla="*/ 2527 w 2244824"/>
              <a:gd name="connsiteY8" fmla="*/ 1779006 h 2213333"/>
              <a:gd name="connsiteX9" fmla="*/ 190786 w 2244824"/>
              <a:gd name="connsiteY9" fmla="*/ 1725218 h 2213333"/>
              <a:gd name="connsiteX10" fmla="*/ 83210 w 2244824"/>
              <a:gd name="connsiteY10" fmla="*/ 1577300 h 2213333"/>
              <a:gd name="connsiteX11" fmla="*/ 42868 w 2244824"/>
              <a:gd name="connsiteY11" fmla="*/ 1496618 h 2213333"/>
              <a:gd name="connsiteX12" fmla="*/ 204233 w 2244824"/>
              <a:gd name="connsiteY12" fmla="*/ 1308359 h 2213333"/>
              <a:gd name="connsiteX13" fmla="*/ 459727 w 2244824"/>
              <a:gd name="connsiteY13" fmla="*/ 1241123 h 2213333"/>
              <a:gd name="connsiteX14" fmla="*/ 594198 w 2244824"/>
              <a:gd name="connsiteY14" fmla="*/ 1106653 h 2213333"/>
              <a:gd name="connsiteX15" fmla="*/ 553857 w 2244824"/>
              <a:gd name="connsiteY15" fmla="*/ 985629 h 2213333"/>
              <a:gd name="connsiteX16" fmla="*/ 405939 w 2244824"/>
              <a:gd name="connsiteY16" fmla="*/ 904947 h 2213333"/>
              <a:gd name="connsiteX17" fmla="*/ 379045 w 2244824"/>
              <a:gd name="connsiteY17" fmla="*/ 783923 h 2213333"/>
              <a:gd name="connsiteX18" fmla="*/ 500068 w 2244824"/>
              <a:gd name="connsiteY18" fmla="*/ 622559 h 2213333"/>
              <a:gd name="connsiteX19" fmla="*/ 607645 w 2244824"/>
              <a:gd name="connsiteY19" fmla="*/ 676347 h 2213333"/>
              <a:gd name="connsiteX20" fmla="*/ 795904 w 2244824"/>
              <a:gd name="connsiteY20" fmla="*/ 541876 h 2213333"/>
              <a:gd name="connsiteX21" fmla="*/ 876586 w 2244824"/>
              <a:gd name="connsiteY21" fmla="*/ 380512 h 2213333"/>
              <a:gd name="connsiteX22" fmla="*/ 970716 w 2244824"/>
              <a:gd name="connsiteY22" fmla="*/ 420853 h 2213333"/>
              <a:gd name="connsiteX23" fmla="*/ 1132080 w 2244824"/>
              <a:gd name="connsiteY23" fmla="*/ 393959 h 2213333"/>
              <a:gd name="connsiteX24" fmla="*/ 997610 w 2244824"/>
              <a:gd name="connsiteY24" fmla="*/ 205700 h 2213333"/>
              <a:gd name="connsiteX25" fmla="*/ 1011057 w 2244824"/>
              <a:gd name="connsiteY25" fmla="*/ 138465 h 2213333"/>
              <a:gd name="connsiteX26" fmla="*/ 1078292 w 2244824"/>
              <a:gd name="connsiteY26" fmla="*/ 219147 h 2213333"/>
              <a:gd name="connsiteX27" fmla="*/ 1145527 w 2244824"/>
              <a:gd name="connsiteY27" fmla="*/ 219147 h 2213333"/>
              <a:gd name="connsiteX28" fmla="*/ 1145527 w 2244824"/>
              <a:gd name="connsiteY28" fmla="*/ 98123 h 2213333"/>
              <a:gd name="connsiteX29" fmla="*/ 1306892 w 2244824"/>
              <a:gd name="connsiteY29" fmla="*/ 98123 h 2213333"/>
              <a:gd name="connsiteX30" fmla="*/ 1306892 w 2244824"/>
              <a:gd name="connsiteY30" fmla="*/ 3994 h 2213333"/>
              <a:gd name="connsiteX31" fmla="*/ 1347233 w 2244824"/>
              <a:gd name="connsiteY31" fmla="*/ 30888 h 2213333"/>
              <a:gd name="connsiteX32" fmla="*/ 1374127 w 2244824"/>
              <a:gd name="connsiteY32" fmla="*/ 151912 h 2213333"/>
              <a:gd name="connsiteX33" fmla="*/ 1562386 w 2244824"/>
              <a:gd name="connsiteY33" fmla="*/ 313276 h 2213333"/>
              <a:gd name="connsiteX34" fmla="*/ 1629621 w 2244824"/>
              <a:gd name="connsiteY34" fmla="*/ 461194 h 2213333"/>
              <a:gd name="connsiteX35" fmla="*/ 1750645 w 2244824"/>
              <a:gd name="connsiteY35" fmla="*/ 501535 h 2213333"/>
              <a:gd name="connsiteX36" fmla="*/ 1844774 w 2244824"/>
              <a:gd name="connsiteY36" fmla="*/ 501535 h 2213333"/>
              <a:gd name="connsiteX37" fmla="*/ 2006139 w 2244824"/>
              <a:gd name="connsiteY37" fmla="*/ 568771 h 2213333"/>
              <a:gd name="connsiteX38" fmla="*/ 2154057 w 2244824"/>
              <a:gd name="connsiteY38" fmla="*/ 514982 h 2213333"/>
              <a:gd name="connsiteX39" fmla="*/ 2234739 w 2244824"/>
              <a:gd name="connsiteY39" fmla="*/ 528429 h 2213333"/>
              <a:gd name="connsiteX40" fmla="*/ 2234739 w 2244824"/>
              <a:gd name="connsiteY40" fmla="*/ 582218 h 2213333"/>
              <a:gd name="connsiteX41" fmla="*/ 2154057 w 2244824"/>
              <a:gd name="connsiteY41" fmla="*/ 582218 h 2213333"/>
              <a:gd name="connsiteX42" fmla="*/ 2154057 w 2244824"/>
              <a:gd name="connsiteY42" fmla="*/ 662900 h 2213333"/>
              <a:gd name="connsiteX43" fmla="*/ 2019586 w 2244824"/>
              <a:gd name="connsiteY43" fmla="*/ 662900 h 2213333"/>
              <a:gd name="connsiteX44" fmla="*/ 1952351 w 2244824"/>
              <a:gd name="connsiteY44" fmla="*/ 783923 h 2213333"/>
              <a:gd name="connsiteX45" fmla="*/ 1965798 w 2244824"/>
              <a:gd name="connsiteY45" fmla="*/ 878053 h 2213333"/>
              <a:gd name="connsiteX46" fmla="*/ 1952351 w 2244824"/>
              <a:gd name="connsiteY46" fmla="*/ 985629 h 2213333"/>
              <a:gd name="connsiteX47" fmla="*/ 2046480 w 2244824"/>
              <a:gd name="connsiteY47" fmla="*/ 1120100 h 2213333"/>
              <a:gd name="connsiteX48" fmla="*/ 2100268 w 2244824"/>
              <a:gd name="connsiteY48" fmla="*/ 1146994 h 2213333"/>
              <a:gd name="connsiteX49" fmla="*/ 2100268 w 2244824"/>
              <a:gd name="connsiteY49" fmla="*/ 1200782 h 2213333"/>
              <a:gd name="connsiteX50" fmla="*/ 1992692 w 2244824"/>
              <a:gd name="connsiteY50" fmla="*/ 1308359 h 2213333"/>
              <a:gd name="connsiteX51" fmla="*/ 1817880 w 2244824"/>
              <a:gd name="connsiteY51" fmla="*/ 1389041 h 2213333"/>
              <a:gd name="connsiteX52" fmla="*/ 1710304 w 2244824"/>
              <a:gd name="connsiteY52" fmla="*/ 1402488 h 2213333"/>
              <a:gd name="connsiteX53" fmla="*/ 1481704 w 2244824"/>
              <a:gd name="connsiteY53" fmla="*/ 1402488 h 2213333"/>
              <a:gd name="connsiteX54" fmla="*/ 1454810 w 2244824"/>
              <a:gd name="connsiteY54" fmla="*/ 1483171 h 2213333"/>
              <a:gd name="connsiteX55" fmla="*/ 1468257 w 2244824"/>
              <a:gd name="connsiteY55" fmla="*/ 1577300 h 2213333"/>
              <a:gd name="connsiteX56" fmla="*/ 1562386 w 2244824"/>
              <a:gd name="connsiteY56" fmla="*/ 1698323 h 2213333"/>
              <a:gd name="connsiteX57" fmla="*/ 1629621 w 2244824"/>
              <a:gd name="connsiteY57" fmla="*/ 1711771 h 2213333"/>
              <a:gd name="connsiteX58" fmla="*/ 1602727 w 2244824"/>
              <a:gd name="connsiteY58" fmla="*/ 1846241 h 2213333"/>
              <a:gd name="connsiteX59" fmla="*/ 1522045 w 2244824"/>
              <a:gd name="connsiteY59" fmla="*/ 1980712 h 2213333"/>
              <a:gd name="connsiteX60" fmla="*/ 1454810 w 2244824"/>
              <a:gd name="connsiteY60" fmla="*/ 2021053 h 2213333"/>
              <a:gd name="connsiteX61" fmla="*/ 1347233 w 2244824"/>
              <a:gd name="connsiteY61" fmla="*/ 2021053 h 2213333"/>
              <a:gd name="connsiteX62" fmla="*/ 1253104 w 2244824"/>
              <a:gd name="connsiteY62" fmla="*/ 2007606 h 2213333"/>
              <a:gd name="connsiteX63" fmla="*/ 1199316 w 2244824"/>
              <a:gd name="connsiteY63" fmla="*/ 1994159 h 2213333"/>
              <a:gd name="connsiteX64" fmla="*/ 1132080 w 2244824"/>
              <a:gd name="connsiteY64" fmla="*/ 2155523 h 2213333"/>
              <a:gd name="connsiteX65" fmla="*/ 1078292 w 2244824"/>
              <a:gd name="connsiteY65" fmla="*/ 2209312 h 221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244824" h="2213333">
                <a:moveTo>
                  <a:pt x="1078292" y="2209312"/>
                </a:moveTo>
                <a:cubicBezTo>
                  <a:pt x="1044674" y="2216036"/>
                  <a:pt x="968474" y="2216036"/>
                  <a:pt x="930374" y="2195865"/>
                </a:cubicBezTo>
                <a:cubicBezTo>
                  <a:pt x="892274" y="2175694"/>
                  <a:pt x="894515" y="2112941"/>
                  <a:pt x="849692" y="2088288"/>
                </a:cubicBezTo>
                <a:cubicBezTo>
                  <a:pt x="804869" y="2063635"/>
                  <a:pt x="712980" y="2056912"/>
                  <a:pt x="661433" y="2047947"/>
                </a:cubicBezTo>
                <a:cubicBezTo>
                  <a:pt x="609886" y="2038982"/>
                  <a:pt x="585233" y="2023294"/>
                  <a:pt x="540410" y="2034500"/>
                </a:cubicBezTo>
                <a:cubicBezTo>
                  <a:pt x="495587" y="2045706"/>
                  <a:pt x="432833" y="2115182"/>
                  <a:pt x="392492" y="2115182"/>
                </a:cubicBezTo>
                <a:cubicBezTo>
                  <a:pt x="352151" y="2115182"/>
                  <a:pt x="347669" y="2054670"/>
                  <a:pt x="298363" y="2034500"/>
                </a:cubicBezTo>
                <a:cubicBezTo>
                  <a:pt x="249057" y="2014330"/>
                  <a:pt x="145963" y="2036741"/>
                  <a:pt x="96657" y="1994159"/>
                </a:cubicBezTo>
                <a:cubicBezTo>
                  <a:pt x="47351" y="1951577"/>
                  <a:pt x="-13161" y="1823830"/>
                  <a:pt x="2527" y="1779006"/>
                </a:cubicBezTo>
                <a:cubicBezTo>
                  <a:pt x="18215" y="1734182"/>
                  <a:pt x="177339" y="1758836"/>
                  <a:pt x="190786" y="1725218"/>
                </a:cubicBezTo>
                <a:cubicBezTo>
                  <a:pt x="204233" y="1691600"/>
                  <a:pt x="107863" y="1615400"/>
                  <a:pt x="83210" y="1577300"/>
                </a:cubicBezTo>
                <a:cubicBezTo>
                  <a:pt x="58557" y="1539200"/>
                  <a:pt x="22698" y="1541441"/>
                  <a:pt x="42868" y="1496618"/>
                </a:cubicBezTo>
                <a:cubicBezTo>
                  <a:pt x="63038" y="1451795"/>
                  <a:pt x="134757" y="1350941"/>
                  <a:pt x="204233" y="1308359"/>
                </a:cubicBezTo>
                <a:cubicBezTo>
                  <a:pt x="273709" y="1265777"/>
                  <a:pt x="394733" y="1274741"/>
                  <a:pt x="459727" y="1241123"/>
                </a:cubicBezTo>
                <a:cubicBezTo>
                  <a:pt x="524721" y="1207505"/>
                  <a:pt x="578510" y="1149235"/>
                  <a:pt x="594198" y="1106653"/>
                </a:cubicBezTo>
                <a:cubicBezTo>
                  <a:pt x="609886" y="1064071"/>
                  <a:pt x="585233" y="1019247"/>
                  <a:pt x="553857" y="985629"/>
                </a:cubicBezTo>
                <a:cubicBezTo>
                  <a:pt x="522480" y="952011"/>
                  <a:pt x="435074" y="938565"/>
                  <a:pt x="405939" y="904947"/>
                </a:cubicBezTo>
                <a:cubicBezTo>
                  <a:pt x="376804" y="871329"/>
                  <a:pt x="363357" y="830988"/>
                  <a:pt x="379045" y="783923"/>
                </a:cubicBezTo>
                <a:cubicBezTo>
                  <a:pt x="394733" y="736858"/>
                  <a:pt x="461968" y="640488"/>
                  <a:pt x="500068" y="622559"/>
                </a:cubicBezTo>
                <a:cubicBezTo>
                  <a:pt x="538168" y="604630"/>
                  <a:pt x="558339" y="689794"/>
                  <a:pt x="607645" y="676347"/>
                </a:cubicBezTo>
                <a:cubicBezTo>
                  <a:pt x="656951" y="662900"/>
                  <a:pt x="751081" y="591182"/>
                  <a:pt x="795904" y="541876"/>
                </a:cubicBezTo>
                <a:cubicBezTo>
                  <a:pt x="840727" y="492570"/>
                  <a:pt x="847451" y="400682"/>
                  <a:pt x="876586" y="380512"/>
                </a:cubicBezTo>
                <a:cubicBezTo>
                  <a:pt x="905721" y="360341"/>
                  <a:pt x="928134" y="418612"/>
                  <a:pt x="970716" y="420853"/>
                </a:cubicBezTo>
                <a:cubicBezTo>
                  <a:pt x="1013298" y="423094"/>
                  <a:pt x="1127598" y="429818"/>
                  <a:pt x="1132080" y="393959"/>
                </a:cubicBezTo>
                <a:cubicBezTo>
                  <a:pt x="1136562" y="358100"/>
                  <a:pt x="1017780" y="248282"/>
                  <a:pt x="997610" y="205700"/>
                </a:cubicBezTo>
                <a:cubicBezTo>
                  <a:pt x="977440" y="163118"/>
                  <a:pt x="997610" y="136224"/>
                  <a:pt x="1011057" y="138465"/>
                </a:cubicBezTo>
                <a:cubicBezTo>
                  <a:pt x="1024504" y="140706"/>
                  <a:pt x="1055880" y="205700"/>
                  <a:pt x="1078292" y="219147"/>
                </a:cubicBezTo>
                <a:cubicBezTo>
                  <a:pt x="1100704" y="232594"/>
                  <a:pt x="1134321" y="239318"/>
                  <a:pt x="1145527" y="219147"/>
                </a:cubicBezTo>
                <a:cubicBezTo>
                  <a:pt x="1156733" y="198976"/>
                  <a:pt x="1118633" y="118294"/>
                  <a:pt x="1145527" y="98123"/>
                </a:cubicBezTo>
                <a:cubicBezTo>
                  <a:pt x="1172421" y="77952"/>
                  <a:pt x="1279998" y="113811"/>
                  <a:pt x="1306892" y="98123"/>
                </a:cubicBezTo>
                <a:cubicBezTo>
                  <a:pt x="1333786" y="82435"/>
                  <a:pt x="1300169" y="15200"/>
                  <a:pt x="1306892" y="3994"/>
                </a:cubicBezTo>
                <a:cubicBezTo>
                  <a:pt x="1313616" y="-7212"/>
                  <a:pt x="1336027" y="6235"/>
                  <a:pt x="1347233" y="30888"/>
                </a:cubicBezTo>
                <a:cubicBezTo>
                  <a:pt x="1358439" y="55541"/>
                  <a:pt x="1338268" y="104847"/>
                  <a:pt x="1374127" y="151912"/>
                </a:cubicBezTo>
                <a:cubicBezTo>
                  <a:pt x="1409986" y="198977"/>
                  <a:pt x="1519804" y="261729"/>
                  <a:pt x="1562386" y="313276"/>
                </a:cubicBezTo>
                <a:cubicBezTo>
                  <a:pt x="1604968" y="364823"/>
                  <a:pt x="1598245" y="429818"/>
                  <a:pt x="1629621" y="461194"/>
                </a:cubicBezTo>
                <a:cubicBezTo>
                  <a:pt x="1660997" y="492570"/>
                  <a:pt x="1714786" y="494812"/>
                  <a:pt x="1750645" y="501535"/>
                </a:cubicBezTo>
                <a:cubicBezTo>
                  <a:pt x="1786504" y="508258"/>
                  <a:pt x="1802192" y="490329"/>
                  <a:pt x="1844774" y="501535"/>
                </a:cubicBezTo>
                <a:cubicBezTo>
                  <a:pt x="1887356" y="512741"/>
                  <a:pt x="1954592" y="566530"/>
                  <a:pt x="2006139" y="568771"/>
                </a:cubicBezTo>
                <a:cubicBezTo>
                  <a:pt x="2057686" y="571012"/>
                  <a:pt x="2115957" y="521706"/>
                  <a:pt x="2154057" y="514982"/>
                </a:cubicBezTo>
                <a:cubicBezTo>
                  <a:pt x="2192157" y="508258"/>
                  <a:pt x="2221292" y="517223"/>
                  <a:pt x="2234739" y="528429"/>
                </a:cubicBezTo>
                <a:cubicBezTo>
                  <a:pt x="2248186" y="539635"/>
                  <a:pt x="2248186" y="573253"/>
                  <a:pt x="2234739" y="582218"/>
                </a:cubicBezTo>
                <a:cubicBezTo>
                  <a:pt x="2221292" y="591183"/>
                  <a:pt x="2167504" y="568771"/>
                  <a:pt x="2154057" y="582218"/>
                </a:cubicBezTo>
                <a:cubicBezTo>
                  <a:pt x="2140610" y="595665"/>
                  <a:pt x="2176469" y="649453"/>
                  <a:pt x="2154057" y="662900"/>
                </a:cubicBezTo>
                <a:cubicBezTo>
                  <a:pt x="2131645" y="676347"/>
                  <a:pt x="2053204" y="642729"/>
                  <a:pt x="2019586" y="662900"/>
                </a:cubicBezTo>
                <a:cubicBezTo>
                  <a:pt x="1985968" y="683070"/>
                  <a:pt x="1961316" y="748064"/>
                  <a:pt x="1952351" y="783923"/>
                </a:cubicBezTo>
                <a:cubicBezTo>
                  <a:pt x="1943386" y="819782"/>
                  <a:pt x="1965798" y="844435"/>
                  <a:pt x="1965798" y="878053"/>
                </a:cubicBezTo>
                <a:cubicBezTo>
                  <a:pt x="1965798" y="911671"/>
                  <a:pt x="1938904" y="945288"/>
                  <a:pt x="1952351" y="985629"/>
                </a:cubicBezTo>
                <a:cubicBezTo>
                  <a:pt x="1965798" y="1025970"/>
                  <a:pt x="2021827" y="1093206"/>
                  <a:pt x="2046480" y="1120100"/>
                </a:cubicBezTo>
                <a:cubicBezTo>
                  <a:pt x="2071133" y="1146994"/>
                  <a:pt x="2091303" y="1133547"/>
                  <a:pt x="2100268" y="1146994"/>
                </a:cubicBezTo>
                <a:cubicBezTo>
                  <a:pt x="2109233" y="1160441"/>
                  <a:pt x="2118197" y="1173888"/>
                  <a:pt x="2100268" y="1200782"/>
                </a:cubicBezTo>
                <a:cubicBezTo>
                  <a:pt x="2082339" y="1227676"/>
                  <a:pt x="2039757" y="1276983"/>
                  <a:pt x="1992692" y="1308359"/>
                </a:cubicBezTo>
                <a:cubicBezTo>
                  <a:pt x="1945627" y="1339735"/>
                  <a:pt x="1864945" y="1373353"/>
                  <a:pt x="1817880" y="1389041"/>
                </a:cubicBezTo>
                <a:cubicBezTo>
                  <a:pt x="1770815" y="1404729"/>
                  <a:pt x="1766333" y="1400247"/>
                  <a:pt x="1710304" y="1402488"/>
                </a:cubicBezTo>
                <a:cubicBezTo>
                  <a:pt x="1654275" y="1404729"/>
                  <a:pt x="1524286" y="1389041"/>
                  <a:pt x="1481704" y="1402488"/>
                </a:cubicBezTo>
                <a:cubicBezTo>
                  <a:pt x="1439122" y="1415935"/>
                  <a:pt x="1457051" y="1454036"/>
                  <a:pt x="1454810" y="1483171"/>
                </a:cubicBezTo>
                <a:cubicBezTo>
                  <a:pt x="1452569" y="1512306"/>
                  <a:pt x="1450328" y="1541441"/>
                  <a:pt x="1468257" y="1577300"/>
                </a:cubicBezTo>
                <a:cubicBezTo>
                  <a:pt x="1486186" y="1613159"/>
                  <a:pt x="1535492" y="1675911"/>
                  <a:pt x="1562386" y="1698323"/>
                </a:cubicBezTo>
                <a:cubicBezTo>
                  <a:pt x="1589280" y="1720735"/>
                  <a:pt x="1622898" y="1687118"/>
                  <a:pt x="1629621" y="1711771"/>
                </a:cubicBezTo>
                <a:cubicBezTo>
                  <a:pt x="1636345" y="1736424"/>
                  <a:pt x="1620656" y="1801418"/>
                  <a:pt x="1602727" y="1846241"/>
                </a:cubicBezTo>
                <a:cubicBezTo>
                  <a:pt x="1584798" y="1891064"/>
                  <a:pt x="1546698" y="1951577"/>
                  <a:pt x="1522045" y="1980712"/>
                </a:cubicBezTo>
                <a:cubicBezTo>
                  <a:pt x="1497392" y="2009847"/>
                  <a:pt x="1483945" y="2014329"/>
                  <a:pt x="1454810" y="2021053"/>
                </a:cubicBezTo>
                <a:cubicBezTo>
                  <a:pt x="1425675" y="2027776"/>
                  <a:pt x="1380851" y="2023294"/>
                  <a:pt x="1347233" y="2021053"/>
                </a:cubicBezTo>
                <a:cubicBezTo>
                  <a:pt x="1313615" y="2018812"/>
                  <a:pt x="1277757" y="2012088"/>
                  <a:pt x="1253104" y="2007606"/>
                </a:cubicBezTo>
                <a:cubicBezTo>
                  <a:pt x="1228451" y="2003124"/>
                  <a:pt x="1219487" y="1969506"/>
                  <a:pt x="1199316" y="1994159"/>
                </a:cubicBezTo>
                <a:cubicBezTo>
                  <a:pt x="1179145" y="2018812"/>
                  <a:pt x="1145527" y="2115182"/>
                  <a:pt x="1132080" y="2155523"/>
                </a:cubicBezTo>
                <a:cubicBezTo>
                  <a:pt x="1118633" y="2195864"/>
                  <a:pt x="1111910" y="2202588"/>
                  <a:pt x="1078292" y="2209312"/>
                </a:cubicBezTo>
                <a:close/>
              </a:path>
            </a:pathLst>
          </a:custGeom>
          <a:noFill/>
          <a:ln w="28575">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8" name="组合 367"/>
          <p:cNvGrpSpPr/>
          <p:nvPr/>
        </p:nvGrpSpPr>
        <p:grpSpPr>
          <a:xfrm>
            <a:off x="3628705" y="1412776"/>
            <a:ext cx="3660641" cy="4754886"/>
            <a:chOff x="3628705" y="1412776"/>
            <a:chExt cx="3660641" cy="4754886"/>
          </a:xfrm>
        </p:grpSpPr>
        <p:sp>
          <p:nvSpPr>
            <p:cNvPr id="12" name="椭圆 11"/>
            <p:cNvSpPr>
              <a:spLocks noChangeAspect="1"/>
            </p:cNvSpPr>
            <p:nvPr/>
          </p:nvSpPr>
          <p:spPr>
            <a:xfrm rot="21538304">
              <a:off x="6253348" y="2377734"/>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a:spLocks noChangeAspect="1"/>
            </p:cNvSpPr>
            <p:nvPr/>
          </p:nvSpPr>
          <p:spPr>
            <a:xfrm rot="21538304">
              <a:off x="6355615" y="2475387"/>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a:spLocks noChangeAspect="1"/>
            </p:cNvSpPr>
            <p:nvPr/>
          </p:nvSpPr>
          <p:spPr>
            <a:xfrm rot="21538304">
              <a:off x="6338960" y="2558490"/>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a:spLocks noChangeAspect="1"/>
            </p:cNvSpPr>
            <p:nvPr/>
          </p:nvSpPr>
          <p:spPr>
            <a:xfrm rot="21538304">
              <a:off x="6551816" y="2731933"/>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a:spLocks noChangeAspect="1"/>
            </p:cNvSpPr>
            <p:nvPr/>
          </p:nvSpPr>
          <p:spPr>
            <a:xfrm rot="21538304">
              <a:off x="6482437" y="2597098"/>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a:spLocks noChangeAspect="1"/>
            </p:cNvSpPr>
            <p:nvPr/>
          </p:nvSpPr>
          <p:spPr>
            <a:xfrm rot="21538304">
              <a:off x="6438228" y="2733025"/>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a:spLocks noChangeAspect="1"/>
            </p:cNvSpPr>
            <p:nvPr/>
          </p:nvSpPr>
          <p:spPr>
            <a:xfrm rot="21538304">
              <a:off x="6764469" y="2663962"/>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a:spLocks noChangeAspect="1"/>
            </p:cNvSpPr>
            <p:nvPr/>
          </p:nvSpPr>
          <p:spPr>
            <a:xfrm rot="21538304">
              <a:off x="6946791" y="2410071"/>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a:spLocks noChangeAspect="1"/>
            </p:cNvSpPr>
            <p:nvPr/>
          </p:nvSpPr>
          <p:spPr>
            <a:xfrm rot="21538304">
              <a:off x="7011752" y="2342781"/>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a:spLocks noChangeAspect="1"/>
            </p:cNvSpPr>
            <p:nvPr/>
          </p:nvSpPr>
          <p:spPr>
            <a:xfrm rot="21538304">
              <a:off x="6958709" y="3093276"/>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a:spLocks noChangeAspect="1"/>
            </p:cNvSpPr>
            <p:nvPr/>
          </p:nvSpPr>
          <p:spPr>
            <a:xfrm rot="21538304">
              <a:off x="6781339" y="3106597"/>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a:spLocks noChangeAspect="1"/>
            </p:cNvSpPr>
            <p:nvPr/>
          </p:nvSpPr>
          <p:spPr>
            <a:xfrm rot="21538304">
              <a:off x="6760986" y="3188318"/>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a:spLocks noChangeAspect="1"/>
            </p:cNvSpPr>
            <p:nvPr/>
          </p:nvSpPr>
          <p:spPr>
            <a:xfrm rot="21538304">
              <a:off x="6930057" y="3556198"/>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a:spLocks noChangeAspect="1"/>
            </p:cNvSpPr>
            <p:nvPr/>
          </p:nvSpPr>
          <p:spPr>
            <a:xfrm rot="21538304">
              <a:off x="7085479" y="3644694"/>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a:spLocks noChangeAspect="1"/>
            </p:cNvSpPr>
            <p:nvPr/>
          </p:nvSpPr>
          <p:spPr>
            <a:xfrm rot="21538304">
              <a:off x="7239899" y="3880502"/>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a:spLocks noChangeAspect="1"/>
            </p:cNvSpPr>
            <p:nvPr/>
          </p:nvSpPr>
          <p:spPr>
            <a:xfrm rot="21538304">
              <a:off x="7167255" y="3998356"/>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a:spLocks noChangeAspect="1"/>
            </p:cNvSpPr>
            <p:nvPr/>
          </p:nvSpPr>
          <p:spPr>
            <a:xfrm rot="21538304">
              <a:off x="6670281" y="3809231"/>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a:spLocks noChangeAspect="1"/>
            </p:cNvSpPr>
            <p:nvPr/>
          </p:nvSpPr>
          <p:spPr>
            <a:xfrm rot="21538304">
              <a:off x="6640819" y="4235077"/>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a:spLocks noChangeAspect="1"/>
            </p:cNvSpPr>
            <p:nvPr/>
          </p:nvSpPr>
          <p:spPr>
            <a:xfrm rot="21538304">
              <a:off x="6847827" y="3943586"/>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a:spLocks noChangeAspect="1"/>
            </p:cNvSpPr>
            <p:nvPr/>
          </p:nvSpPr>
          <p:spPr>
            <a:xfrm rot="21538304">
              <a:off x="6983474" y="4060166"/>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a:spLocks noChangeAspect="1"/>
            </p:cNvSpPr>
            <p:nvPr/>
          </p:nvSpPr>
          <p:spPr>
            <a:xfrm rot="21538304">
              <a:off x="7157345" y="4183875"/>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a:spLocks noChangeAspect="1"/>
            </p:cNvSpPr>
            <p:nvPr/>
          </p:nvSpPr>
          <p:spPr>
            <a:xfrm rot="21538304">
              <a:off x="7088095" y="3695870"/>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a:spLocks noChangeAspect="1"/>
            </p:cNvSpPr>
            <p:nvPr/>
          </p:nvSpPr>
          <p:spPr>
            <a:xfrm rot="21538304">
              <a:off x="7145197" y="3838653"/>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a:spLocks noChangeAspect="1"/>
            </p:cNvSpPr>
            <p:nvPr/>
          </p:nvSpPr>
          <p:spPr>
            <a:xfrm rot="21538304">
              <a:off x="7173819" y="3917964"/>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a:spLocks noChangeAspect="1"/>
            </p:cNvSpPr>
            <p:nvPr/>
          </p:nvSpPr>
          <p:spPr>
            <a:xfrm rot="21538304">
              <a:off x="7265455" y="3929514"/>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a:spLocks noChangeAspect="1"/>
            </p:cNvSpPr>
            <p:nvPr/>
          </p:nvSpPr>
          <p:spPr>
            <a:xfrm rot="21538304">
              <a:off x="6622536" y="4138834"/>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a:spLocks noChangeAspect="1"/>
            </p:cNvSpPr>
            <p:nvPr/>
          </p:nvSpPr>
          <p:spPr>
            <a:xfrm rot="21538304">
              <a:off x="6613397" y="4012876"/>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a:spLocks noChangeAspect="1"/>
            </p:cNvSpPr>
            <p:nvPr/>
          </p:nvSpPr>
          <p:spPr>
            <a:xfrm rot="21538304">
              <a:off x="6793486" y="3920486"/>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a:spLocks noChangeAspect="1"/>
            </p:cNvSpPr>
            <p:nvPr/>
          </p:nvSpPr>
          <p:spPr>
            <a:xfrm rot="21538304">
              <a:off x="6556066" y="4827291"/>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a:spLocks noChangeAspect="1"/>
            </p:cNvSpPr>
            <p:nvPr/>
          </p:nvSpPr>
          <p:spPr>
            <a:xfrm rot="21538304">
              <a:off x="7014832" y="3797680"/>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a:spLocks noChangeAspect="1"/>
            </p:cNvSpPr>
            <p:nvPr/>
          </p:nvSpPr>
          <p:spPr>
            <a:xfrm rot="21538304">
              <a:off x="7121602" y="3760687"/>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a:spLocks noChangeAspect="1"/>
            </p:cNvSpPr>
            <p:nvPr/>
          </p:nvSpPr>
          <p:spPr>
            <a:xfrm rot="21538304">
              <a:off x="6952962" y="3791433"/>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a:spLocks noChangeAspect="1"/>
            </p:cNvSpPr>
            <p:nvPr/>
          </p:nvSpPr>
          <p:spPr>
            <a:xfrm rot="21538304">
              <a:off x="7007769" y="3735801"/>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a:spLocks noChangeAspect="1"/>
            </p:cNvSpPr>
            <p:nvPr/>
          </p:nvSpPr>
          <p:spPr>
            <a:xfrm rot="21538304">
              <a:off x="6885102" y="3610462"/>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a:spLocks noChangeAspect="1"/>
            </p:cNvSpPr>
            <p:nvPr/>
          </p:nvSpPr>
          <p:spPr>
            <a:xfrm rot="21538304">
              <a:off x="6946560" y="3664821"/>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a:spLocks noChangeAspect="1"/>
            </p:cNvSpPr>
            <p:nvPr/>
          </p:nvSpPr>
          <p:spPr>
            <a:xfrm rot="21538304">
              <a:off x="6945286" y="3727217"/>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a:spLocks noChangeAspect="1"/>
            </p:cNvSpPr>
            <p:nvPr/>
          </p:nvSpPr>
          <p:spPr>
            <a:xfrm rot="21538304">
              <a:off x="6885102" y="3749137"/>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a:spLocks noChangeAspect="1"/>
            </p:cNvSpPr>
            <p:nvPr/>
          </p:nvSpPr>
          <p:spPr>
            <a:xfrm rot="21538304">
              <a:off x="6894488" y="3807671"/>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a:spLocks noChangeAspect="1"/>
            </p:cNvSpPr>
            <p:nvPr/>
          </p:nvSpPr>
          <p:spPr>
            <a:xfrm rot="21538304">
              <a:off x="6853679" y="3842812"/>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a:spLocks noChangeAspect="1"/>
            </p:cNvSpPr>
            <p:nvPr/>
          </p:nvSpPr>
          <p:spPr>
            <a:xfrm rot="21538304">
              <a:off x="6723079" y="3662060"/>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a:spLocks noChangeAspect="1"/>
            </p:cNvSpPr>
            <p:nvPr/>
          </p:nvSpPr>
          <p:spPr>
            <a:xfrm rot="21538304">
              <a:off x="6701979" y="3601050"/>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a:spLocks noChangeAspect="1"/>
            </p:cNvSpPr>
            <p:nvPr/>
          </p:nvSpPr>
          <p:spPr>
            <a:xfrm rot="21538304">
              <a:off x="6735504" y="3490944"/>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a:spLocks noChangeAspect="1"/>
            </p:cNvSpPr>
            <p:nvPr/>
          </p:nvSpPr>
          <p:spPr>
            <a:xfrm rot="21538304">
              <a:off x="6673780" y="3447441"/>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a:spLocks noChangeAspect="1"/>
            </p:cNvSpPr>
            <p:nvPr/>
          </p:nvSpPr>
          <p:spPr>
            <a:xfrm rot="21538304">
              <a:off x="6646831" y="3670936"/>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a:spLocks noChangeAspect="1"/>
            </p:cNvSpPr>
            <p:nvPr/>
          </p:nvSpPr>
          <p:spPr>
            <a:xfrm rot="21538304">
              <a:off x="6625544" y="3492883"/>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a:spLocks noChangeAspect="1"/>
            </p:cNvSpPr>
            <p:nvPr/>
          </p:nvSpPr>
          <p:spPr>
            <a:xfrm rot="21538304">
              <a:off x="6456734" y="3660402"/>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59"/>
            <p:cNvSpPr>
              <a:spLocks noChangeAspect="1"/>
            </p:cNvSpPr>
            <p:nvPr/>
          </p:nvSpPr>
          <p:spPr>
            <a:xfrm rot="21538304">
              <a:off x="6438228" y="3576559"/>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a:spLocks noChangeAspect="1"/>
            </p:cNvSpPr>
            <p:nvPr/>
          </p:nvSpPr>
          <p:spPr>
            <a:xfrm rot="21538304">
              <a:off x="6432440" y="3508455"/>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61"/>
            <p:cNvSpPr>
              <a:spLocks noChangeAspect="1"/>
            </p:cNvSpPr>
            <p:nvPr/>
          </p:nvSpPr>
          <p:spPr>
            <a:xfrm rot="21538304">
              <a:off x="6366852" y="3524537"/>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a:spLocks noChangeAspect="1"/>
            </p:cNvSpPr>
            <p:nvPr/>
          </p:nvSpPr>
          <p:spPr>
            <a:xfrm rot="21538304">
              <a:off x="6346509" y="3666142"/>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a:spLocks noChangeAspect="1"/>
            </p:cNvSpPr>
            <p:nvPr/>
          </p:nvSpPr>
          <p:spPr>
            <a:xfrm rot="21538304">
              <a:off x="6339400" y="3608373"/>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a:spLocks noChangeAspect="1"/>
            </p:cNvSpPr>
            <p:nvPr/>
          </p:nvSpPr>
          <p:spPr>
            <a:xfrm rot="21538304">
              <a:off x="6271653" y="3640093"/>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p:cNvSpPr>
              <a:spLocks noChangeAspect="1"/>
            </p:cNvSpPr>
            <p:nvPr/>
          </p:nvSpPr>
          <p:spPr>
            <a:xfrm rot="21538304">
              <a:off x="6160321" y="3716343"/>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66"/>
            <p:cNvSpPr>
              <a:spLocks noChangeAspect="1"/>
            </p:cNvSpPr>
            <p:nvPr/>
          </p:nvSpPr>
          <p:spPr>
            <a:xfrm rot="21538304">
              <a:off x="6139614" y="3651644"/>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a:spLocks noChangeAspect="1"/>
            </p:cNvSpPr>
            <p:nvPr/>
          </p:nvSpPr>
          <p:spPr>
            <a:xfrm rot="21538304">
              <a:off x="6083116" y="3854362"/>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a:spLocks noChangeAspect="1"/>
            </p:cNvSpPr>
            <p:nvPr/>
          </p:nvSpPr>
          <p:spPr>
            <a:xfrm rot="21538304">
              <a:off x="6175928" y="3903263"/>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a:spLocks noChangeAspect="1"/>
            </p:cNvSpPr>
            <p:nvPr/>
          </p:nvSpPr>
          <p:spPr>
            <a:xfrm rot="21538304">
              <a:off x="6251909" y="3865621"/>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a:spLocks noChangeAspect="1"/>
            </p:cNvSpPr>
            <p:nvPr/>
          </p:nvSpPr>
          <p:spPr>
            <a:xfrm rot="21538304">
              <a:off x="6622537" y="4082980"/>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a:spLocks noChangeAspect="1"/>
            </p:cNvSpPr>
            <p:nvPr/>
          </p:nvSpPr>
          <p:spPr>
            <a:xfrm rot="21538304">
              <a:off x="6563988" y="4059879"/>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a:spLocks noChangeAspect="1"/>
            </p:cNvSpPr>
            <p:nvPr/>
          </p:nvSpPr>
          <p:spPr>
            <a:xfrm rot="21538304">
              <a:off x="6338959" y="4035356"/>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a:spLocks noChangeAspect="1"/>
            </p:cNvSpPr>
            <p:nvPr/>
          </p:nvSpPr>
          <p:spPr>
            <a:xfrm rot="21538304">
              <a:off x="6059539" y="4002796"/>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a:spLocks noChangeAspect="1"/>
            </p:cNvSpPr>
            <p:nvPr/>
          </p:nvSpPr>
          <p:spPr>
            <a:xfrm rot="21538304">
              <a:off x="6093231" y="4617106"/>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a:spLocks noChangeAspect="1"/>
            </p:cNvSpPr>
            <p:nvPr/>
          </p:nvSpPr>
          <p:spPr>
            <a:xfrm rot="21538304">
              <a:off x="5853644" y="4454442"/>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a:spLocks noChangeAspect="1"/>
            </p:cNvSpPr>
            <p:nvPr/>
          </p:nvSpPr>
          <p:spPr>
            <a:xfrm rot="21538304">
              <a:off x="6678561" y="3258855"/>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a:spLocks noChangeAspect="1"/>
            </p:cNvSpPr>
            <p:nvPr/>
          </p:nvSpPr>
          <p:spPr>
            <a:xfrm rot="21538304">
              <a:off x="6539670" y="3248467"/>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a:spLocks noChangeAspect="1"/>
            </p:cNvSpPr>
            <p:nvPr/>
          </p:nvSpPr>
          <p:spPr>
            <a:xfrm rot="21538304">
              <a:off x="6606430" y="3241415"/>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a:spLocks noChangeAspect="1"/>
            </p:cNvSpPr>
            <p:nvPr/>
          </p:nvSpPr>
          <p:spPr>
            <a:xfrm rot="21538304">
              <a:off x="6571314" y="3210333"/>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a:spLocks noChangeAspect="1"/>
            </p:cNvSpPr>
            <p:nvPr/>
          </p:nvSpPr>
          <p:spPr>
            <a:xfrm rot="21538304">
              <a:off x="6466690" y="3176768"/>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a:spLocks noChangeAspect="1"/>
            </p:cNvSpPr>
            <p:nvPr/>
          </p:nvSpPr>
          <p:spPr>
            <a:xfrm rot="21538304">
              <a:off x="6447367" y="3232622"/>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a:spLocks noChangeAspect="1"/>
            </p:cNvSpPr>
            <p:nvPr/>
          </p:nvSpPr>
          <p:spPr>
            <a:xfrm rot="21538304">
              <a:off x="6398256" y="3268241"/>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a:spLocks noChangeAspect="1"/>
            </p:cNvSpPr>
            <p:nvPr/>
          </p:nvSpPr>
          <p:spPr>
            <a:xfrm rot="21538304">
              <a:off x="6044106" y="3252759"/>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椭圆 84"/>
            <p:cNvSpPr>
              <a:spLocks noChangeAspect="1"/>
            </p:cNvSpPr>
            <p:nvPr/>
          </p:nvSpPr>
          <p:spPr>
            <a:xfrm rot="21538304">
              <a:off x="6292566" y="3365089"/>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椭圆 85"/>
            <p:cNvSpPr>
              <a:spLocks noChangeAspect="1"/>
            </p:cNvSpPr>
            <p:nvPr/>
          </p:nvSpPr>
          <p:spPr>
            <a:xfrm rot="21538304">
              <a:off x="6235335" y="3335048"/>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椭圆 86"/>
            <p:cNvSpPr>
              <a:spLocks noChangeAspect="1"/>
            </p:cNvSpPr>
            <p:nvPr/>
          </p:nvSpPr>
          <p:spPr>
            <a:xfrm rot="21538304">
              <a:off x="6076145" y="3458990"/>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a:spLocks noChangeAspect="1"/>
            </p:cNvSpPr>
            <p:nvPr/>
          </p:nvSpPr>
          <p:spPr>
            <a:xfrm rot="21538304">
              <a:off x="6665114" y="2995910"/>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a:spLocks noChangeAspect="1"/>
            </p:cNvSpPr>
            <p:nvPr/>
          </p:nvSpPr>
          <p:spPr>
            <a:xfrm rot="21538304">
              <a:off x="6235790" y="3181949"/>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a:spLocks noChangeAspect="1"/>
            </p:cNvSpPr>
            <p:nvPr/>
          </p:nvSpPr>
          <p:spPr>
            <a:xfrm rot="21538304">
              <a:off x="6003954" y="2942912"/>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a:spLocks noChangeAspect="1"/>
            </p:cNvSpPr>
            <p:nvPr/>
          </p:nvSpPr>
          <p:spPr>
            <a:xfrm rot="21538304">
              <a:off x="6003954" y="3048812"/>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椭圆 91"/>
            <p:cNvSpPr>
              <a:spLocks noChangeAspect="1"/>
            </p:cNvSpPr>
            <p:nvPr/>
          </p:nvSpPr>
          <p:spPr>
            <a:xfrm rot="21538304">
              <a:off x="6054605" y="3003378"/>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a:spLocks noChangeAspect="1"/>
            </p:cNvSpPr>
            <p:nvPr/>
          </p:nvSpPr>
          <p:spPr>
            <a:xfrm rot="21538304">
              <a:off x="6198906" y="2992400"/>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a:spLocks noChangeAspect="1"/>
            </p:cNvSpPr>
            <p:nvPr/>
          </p:nvSpPr>
          <p:spPr>
            <a:xfrm rot="21538304">
              <a:off x="6304689" y="2931363"/>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a:spLocks noChangeAspect="1"/>
            </p:cNvSpPr>
            <p:nvPr/>
          </p:nvSpPr>
          <p:spPr>
            <a:xfrm rot="21538304">
              <a:off x="6292242" y="3011911"/>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a:spLocks noChangeAspect="1"/>
            </p:cNvSpPr>
            <p:nvPr/>
          </p:nvSpPr>
          <p:spPr>
            <a:xfrm rot="21538304">
              <a:off x="6571314" y="2954463"/>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a:spLocks noChangeAspect="1"/>
            </p:cNvSpPr>
            <p:nvPr/>
          </p:nvSpPr>
          <p:spPr>
            <a:xfrm rot="21538304">
              <a:off x="6563357" y="2889769"/>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a:spLocks noChangeAspect="1"/>
            </p:cNvSpPr>
            <p:nvPr/>
          </p:nvSpPr>
          <p:spPr>
            <a:xfrm rot="21538304">
              <a:off x="6265094" y="2742419"/>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a:spLocks noChangeAspect="1"/>
            </p:cNvSpPr>
            <p:nvPr/>
          </p:nvSpPr>
          <p:spPr>
            <a:xfrm rot="21538304">
              <a:off x="6434848" y="2665687"/>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a:spLocks noChangeAspect="1"/>
            </p:cNvSpPr>
            <p:nvPr/>
          </p:nvSpPr>
          <p:spPr>
            <a:xfrm rot="21538304">
              <a:off x="6355614" y="2677238"/>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a:spLocks noChangeAspect="1"/>
            </p:cNvSpPr>
            <p:nvPr/>
          </p:nvSpPr>
          <p:spPr>
            <a:xfrm rot="21538304">
              <a:off x="6226339" y="2262121"/>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a:spLocks noChangeAspect="1"/>
            </p:cNvSpPr>
            <p:nvPr/>
          </p:nvSpPr>
          <p:spPr>
            <a:xfrm rot="21538304">
              <a:off x="6088292" y="5541393"/>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a:spLocks noChangeAspect="1"/>
            </p:cNvSpPr>
            <p:nvPr/>
          </p:nvSpPr>
          <p:spPr>
            <a:xfrm rot="21538304">
              <a:off x="6238817" y="5624473"/>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椭圆 103"/>
            <p:cNvSpPr>
              <a:spLocks noChangeAspect="1"/>
            </p:cNvSpPr>
            <p:nvPr/>
          </p:nvSpPr>
          <p:spPr>
            <a:xfrm rot="21538304">
              <a:off x="6404803" y="5567968"/>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p:cNvSpPr>
              <a:spLocks noChangeAspect="1"/>
            </p:cNvSpPr>
            <p:nvPr/>
          </p:nvSpPr>
          <p:spPr>
            <a:xfrm rot="21538304">
              <a:off x="6184616" y="5749410"/>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a:spLocks noChangeAspect="1"/>
            </p:cNvSpPr>
            <p:nvPr/>
          </p:nvSpPr>
          <p:spPr>
            <a:xfrm rot="21538304">
              <a:off x="6112517" y="5801910"/>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a:spLocks noChangeAspect="1"/>
            </p:cNvSpPr>
            <p:nvPr/>
          </p:nvSpPr>
          <p:spPr>
            <a:xfrm rot="21538304">
              <a:off x="6076144" y="5706122"/>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a:spLocks noChangeAspect="1"/>
            </p:cNvSpPr>
            <p:nvPr/>
          </p:nvSpPr>
          <p:spPr>
            <a:xfrm rot="21538304">
              <a:off x="6105378" y="5621429"/>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a:spLocks noChangeAspect="1"/>
            </p:cNvSpPr>
            <p:nvPr/>
          </p:nvSpPr>
          <p:spPr>
            <a:xfrm rot="21538304">
              <a:off x="6000992" y="5621429"/>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a:spLocks noChangeAspect="1"/>
            </p:cNvSpPr>
            <p:nvPr/>
          </p:nvSpPr>
          <p:spPr>
            <a:xfrm rot="21538304">
              <a:off x="5866506" y="5813512"/>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a:spLocks noChangeAspect="1"/>
            </p:cNvSpPr>
            <p:nvPr/>
          </p:nvSpPr>
          <p:spPr>
            <a:xfrm rot="21538304">
              <a:off x="5707406" y="5671520"/>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a:spLocks noChangeAspect="1"/>
            </p:cNvSpPr>
            <p:nvPr/>
          </p:nvSpPr>
          <p:spPr>
            <a:xfrm rot="21538304">
              <a:off x="5419542" y="5534377"/>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a:spLocks noChangeAspect="1"/>
            </p:cNvSpPr>
            <p:nvPr/>
          </p:nvSpPr>
          <p:spPr>
            <a:xfrm rot="21538304">
              <a:off x="5428734" y="5454166"/>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a:spLocks noChangeAspect="1"/>
            </p:cNvSpPr>
            <p:nvPr/>
          </p:nvSpPr>
          <p:spPr>
            <a:xfrm rot="21538304">
              <a:off x="5492110" y="5442616"/>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a:spLocks noChangeAspect="1"/>
            </p:cNvSpPr>
            <p:nvPr/>
          </p:nvSpPr>
          <p:spPr>
            <a:xfrm rot="21538304">
              <a:off x="5595715" y="6004871"/>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a:spLocks noChangeAspect="1"/>
            </p:cNvSpPr>
            <p:nvPr/>
          </p:nvSpPr>
          <p:spPr>
            <a:xfrm rot="21538304">
              <a:off x="5595715" y="6144987"/>
              <a:ext cx="23891" cy="22675"/>
            </a:xfrm>
            <a:prstGeom prst="ellipse">
              <a:avLst/>
            </a:prstGeom>
            <a:solidFill>
              <a:srgbClr val="F418C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6" name="文本框 365"/>
            <p:cNvSpPr txBox="1"/>
            <p:nvPr/>
          </p:nvSpPr>
          <p:spPr>
            <a:xfrm>
              <a:off x="3628705" y="1412776"/>
              <a:ext cx="2133951" cy="369332"/>
            </a:xfrm>
            <a:prstGeom prst="rect">
              <a:avLst/>
            </a:prstGeom>
            <a:noFill/>
          </p:spPr>
          <p:txBody>
            <a:bodyPr wrap="square" rtlCol="0">
              <a:spAutoFit/>
            </a:bodyPr>
            <a:lstStyle/>
            <a:p>
              <a:r>
                <a:rPr lang="en-US" altLang="zh-CN" dirty="0" smtClean="0">
                  <a:solidFill>
                    <a:schemeClr val="bg1"/>
                  </a:solidFill>
                </a:rPr>
                <a:t>1981-1993</a:t>
              </a:r>
              <a:endParaRPr lang="zh-CN" altLang="en-US" dirty="0">
                <a:solidFill>
                  <a:schemeClr val="bg1"/>
                </a:solidFill>
              </a:endParaRPr>
            </a:p>
          </p:txBody>
        </p:sp>
      </p:grpSp>
    </p:spTree>
    <p:extLst>
      <p:ext uri="{BB962C8B-B14F-4D97-AF65-F5344CB8AC3E}">
        <p14:creationId xmlns:p14="http://schemas.microsoft.com/office/powerpoint/2010/main" val="271641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fig14.tif"/>
          <p:cNvPicPr>
            <a:picLocks noChangeAspect="1"/>
          </p:cNvPicPr>
          <p:nvPr/>
        </p:nvPicPr>
        <p:blipFill>
          <a:blip r:embed="rId3" cstate="print"/>
          <a:srcRect b="40748"/>
          <a:stretch>
            <a:fillRect/>
          </a:stretch>
        </p:blipFill>
        <p:spPr>
          <a:xfrm>
            <a:off x="214314" y="1374624"/>
            <a:ext cx="8786842" cy="5054772"/>
          </a:xfrm>
          <a:prstGeom prst="rect">
            <a:avLst/>
          </a:prstGeom>
        </p:spPr>
      </p:pic>
      <p:sp>
        <p:nvSpPr>
          <p:cNvPr id="6" name="标题 1"/>
          <p:cNvSpPr>
            <a:spLocks noGrp="1"/>
          </p:cNvSpPr>
          <p:nvPr>
            <p:ph type="title" idx="4294967295"/>
          </p:nvPr>
        </p:nvSpPr>
        <p:spPr>
          <a:xfrm>
            <a:off x="0" y="23256"/>
            <a:ext cx="8785225" cy="720725"/>
          </a:xfrm>
        </p:spPr>
        <p:txBody>
          <a:bodyPr>
            <a:noAutofit/>
          </a:bodyPr>
          <a:lstStyle/>
          <a:p>
            <a:pPr algn="l">
              <a:defRPr/>
            </a:pPr>
            <a:r>
              <a:rPr lang="en-US" altLang="zh-CN" sz="3000" dirty="0" smtClean="0">
                <a:ea typeface="华文中宋" pitchFamily="2" charset="-122"/>
                <a:cs typeface="Arial" pitchFamily="34" charset="0"/>
              </a:rPr>
              <a:t> </a:t>
            </a:r>
            <a:r>
              <a:rPr lang="en-US" altLang="zh-CN" sz="3000" b="1" dirty="0">
                <a:solidFill>
                  <a:schemeClr val="tx2"/>
                </a:solidFill>
                <a:ea typeface="华文中宋" pitchFamily="2" charset="-122"/>
                <a:cs typeface="Arial" pitchFamily="34" charset="0"/>
              </a:rPr>
              <a:t>Skew-T diagrams</a:t>
            </a:r>
            <a:endParaRPr lang="zh-CN" altLang="en-US" sz="3000" b="1" dirty="0">
              <a:solidFill>
                <a:schemeClr val="tx2"/>
              </a:solidFill>
              <a:ea typeface="华文中宋" pitchFamily="2" charset="-122"/>
              <a:cs typeface="Arial" pitchFamily="34" charset="0"/>
            </a:endParaRPr>
          </a:p>
        </p:txBody>
      </p:sp>
      <p:pic>
        <p:nvPicPr>
          <p:cNvPr id="10" name="图片 9" descr="fig14.tif"/>
          <p:cNvPicPr>
            <a:picLocks noChangeAspect="1"/>
          </p:cNvPicPr>
          <p:nvPr/>
        </p:nvPicPr>
        <p:blipFill>
          <a:blip r:embed="rId3" cstate="print"/>
          <a:srcRect l="4878" t="62490" r="56098" b="-172"/>
          <a:stretch>
            <a:fillRect/>
          </a:stretch>
        </p:blipFill>
        <p:spPr>
          <a:xfrm>
            <a:off x="650162" y="3204236"/>
            <a:ext cx="3429024" cy="3214710"/>
          </a:xfrm>
          <a:prstGeom prst="rect">
            <a:avLst/>
          </a:prstGeom>
        </p:spPr>
      </p:pic>
      <p:pic>
        <p:nvPicPr>
          <p:cNvPr id="11" name="图片 10" descr="fig14.tif"/>
          <p:cNvPicPr>
            <a:picLocks noChangeAspect="1"/>
          </p:cNvPicPr>
          <p:nvPr/>
        </p:nvPicPr>
        <p:blipFill>
          <a:blip r:embed="rId3" cstate="print"/>
          <a:srcRect l="55284" t="61652" r="6504" b="-1010"/>
          <a:stretch>
            <a:fillRect/>
          </a:stretch>
        </p:blipFill>
        <p:spPr>
          <a:xfrm>
            <a:off x="5072066" y="3143248"/>
            <a:ext cx="3357586" cy="3357586"/>
          </a:xfrm>
          <a:prstGeom prst="rect">
            <a:avLst/>
          </a:prstGeom>
        </p:spPr>
      </p:pic>
      <p:sp>
        <p:nvSpPr>
          <p:cNvPr id="12" name="标题 1"/>
          <p:cNvSpPr txBox="1">
            <a:spLocks/>
          </p:cNvSpPr>
          <p:nvPr/>
        </p:nvSpPr>
        <p:spPr bwMode="auto">
          <a:xfrm>
            <a:off x="5436096" y="717417"/>
            <a:ext cx="1800200"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smtClean="0">
                <a:ln>
                  <a:noFill/>
                </a:ln>
                <a:solidFill>
                  <a:srgbClr val="C00000"/>
                </a:solidFill>
                <a:effectLst/>
                <a:uLnTx/>
                <a:uFillTx/>
                <a:latin typeface="Arial" pitchFamily="34" charset="0"/>
                <a:ea typeface="+mj-ea"/>
                <a:cs typeface="+mj-cs"/>
              </a:rPr>
              <a:t>14 LST</a:t>
            </a:r>
            <a:endParaRPr kumimoji="0" lang="zh-CN" altLang="en-US" sz="3000" b="1" i="0" u="none" strike="noStrike" kern="1200" cap="none" spc="0" normalizeH="0" baseline="0" noProof="0" dirty="0">
              <a:ln>
                <a:noFill/>
              </a:ln>
              <a:solidFill>
                <a:srgbClr val="C00000"/>
              </a:solidFill>
              <a:effectLst/>
              <a:uLnTx/>
              <a:uFillTx/>
              <a:latin typeface="Arial" pitchFamily="34" charset="0"/>
              <a:ea typeface="+mj-ea"/>
              <a:cs typeface="+mj-cs"/>
            </a:endParaRPr>
          </a:p>
        </p:txBody>
      </p:sp>
      <p:sp>
        <p:nvSpPr>
          <p:cNvPr id="8" name="标题 1"/>
          <p:cNvSpPr txBox="1">
            <a:spLocks/>
          </p:cNvSpPr>
          <p:nvPr/>
        </p:nvSpPr>
        <p:spPr bwMode="auto">
          <a:xfrm>
            <a:off x="1464574" y="688715"/>
            <a:ext cx="1800200" cy="72008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smtClean="0">
                <a:ln>
                  <a:noFill/>
                </a:ln>
                <a:solidFill>
                  <a:srgbClr val="C00000"/>
                </a:solidFill>
                <a:effectLst/>
                <a:uLnTx/>
                <a:uFillTx/>
                <a:latin typeface="Arial" pitchFamily="34" charset="0"/>
                <a:ea typeface="+mj-ea"/>
                <a:cs typeface="+mj-cs"/>
              </a:rPr>
              <a:t>08 LST</a:t>
            </a:r>
            <a:endParaRPr kumimoji="0" lang="zh-CN" altLang="en-US" sz="3000" b="1" i="0" u="none" strike="noStrike" kern="1200" cap="none" spc="0" normalizeH="0" baseline="0" noProof="0" dirty="0">
              <a:ln>
                <a:noFill/>
              </a:ln>
              <a:solidFill>
                <a:srgbClr val="C00000"/>
              </a:solidFill>
              <a:effectLst/>
              <a:uLnTx/>
              <a:uFillTx/>
              <a:latin typeface="Arial" pitchFamily="34" charset="0"/>
              <a:ea typeface="+mj-ea"/>
              <a:cs typeface="+mj-cs"/>
            </a:endParaRPr>
          </a:p>
        </p:txBody>
      </p:sp>
    </p:spTree>
    <p:extLst>
      <p:ext uri="{BB962C8B-B14F-4D97-AF65-F5344CB8AC3E}">
        <p14:creationId xmlns:p14="http://schemas.microsoft.com/office/powerpoint/2010/main" val="574384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58" y="148299"/>
            <a:ext cx="8358246" cy="720080"/>
          </a:xfrm>
        </p:spPr>
        <p:txBody>
          <a:bodyPr>
            <a:normAutofit fontScale="90000"/>
          </a:bodyPr>
          <a:lstStyle/>
          <a:p>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85199"/>
            <a:ext cx="9144000" cy="3887602"/>
          </a:xfrm>
          <a:prstGeom prst="rect">
            <a:avLst/>
          </a:prstGeom>
        </p:spPr>
      </p:pic>
    </p:spTree>
    <p:extLst>
      <p:ext uri="{BB962C8B-B14F-4D97-AF65-F5344CB8AC3E}">
        <p14:creationId xmlns:p14="http://schemas.microsoft.com/office/powerpoint/2010/main" val="1841286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7638"/>
            <a:ext cx="9144000" cy="3842724"/>
          </a:xfrm>
          <a:prstGeom prst="rect">
            <a:avLst/>
          </a:prstGeom>
        </p:spPr>
      </p:pic>
    </p:spTree>
    <p:extLst>
      <p:ext uri="{BB962C8B-B14F-4D97-AF65-F5344CB8AC3E}">
        <p14:creationId xmlns:p14="http://schemas.microsoft.com/office/powerpoint/2010/main" val="2246420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9715"/>
            <a:ext cx="9144000" cy="3838569"/>
          </a:xfrm>
          <a:prstGeom prst="rect">
            <a:avLst/>
          </a:prstGeom>
        </p:spPr>
      </p:pic>
    </p:spTree>
    <p:extLst>
      <p:ext uri="{BB962C8B-B14F-4D97-AF65-F5344CB8AC3E}">
        <p14:creationId xmlns:p14="http://schemas.microsoft.com/office/powerpoint/2010/main" val="2468855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7158" y="188639"/>
            <a:ext cx="8358246" cy="764397"/>
          </a:xfrm>
        </p:spPr>
        <p:txBody>
          <a:bodyPr>
            <a:normAutofit/>
          </a:bodyPr>
          <a:lstStyle/>
          <a:p>
            <a:r>
              <a:rPr lang="en-US" altLang="zh-CN" sz="3200" dirty="0" smtClean="0"/>
              <a:t>Background </a:t>
            </a:r>
            <a:endParaRPr lang="zh-CN" altLang="en-US" sz="3200" dirty="0"/>
          </a:p>
        </p:txBody>
      </p:sp>
      <p:sp>
        <p:nvSpPr>
          <p:cNvPr id="21" name="矩形 20"/>
          <p:cNvSpPr/>
          <p:nvPr/>
        </p:nvSpPr>
        <p:spPr>
          <a:xfrm>
            <a:off x="1175154" y="803741"/>
            <a:ext cx="4771821" cy="553998"/>
          </a:xfrm>
          <a:prstGeom prst="rect">
            <a:avLst/>
          </a:prstGeom>
        </p:spPr>
        <p:txBody>
          <a:bodyPr wrap="square">
            <a:spAutoFit/>
          </a:bodyPr>
          <a:lstStyle/>
          <a:p>
            <a:pPr>
              <a:lnSpc>
                <a:spcPct val="150000"/>
              </a:lnSpc>
            </a:pPr>
            <a:r>
              <a:rPr lang="en-US" altLang="zh-CN" sz="2000" b="1" dirty="0">
                <a:latin typeface="Times New Roman" panose="02020603050405020304" pitchFamily="18" charset="0"/>
                <a:cs typeface="Times New Roman" panose="02020603050405020304" pitchFamily="18" charset="0"/>
              </a:rPr>
              <a:t>24h </a:t>
            </a:r>
            <a:r>
              <a:rPr lang="en-US" altLang="zh-CN" sz="2000" b="1" dirty="0" smtClean="0">
                <a:latin typeface="Times New Roman" panose="02020603050405020304" pitchFamily="18" charset="0"/>
                <a:cs typeface="Times New Roman" panose="02020603050405020304" pitchFamily="18" charset="0"/>
              </a:rPr>
              <a:t>precipitation: 21/00z-22/00z </a:t>
            </a:r>
            <a:r>
              <a:rPr lang="en-US" altLang="zh-CN" sz="2000" b="1" dirty="0">
                <a:latin typeface="Times New Roman" panose="02020603050405020304" pitchFamily="18" charset="0"/>
                <a:cs typeface="Times New Roman" panose="02020603050405020304" pitchFamily="18" charset="0"/>
              </a:rPr>
              <a:t>July 2012</a:t>
            </a:r>
          </a:p>
        </p:txBody>
      </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3356" t="6102" b="3866"/>
          <a:stretch/>
        </p:blipFill>
        <p:spPr>
          <a:xfrm>
            <a:off x="398126" y="1208444"/>
            <a:ext cx="6325879" cy="4419860"/>
          </a:xfrm>
          <a:prstGeom prst="rect">
            <a:avLst/>
          </a:prstGeom>
        </p:spPr>
      </p:pic>
      <p:sp>
        <p:nvSpPr>
          <p:cNvPr id="22" name="矩形 21"/>
          <p:cNvSpPr/>
          <p:nvPr/>
        </p:nvSpPr>
        <p:spPr>
          <a:xfrm>
            <a:off x="4293989" y="3961168"/>
            <a:ext cx="4860032" cy="2862322"/>
          </a:xfrm>
          <a:prstGeom prst="rect">
            <a:avLst/>
          </a:prstGeom>
          <a:solidFill>
            <a:schemeClr val="bg1"/>
          </a:solidFill>
        </p:spPr>
        <p:txBody>
          <a:bodyPr wrap="square">
            <a:spAutoFit/>
          </a:bodyPr>
          <a:lstStyle/>
          <a:p>
            <a:pPr>
              <a:lnSpc>
                <a:spcPct val="150000"/>
              </a:lnSpc>
            </a:pPr>
            <a:r>
              <a:rPr lang="en-US" altLang="zh-CN" sz="2400" b="1" dirty="0" smtClean="0">
                <a:latin typeface="Times New Roman" panose="02020603050405020304" pitchFamily="18" charset="0"/>
                <a:cs typeface="Times New Roman" panose="02020603050405020304" pitchFamily="18" charset="0"/>
              </a:rPr>
              <a:t>90% Beijing area  &gt;100mm(3.9inch)</a:t>
            </a:r>
          </a:p>
          <a:p>
            <a:pPr>
              <a:lnSpc>
                <a:spcPct val="150000"/>
              </a:lnSpc>
            </a:pPr>
            <a:r>
              <a:rPr lang="en-US" altLang="zh-CN" sz="2400" b="1" dirty="0" smtClean="0">
                <a:latin typeface="Times New Roman" panose="02020603050405020304" pitchFamily="18" charset="0"/>
                <a:cs typeface="Times New Roman" panose="02020603050405020304" pitchFamily="18" charset="0"/>
              </a:rPr>
              <a:t>Mean ~190mm(7.5inch)</a:t>
            </a:r>
          </a:p>
          <a:p>
            <a:pPr>
              <a:lnSpc>
                <a:spcPct val="150000"/>
              </a:lnSpc>
            </a:pPr>
            <a:r>
              <a:rPr lang="en-US" altLang="zh-CN" sz="2400" b="1" dirty="0" smtClean="0">
                <a:latin typeface="Times New Roman" panose="02020603050405020304" pitchFamily="18" charset="0"/>
                <a:cs typeface="Times New Roman" panose="02020603050405020304" pitchFamily="18" charset="0"/>
              </a:rPr>
              <a:t>Maximum ~460mm(18.1inch)</a:t>
            </a:r>
          </a:p>
          <a:p>
            <a:pPr>
              <a:lnSpc>
                <a:spcPct val="150000"/>
              </a:lnSpc>
            </a:pPr>
            <a:r>
              <a:rPr lang="en-US" altLang="zh-CN" sz="2400" b="1" dirty="0" smtClean="0">
                <a:latin typeface="Times New Roman" panose="02020603050405020304" pitchFamily="18" charset="0"/>
                <a:cs typeface="Times New Roman" panose="02020603050405020304" pitchFamily="18" charset="0"/>
              </a:rPr>
              <a:t>Fatality: 79 </a:t>
            </a:r>
          </a:p>
          <a:p>
            <a:pPr>
              <a:lnSpc>
                <a:spcPct val="150000"/>
              </a:lnSpc>
            </a:pPr>
            <a:r>
              <a:rPr lang="en-US" altLang="zh-CN" sz="2400" b="1" dirty="0">
                <a:latin typeface="Times New Roman" panose="02020603050405020304" pitchFamily="18" charset="0"/>
                <a:cs typeface="Times New Roman" panose="02020603050405020304" pitchFamily="18" charset="0"/>
              </a:rPr>
              <a:t>D</a:t>
            </a:r>
            <a:r>
              <a:rPr lang="en-US" altLang="zh-CN" sz="2400" b="1" dirty="0" smtClean="0">
                <a:latin typeface="Times New Roman" panose="02020603050405020304" pitchFamily="18" charset="0"/>
                <a:cs typeface="Times New Roman" panose="02020603050405020304" pitchFamily="18" charset="0"/>
              </a:rPr>
              <a:t>irect economic loss: ~$1.9Billion</a:t>
            </a:r>
            <a:endParaRPr lang="en-US" altLang="zh-CN" sz="2400" b="1" dirty="0">
              <a:latin typeface="Times New Roman" panose="02020603050405020304" pitchFamily="18" charset="0"/>
              <a:cs typeface="Times New Roman" panose="02020603050405020304" pitchFamily="18" charset="0"/>
            </a:endParaRPr>
          </a:p>
        </p:txBody>
      </p:sp>
      <p:sp>
        <p:nvSpPr>
          <p:cNvPr id="6" name="椭圆 5"/>
          <p:cNvSpPr>
            <a:spLocks noChangeAspect="1"/>
          </p:cNvSpPr>
          <p:nvPr/>
        </p:nvSpPr>
        <p:spPr>
          <a:xfrm>
            <a:off x="2814312" y="3408161"/>
            <a:ext cx="68927" cy="70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a:spLocks noChangeAspect="1"/>
          </p:cNvSpPr>
          <p:nvPr/>
        </p:nvSpPr>
        <p:spPr>
          <a:xfrm>
            <a:off x="3117092" y="3401236"/>
            <a:ext cx="68927" cy="701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extLst>
      <p:ext uri="{BB962C8B-B14F-4D97-AF65-F5344CB8AC3E}">
        <p14:creationId xmlns:p14="http://schemas.microsoft.com/office/powerpoint/2010/main" val="1025759954"/>
      </p:ext>
    </p:extLst>
  </p:cSld>
  <p:clrMapOvr>
    <a:masterClrMapping/>
  </p:clrMapOvr>
  <mc:AlternateContent xmlns:mc="http://schemas.openxmlformats.org/markup-compatibility/2006" xmlns:p14="http://schemas.microsoft.com/office/powerpoint/2010/main">
    <mc:Choice Requires="p14">
      <p:transition p14:dur="0" advTm="79337"/>
    </mc:Choice>
    <mc:Fallback xmlns="">
      <p:transition advTm="793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7" presetClass="emph" presetSubtype="0" repeatCount="indefinite" fill="hold" grpId="0" nodeType="withEffect">
                                  <p:stCondLst>
                                    <p:cond delay="0"/>
                                  </p:stCondLst>
                                  <p:childTnLst>
                                    <p:animClr clrSpc="rgb" dir="cw">
                                      <p:cBhvr override="childStyle">
                                        <p:cTn id="8" dur="250" autoRev="1" fill="hold"/>
                                        <p:tgtEl>
                                          <p:spTgt spid="6"/>
                                        </p:tgtEl>
                                        <p:attrNameLst>
                                          <p:attrName>style.color</p:attrName>
                                        </p:attrNameLst>
                                      </p:cBhvr>
                                      <p:to>
                                        <a:schemeClr val="bg1"/>
                                      </p:to>
                                    </p:animClr>
                                    <p:animClr clrSpc="rgb" dir="cw">
                                      <p:cBhvr>
                                        <p:cTn id="9" dur="250" autoRev="1" fill="hold"/>
                                        <p:tgtEl>
                                          <p:spTgt spid="6"/>
                                        </p:tgtEl>
                                        <p:attrNameLst>
                                          <p:attrName>fillcolor</p:attrName>
                                        </p:attrNameLst>
                                      </p:cBhvr>
                                      <p:to>
                                        <a:schemeClr val="bg1"/>
                                      </p:to>
                                    </p:animClr>
                                    <p:set>
                                      <p:cBhvr>
                                        <p:cTn id="10" dur="250" autoRev="1" fill="hold"/>
                                        <p:tgtEl>
                                          <p:spTgt spid="6"/>
                                        </p:tgtEl>
                                        <p:attrNameLst>
                                          <p:attrName>fill.type</p:attrName>
                                        </p:attrNameLst>
                                      </p:cBhvr>
                                      <p:to>
                                        <p:strVal val="solid"/>
                                      </p:to>
                                    </p:set>
                                    <p:set>
                                      <p:cBhvr>
                                        <p:cTn id="11" dur="250" autoRev="1" fill="hold"/>
                                        <p:tgtEl>
                                          <p:spTgt spid="6"/>
                                        </p:tgtEl>
                                        <p:attrNameLst>
                                          <p:attrName>fill.on</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27" presetClass="emph" presetSubtype="0" repeatCount="indefinite" fill="hold" grpId="0" nodeType="withEffect">
                                  <p:stCondLst>
                                    <p:cond delay="0"/>
                                  </p:stCondLst>
                                  <p:childTnLst>
                                    <p:animClr clrSpc="rgb" dir="cw">
                                      <p:cBhvr override="childStyle">
                                        <p:cTn id="17" dur="250" autoRev="1" fill="hold"/>
                                        <p:tgtEl>
                                          <p:spTgt spid="7"/>
                                        </p:tgtEl>
                                        <p:attrNameLst>
                                          <p:attrName>style.color</p:attrName>
                                        </p:attrNameLst>
                                      </p:cBhvr>
                                      <p:to>
                                        <a:schemeClr val="bg1"/>
                                      </p:to>
                                    </p:animClr>
                                    <p:animClr clrSpc="rgb" dir="cw">
                                      <p:cBhvr>
                                        <p:cTn id="18" dur="250" autoRev="1" fill="hold"/>
                                        <p:tgtEl>
                                          <p:spTgt spid="7"/>
                                        </p:tgtEl>
                                        <p:attrNameLst>
                                          <p:attrName>fillcolor</p:attrName>
                                        </p:attrNameLst>
                                      </p:cBhvr>
                                      <p:to>
                                        <a:schemeClr val="bg1"/>
                                      </p:to>
                                    </p:animClr>
                                    <p:set>
                                      <p:cBhvr>
                                        <p:cTn id="19" dur="250" autoRev="1" fill="hold"/>
                                        <p:tgtEl>
                                          <p:spTgt spid="7"/>
                                        </p:tgtEl>
                                        <p:attrNameLst>
                                          <p:attrName>fill.type</p:attrName>
                                        </p:attrNameLst>
                                      </p:cBhvr>
                                      <p:to>
                                        <p:strVal val="solid"/>
                                      </p:to>
                                    </p:set>
                                    <p:set>
                                      <p:cBhvr>
                                        <p:cTn id="20" dur="250" autoRev="1"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200" dirty="0" smtClean="0"/>
              <a:t>Sensitive area </a:t>
            </a:r>
            <a:r>
              <a:rPr lang="en-US" altLang="zh-CN" sz="3200" dirty="0" smtClean="0">
                <a:latin typeface="Times New Roman" panose="02020603050405020304" pitchFamily="18" charset="0"/>
                <a:ea typeface="宋体" panose="02010600030101010101" pitchFamily="2" charset="-122"/>
                <a:cs typeface="Times New Roman" panose="02020603050405020304" pitchFamily="18" charset="0"/>
              </a:rPr>
              <a:t>–</a:t>
            </a:r>
            <a:r>
              <a:rPr lang="en-US" altLang="zh-CN" sz="3200" dirty="0" smtClean="0"/>
              <a:t> CNOP</a:t>
            </a:r>
            <a:endParaRPr lang="zh-CN" altLang="en-US" sz="3200" dirty="0"/>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354" y="1124744"/>
            <a:ext cx="8607854" cy="4824000"/>
          </a:xfrm>
        </p:spPr>
      </p:pic>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l="-1" t="1944" r="1347"/>
          <a:stretch/>
        </p:blipFill>
        <p:spPr>
          <a:xfrm>
            <a:off x="1259632" y="3681832"/>
            <a:ext cx="2944646" cy="248293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207" y="3681832"/>
            <a:ext cx="2970697" cy="2518019"/>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6216" y="3664074"/>
            <a:ext cx="2928258" cy="2461434"/>
          </a:xfrm>
          <a:prstGeom prst="rect">
            <a:avLst/>
          </a:prstGeom>
        </p:spPr>
      </p:pic>
    </p:spTree>
    <p:extLst>
      <p:ext uri="{BB962C8B-B14F-4D97-AF65-F5344CB8AC3E}">
        <p14:creationId xmlns:p14="http://schemas.microsoft.com/office/powerpoint/2010/main" val="4203182417"/>
      </p:ext>
    </p:extLst>
  </p:cSld>
  <p:clrMapOvr>
    <a:masterClrMapping/>
  </p:clrMapOvr>
  <mc:AlternateContent xmlns:mc="http://schemas.openxmlformats.org/markup-compatibility/2006" xmlns:p14="http://schemas.microsoft.com/office/powerpoint/2010/main">
    <mc:Choice Requires="p14">
      <p:transition p14:dur="0" advTm="23778"/>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1560" y="1700808"/>
            <a:ext cx="7856154" cy="1800493"/>
          </a:xfrm>
          <a:prstGeom prst="rect">
            <a:avLst/>
          </a:prstGeom>
        </p:spPr>
        <p:txBody>
          <a:bodyPr wrap="square">
            <a:spAutoFit/>
          </a:bodyPr>
          <a:lstStyle/>
          <a:p>
            <a:pPr>
              <a:lnSpc>
                <a:spcPct val="150000"/>
              </a:lnSpc>
            </a:pPr>
            <a:r>
              <a:rPr lang="en-US" altLang="zh-CN" sz="3600" b="1" dirty="0" smtClean="0">
                <a:solidFill>
                  <a:srgbClr val="FF0000"/>
                </a:solidFill>
                <a:latin typeface="Times New Roman" panose="02020603050405020304" pitchFamily="18" charset="0"/>
                <a:ea typeface="宋体" panose="02010600030101010101" pitchFamily="2" charset="-122"/>
                <a:cs typeface="Times New Roman" panose="02020603050405020304" pitchFamily="18" charset="0"/>
              </a:rPr>
              <a:t>Question 1</a:t>
            </a:r>
          </a:p>
          <a:p>
            <a:pPr>
              <a:lnSpc>
                <a:spcPct val="150000"/>
              </a:lnSpc>
            </a:pPr>
            <a:r>
              <a:rPr lang="en-US" altLang="zh-CN" sz="3600" b="1" dirty="0">
                <a:latin typeface="Times New Roman" panose="02020603050405020304" pitchFamily="18" charset="0"/>
                <a:ea typeface="宋体" panose="02010600030101010101" pitchFamily="2" charset="-122"/>
                <a:cs typeface="Times New Roman" panose="02020603050405020304" pitchFamily="18" charset="0"/>
              </a:rPr>
              <a:t>How was the operational forecast</a:t>
            </a:r>
            <a:r>
              <a:rPr lang="en-US" altLang="zh-CN" sz="3600" b="1" dirty="0" smtClean="0">
                <a:latin typeface="Times New Roman" panose="02020603050405020304" pitchFamily="18" charset="0"/>
                <a:ea typeface="宋体" panose="02010600030101010101" pitchFamily="2" charset="-122"/>
                <a:cs typeface="Times New Roman" panose="02020603050405020304" pitchFamily="18" charset="0"/>
              </a:rPr>
              <a:t>?</a:t>
            </a:r>
            <a:endParaRPr lang="en-US" altLang="zh-CN" sz="3600" b="1"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442756802"/>
      </p:ext>
    </p:extLst>
  </p:cSld>
  <p:clrMapOvr>
    <a:masterClrMapping/>
  </p:clrMapOvr>
  <mc:AlternateContent xmlns:mc="http://schemas.openxmlformats.org/markup-compatibility/2006" xmlns:p14="http://schemas.microsoft.com/office/powerpoint/2010/main">
    <mc:Choice Requires="p14">
      <p:transition p14:dur="0" advTm="6969"/>
    </mc:Choice>
    <mc:Fallback xmlns="">
      <p:transition advTm="6969"/>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32897"/>
            <a:ext cx="8496633" cy="720080"/>
          </a:xfrm>
        </p:spPr>
        <p:txBody>
          <a:bodyPr>
            <a:normAutofit/>
          </a:bodyPr>
          <a:lstStyle/>
          <a:p>
            <a:r>
              <a:rPr lang="en-US" altLang="zh-CN" sz="3800" dirty="0" err="1" smtClean="0">
                <a:solidFill>
                  <a:srgbClr val="A50021"/>
                </a:solidFill>
              </a:rPr>
              <a:t>NWP</a:t>
            </a:r>
            <a:r>
              <a:rPr lang="en-US" altLang="zh-CN" sz="3800" dirty="0" smtClean="0">
                <a:solidFill>
                  <a:srgbClr val="A50021"/>
                </a:solidFill>
              </a:rPr>
              <a:t>: Regional model</a:t>
            </a:r>
            <a:endParaRPr lang="zh-CN" altLang="en-US" sz="3800" dirty="0">
              <a:solidFill>
                <a:srgbClr val="A50021"/>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8</a:t>
            </a:fld>
            <a:endParaRPr lang="zh-CN" altLang="en-US"/>
          </a:p>
        </p:txBody>
      </p:sp>
      <p:sp>
        <p:nvSpPr>
          <p:cNvPr id="9" name="文本框 8"/>
          <p:cNvSpPr txBox="1"/>
          <p:nvPr/>
        </p:nvSpPr>
        <p:spPr>
          <a:xfrm>
            <a:off x="818938" y="1302847"/>
            <a:ext cx="4617157" cy="461665"/>
          </a:xfrm>
          <a:prstGeom prst="rect">
            <a:avLst/>
          </a:prstGeom>
          <a:noFill/>
        </p:spPr>
        <p:txBody>
          <a:bodyPr wrap="square" rtlCol="0">
            <a:spAutoFit/>
          </a:bodyPr>
          <a:lstStyle/>
          <a:p>
            <a:r>
              <a:rPr lang="en-US" altLang="zh-CN" sz="2400" b="1" dirty="0" smtClean="0"/>
              <a:t>12 h 08-20 </a:t>
            </a:r>
            <a:r>
              <a:rPr lang="en-US" altLang="zh-CN" sz="2400" b="1" dirty="0" err="1" smtClean="0"/>
              <a:t>LST</a:t>
            </a:r>
            <a:r>
              <a:rPr lang="en-US" altLang="zh-CN" sz="2400" b="1" dirty="0" smtClean="0"/>
              <a:t> 21 July</a:t>
            </a:r>
            <a:r>
              <a:rPr lang="zh-CN" altLang="en-US" sz="2400" b="1" dirty="0" smtClean="0"/>
              <a:t> </a:t>
            </a:r>
            <a:endParaRPr lang="zh-CN" altLang="en-US" sz="2400" b="1" dirty="0"/>
          </a:p>
        </p:txBody>
      </p:sp>
      <p:pic>
        <p:nvPicPr>
          <p:cNvPr id="10" name="图片 9"/>
          <p:cNvPicPr>
            <a:picLocks noChangeAspect="1"/>
          </p:cNvPicPr>
          <p:nvPr/>
        </p:nvPicPr>
        <p:blipFill>
          <a:blip r:embed="rId4"/>
          <a:stretch>
            <a:fillRect/>
          </a:stretch>
        </p:blipFill>
        <p:spPr>
          <a:xfrm>
            <a:off x="586566" y="2081286"/>
            <a:ext cx="8201458" cy="4064758"/>
          </a:xfrm>
          <a:prstGeom prst="rect">
            <a:avLst/>
          </a:prstGeom>
        </p:spPr>
      </p:pic>
    </p:spTree>
    <p:custDataLst>
      <p:tags r:id="rId1"/>
    </p:custDataLst>
    <p:extLst>
      <p:ext uri="{BB962C8B-B14F-4D97-AF65-F5344CB8AC3E}">
        <p14:creationId xmlns:p14="http://schemas.microsoft.com/office/powerpoint/2010/main" val="79760682"/>
      </p:ext>
    </p:extLst>
  </p:cSld>
  <p:clrMapOvr>
    <a:masterClrMapping/>
  </p:clrMapOvr>
  <mc:AlternateContent xmlns:mc="http://schemas.openxmlformats.org/markup-compatibility/2006" xmlns:p14="http://schemas.microsoft.com/office/powerpoint/2010/main">
    <mc:Choice Requires="p14">
      <p:transition p14:dur="0" advTm="58097"/>
    </mc:Choice>
    <mc:Fallback xmlns="">
      <p:transition advTm="5809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9399418" y="6492875"/>
            <a:ext cx="357158" cy="365125"/>
          </a:xfrm>
        </p:spPr>
        <p:txBody>
          <a:bodyPr/>
          <a:lstStyle/>
          <a:p>
            <a:fld id="{0C913308-F349-4B6D-A68A-DD1791B4A57B}" type="slidenum">
              <a:rPr lang="zh-CN" altLang="en-US" smtClean="0"/>
              <a:pPr/>
              <a:t>9</a:t>
            </a:fld>
            <a:endParaRPr lang="zh-CN" altLang="en-US"/>
          </a:p>
        </p:txBody>
      </p:sp>
      <p:sp>
        <p:nvSpPr>
          <p:cNvPr id="6" name="标题 1"/>
          <p:cNvSpPr>
            <a:spLocks noGrp="1"/>
          </p:cNvSpPr>
          <p:nvPr>
            <p:ph type="title"/>
          </p:nvPr>
        </p:nvSpPr>
        <p:spPr>
          <a:xfrm>
            <a:off x="0" y="32897"/>
            <a:ext cx="8496633" cy="720080"/>
          </a:xfrm>
        </p:spPr>
        <p:txBody>
          <a:bodyPr>
            <a:normAutofit/>
          </a:bodyPr>
          <a:lstStyle/>
          <a:p>
            <a:r>
              <a:rPr lang="en-US" altLang="zh-CN" sz="3800" dirty="0" err="1" smtClean="0">
                <a:solidFill>
                  <a:srgbClr val="A50021"/>
                </a:solidFill>
              </a:rPr>
              <a:t>NWP</a:t>
            </a:r>
            <a:r>
              <a:rPr lang="en-US" altLang="zh-CN" sz="3800" dirty="0" smtClean="0">
                <a:solidFill>
                  <a:srgbClr val="A50021"/>
                </a:solidFill>
              </a:rPr>
              <a:t>: Global Models</a:t>
            </a:r>
            <a:endParaRPr lang="zh-CN" altLang="en-US" sz="3800" dirty="0">
              <a:solidFill>
                <a:srgbClr val="A50021"/>
              </a:solidFill>
            </a:endParaRPr>
          </a:p>
        </p:txBody>
      </p:sp>
      <p:pic>
        <p:nvPicPr>
          <p:cNvPr id="7" name="内容占位符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512168" y="1052736"/>
            <a:ext cx="7400924" cy="5550693"/>
          </a:xfrm>
          <a:prstGeom prst="rect">
            <a:avLst/>
          </a:prstGeom>
          <a:noFill/>
          <a:ln w="9525">
            <a:noFill/>
            <a:miter lim="800000"/>
            <a:headEnd/>
            <a:tailEnd/>
          </a:ln>
        </p:spPr>
      </p:pic>
      <p:sp>
        <p:nvSpPr>
          <p:cNvPr id="8" name="文本框 7"/>
          <p:cNvSpPr txBox="1"/>
          <p:nvPr/>
        </p:nvSpPr>
        <p:spPr>
          <a:xfrm>
            <a:off x="4123870" y="2780928"/>
            <a:ext cx="1537600" cy="369332"/>
          </a:xfrm>
          <a:prstGeom prst="rect">
            <a:avLst/>
          </a:prstGeom>
          <a:noFill/>
        </p:spPr>
        <p:txBody>
          <a:bodyPr wrap="none" rtlCol="0">
            <a:spAutoFit/>
          </a:bodyPr>
          <a:lstStyle/>
          <a:p>
            <a:r>
              <a:rPr lang="en-US" altLang="zh-CN" b="1" dirty="0" err="1" smtClean="0"/>
              <a:t>D03</a:t>
            </a:r>
            <a:r>
              <a:rPr lang="en-US" altLang="zh-CN" b="1" dirty="0" smtClean="0"/>
              <a:t>&gt;</a:t>
            </a:r>
            <a:r>
              <a:rPr lang="en-US" altLang="zh-CN" b="1" dirty="0" err="1" smtClean="0"/>
              <a:t>100mm</a:t>
            </a:r>
            <a:endParaRPr lang="zh-CN" altLang="en-US" b="1" dirty="0"/>
          </a:p>
        </p:txBody>
      </p:sp>
      <p:sp>
        <p:nvSpPr>
          <p:cNvPr id="9" name="文本框 8"/>
          <p:cNvSpPr txBox="1"/>
          <p:nvPr/>
        </p:nvSpPr>
        <p:spPr>
          <a:xfrm>
            <a:off x="4392488" y="3643416"/>
            <a:ext cx="1601721" cy="369332"/>
          </a:xfrm>
          <a:prstGeom prst="rect">
            <a:avLst/>
          </a:prstGeom>
          <a:noFill/>
        </p:spPr>
        <p:txBody>
          <a:bodyPr wrap="none" rtlCol="0">
            <a:spAutoFit/>
          </a:bodyPr>
          <a:lstStyle/>
          <a:p>
            <a:r>
              <a:rPr lang="en-US" altLang="zh-CN" b="1" dirty="0" err="1" smtClean="0"/>
              <a:t>D02</a:t>
            </a:r>
            <a:r>
              <a:rPr lang="en-US" altLang="zh-CN" b="1" dirty="0" smtClean="0"/>
              <a:t> &gt;</a:t>
            </a:r>
            <a:r>
              <a:rPr lang="en-US" altLang="zh-CN" b="1" dirty="0" err="1" smtClean="0"/>
              <a:t>200mm</a:t>
            </a:r>
            <a:endParaRPr lang="zh-CN" altLang="en-US" b="1" dirty="0"/>
          </a:p>
        </p:txBody>
      </p:sp>
      <p:sp>
        <p:nvSpPr>
          <p:cNvPr id="10" name="文本框 9"/>
          <p:cNvSpPr txBox="1"/>
          <p:nvPr/>
        </p:nvSpPr>
        <p:spPr>
          <a:xfrm>
            <a:off x="4608512" y="4076268"/>
            <a:ext cx="1601721" cy="369332"/>
          </a:xfrm>
          <a:prstGeom prst="rect">
            <a:avLst/>
          </a:prstGeom>
          <a:noFill/>
        </p:spPr>
        <p:txBody>
          <a:bodyPr wrap="none" rtlCol="0">
            <a:spAutoFit/>
          </a:bodyPr>
          <a:lstStyle/>
          <a:p>
            <a:r>
              <a:rPr lang="en-US" altLang="zh-CN" b="1" dirty="0" err="1" smtClean="0"/>
              <a:t>D01</a:t>
            </a:r>
            <a:r>
              <a:rPr lang="en-US" altLang="zh-CN" b="1" dirty="0" smtClean="0"/>
              <a:t> &gt;</a:t>
            </a:r>
            <a:r>
              <a:rPr lang="en-US" altLang="zh-CN" b="1" dirty="0" err="1" smtClean="0"/>
              <a:t>300mm</a:t>
            </a:r>
            <a:endParaRPr lang="zh-CN" altLang="en-US" b="1" dirty="0"/>
          </a:p>
        </p:txBody>
      </p:sp>
      <p:sp>
        <p:nvSpPr>
          <p:cNvPr id="2" name="文本框 1"/>
          <p:cNvSpPr txBox="1"/>
          <p:nvPr/>
        </p:nvSpPr>
        <p:spPr>
          <a:xfrm>
            <a:off x="172377" y="1621699"/>
            <a:ext cx="1399742" cy="2000548"/>
          </a:xfrm>
          <a:prstGeom prst="rect">
            <a:avLst/>
          </a:prstGeom>
          <a:noFill/>
        </p:spPr>
        <p:txBody>
          <a:bodyPr wrap="none" rtlCol="0">
            <a:spAutoFit/>
          </a:bodyPr>
          <a:lstStyle/>
          <a:p>
            <a:r>
              <a:rPr lang="en-US" altLang="zh-CN" sz="2800" b="1" dirty="0" err="1" smtClean="0"/>
              <a:t>TIGGIE</a:t>
            </a:r>
            <a:endParaRPr lang="en-US" altLang="zh-CN" sz="2800" b="1" dirty="0" smtClean="0"/>
          </a:p>
          <a:p>
            <a:endParaRPr lang="en-US" altLang="zh-CN" sz="2400" b="1" dirty="0"/>
          </a:p>
          <a:p>
            <a:r>
              <a:rPr lang="en-US" altLang="zh-CN" sz="2400" b="1" dirty="0" err="1" smtClean="0">
                <a:solidFill>
                  <a:srgbClr val="FF0000"/>
                </a:solidFill>
              </a:rPr>
              <a:t>ECMWF</a:t>
            </a:r>
            <a:endParaRPr lang="en-US" altLang="zh-CN" sz="2400" b="1" dirty="0" smtClean="0">
              <a:solidFill>
                <a:srgbClr val="FF0000"/>
              </a:solidFill>
            </a:endParaRPr>
          </a:p>
          <a:p>
            <a:r>
              <a:rPr lang="en-US" altLang="zh-CN" sz="2400" b="1" dirty="0" err="1" smtClean="0">
                <a:solidFill>
                  <a:srgbClr val="FF0000"/>
                </a:solidFill>
              </a:rPr>
              <a:t>NCEP</a:t>
            </a:r>
            <a:endParaRPr lang="en-US" altLang="zh-CN" sz="2400" b="1" dirty="0" smtClean="0">
              <a:solidFill>
                <a:srgbClr val="FF0000"/>
              </a:solidFill>
            </a:endParaRPr>
          </a:p>
          <a:p>
            <a:r>
              <a:rPr lang="en-US" altLang="zh-CN" sz="2400" b="1" dirty="0" smtClean="0">
                <a:solidFill>
                  <a:srgbClr val="FF0000"/>
                </a:solidFill>
              </a:rPr>
              <a:t>CMA</a:t>
            </a:r>
            <a:endParaRPr lang="zh-CN" altLang="en-US" sz="2400" b="1" dirty="0">
              <a:solidFill>
                <a:srgbClr val="FF0000"/>
              </a:solidFill>
            </a:endParaRPr>
          </a:p>
        </p:txBody>
      </p:sp>
    </p:spTree>
    <p:extLst>
      <p:ext uri="{BB962C8B-B14F-4D97-AF65-F5344CB8AC3E}">
        <p14:creationId xmlns:p14="http://schemas.microsoft.com/office/powerpoint/2010/main" val="2246280362"/>
      </p:ext>
    </p:extLst>
  </p:cSld>
  <p:clrMapOvr>
    <a:masterClrMapping/>
  </p:clrMapOvr>
  <mc:AlternateContent xmlns:mc="http://schemas.openxmlformats.org/markup-compatibility/2006" xmlns:p14="http://schemas.microsoft.com/office/powerpoint/2010/main">
    <mc:Choice Requires="p14">
      <p:transition p14:dur="0" advTm="70132"/>
    </mc:Choice>
    <mc:Fallback xmlns="">
      <p:transition advTm="70132"/>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9.6"/>
</p:tagLst>
</file>

<file path=ppt/tags/tag10.xml><?xml version="1.0" encoding="utf-8"?>
<p:tagLst xmlns:a="http://schemas.openxmlformats.org/drawingml/2006/main" xmlns:r="http://schemas.openxmlformats.org/officeDocument/2006/relationships" xmlns:p="http://schemas.openxmlformats.org/presentationml/2006/main">
  <p:tag name="TIMING" val="|15.1|16.7|4.7|0.9"/>
</p:tagLst>
</file>

<file path=ppt/tags/tag11.xml><?xml version="1.0" encoding="utf-8"?>
<p:tagLst xmlns:a="http://schemas.openxmlformats.org/drawingml/2006/main" xmlns:r="http://schemas.openxmlformats.org/officeDocument/2006/relationships" xmlns:p="http://schemas.openxmlformats.org/presentationml/2006/main">
  <p:tag name="TIMING" val="|1.3|11.8|0.6|11.2|3.3|20.9|11.2|14.5"/>
</p:tagLst>
</file>

<file path=ppt/tags/tag12.xml><?xml version="1.0" encoding="utf-8"?>
<p:tagLst xmlns:a="http://schemas.openxmlformats.org/drawingml/2006/main" xmlns:r="http://schemas.openxmlformats.org/officeDocument/2006/relationships" xmlns:p="http://schemas.openxmlformats.org/presentationml/2006/main">
  <p:tag name="TIMING" val="|39.6"/>
</p:tagLst>
</file>

<file path=ppt/tags/tag13.xml><?xml version="1.0" encoding="utf-8"?>
<p:tagLst xmlns:a="http://schemas.openxmlformats.org/drawingml/2006/main" xmlns:r="http://schemas.openxmlformats.org/officeDocument/2006/relationships" xmlns:p="http://schemas.openxmlformats.org/presentationml/2006/main">
  <p:tag name="TIMING" val="|18.9|12"/>
</p:tagLst>
</file>

<file path=ppt/tags/tag2.xml><?xml version="1.0" encoding="utf-8"?>
<p:tagLst xmlns:a="http://schemas.openxmlformats.org/drawingml/2006/main" xmlns:r="http://schemas.openxmlformats.org/officeDocument/2006/relationships" xmlns:p="http://schemas.openxmlformats.org/presentationml/2006/main">
  <p:tag name="TIMING" val="|12.1"/>
</p:tagLst>
</file>

<file path=ppt/tags/tag3.xml><?xml version="1.0" encoding="utf-8"?>
<p:tagLst xmlns:a="http://schemas.openxmlformats.org/drawingml/2006/main" xmlns:r="http://schemas.openxmlformats.org/officeDocument/2006/relationships" xmlns:p="http://schemas.openxmlformats.org/presentationml/2006/main">
  <p:tag name="TIMING" val="|51.3|14.7"/>
</p:tagLst>
</file>

<file path=ppt/tags/tag4.xml><?xml version="1.0" encoding="utf-8"?>
<p:tagLst xmlns:a="http://schemas.openxmlformats.org/drawingml/2006/main" xmlns:r="http://schemas.openxmlformats.org/officeDocument/2006/relationships" xmlns:p="http://schemas.openxmlformats.org/presentationml/2006/main">
  <p:tag name="TIMING" val="|18.9|12"/>
</p:tagLst>
</file>

<file path=ppt/tags/tag5.xml><?xml version="1.0" encoding="utf-8"?>
<p:tagLst xmlns:a="http://schemas.openxmlformats.org/drawingml/2006/main" xmlns:r="http://schemas.openxmlformats.org/officeDocument/2006/relationships" xmlns:p="http://schemas.openxmlformats.org/presentationml/2006/main">
  <p:tag name="TIMING" val="|10.7|2|0.9|4|3.2|0.5|8.2|0.5|9.8|0.8|3.6|8.2|6.5|26.4|8.5"/>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35.5|5.4|6.8"/>
</p:tagLst>
</file>

<file path=ppt/tags/tag8.xml><?xml version="1.0" encoding="utf-8"?>
<p:tagLst xmlns:a="http://schemas.openxmlformats.org/drawingml/2006/main" xmlns:r="http://schemas.openxmlformats.org/officeDocument/2006/relationships" xmlns:p="http://schemas.openxmlformats.org/presentationml/2006/main">
  <p:tag name="TIMING" val="|12.2|4.2|6.7"/>
</p:tagLst>
</file>

<file path=ppt/tags/tag9.xml><?xml version="1.0" encoding="utf-8"?>
<p:tagLst xmlns:a="http://schemas.openxmlformats.org/drawingml/2006/main" xmlns:r="http://schemas.openxmlformats.org/officeDocument/2006/relationships" xmlns:p="http://schemas.openxmlformats.org/presentationml/2006/main">
  <p:tag name="TIMING" val="|1.6|17.8"/>
</p:tagLst>
</file>

<file path=ppt/theme/theme1.xml><?xml version="1.0" encoding="utf-8"?>
<a:theme xmlns:a="http://schemas.openxmlformats.org/drawingml/2006/main" name="PK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KU">
      <a:majorFont>
        <a:latin typeface="Lucida Sans"/>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13937</TotalTime>
  <Words>3447</Words>
  <Application>Microsoft Office PowerPoint</Application>
  <PresentationFormat>全屏显示(4:3)</PresentationFormat>
  <Paragraphs>584</Paragraphs>
  <Slides>60</Slides>
  <Notes>22</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60</vt:i4>
      </vt:variant>
    </vt:vector>
  </HeadingPairs>
  <TitlesOfParts>
    <vt:vector size="76" baseType="lpstr">
      <vt:lpstr>仿宋</vt:lpstr>
      <vt:lpstr>黑体</vt:lpstr>
      <vt:lpstr>华文楷体</vt:lpstr>
      <vt:lpstr>华文新魏</vt:lpstr>
      <vt:lpstr>华文中宋</vt:lpstr>
      <vt:lpstr>楷体</vt:lpstr>
      <vt:lpstr>宋体</vt:lpstr>
      <vt:lpstr>微软雅黑</vt:lpstr>
      <vt:lpstr>Arial</vt:lpstr>
      <vt:lpstr>Arial Black</vt:lpstr>
      <vt:lpstr>Calibri</vt:lpstr>
      <vt:lpstr>Constantia</vt:lpstr>
      <vt:lpstr>Symbol</vt:lpstr>
      <vt:lpstr>Times New Roman</vt:lpstr>
      <vt:lpstr>Wingdings</vt:lpstr>
      <vt:lpstr>PKU</vt:lpstr>
      <vt:lpstr>PowerPoint 演示文稿</vt:lpstr>
      <vt:lpstr>Extreme weather event: Beijing 21July 2012</vt:lpstr>
      <vt:lpstr>PowerPoint 演示文稿</vt:lpstr>
      <vt:lpstr>Topography of Beijing </vt:lpstr>
      <vt:lpstr>Rainfall: Animation of Composite ZH</vt:lpstr>
      <vt:lpstr>Background </vt:lpstr>
      <vt:lpstr>PowerPoint 演示文稿</vt:lpstr>
      <vt:lpstr>NWP: Regional model</vt:lpstr>
      <vt:lpstr>NWP: Global Models</vt:lpstr>
      <vt:lpstr>NWP: Global Models</vt:lpstr>
      <vt:lpstr>ECMWF ensemble forecast result</vt:lpstr>
      <vt:lpstr>PowerPoint 演示文稿</vt:lpstr>
      <vt:lpstr>Synoptic analysis</vt:lpstr>
      <vt:lpstr>Correlation coefficient (shaded)</vt:lpstr>
      <vt:lpstr>Correlation coefficient (shaded)</vt:lpstr>
      <vt:lpstr>Correlation coefficient (shaded)</vt:lpstr>
      <vt:lpstr>Time-lag correlation</vt:lpstr>
      <vt:lpstr>Time-lag correlation</vt:lpstr>
      <vt:lpstr>Time-lag correlation</vt:lpstr>
      <vt:lpstr>Sensitive area – CNOP</vt:lpstr>
      <vt:lpstr>PowerPoint 演示文稿</vt:lpstr>
      <vt:lpstr>PowerPoint 演示文稿</vt:lpstr>
      <vt:lpstr>PowerPoint 演示文稿</vt:lpstr>
      <vt:lpstr>PowerPoint 演示文稿</vt:lpstr>
      <vt:lpstr>PowerPoint 演示文稿</vt:lpstr>
      <vt:lpstr>Parent system: Squall-Line-Spawned Supercell</vt:lpstr>
      <vt:lpstr>Radar signature: Mesocyclone</vt:lpstr>
      <vt:lpstr> Radar signature: TVS</vt:lpstr>
      <vt:lpstr>Radar signature: DRC &amp; TDS</vt:lpstr>
      <vt:lpstr>PowerPoint 演示文稿</vt:lpstr>
      <vt:lpstr>Model Configuration</vt:lpstr>
      <vt:lpstr>Beijing Rawinsonde at 1400 LST</vt:lpstr>
      <vt:lpstr>Supercell</vt:lpstr>
      <vt:lpstr>DRC</vt:lpstr>
      <vt:lpstr>Tornado</vt:lpstr>
      <vt:lpstr>Simulated Tornado Lifespan</vt:lpstr>
      <vt:lpstr>Vorticity Development</vt:lpstr>
      <vt:lpstr>Stage 1: Tornadogenesis</vt:lpstr>
      <vt:lpstr>Stage 2: Re-intensification</vt:lpstr>
      <vt:lpstr>Stage 3: Tornado Maturity</vt:lpstr>
      <vt:lpstr>Stage 4: Tornado Demise</vt:lpstr>
      <vt:lpstr>Vorticity Replacement</vt:lpstr>
      <vt:lpstr>PowerPoint 演示文稿</vt:lpstr>
      <vt:lpstr>Works to do</vt:lpstr>
      <vt:lpstr>Summary</vt:lpstr>
      <vt:lpstr>Model Configuration (CM1)</vt:lpstr>
      <vt:lpstr>Target observation – experiment design</vt:lpstr>
      <vt:lpstr>Descending Reflectivity Core</vt:lpstr>
      <vt:lpstr>Rainfall: Distribution</vt:lpstr>
      <vt:lpstr>PowerPoint 演示文稿</vt:lpstr>
      <vt:lpstr>Supercell: Comparison to US climatology</vt:lpstr>
      <vt:lpstr>PowerPoint 演示文稿</vt:lpstr>
      <vt:lpstr>Official forecast</vt:lpstr>
      <vt:lpstr>Methodology </vt:lpstr>
      <vt:lpstr>PowerPoint 演示文稿</vt:lpstr>
      <vt:lpstr> Skew-T diagrams</vt:lpstr>
      <vt:lpstr>PowerPoint 演示文稿</vt:lpstr>
      <vt:lpstr>PowerPoint 演示文稿</vt:lpstr>
      <vt:lpstr>PowerPoint 演示文稿</vt:lpstr>
      <vt:lpstr>Sensitive area – CNOP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the Squall Lines Preceding  Land-falling Tropical Cyclones</dc:title>
  <dc:creator>gerald</dc:creator>
  <cp:lastModifiedBy>apple</cp:lastModifiedBy>
  <cp:revision>829</cp:revision>
  <dcterms:created xsi:type="dcterms:W3CDTF">2011-01-11T08:54:04Z</dcterms:created>
  <dcterms:modified xsi:type="dcterms:W3CDTF">2015-08-18T14:45:15Z</dcterms:modified>
</cp:coreProperties>
</file>