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71" r:id="rId4"/>
    <p:sldId id="258" r:id="rId5"/>
    <p:sldId id="259" r:id="rId6"/>
    <p:sldId id="260" r:id="rId7"/>
    <p:sldId id="261" r:id="rId8"/>
    <p:sldId id="262" r:id="rId9"/>
    <p:sldId id="264" r:id="rId10"/>
    <p:sldId id="265" r:id="rId11"/>
    <p:sldId id="263" r:id="rId12"/>
    <p:sldId id="266" r:id="rId13"/>
    <p:sldId id="269" r:id="rId14"/>
    <p:sldId id="268" r:id="rId15"/>
    <p:sldId id="270" r:id="rId16"/>
    <p:sldId id="272" r:id="rId17"/>
    <p:sldId id="273" r:id="rId18"/>
    <p:sldId id="274"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665" autoAdjust="0"/>
  </p:normalViewPr>
  <p:slideViewPr>
    <p:cSldViewPr>
      <p:cViewPr varScale="1">
        <p:scale>
          <a:sx n="51" d="100"/>
          <a:sy n="51" d="100"/>
        </p:scale>
        <p:origin x="-192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D555C0-D2E8-468D-9C0B-0E775E776A2F}" type="datetimeFigureOut">
              <a:rPr lang="zh-CN" altLang="en-US" smtClean="0"/>
              <a:t>2015/8/17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627DE7-6115-4A6F-BDCF-C0E4190ED41A}" type="slidenum">
              <a:rPr lang="zh-CN" altLang="en-US" smtClean="0"/>
              <a:t>‹#›</a:t>
            </a:fld>
            <a:endParaRPr lang="zh-CN" altLang="en-US"/>
          </a:p>
        </p:txBody>
      </p:sp>
    </p:spTree>
    <p:extLst>
      <p:ext uri="{BB962C8B-B14F-4D97-AF65-F5344CB8AC3E}">
        <p14:creationId xmlns:p14="http://schemas.microsoft.com/office/powerpoint/2010/main" val="1211415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data is from 10:00 to 10:59 UTC. The quality of data is not good as 9:00</a:t>
            </a:r>
            <a:r>
              <a:rPr lang="en-US" altLang="zh-CN" baseline="0" dirty="0" smtClean="0"/>
              <a:t> UTC when flight was near to the hurricane eye and flight was turning direction. I enlarged four legs of flight path highlighted by the red cycles on the left picture. As the top one (a03-3km) showing, the wind increasingly was switching east wind to south wind, which was opposite to the direction of flying. The data of reconnaissance can not reflect the hurricane circulation when the flight was turning, which is described by a04-3km and a05-3km. However, it was considered as a secondary circulation center in P.W. Chan’s paper. Meanwhile, I didn’t find dominated information about hurricane eye in the data sets, which was in P.W. Chan’s paper.</a:t>
            </a:r>
            <a:endParaRPr lang="zh-CN" altLang="en-US" dirty="0"/>
          </a:p>
        </p:txBody>
      </p:sp>
      <p:sp>
        <p:nvSpPr>
          <p:cNvPr id="4" name="灯片编号占位符 3"/>
          <p:cNvSpPr>
            <a:spLocks noGrp="1"/>
          </p:cNvSpPr>
          <p:nvPr>
            <p:ph type="sldNum" sz="quarter" idx="10"/>
          </p:nvPr>
        </p:nvSpPr>
        <p:spPr/>
        <p:txBody>
          <a:bodyPr/>
          <a:lstStyle/>
          <a:p>
            <a:fld id="{FB627DE7-6115-4A6F-BDCF-C0E4190ED41A}" type="slidenum">
              <a:rPr lang="zh-CN" altLang="en-US" smtClean="0"/>
              <a:t>4</a:t>
            </a:fld>
            <a:endParaRPr lang="zh-CN" altLang="en-US"/>
          </a:p>
        </p:txBody>
      </p:sp>
    </p:spTree>
    <p:extLst>
      <p:ext uri="{BB962C8B-B14F-4D97-AF65-F5344CB8AC3E}">
        <p14:creationId xmlns:p14="http://schemas.microsoft.com/office/powerpoint/2010/main" val="4249696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data sets from 11:00 UTC to 11:59 UTC have very low quality. The wind observed by flight can not represent the circulation of hurricane except a short</a:t>
            </a:r>
            <a:r>
              <a:rPr lang="en-US" altLang="zh-CN" baseline="0" dirty="0" smtClean="0"/>
              <a:t> and discontinued flight path</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FB627DE7-6115-4A6F-BDCF-C0E4190ED41A}" type="slidenum">
              <a:rPr lang="zh-CN" altLang="en-US" smtClean="0"/>
              <a:t>5</a:t>
            </a:fld>
            <a:endParaRPr lang="zh-CN" altLang="en-US"/>
          </a:p>
        </p:txBody>
      </p:sp>
    </p:spTree>
    <p:extLst>
      <p:ext uri="{BB962C8B-B14F-4D97-AF65-F5344CB8AC3E}">
        <p14:creationId xmlns:p14="http://schemas.microsoft.com/office/powerpoint/2010/main" val="1778274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There are only 160 data including u and v after the data thinning at 15km. The increment is very small compared with the background</a:t>
            </a:r>
            <a:r>
              <a:rPr lang="en-US" altLang="zh-CN" baseline="0" dirty="0" smtClean="0"/>
              <a:t> and analysis field. It is obvious that a south wind is added on the background wind at the point (20N, 114E). The observation is easterly corresponding to northeasterly on background field. So, the southerly is dominant information on increment.</a:t>
            </a:r>
            <a:endParaRPr lang="zh-CN" altLang="en-US" dirty="0"/>
          </a:p>
        </p:txBody>
      </p:sp>
      <p:sp>
        <p:nvSpPr>
          <p:cNvPr id="4" name="灯片编号占位符 3"/>
          <p:cNvSpPr>
            <a:spLocks noGrp="1"/>
          </p:cNvSpPr>
          <p:nvPr>
            <p:ph type="sldNum" sz="quarter" idx="10"/>
          </p:nvPr>
        </p:nvSpPr>
        <p:spPr/>
        <p:txBody>
          <a:bodyPr/>
          <a:lstStyle/>
          <a:p>
            <a:fld id="{FB627DE7-6115-4A6F-BDCF-C0E4190ED41A}" type="slidenum">
              <a:rPr lang="zh-CN" altLang="en-US" smtClean="0"/>
              <a:t>9</a:t>
            </a:fld>
            <a:endParaRPr lang="zh-CN" altLang="en-US"/>
          </a:p>
        </p:txBody>
      </p:sp>
    </p:spTree>
    <p:extLst>
      <p:ext uri="{BB962C8B-B14F-4D97-AF65-F5344CB8AC3E}">
        <p14:creationId xmlns:p14="http://schemas.microsoft.com/office/powerpoint/2010/main" val="2534676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data contained</a:t>
            </a:r>
            <a:r>
              <a:rPr lang="en-US" altLang="zh-CN" baseline="0" dirty="0" smtClean="0"/>
              <a:t> more details after being thinned at 3km. The high pressure on increment field is generated by the easterly. The south low pressure is generated by the cyclone which is described as a secondary circulation by P.W. Chan. The north low pressure is intrigued by the turning point of flight path. </a:t>
            </a:r>
            <a:endParaRPr lang="zh-CN" altLang="en-US" dirty="0"/>
          </a:p>
        </p:txBody>
      </p:sp>
      <p:sp>
        <p:nvSpPr>
          <p:cNvPr id="4" name="灯片编号占位符 3"/>
          <p:cNvSpPr>
            <a:spLocks noGrp="1"/>
          </p:cNvSpPr>
          <p:nvPr>
            <p:ph type="sldNum" sz="quarter" idx="10"/>
          </p:nvPr>
        </p:nvSpPr>
        <p:spPr/>
        <p:txBody>
          <a:bodyPr/>
          <a:lstStyle/>
          <a:p>
            <a:fld id="{FB627DE7-6115-4A6F-BDCF-C0E4190ED41A}" type="slidenum">
              <a:rPr lang="zh-CN" altLang="en-US" smtClean="0"/>
              <a:t>10</a:t>
            </a:fld>
            <a:endParaRPr lang="zh-CN" altLang="en-US"/>
          </a:p>
        </p:txBody>
      </p:sp>
    </p:spTree>
    <p:extLst>
      <p:ext uri="{BB962C8B-B14F-4D97-AF65-F5344CB8AC3E}">
        <p14:creationId xmlns:p14="http://schemas.microsoft.com/office/powerpoint/2010/main" val="2656175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627DE7-6115-4A6F-BDCF-C0E4190ED41A}" type="slidenum">
              <a:rPr lang="zh-CN" altLang="en-US" smtClean="0"/>
              <a:t>12</a:t>
            </a:fld>
            <a:endParaRPr lang="zh-CN" altLang="en-US"/>
          </a:p>
        </p:txBody>
      </p:sp>
    </p:spTree>
    <p:extLst>
      <p:ext uri="{BB962C8B-B14F-4D97-AF65-F5344CB8AC3E}">
        <p14:creationId xmlns:p14="http://schemas.microsoft.com/office/powerpoint/2010/main" val="4066425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increment field</a:t>
            </a:r>
            <a:r>
              <a:rPr lang="en-US" altLang="zh-CN" baseline="0" dirty="0" smtClean="0"/>
              <a:t> is smoothed by </a:t>
            </a:r>
            <a:r>
              <a:rPr lang="en-US" altLang="zh-CN" baseline="0" dirty="0" err="1" smtClean="0"/>
              <a:t>schur</a:t>
            </a:r>
            <a:r>
              <a:rPr lang="en-US" altLang="zh-CN" baseline="0" dirty="0" smtClean="0"/>
              <a:t> product. However, the main information extracted from observation is still wrong. The low pressure is intrigued by the turning point of flight path or the so called secondary circulation. It isn’t intrigued by the hurricane center information. The high pressure is generated by the northerly stream.</a:t>
            </a:r>
          </a:p>
        </p:txBody>
      </p:sp>
      <p:sp>
        <p:nvSpPr>
          <p:cNvPr id="4" name="灯片编号占位符 3"/>
          <p:cNvSpPr>
            <a:spLocks noGrp="1"/>
          </p:cNvSpPr>
          <p:nvPr>
            <p:ph type="sldNum" sz="quarter" idx="10"/>
          </p:nvPr>
        </p:nvSpPr>
        <p:spPr/>
        <p:txBody>
          <a:bodyPr/>
          <a:lstStyle/>
          <a:p>
            <a:fld id="{FB627DE7-6115-4A6F-BDCF-C0E4190ED41A}" type="slidenum">
              <a:rPr lang="zh-CN" altLang="en-US" smtClean="0"/>
              <a:t>14</a:t>
            </a:fld>
            <a:endParaRPr lang="zh-CN" altLang="en-US"/>
          </a:p>
        </p:txBody>
      </p:sp>
    </p:spTree>
    <p:extLst>
      <p:ext uri="{BB962C8B-B14F-4D97-AF65-F5344CB8AC3E}">
        <p14:creationId xmlns:p14="http://schemas.microsoft.com/office/powerpoint/2010/main" val="1113547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2015/8/17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2015/8/17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2015/8/17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2015/8/17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2015/8/17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2015/8/17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2015/8/17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2015/8/17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2015/8/17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2015/8/17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2015/8/17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2015/8/17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en-US" altLang="zh-CN" b="1" dirty="0" smtClean="0"/>
              <a:t>Progress on assimilation of reconnaissance data</a:t>
            </a:r>
            <a:endParaRPr lang="zh-CN" altLang="en-US" b="1" dirty="0"/>
          </a:p>
        </p:txBody>
      </p:sp>
      <p:sp>
        <p:nvSpPr>
          <p:cNvPr id="3" name="TextBox 2"/>
          <p:cNvSpPr txBox="1"/>
          <p:nvPr/>
        </p:nvSpPr>
        <p:spPr>
          <a:xfrm>
            <a:off x="3419872" y="4221088"/>
            <a:ext cx="2448272" cy="523220"/>
          </a:xfrm>
          <a:prstGeom prst="rect">
            <a:avLst/>
          </a:prstGeom>
          <a:noFill/>
        </p:spPr>
        <p:txBody>
          <a:bodyPr wrap="square" rtlCol="0">
            <a:spAutoFit/>
          </a:bodyPr>
          <a:lstStyle/>
          <a:p>
            <a:pPr algn="ctr"/>
            <a:r>
              <a:rPr lang="en-US" altLang="zh-CN" sz="2800" b="1" dirty="0" err="1" smtClean="0"/>
              <a:t>Yudong</a:t>
            </a:r>
            <a:r>
              <a:rPr lang="en-US" altLang="zh-CN" sz="2800" b="1" dirty="0" smtClean="0"/>
              <a:t> Gao</a:t>
            </a:r>
            <a:endParaRPr lang="zh-CN" altLang="en-US" sz="2800" b="1" dirty="0"/>
          </a:p>
        </p:txBody>
      </p:sp>
    </p:spTree>
    <p:extLst>
      <p:ext uri="{BB962C8B-B14F-4D97-AF65-F5344CB8AC3E}">
        <p14:creationId xmlns:p14="http://schemas.microsoft.com/office/powerpoint/2010/main" val="1083332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97334" y="240497"/>
            <a:ext cx="8839162" cy="6428863"/>
            <a:chOff x="197334" y="240497"/>
            <a:chExt cx="8839162" cy="6428863"/>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911" y="3698172"/>
              <a:ext cx="3820098" cy="2971188"/>
            </a:xfrm>
            <a:prstGeom prst="rect">
              <a:avLst/>
            </a:prstGeom>
          </p:spPr>
        </p:pic>
        <p:sp>
          <p:nvSpPr>
            <p:cNvPr id="4" name="TextBox 3"/>
            <p:cNvSpPr txBox="1"/>
            <p:nvPr/>
          </p:nvSpPr>
          <p:spPr>
            <a:xfrm>
              <a:off x="1165141" y="2154186"/>
              <a:ext cx="747592" cy="584775"/>
            </a:xfrm>
            <a:prstGeom prst="rect">
              <a:avLst/>
            </a:prstGeom>
            <a:noFill/>
          </p:spPr>
          <p:txBody>
            <a:bodyPr wrap="square" rtlCol="0">
              <a:spAutoFit/>
            </a:bodyPr>
            <a:lstStyle/>
            <a:p>
              <a:pPr algn="ctr"/>
              <a:r>
                <a:rPr lang="en-US" altLang="zh-CN" sz="3200" b="1" dirty="0" smtClean="0"/>
                <a:t>XA</a:t>
              </a:r>
              <a:endParaRPr lang="zh-CN" altLang="en-US" sz="3200" b="1" dirty="0"/>
            </a:p>
          </p:txBody>
        </p:sp>
        <p:sp>
          <p:nvSpPr>
            <p:cNvPr id="6" name="TextBox 5"/>
            <p:cNvSpPr txBox="1"/>
            <p:nvPr/>
          </p:nvSpPr>
          <p:spPr>
            <a:xfrm>
              <a:off x="8118214" y="2088021"/>
              <a:ext cx="747592" cy="584775"/>
            </a:xfrm>
            <a:prstGeom prst="rect">
              <a:avLst/>
            </a:prstGeom>
            <a:noFill/>
          </p:spPr>
          <p:txBody>
            <a:bodyPr wrap="square" rtlCol="0">
              <a:spAutoFit/>
            </a:bodyPr>
            <a:lstStyle/>
            <a:p>
              <a:pPr algn="ctr"/>
              <a:r>
                <a:rPr lang="en-US" altLang="zh-CN" sz="3200" b="1" dirty="0" smtClean="0"/>
                <a:t>XB</a:t>
              </a:r>
              <a:endParaRPr lang="zh-CN" altLang="en-US" sz="3200" b="1" dirty="0"/>
            </a:p>
          </p:txBody>
        </p:sp>
        <p:sp>
          <p:nvSpPr>
            <p:cNvPr id="9" name="TextBox 8"/>
            <p:cNvSpPr txBox="1"/>
            <p:nvPr/>
          </p:nvSpPr>
          <p:spPr>
            <a:xfrm>
              <a:off x="376295" y="4964454"/>
              <a:ext cx="1715329" cy="523220"/>
            </a:xfrm>
            <a:prstGeom prst="rect">
              <a:avLst/>
            </a:prstGeom>
            <a:noFill/>
          </p:spPr>
          <p:txBody>
            <a:bodyPr wrap="square" rtlCol="0">
              <a:spAutoFit/>
            </a:bodyPr>
            <a:lstStyle/>
            <a:p>
              <a:pPr algn="ctr"/>
              <a:r>
                <a:rPr lang="en-US" altLang="zh-CN" sz="2800" b="1" dirty="0" smtClean="0"/>
                <a:t>Increment</a:t>
              </a:r>
              <a:endParaRPr lang="zh-CN" altLang="en-US" sz="2800" b="1" dirty="0"/>
            </a:p>
          </p:txBody>
        </p:sp>
        <p:sp>
          <p:nvSpPr>
            <p:cNvPr id="10" name="TextBox 9"/>
            <p:cNvSpPr txBox="1"/>
            <p:nvPr/>
          </p:nvSpPr>
          <p:spPr>
            <a:xfrm>
              <a:off x="7947523" y="4848090"/>
              <a:ext cx="1088973" cy="584775"/>
            </a:xfrm>
            <a:prstGeom prst="rect">
              <a:avLst/>
            </a:prstGeom>
            <a:noFill/>
          </p:spPr>
          <p:txBody>
            <a:bodyPr wrap="square" rtlCol="0">
              <a:spAutoFit/>
            </a:bodyPr>
            <a:lstStyle/>
            <a:p>
              <a:pPr algn="ctr"/>
              <a:r>
                <a:rPr lang="en-US" altLang="zh-CN" sz="3200" b="1" dirty="0" smtClean="0"/>
                <a:t>OBS</a:t>
              </a:r>
              <a:endParaRPr lang="zh-CN" altLang="en-US" sz="3200" b="1" dirty="0"/>
            </a:p>
          </p:txBody>
        </p:sp>
        <p:sp>
          <p:nvSpPr>
            <p:cNvPr id="12" name="TextBox 11"/>
            <p:cNvSpPr txBox="1"/>
            <p:nvPr/>
          </p:nvSpPr>
          <p:spPr>
            <a:xfrm>
              <a:off x="197334" y="240497"/>
              <a:ext cx="7920880" cy="523220"/>
            </a:xfrm>
            <a:prstGeom prst="rect">
              <a:avLst/>
            </a:prstGeom>
            <a:noFill/>
          </p:spPr>
          <p:txBody>
            <a:bodyPr wrap="square" rtlCol="0">
              <a:spAutoFit/>
            </a:bodyPr>
            <a:lstStyle/>
            <a:p>
              <a:r>
                <a:rPr lang="en-US" altLang="zh-CN" sz="2800" b="1" dirty="0" smtClean="0"/>
                <a:t>Observation is thinned at 3km</a:t>
              </a:r>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1624" y="3769961"/>
              <a:ext cx="2761494" cy="2807214"/>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6200" y="780660"/>
              <a:ext cx="2912342" cy="3008380"/>
            </a:xfrm>
            <a:prstGeom prst="rect">
              <a:avLst/>
            </a:prstGeom>
          </p:spPr>
        </p:pic>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36646" y="884672"/>
              <a:ext cx="2690628" cy="2800356"/>
            </a:xfrm>
            <a:prstGeom prst="rect">
              <a:avLst/>
            </a:prstGeom>
          </p:spPr>
        </p:pic>
      </p:grpSp>
      <p:sp>
        <p:nvSpPr>
          <p:cNvPr id="18" name="椭圆 17"/>
          <p:cNvSpPr/>
          <p:nvPr/>
        </p:nvSpPr>
        <p:spPr>
          <a:xfrm>
            <a:off x="3059832" y="5116755"/>
            <a:ext cx="412539" cy="4724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箭头连接符 19"/>
          <p:cNvCxnSpPr/>
          <p:nvPr/>
        </p:nvCxnSpPr>
        <p:spPr>
          <a:xfrm>
            <a:off x="3400362" y="5385421"/>
            <a:ext cx="2971837" cy="9222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3059832" y="5652864"/>
            <a:ext cx="412539"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箭头连接符 21"/>
          <p:cNvCxnSpPr/>
          <p:nvPr/>
        </p:nvCxnSpPr>
        <p:spPr>
          <a:xfrm>
            <a:off x="3472371" y="5729064"/>
            <a:ext cx="2827821" cy="2922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3418793" y="4964454"/>
            <a:ext cx="206269" cy="378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箭头连接符 26"/>
          <p:cNvCxnSpPr>
            <a:stCxn id="26" idx="6"/>
          </p:cNvCxnSpPr>
          <p:nvPr/>
        </p:nvCxnSpPr>
        <p:spPr>
          <a:xfrm flipV="1">
            <a:off x="3625062" y="4848090"/>
            <a:ext cx="3323202" cy="30553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109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97334" y="476672"/>
            <a:ext cx="8761542" cy="6106484"/>
            <a:chOff x="197334" y="476672"/>
            <a:chExt cx="8761542" cy="6106484"/>
          </a:xfrm>
        </p:grpSpPr>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767" y="1700808"/>
              <a:ext cx="3411153" cy="3672408"/>
            </a:xfrm>
            <a:prstGeom prst="rect">
              <a:avLst/>
            </a:prstGeom>
          </p:spPr>
        </p:pic>
        <p:sp>
          <p:nvSpPr>
            <p:cNvPr id="2" name="TextBox 1"/>
            <p:cNvSpPr txBox="1"/>
            <p:nvPr/>
          </p:nvSpPr>
          <p:spPr>
            <a:xfrm>
              <a:off x="197334" y="476672"/>
              <a:ext cx="7920880" cy="523220"/>
            </a:xfrm>
            <a:prstGeom prst="rect">
              <a:avLst/>
            </a:prstGeom>
            <a:noFill/>
          </p:spPr>
          <p:txBody>
            <a:bodyPr wrap="square" rtlCol="0">
              <a:spAutoFit/>
            </a:bodyPr>
            <a:lstStyle/>
            <a:p>
              <a:r>
                <a:rPr lang="en-US" altLang="zh-CN" sz="2800" b="1" dirty="0" smtClean="0"/>
                <a:t>Assimilation window from 9:00 UTC to 11:30 UTC</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1083896"/>
              <a:ext cx="2467322" cy="1919028"/>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7944" y="2639214"/>
              <a:ext cx="2484107" cy="1932083"/>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200" y="4571297"/>
              <a:ext cx="2586676" cy="2011859"/>
            </a:xfrm>
            <a:prstGeom prst="rect">
              <a:avLst/>
            </a:prstGeom>
          </p:spPr>
        </p:pic>
        <p:sp>
          <p:nvSpPr>
            <p:cNvPr id="7" name="椭圆 6"/>
            <p:cNvSpPr/>
            <p:nvPr/>
          </p:nvSpPr>
          <p:spPr>
            <a:xfrm>
              <a:off x="1641608" y="3573016"/>
              <a:ext cx="412539" cy="4724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p:nvPr/>
          </p:nvCxnSpPr>
          <p:spPr>
            <a:xfrm>
              <a:off x="2054147" y="3809258"/>
              <a:ext cx="2733877"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691680" y="4149080"/>
              <a:ext cx="412539"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p:nvPr/>
          </p:nvCxnSpPr>
          <p:spPr>
            <a:xfrm>
              <a:off x="2104219" y="4225280"/>
              <a:ext cx="4988061" cy="157998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051720" y="3356992"/>
              <a:ext cx="20627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a:stCxn id="13" idx="7"/>
            </p:cNvCxnSpPr>
            <p:nvPr/>
          </p:nvCxnSpPr>
          <p:spPr>
            <a:xfrm flipV="1">
              <a:off x="2227782" y="2042986"/>
              <a:ext cx="5080522" cy="136673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4650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97334" y="476672"/>
            <a:ext cx="7920880" cy="5832648"/>
            <a:chOff x="197334" y="476672"/>
            <a:chExt cx="7920880" cy="5832648"/>
          </a:xfrm>
        </p:grpSpPr>
        <p:sp>
          <p:nvSpPr>
            <p:cNvPr id="2" name="TextBox 1"/>
            <p:cNvSpPr txBox="1"/>
            <p:nvPr/>
          </p:nvSpPr>
          <p:spPr>
            <a:xfrm>
              <a:off x="197334" y="476672"/>
              <a:ext cx="7920880" cy="523220"/>
            </a:xfrm>
            <a:prstGeom prst="rect">
              <a:avLst/>
            </a:prstGeom>
            <a:noFill/>
          </p:spPr>
          <p:txBody>
            <a:bodyPr wrap="square" rtlCol="0">
              <a:spAutoFit/>
            </a:bodyPr>
            <a:lstStyle/>
            <a:p>
              <a:r>
                <a:rPr lang="en-US" altLang="zh-CN" sz="2800" b="1" dirty="0" smtClean="0"/>
                <a:t>Assimilation window from 9:00 UTC to 10:30 UTC</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060846"/>
              <a:ext cx="3528392" cy="3671799"/>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1094804"/>
              <a:ext cx="3186273" cy="2478212"/>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5736" y="3793405"/>
              <a:ext cx="3234748" cy="2515915"/>
            </a:xfrm>
            <a:prstGeom prst="rect">
              <a:avLst/>
            </a:prstGeom>
          </p:spPr>
        </p:pic>
        <p:sp>
          <p:nvSpPr>
            <p:cNvPr id="8" name="椭圆 7"/>
            <p:cNvSpPr/>
            <p:nvPr/>
          </p:nvSpPr>
          <p:spPr>
            <a:xfrm>
              <a:off x="1711189" y="3820611"/>
              <a:ext cx="412539" cy="4724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p:cNvCxnSpPr>
              <a:stCxn id="8" idx="7"/>
            </p:cNvCxnSpPr>
            <p:nvPr/>
          </p:nvCxnSpPr>
          <p:spPr>
            <a:xfrm flipV="1">
              <a:off x="2063313" y="2708921"/>
              <a:ext cx="3588807" cy="118088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691680" y="4428728"/>
              <a:ext cx="540060" cy="2964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a:stCxn id="10" idx="6"/>
            </p:cNvCxnSpPr>
            <p:nvPr/>
          </p:nvCxnSpPr>
          <p:spPr>
            <a:xfrm>
              <a:off x="2231740" y="4576936"/>
              <a:ext cx="3420380" cy="61416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2658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692696"/>
            <a:ext cx="7920880" cy="2246769"/>
          </a:xfrm>
          <a:prstGeom prst="rect">
            <a:avLst/>
          </a:prstGeom>
          <a:noFill/>
        </p:spPr>
        <p:txBody>
          <a:bodyPr wrap="square" rtlCol="0">
            <a:spAutoFit/>
          </a:bodyPr>
          <a:lstStyle/>
          <a:p>
            <a:endParaRPr lang="en-US" altLang="zh-CN" sz="2800" dirty="0"/>
          </a:p>
          <a:p>
            <a:r>
              <a:rPr lang="en-US" altLang="zh-CN" sz="2800" b="1" dirty="0" smtClean="0"/>
              <a:t>To use this sparse and contaminative data, we probably utilize the </a:t>
            </a:r>
            <a:r>
              <a:rPr lang="en-US" altLang="zh-CN" sz="2800" b="1" dirty="0" err="1" smtClean="0"/>
              <a:t>schur</a:t>
            </a:r>
            <a:r>
              <a:rPr lang="en-US" altLang="zh-CN" sz="2800" b="1" dirty="0" smtClean="0"/>
              <a:t> product to filter noises of the data. The ROI is enlarged to 90 grids in the following experiment.</a:t>
            </a:r>
          </a:p>
        </p:txBody>
      </p:sp>
    </p:spTree>
    <p:extLst>
      <p:ext uri="{BB962C8B-B14F-4D97-AF65-F5344CB8AC3E}">
        <p14:creationId xmlns:p14="http://schemas.microsoft.com/office/powerpoint/2010/main" val="2931474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07504" y="764704"/>
            <a:ext cx="8489511" cy="5657477"/>
            <a:chOff x="107504" y="764704"/>
            <a:chExt cx="8489511" cy="5657477"/>
          </a:xfrm>
        </p:grpSpPr>
        <p:sp>
          <p:nvSpPr>
            <p:cNvPr id="2" name="TextBox 1"/>
            <p:cNvSpPr txBox="1"/>
            <p:nvPr/>
          </p:nvSpPr>
          <p:spPr>
            <a:xfrm>
              <a:off x="896350" y="1976099"/>
              <a:ext cx="747592" cy="584775"/>
            </a:xfrm>
            <a:prstGeom prst="rect">
              <a:avLst/>
            </a:prstGeom>
            <a:noFill/>
          </p:spPr>
          <p:txBody>
            <a:bodyPr wrap="square" rtlCol="0">
              <a:spAutoFit/>
            </a:bodyPr>
            <a:lstStyle/>
            <a:p>
              <a:pPr algn="ctr"/>
              <a:r>
                <a:rPr lang="en-US" altLang="zh-CN" sz="3200" b="1" dirty="0" smtClean="0"/>
                <a:t>XA</a:t>
              </a:r>
              <a:endParaRPr lang="zh-CN" altLang="en-US" sz="3200" b="1" dirty="0"/>
            </a:p>
          </p:txBody>
        </p:sp>
        <p:sp>
          <p:nvSpPr>
            <p:cNvPr id="3" name="TextBox 2"/>
            <p:cNvSpPr txBox="1"/>
            <p:nvPr/>
          </p:nvSpPr>
          <p:spPr>
            <a:xfrm>
              <a:off x="7849423" y="1909934"/>
              <a:ext cx="747592" cy="584775"/>
            </a:xfrm>
            <a:prstGeom prst="rect">
              <a:avLst/>
            </a:prstGeom>
            <a:noFill/>
          </p:spPr>
          <p:txBody>
            <a:bodyPr wrap="square" rtlCol="0">
              <a:spAutoFit/>
            </a:bodyPr>
            <a:lstStyle/>
            <a:p>
              <a:pPr algn="ctr"/>
              <a:r>
                <a:rPr lang="en-US" altLang="zh-CN" sz="3200" b="1" dirty="0" smtClean="0"/>
                <a:t>XB</a:t>
              </a:r>
              <a:endParaRPr lang="zh-CN" altLang="en-US" sz="3200" b="1" dirty="0"/>
            </a:p>
          </p:txBody>
        </p:sp>
        <p:sp>
          <p:nvSpPr>
            <p:cNvPr id="4" name="TextBox 3"/>
            <p:cNvSpPr txBox="1"/>
            <p:nvPr/>
          </p:nvSpPr>
          <p:spPr>
            <a:xfrm>
              <a:off x="107504" y="4786367"/>
              <a:ext cx="1930905" cy="523220"/>
            </a:xfrm>
            <a:prstGeom prst="rect">
              <a:avLst/>
            </a:prstGeom>
            <a:noFill/>
          </p:spPr>
          <p:txBody>
            <a:bodyPr wrap="square" rtlCol="0">
              <a:spAutoFit/>
            </a:bodyPr>
            <a:lstStyle/>
            <a:p>
              <a:pPr algn="ctr"/>
              <a:r>
                <a:rPr lang="en-US" altLang="zh-CN" sz="2800" b="1" dirty="0" smtClean="0"/>
                <a:t>Increment</a:t>
              </a:r>
              <a:endParaRPr lang="zh-CN" altLang="en-US" sz="2800" b="1" dirty="0"/>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2969" y="3631323"/>
              <a:ext cx="2604356" cy="2790858"/>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8409" y="764704"/>
              <a:ext cx="2708916" cy="2827789"/>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2889" y="835441"/>
              <a:ext cx="2708916" cy="2818645"/>
            </a:xfrm>
            <a:prstGeom prst="rect">
              <a:avLst/>
            </a:prstGeom>
          </p:spPr>
        </p:pic>
        <p:sp>
          <p:nvSpPr>
            <p:cNvPr id="8" name="右箭头 7"/>
            <p:cNvSpPr/>
            <p:nvPr/>
          </p:nvSpPr>
          <p:spPr>
            <a:xfrm>
              <a:off x="4963349" y="4661319"/>
              <a:ext cx="1624875" cy="730865"/>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6487347" y="4221088"/>
              <a:ext cx="2109668" cy="1569660"/>
            </a:xfrm>
            <a:prstGeom prst="rect">
              <a:avLst/>
            </a:prstGeom>
            <a:noFill/>
          </p:spPr>
          <p:txBody>
            <a:bodyPr wrap="square" rtlCol="0">
              <a:spAutoFit/>
            </a:bodyPr>
            <a:lstStyle/>
            <a:p>
              <a:pPr algn="ctr"/>
              <a:r>
                <a:rPr lang="en-US" altLang="zh-CN" sz="3200" b="1" dirty="0" smtClean="0"/>
                <a:t>Smoothed by </a:t>
              </a:r>
              <a:r>
                <a:rPr lang="en-US" altLang="zh-CN" sz="3200" b="1" dirty="0" err="1" smtClean="0"/>
                <a:t>schur</a:t>
              </a:r>
              <a:r>
                <a:rPr lang="en-US" altLang="zh-CN" sz="3200" b="1" dirty="0" smtClean="0"/>
                <a:t> product</a:t>
              </a:r>
              <a:endParaRPr lang="zh-CN" altLang="en-US" sz="3200" b="1" dirty="0"/>
            </a:p>
          </p:txBody>
        </p:sp>
      </p:grpSp>
    </p:spTree>
    <p:extLst>
      <p:ext uri="{BB962C8B-B14F-4D97-AF65-F5344CB8AC3E}">
        <p14:creationId xmlns:p14="http://schemas.microsoft.com/office/powerpoint/2010/main" val="2931474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476672"/>
            <a:ext cx="7920880" cy="4832092"/>
          </a:xfrm>
          <a:prstGeom prst="rect">
            <a:avLst/>
          </a:prstGeom>
          <a:noFill/>
        </p:spPr>
        <p:txBody>
          <a:bodyPr wrap="square" rtlCol="0">
            <a:spAutoFit/>
          </a:bodyPr>
          <a:lstStyle/>
          <a:p>
            <a:r>
              <a:rPr lang="en-US" altLang="zh-CN" sz="2800" b="1" dirty="0" smtClean="0"/>
              <a:t>Conclusion: </a:t>
            </a:r>
          </a:p>
          <a:p>
            <a:endParaRPr lang="en-US" altLang="zh-CN" sz="2800" b="1" dirty="0" smtClean="0"/>
          </a:p>
          <a:p>
            <a:r>
              <a:rPr lang="en-US" altLang="zh-CN" sz="2800" b="1" dirty="0" smtClean="0"/>
              <a:t>1, the quality control is not good enough to be assimilated. It is clearly that the wind direction changes with flight path, especially when the flight is turning.</a:t>
            </a:r>
          </a:p>
          <a:p>
            <a:endParaRPr lang="en-US" altLang="zh-CN" sz="2800" b="1" dirty="0"/>
          </a:p>
          <a:p>
            <a:r>
              <a:rPr lang="en-US" altLang="zh-CN" sz="2800" b="1" dirty="0" smtClean="0"/>
              <a:t>2, the model error have to be decreased by relocation mothed. The southerly stream and high pressure is generated by the error of hurricane center between forecast and observation.</a:t>
            </a:r>
          </a:p>
        </p:txBody>
      </p:sp>
    </p:spTree>
    <p:extLst>
      <p:ext uri="{BB962C8B-B14F-4D97-AF65-F5344CB8AC3E}">
        <p14:creationId xmlns:p14="http://schemas.microsoft.com/office/powerpoint/2010/main" val="2603834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0884" y="332656"/>
            <a:ext cx="6101316" cy="584775"/>
          </a:xfrm>
          <a:prstGeom prst="rect">
            <a:avLst/>
          </a:prstGeom>
          <a:noFill/>
        </p:spPr>
        <p:txBody>
          <a:bodyPr wrap="square" rtlCol="0">
            <a:spAutoFit/>
          </a:bodyPr>
          <a:lstStyle/>
          <a:p>
            <a:r>
              <a:rPr lang="en-US" altLang="zh-CN" sz="3200" b="1" dirty="0" smtClean="0"/>
              <a:t>3 Radar from Cebu, Philippines</a:t>
            </a:r>
            <a:endParaRPr lang="zh-CN" altLang="en-US" sz="3200" b="1"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788" y="1000540"/>
            <a:ext cx="3507298" cy="2630474"/>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5330" y="1000540"/>
            <a:ext cx="3507298" cy="2630474"/>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788" y="3933056"/>
            <a:ext cx="3507298" cy="2630474"/>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1086" y="3939547"/>
            <a:ext cx="3507298" cy="2630474"/>
          </a:xfrm>
          <a:prstGeom prst="rect">
            <a:avLst/>
          </a:prstGeom>
        </p:spPr>
      </p:pic>
    </p:spTree>
    <p:extLst>
      <p:ext uri="{BB962C8B-B14F-4D97-AF65-F5344CB8AC3E}">
        <p14:creationId xmlns:p14="http://schemas.microsoft.com/office/powerpoint/2010/main" val="4038680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3094" y="3917516"/>
            <a:ext cx="3507298" cy="2630474"/>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216" y="3966878"/>
            <a:ext cx="3507298" cy="2630474"/>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7514" y="1000319"/>
            <a:ext cx="3507298" cy="2630474"/>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216" y="1000319"/>
            <a:ext cx="3507298" cy="2630474"/>
          </a:xfrm>
          <a:prstGeom prst="rect">
            <a:avLst/>
          </a:prstGeom>
        </p:spPr>
      </p:pic>
    </p:spTree>
    <p:extLst>
      <p:ext uri="{BB962C8B-B14F-4D97-AF65-F5344CB8AC3E}">
        <p14:creationId xmlns:p14="http://schemas.microsoft.com/office/powerpoint/2010/main" val="1691446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4" y="2636912"/>
            <a:ext cx="5760640" cy="769441"/>
          </a:xfrm>
          <a:prstGeom prst="rect">
            <a:avLst/>
          </a:prstGeom>
          <a:noFill/>
        </p:spPr>
        <p:txBody>
          <a:bodyPr wrap="square" rtlCol="0">
            <a:spAutoFit/>
          </a:bodyPr>
          <a:lstStyle/>
          <a:p>
            <a:pPr algn="ctr"/>
            <a:r>
              <a:rPr lang="en-US" altLang="zh-CN" sz="4400" b="1" dirty="0" smtClean="0"/>
              <a:t>Thank you</a:t>
            </a:r>
            <a:endParaRPr lang="zh-CN" altLang="en-US" sz="4400" b="1" dirty="0"/>
          </a:p>
        </p:txBody>
      </p:sp>
    </p:spTree>
    <p:extLst>
      <p:ext uri="{BB962C8B-B14F-4D97-AF65-F5344CB8AC3E}">
        <p14:creationId xmlns:p14="http://schemas.microsoft.com/office/powerpoint/2010/main" val="3163905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0884" y="332656"/>
            <a:ext cx="6101316" cy="584775"/>
          </a:xfrm>
          <a:prstGeom prst="rect">
            <a:avLst/>
          </a:prstGeom>
          <a:noFill/>
        </p:spPr>
        <p:txBody>
          <a:bodyPr wrap="square" rtlCol="0">
            <a:spAutoFit/>
          </a:bodyPr>
          <a:lstStyle/>
          <a:p>
            <a:r>
              <a:rPr lang="en-US" altLang="zh-CN" sz="3200" b="1" dirty="0" smtClean="0"/>
              <a:t>1 observational data analysis</a:t>
            </a:r>
            <a:endParaRPr lang="zh-CN" altLang="en-US" sz="3200" b="1"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917431"/>
            <a:ext cx="3340993" cy="5635924"/>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1124744"/>
            <a:ext cx="4474783" cy="2088232"/>
          </a:xfrm>
          <a:prstGeom prst="rect">
            <a:avLst/>
          </a:prstGeom>
        </p:spPr>
      </p:pic>
      <p:sp>
        <p:nvSpPr>
          <p:cNvPr id="5" name="TextBox 4"/>
          <p:cNvSpPr txBox="1"/>
          <p:nvPr/>
        </p:nvSpPr>
        <p:spPr>
          <a:xfrm>
            <a:off x="3995936" y="4221088"/>
            <a:ext cx="4932040" cy="954107"/>
          </a:xfrm>
          <a:prstGeom prst="rect">
            <a:avLst/>
          </a:prstGeom>
          <a:noFill/>
        </p:spPr>
        <p:txBody>
          <a:bodyPr wrap="square" rtlCol="0">
            <a:spAutoFit/>
          </a:bodyPr>
          <a:lstStyle/>
          <a:p>
            <a:r>
              <a:rPr lang="en-US" altLang="zh-CN" sz="2800" b="1" dirty="0" smtClean="0"/>
              <a:t>Pictures are from P. W. Chan et al. (2014)</a:t>
            </a:r>
            <a:endParaRPr lang="zh-CN" altLang="en-US" sz="2800" b="1" dirty="0"/>
          </a:p>
        </p:txBody>
      </p:sp>
    </p:spTree>
    <p:extLst>
      <p:ext uri="{BB962C8B-B14F-4D97-AF65-F5344CB8AC3E}">
        <p14:creationId xmlns:p14="http://schemas.microsoft.com/office/powerpoint/2010/main" val="1585271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10877" y="764704"/>
            <a:ext cx="8013043" cy="5594732"/>
            <a:chOff x="410877" y="1218644"/>
            <a:chExt cx="8013043" cy="5594732"/>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877" y="1218644"/>
              <a:ext cx="3441043" cy="5594732"/>
            </a:xfrm>
            <a:prstGeom prst="rect">
              <a:avLst/>
            </a:prstGeom>
          </p:spPr>
        </p:pic>
        <p:sp>
          <p:nvSpPr>
            <p:cNvPr id="10" name="TextBox 9"/>
            <p:cNvSpPr txBox="1"/>
            <p:nvPr/>
          </p:nvSpPr>
          <p:spPr>
            <a:xfrm>
              <a:off x="3491880" y="1561841"/>
              <a:ext cx="4932040" cy="1384995"/>
            </a:xfrm>
            <a:prstGeom prst="rect">
              <a:avLst/>
            </a:prstGeom>
            <a:noFill/>
          </p:spPr>
          <p:txBody>
            <a:bodyPr wrap="square" rtlCol="0">
              <a:spAutoFit/>
            </a:bodyPr>
            <a:lstStyle/>
            <a:p>
              <a:r>
                <a:rPr lang="en-US" altLang="zh-CN" sz="2800" b="1" dirty="0" smtClean="0"/>
                <a:t>Left figure is the reconnaissance data from 9:06 to 9:59 UTC, which is thinning at 3km. </a:t>
              </a:r>
              <a:endParaRPr lang="zh-CN" altLang="en-US" sz="2800" b="1" dirty="0"/>
            </a:p>
          </p:txBody>
        </p:sp>
      </p:grpSp>
    </p:spTree>
    <p:extLst>
      <p:ext uri="{BB962C8B-B14F-4D97-AF65-F5344CB8AC3E}">
        <p14:creationId xmlns:p14="http://schemas.microsoft.com/office/powerpoint/2010/main" val="2899900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269929" y="260648"/>
            <a:ext cx="8760955" cy="6332339"/>
            <a:chOff x="269929" y="260648"/>
            <a:chExt cx="8760955" cy="6332339"/>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29" y="836712"/>
              <a:ext cx="4011009" cy="5037249"/>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5936" y="260648"/>
              <a:ext cx="2586676" cy="2011859"/>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4208" y="1343477"/>
              <a:ext cx="2586676" cy="2011859"/>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5936" y="3073325"/>
              <a:ext cx="2586676" cy="2011859"/>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2734" y="4581128"/>
              <a:ext cx="2586676" cy="2011859"/>
            </a:xfrm>
            <a:prstGeom prst="rect">
              <a:avLst/>
            </a:prstGeom>
          </p:spPr>
        </p:pic>
        <p:cxnSp>
          <p:nvCxnSpPr>
            <p:cNvPr id="15" name="直接箭头连接符 14"/>
            <p:cNvCxnSpPr>
              <a:stCxn id="30" idx="6"/>
            </p:cNvCxnSpPr>
            <p:nvPr/>
          </p:nvCxnSpPr>
          <p:spPr>
            <a:xfrm flipV="1">
              <a:off x="2411760" y="2491805"/>
              <a:ext cx="4680520" cy="208932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31" idx="7"/>
            </p:cNvCxnSpPr>
            <p:nvPr/>
          </p:nvCxnSpPr>
          <p:spPr>
            <a:xfrm flipV="1">
              <a:off x="2125447" y="1266578"/>
              <a:ext cx="2662577" cy="234861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35" idx="6"/>
            </p:cNvCxnSpPr>
            <p:nvPr/>
          </p:nvCxnSpPr>
          <p:spPr>
            <a:xfrm>
              <a:off x="2243649" y="4077071"/>
              <a:ext cx="2544375" cy="218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37" idx="6"/>
            </p:cNvCxnSpPr>
            <p:nvPr/>
          </p:nvCxnSpPr>
          <p:spPr>
            <a:xfrm>
              <a:off x="2627784" y="3212977"/>
              <a:ext cx="4968552" cy="23740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1451837" y="4437110"/>
              <a:ext cx="959923" cy="2880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715775" y="3573015"/>
              <a:ext cx="479961" cy="2880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763688" y="3933054"/>
              <a:ext cx="479961" cy="2880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2011495" y="3068960"/>
              <a:ext cx="616289" cy="2880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572617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5536" y="332656"/>
            <a:ext cx="8748465" cy="6480720"/>
            <a:chOff x="395536" y="332656"/>
            <a:chExt cx="8748465" cy="648072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268760"/>
              <a:ext cx="4348525" cy="471486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967" y="4581128"/>
              <a:ext cx="2870033" cy="2232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3968" y="1772816"/>
              <a:ext cx="2593328" cy="2017033"/>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6679" y="3439816"/>
              <a:ext cx="2467322" cy="1919028"/>
            </a:xfrm>
            <a:prstGeom prst="rect">
              <a:avLst/>
            </a:prstGeom>
          </p:spPr>
        </p:pic>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76679" y="332656"/>
              <a:ext cx="2431826" cy="1821582"/>
            </a:xfrm>
            <a:prstGeom prst="rect">
              <a:avLst/>
            </a:prstGeom>
          </p:spPr>
        </p:pic>
        <p:sp>
          <p:nvSpPr>
            <p:cNvPr id="10" name="椭圆 9"/>
            <p:cNvSpPr/>
            <p:nvPr/>
          </p:nvSpPr>
          <p:spPr>
            <a:xfrm>
              <a:off x="2075814" y="3068961"/>
              <a:ext cx="695986" cy="7208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987824" y="2938694"/>
              <a:ext cx="576064" cy="6874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281766" y="4077072"/>
              <a:ext cx="706058" cy="8478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369755" y="1933528"/>
              <a:ext cx="1054051" cy="10051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a:stCxn id="12" idx="6"/>
            </p:cNvCxnSpPr>
            <p:nvPr/>
          </p:nvCxnSpPr>
          <p:spPr>
            <a:xfrm>
              <a:off x="2987824" y="4500974"/>
              <a:ext cx="2592808" cy="119627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1" idx="5"/>
            </p:cNvCxnSpPr>
            <p:nvPr/>
          </p:nvCxnSpPr>
          <p:spPr>
            <a:xfrm>
              <a:off x="3479525" y="3525509"/>
              <a:ext cx="3828779" cy="87382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10" idx="7"/>
            </p:cNvCxnSpPr>
            <p:nvPr/>
          </p:nvCxnSpPr>
          <p:spPr>
            <a:xfrm flipV="1">
              <a:off x="2669875" y="2636913"/>
              <a:ext cx="2724039" cy="53762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V="1">
              <a:off x="2423807" y="1268761"/>
              <a:ext cx="4884497" cy="11673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0577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79512" y="1124744"/>
            <a:ext cx="8964488" cy="4605668"/>
            <a:chOff x="179512" y="1124744"/>
            <a:chExt cx="8964488" cy="4605668"/>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24744"/>
              <a:ext cx="4155042" cy="4605668"/>
            </a:xfrm>
            <a:prstGeom prst="rect">
              <a:avLst/>
            </a:prstGeom>
          </p:spPr>
        </p:pic>
        <p:sp>
          <p:nvSpPr>
            <p:cNvPr id="3" name="TextBox 2"/>
            <p:cNvSpPr txBox="1"/>
            <p:nvPr/>
          </p:nvSpPr>
          <p:spPr>
            <a:xfrm>
              <a:off x="4211960" y="1867555"/>
              <a:ext cx="4932040" cy="1384995"/>
            </a:xfrm>
            <a:prstGeom prst="rect">
              <a:avLst/>
            </a:prstGeom>
            <a:noFill/>
          </p:spPr>
          <p:txBody>
            <a:bodyPr wrap="square" rtlCol="0">
              <a:spAutoFit/>
            </a:bodyPr>
            <a:lstStyle/>
            <a:p>
              <a:r>
                <a:rPr lang="en-US" altLang="zh-CN" sz="2800" b="1" dirty="0" smtClean="0"/>
                <a:t>data from 12:00 to 12:12 UTC. The direction of wind was changing as the flight direction.</a:t>
              </a:r>
              <a:endParaRPr lang="zh-CN" altLang="en-US" sz="2800" b="1" dirty="0"/>
            </a:p>
          </p:txBody>
        </p:sp>
      </p:grpSp>
    </p:spTree>
    <p:extLst>
      <p:ext uri="{BB962C8B-B14F-4D97-AF65-F5344CB8AC3E}">
        <p14:creationId xmlns:p14="http://schemas.microsoft.com/office/powerpoint/2010/main" val="2540347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92696"/>
            <a:ext cx="7920880" cy="3108543"/>
          </a:xfrm>
          <a:prstGeom prst="rect">
            <a:avLst/>
          </a:prstGeom>
          <a:noFill/>
        </p:spPr>
        <p:txBody>
          <a:bodyPr wrap="square" rtlCol="0">
            <a:spAutoFit/>
          </a:bodyPr>
          <a:lstStyle/>
          <a:p>
            <a:r>
              <a:rPr lang="en-US" altLang="zh-CN" sz="2800" b="1" dirty="0" smtClean="0"/>
              <a:t>Conclusion:</a:t>
            </a:r>
          </a:p>
          <a:p>
            <a:endParaRPr lang="en-US" altLang="zh-CN" sz="2800" b="1" dirty="0"/>
          </a:p>
          <a:p>
            <a:r>
              <a:rPr lang="en-US" altLang="zh-CN" sz="2800" b="1" dirty="0" smtClean="0"/>
              <a:t>1 The data sets of reconnaissance only have limited value to be assimilated in NWP.</a:t>
            </a:r>
          </a:p>
          <a:p>
            <a:endParaRPr lang="en-US" altLang="zh-CN" sz="2800" b="1" dirty="0" smtClean="0"/>
          </a:p>
          <a:p>
            <a:r>
              <a:rPr lang="en-US" altLang="zh-CN" sz="2800" b="1" dirty="0" smtClean="0"/>
              <a:t>2 The quality of data is low when the flight is turning direction or near to the eye of hurricane.</a:t>
            </a:r>
          </a:p>
        </p:txBody>
      </p:sp>
    </p:spTree>
    <p:extLst>
      <p:ext uri="{BB962C8B-B14F-4D97-AF65-F5344CB8AC3E}">
        <p14:creationId xmlns:p14="http://schemas.microsoft.com/office/powerpoint/2010/main" val="2540347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79512" y="188640"/>
            <a:ext cx="8837620" cy="6480720"/>
            <a:chOff x="270884" y="332656"/>
            <a:chExt cx="8837620" cy="6480720"/>
          </a:xfrm>
        </p:grpSpPr>
        <p:sp>
          <p:nvSpPr>
            <p:cNvPr id="4" name="TextBox 3"/>
            <p:cNvSpPr txBox="1"/>
            <p:nvPr/>
          </p:nvSpPr>
          <p:spPr>
            <a:xfrm>
              <a:off x="270884" y="332656"/>
              <a:ext cx="6101316" cy="584775"/>
            </a:xfrm>
            <a:prstGeom prst="rect">
              <a:avLst/>
            </a:prstGeom>
            <a:noFill/>
          </p:spPr>
          <p:txBody>
            <a:bodyPr wrap="square" rtlCol="0">
              <a:spAutoFit/>
            </a:bodyPr>
            <a:lstStyle/>
            <a:p>
              <a:r>
                <a:rPr lang="en-US" altLang="zh-CN" sz="3200" b="1" dirty="0" smtClean="0"/>
                <a:t>2 Assimilation experiments</a:t>
              </a:r>
              <a:endParaRPr lang="zh-CN" altLang="en-US" sz="3200"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28800"/>
              <a:ext cx="6632575"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096073"/>
              <a:ext cx="3312368" cy="3717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9552" y="1033572"/>
              <a:ext cx="7920880" cy="523220"/>
            </a:xfrm>
            <a:prstGeom prst="rect">
              <a:avLst/>
            </a:prstGeom>
            <a:noFill/>
          </p:spPr>
          <p:txBody>
            <a:bodyPr wrap="square" rtlCol="0">
              <a:spAutoFit/>
            </a:bodyPr>
            <a:lstStyle/>
            <a:p>
              <a:r>
                <a:rPr lang="en-US" altLang="zh-CN" sz="2800" dirty="0" smtClean="0"/>
                <a:t>Data used in assimilation cycle:</a:t>
              </a:r>
            </a:p>
          </p:txBody>
        </p:sp>
        <p:sp>
          <p:nvSpPr>
            <p:cNvPr id="2" name="下箭头 1"/>
            <p:cNvSpPr/>
            <p:nvPr/>
          </p:nvSpPr>
          <p:spPr>
            <a:xfrm>
              <a:off x="7020272" y="3134157"/>
              <a:ext cx="583903" cy="101492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4932040" y="4149081"/>
              <a:ext cx="4176464" cy="1815882"/>
            </a:xfrm>
            <a:prstGeom prst="rect">
              <a:avLst/>
            </a:prstGeom>
            <a:noFill/>
          </p:spPr>
          <p:txBody>
            <a:bodyPr wrap="square" rtlCol="0">
              <a:spAutoFit/>
            </a:bodyPr>
            <a:lstStyle/>
            <a:p>
              <a:pPr algn="ctr"/>
              <a:r>
                <a:rPr lang="en-US" altLang="zh-CN" sz="2800" b="1" dirty="0" smtClean="0"/>
                <a:t>Hong Kong flight level data is assimilated at 3km and 15km for different assimilation windows</a:t>
              </a:r>
            </a:p>
          </p:txBody>
        </p:sp>
      </p:grpSp>
    </p:spTree>
    <p:extLst>
      <p:ext uri="{BB962C8B-B14F-4D97-AF65-F5344CB8AC3E}">
        <p14:creationId xmlns:p14="http://schemas.microsoft.com/office/powerpoint/2010/main" val="1403097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97334" y="240497"/>
            <a:ext cx="8839162" cy="6500871"/>
            <a:chOff x="197334" y="240497"/>
            <a:chExt cx="8839162" cy="6500871"/>
          </a:xfrm>
        </p:grpSpPr>
        <p:grpSp>
          <p:nvGrpSpPr>
            <p:cNvPr id="11" name="组合 10"/>
            <p:cNvGrpSpPr/>
            <p:nvPr/>
          </p:nvGrpSpPr>
          <p:grpSpPr>
            <a:xfrm>
              <a:off x="197335" y="764704"/>
              <a:ext cx="8839161" cy="5976664"/>
              <a:chOff x="-388781" y="332656"/>
              <a:chExt cx="9136308" cy="6504379"/>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3645024"/>
                <a:ext cx="3960440" cy="3080342"/>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4284" y="332656"/>
                <a:ext cx="3115708" cy="3271364"/>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4284" y="3581207"/>
                <a:ext cx="3187716" cy="3255828"/>
              </a:xfrm>
              <a:prstGeom prst="rect">
                <a:avLst/>
              </a:prstGeom>
            </p:spPr>
          </p:pic>
          <p:sp>
            <p:nvSpPr>
              <p:cNvPr id="4" name="TextBox 3"/>
              <p:cNvSpPr txBox="1"/>
              <p:nvPr/>
            </p:nvSpPr>
            <p:spPr>
              <a:xfrm>
                <a:off x="611560" y="1844824"/>
                <a:ext cx="772724" cy="636408"/>
              </a:xfrm>
              <a:prstGeom prst="rect">
                <a:avLst/>
              </a:prstGeom>
              <a:noFill/>
            </p:spPr>
            <p:txBody>
              <a:bodyPr wrap="square" rtlCol="0">
                <a:spAutoFit/>
              </a:bodyPr>
              <a:lstStyle/>
              <a:p>
                <a:pPr algn="ctr"/>
                <a:r>
                  <a:rPr lang="en-US" altLang="zh-CN" sz="3200" b="1" dirty="0" smtClean="0"/>
                  <a:t>XA</a:t>
                </a:r>
                <a:endParaRPr lang="zh-CN" altLang="en-US" sz="3200" b="1" dirty="0"/>
              </a:p>
            </p:txBody>
          </p:sp>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7984" y="332656"/>
                <a:ext cx="3310182" cy="3271363"/>
              </a:xfrm>
              <a:prstGeom prst="rect">
                <a:avLst/>
              </a:prstGeom>
            </p:spPr>
          </p:pic>
          <p:sp>
            <p:nvSpPr>
              <p:cNvPr id="6" name="TextBox 5"/>
              <p:cNvSpPr txBox="1"/>
              <p:nvPr/>
            </p:nvSpPr>
            <p:spPr>
              <a:xfrm>
                <a:off x="7798375" y="1772816"/>
                <a:ext cx="772724" cy="636408"/>
              </a:xfrm>
              <a:prstGeom prst="rect">
                <a:avLst/>
              </a:prstGeom>
              <a:noFill/>
            </p:spPr>
            <p:txBody>
              <a:bodyPr wrap="square" rtlCol="0">
                <a:spAutoFit/>
              </a:bodyPr>
              <a:lstStyle/>
              <a:p>
                <a:pPr algn="ctr"/>
                <a:r>
                  <a:rPr lang="en-US" altLang="zh-CN" sz="3200" b="1" dirty="0" smtClean="0"/>
                  <a:t>XB</a:t>
                </a:r>
                <a:endParaRPr lang="zh-CN" altLang="en-US" sz="3200" b="1" dirty="0"/>
              </a:p>
            </p:txBody>
          </p:sp>
          <p:sp>
            <p:nvSpPr>
              <p:cNvPr id="9" name="TextBox 8"/>
              <p:cNvSpPr txBox="1"/>
              <p:nvPr/>
            </p:nvSpPr>
            <p:spPr>
              <a:xfrm>
                <a:off x="-388781" y="4903227"/>
                <a:ext cx="1916725" cy="569418"/>
              </a:xfrm>
              <a:prstGeom prst="rect">
                <a:avLst/>
              </a:prstGeom>
              <a:noFill/>
            </p:spPr>
            <p:txBody>
              <a:bodyPr wrap="square" rtlCol="0">
                <a:spAutoFit/>
              </a:bodyPr>
              <a:lstStyle/>
              <a:p>
                <a:pPr algn="ctr"/>
                <a:r>
                  <a:rPr lang="en-US" altLang="zh-CN" sz="2800" b="1" dirty="0" smtClean="0"/>
                  <a:t>Increment</a:t>
                </a:r>
                <a:endParaRPr lang="zh-CN" altLang="en-US" sz="2800" b="1" dirty="0"/>
              </a:p>
            </p:txBody>
          </p:sp>
          <p:sp>
            <p:nvSpPr>
              <p:cNvPr id="10" name="TextBox 9"/>
              <p:cNvSpPr txBox="1"/>
              <p:nvPr/>
            </p:nvSpPr>
            <p:spPr>
              <a:xfrm>
                <a:off x="7621946" y="4776588"/>
                <a:ext cx="1125581" cy="636408"/>
              </a:xfrm>
              <a:prstGeom prst="rect">
                <a:avLst/>
              </a:prstGeom>
              <a:noFill/>
            </p:spPr>
            <p:txBody>
              <a:bodyPr wrap="square" rtlCol="0">
                <a:spAutoFit/>
              </a:bodyPr>
              <a:lstStyle/>
              <a:p>
                <a:pPr algn="ctr"/>
                <a:r>
                  <a:rPr lang="en-US" altLang="zh-CN" sz="3200" b="1" dirty="0" smtClean="0"/>
                  <a:t>OBS</a:t>
                </a:r>
                <a:endParaRPr lang="zh-CN" altLang="en-US" sz="3200" b="1" dirty="0"/>
              </a:p>
            </p:txBody>
          </p:sp>
        </p:grpSp>
        <p:sp>
          <p:nvSpPr>
            <p:cNvPr id="12" name="TextBox 11"/>
            <p:cNvSpPr txBox="1"/>
            <p:nvPr/>
          </p:nvSpPr>
          <p:spPr>
            <a:xfrm>
              <a:off x="197334" y="240497"/>
              <a:ext cx="7920880" cy="523220"/>
            </a:xfrm>
            <a:prstGeom prst="rect">
              <a:avLst/>
            </a:prstGeom>
            <a:noFill/>
          </p:spPr>
          <p:txBody>
            <a:bodyPr wrap="square" rtlCol="0">
              <a:spAutoFit/>
            </a:bodyPr>
            <a:lstStyle/>
            <a:p>
              <a:r>
                <a:rPr lang="en-US" altLang="zh-CN" sz="2800" b="1" dirty="0" smtClean="0"/>
                <a:t>Observation is thinned at 15km</a:t>
              </a:r>
            </a:p>
          </p:txBody>
        </p:sp>
      </p:grpSp>
      <p:sp>
        <p:nvSpPr>
          <p:cNvPr id="14" name="椭圆 13"/>
          <p:cNvSpPr/>
          <p:nvPr/>
        </p:nvSpPr>
        <p:spPr>
          <a:xfrm>
            <a:off x="3059832" y="4964454"/>
            <a:ext cx="360087" cy="4921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34650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643</Words>
  <Application>Microsoft Office PowerPoint</Application>
  <PresentationFormat>全屏显示(4:3)</PresentationFormat>
  <Paragraphs>50</Paragraphs>
  <Slides>18</Slides>
  <Notes>6</Notes>
  <HiddenSlides>0</HiddenSlides>
  <MMClips>0</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Office 主题</vt:lpstr>
      <vt:lpstr>Progress on assimilation of reconnaissance data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Stephen</dc:creator>
  <cp:lastModifiedBy>Stephen</cp:lastModifiedBy>
  <cp:revision>83</cp:revision>
  <dcterms:created xsi:type="dcterms:W3CDTF">2015-07-20T17:30:11Z</dcterms:created>
  <dcterms:modified xsi:type="dcterms:W3CDTF">2015-08-18T01:08:21Z</dcterms:modified>
</cp:coreProperties>
</file>