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82" r:id="rId3"/>
    <p:sldId id="311" r:id="rId4"/>
    <p:sldId id="293" r:id="rId5"/>
    <p:sldId id="268" r:id="rId6"/>
    <p:sldId id="284" r:id="rId7"/>
    <p:sldId id="312" r:id="rId8"/>
    <p:sldId id="285" r:id="rId9"/>
    <p:sldId id="286" r:id="rId10"/>
    <p:sldId id="288" r:id="rId11"/>
    <p:sldId id="316" r:id="rId12"/>
    <p:sldId id="317" r:id="rId13"/>
    <p:sldId id="313" r:id="rId14"/>
    <p:sldId id="314" r:id="rId15"/>
    <p:sldId id="315" r:id="rId16"/>
    <p:sldId id="287" r:id="rId17"/>
    <p:sldId id="309" r:id="rId18"/>
    <p:sldId id="289" r:id="rId19"/>
    <p:sldId id="295" r:id="rId20"/>
    <p:sldId id="304" r:id="rId21"/>
    <p:sldId id="291" r:id="rId22"/>
    <p:sldId id="298" r:id="rId23"/>
    <p:sldId id="299" r:id="rId24"/>
    <p:sldId id="300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BD095-E406-4309-82B5-48C730816260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846D1-86E7-4B90-A841-4D2C5E4E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C6AB-DBF6-4BC2-9B63-E1B30DDEE3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4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C6AB-DBF6-4BC2-9B63-E1B30DDEE3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C6AB-DBF6-4BC2-9B63-E1B30DDEE3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C6AB-DBF6-4BC2-9B63-E1B30DDEE3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2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7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7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7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4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8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2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9B18-B00E-42FF-9A43-ACB3F888A83E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32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915" y="160152"/>
            <a:ext cx="10260170" cy="2387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All-Sky Microwave Radiative Transfer Modeling for DA: Advancing the CRTM to Microphysics-Consistent Cloud Optical Properties</a:t>
            </a:r>
            <a:endParaRPr lang="en-US" sz="4000" dirty="0"/>
          </a:p>
        </p:txBody>
      </p:sp>
      <p:pic>
        <p:nvPicPr>
          <p:cNvPr id="1028" name="Picture 4" descr="penn-state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" y="5166804"/>
            <a:ext cx="2882686" cy="15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499" t="31876" r="17112" b="28024"/>
          <a:stretch/>
        </p:blipFill>
        <p:spPr>
          <a:xfrm>
            <a:off x="219686" y="5314665"/>
            <a:ext cx="3719436" cy="12090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61130"/>
            <a:ext cx="9144000" cy="2845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18 </a:t>
            </a:r>
            <a:r>
              <a:rPr lang="en-US" sz="3200" dirty="0"/>
              <a:t>August </a:t>
            </a:r>
            <a:r>
              <a:rPr lang="en-US" sz="3200" dirty="0" smtClean="0"/>
              <a:t>2015</a:t>
            </a:r>
          </a:p>
          <a:p>
            <a:endParaRPr lang="en-US" sz="1200" dirty="0" smtClean="0"/>
          </a:p>
          <a:p>
            <a:r>
              <a:rPr lang="en-US" sz="3200" dirty="0" smtClean="0"/>
              <a:t>Scott Sieron, </a:t>
            </a:r>
            <a:r>
              <a:rPr lang="en-US" sz="3200" dirty="0" err="1" smtClean="0"/>
              <a:t>Fuqing</a:t>
            </a:r>
            <a:r>
              <a:rPr lang="en-US" sz="3200" dirty="0" smtClean="0"/>
              <a:t> Zhang,</a:t>
            </a:r>
          </a:p>
          <a:p>
            <a:r>
              <a:rPr lang="en-US" sz="3200" dirty="0" smtClean="0"/>
              <a:t>Eugene </a:t>
            </a:r>
            <a:r>
              <a:rPr lang="en-US" sz="3200" dirty="0" err="1" smtClean="0"/>
              <a:t>Clothiaux</a:t>
            </a:r>
            <a:r>
              <a:rPr lang="en-US" sz="3200" dirty="0" smtClean="0"/>
              <a:t>, Lu </a:t>
            </a:r>
            <a:r>
              <a:rPr lang="en-US" sz="3200" dirty="0" err="1" smtClean="0"/>
              <a:t>Yinghui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77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3" y="685628"/>
            <a:ext cx="3386666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6555" y="685628"/>
            <a:ext cx="3388658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1880" y="685628"/>
            <a:ext cx="3386666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947" y="0"/>
            <a:ext cx="12168106" cy="68563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 fontScale="97500"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Cloud Ice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2" y="3748868"/>
            <a:ext cx="3386666" cy="27432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8081" y="3748868"/>
            <a:ext cx="3386666" cy="27432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6555" y="3748868"/>
            <a:ext cx="3388658" cy="27432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131" y="682928"/>
            <a:ext cx="1959428" cy="2743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131" y="3748868"/>
            <a:ext cx="1959428" cy="2743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17933" y="806824"/>
            <a:ext cx="100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Goddard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7933" y="387006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Morrison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3" y="685628"/>
            <a:ext cx="3386666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437" y="685628"/>
            <a:ext cx="3388658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1880" y="685628"/>
            <a:ext cx="3386666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947" y="0"/>
            <a:ext cx="12168106" cy="68563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 fontScale="97500"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Snow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2" y="3748868"/>
            <a:ext cx="3386666" cy="27432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1880" y="3748868"/>
            <a:ext cx="3386666" cy="27432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8546" y="3748868"/>
            <a:ext cx="3388658" cy="27432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131" y="682928"/>
            <a:ext cx="1959428" cy="27431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131" y="3748868"/>
            <a:ext cx="1959428" cy="27431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17933" y="806824"/>
            <a:ext cx="80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WSM6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7933" y="387006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Morrison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3" y="685628"/>
            <a:ext cx="3386666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1349" y="685628"/>
            <a:ext cx="3388658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4683" y="685628"/>
            <a:ext cx="3386666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947" y="0"/>
            <a:ext cx="12168106" cy="68563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 fontScale="97500"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Graupel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3" y="3748868"/>
            <a:ext cx="3386666" cy="27432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4683" y="3748868"/>
            <a:ext cx="3386666" cy="27432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1349" y="3748868"/>
            <a:ext cx="3388658" cy="27432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131" y="3748868"/>
            <a:ext cx="1959428" cy="27431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2" y="685628"/>
            <a:ext cx="1959428" cy="27431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17933" y="806824"/>
            <a:ext cx="80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WSM6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17933" y="387006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Morrison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1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1662" y="0"/>
            <a:ext cx="7888676" cy="1828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WSM6, New Lookup Tables, Edouard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8839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 GHz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86" y="2254623"/>
            <a:ext cx="5644440" cy="448234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70" y="2254623"/>
            <a:ext cx="5644440" cy="448234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227729" y="1828800"/>
            <a:ext cx="166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36.5 </a:t>
            </a:r>
            <a:r>
              <a:rPr lang="en-US" dirty="0" smtClean="0"/>
              <a:t>GHz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7" t="13170" r="34590" b="50407"/>
          <a:stretch/>
        </p:blipFill>
        <p:spPr>
          <a:xfrm>
            <a:off x="132080" y="92051"/>
            <a:ext cx="2255520" cy="1798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1" t="13582" r="34503" b="51231"/>
          <a:stretch/>
        </p:blipFill>
        <p:spPr>
          <a:xfrm>
            <a:off x="9784080" y="122531"/>
            <a:ext cx="227584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1662" y="0"/>
            <a:ext cx="7888676" cy="1828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Goddard, New Lookup </a:t>
            </a:r>
            <a:r>
              <a:rPr lang="en-US" sz="4800" dirty="0"/>
              <a:t>Tables, Edouard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 GHz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86" y="2254624"/>
            <a:ext cx="5644439" cy="448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70" y="2254624"/>
            <a:ext cx="5644439" cy="448234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2227729" y="1828800"/>
            <a:ext cx="166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36.5 </a:t>
            </a:r>
            <a:r>
              <a:rPr lang="en-US" dirty="0" smtClean="0"/>
              <a:t>GHz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7" t="13170" r="34590" b="50407"/>
          <a:stretch/>
        </p:blipFill>
        <p:spPr>
          <a:xfrm>
            <a:off x="132080" y="92051"/>
            <a:ext cx="2255520" cy="1798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1" t="13582" r="34503" b="51231"/>
          <a:stretch/>
        </p:blipFill>
        <p:spPr>
          <a:xfrm>
            <a:off x="9784080" y="122531"/>
            <a:ext cx="227584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9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1662" y="0"/>
            <a:ext cx="7888676" cy="1828800"/>
          </a:xfrm>
        </p:spPr>
        <p:txBody>
          <a:bodyPr>
            <a:normAutofit/>
          </a:bodyPr>
          <a:lstStyle/>
          <a:p>
            <a:pPr algn="ctr">
              <a:tabLst>
                <a:tab pos="862013" algn="l"/>
              </a:tabLst>
            </a:pPr>
            <a:r>
              <a:rPr lang="en-US" sz="4800" dirty="0" smtClean="0"/>
              <a:t>Morrison, New Lookup </a:t>
            </a:r>
            <a:r>
              <a:rPr lang="en-US" sz="4800" dirty="0"/>
              <a:t>Tables, Edouard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 GHz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86" y="2254624"/>
            <a:ext cx="5644439" cy="448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70" y="2254624"/>
            <a:ext cx="5644439" cy="448234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2227729" y="1828800"/>
            <a:ext cx="166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36.5 </a:t>
            </a:r>
            <a:r>
              <a:rPr lang="en-US" dirty="0" smtClean="0"/>
              <a:t>GHz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7" t="13170" r="34590" b="50407"/>
          <a:stretch/>
        </p:blipFill>
        <p:spPr>
          <a:xfrm>
            <a:off x="132080" y="92051"/>
            <a:ext cx="2255520" cy="1798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1" t="13582" r="34503" b="51231"/>
          <a:stretch/>
        </p:blipFill>
        <p:spPr>
          <a:xfrm>
            <a:off x="9784080" y="122531"/>
            <a:ext cx="227584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349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Scheme-specified </a:t>
            </a:r>
            <a:r>
              <a:rPr lang="en-US" dirty="0" smtClean="0"/>
              <a:t>cloud optical properties: too cold, too much scattering</a:t>
            </a:r>
          </a:p>
          <a:p>
            <a:pPr lvl="1"/>
            <a:r>
              <a:rPr lang="en-US" sz="2800" dirty="0" smtClean="0"/>
              <a:t>Consistent with many studies involving radar, and passive microwave using the simpler Goddard-SDSU radiative transfer solver [</a:t>
            </a:r>
            <a:r>
              <a:rPr lang="en-US" dirty="0" err="1" smtClean="0"/>
              <a:t>Zupanski</a:t>
            </a:r>
            <a:r>
              <a:rPr lang="en-US" dirty="0" smtClean="0"/>
              <a:t> </a:t>
            </a:r>
            <a:r>
              <a:rPr lang="en-US" dirty="0"/>
              <a:t>et al. 2011; Zhang et al. 2013; Han et al. 2013; </a:t>
            </a:r>
            <a:r>
              <a:rPr lang="en-US" dirty="0" err="1"/>
              <a:t>Chambon</a:t>
            </a:r>
            <a:r>
              <a:rPr lang="en-US" dirty="0"/>
              <a:t> et al. </a:t>
            </a:r>
            <a:r>
              <a:rPr lang="en-US" dirty="0" smtClean="0"/>
              <a:t>2014]</a:t>
            </a:r>
          </a:p>
          <a:p>
            <a:pPr lvl="2"/>
            <a:r>
              <a:rPr lang="en-US" dirty="0" smtClean="0"/>
              <a:t>Conclusion: too much or too big of snow and/or graupel in upper troposphere</a:t>
            </a:r>
          </a:p>
          <a:p>
            <a:endParaRPr lang="en-US" dirty="0" smtClean="0"/>
          </a:p>
          <a:p>
            <a:r>
              <a:rPr lang="en-US" dirty="0" smtClean="0"/>
              <a:t>Goddard has most snow and graupel, also has substantial cloud ice scattering</a:t>
            </a:r>
          </a:p>
          <a:p>
            <a:r>
              <a:rPr lang="en-US" dirty="0" smtClean="0"/>
              <a:t>Morrison is heavier on snow, lighter on graupel</a:t>
            </a:r>
          </a:p>
          <a:p>
            <a:r>
              <a:rPr lang="en-US" dirty="0" smtClean="0"/>
              <a:t>WSM6 is lighter on snow, heavier on graupel</a:t>
            </a:r>
          </a:p>
          <a:p>
            <a:pPr lvl="1"/>
            <a:r>
              <a:rPr lang="en-US" dirty="0" smtClean="0"/>
              <a:t>Graupel stays near convective cells, creates very cold splotches</a:t>
            </a:r>
          </a:p>
          <a:p>
            <a:pPr lvl="1"/>
            <a:r>
              <a:rPr lang="en-US" dirty="0" smtClean="0"/>
              <a:t>Snow spreads out</a:t>
            </a:r>
          </a:p>
        </p:txBody>
      </p:sp>
    </p:spTree>
    <p:extLst>
      <p:ext uri="{BB962C8B-B14F-4D97-AF65-F5344CB8AC3E}">
        <p14:creationId xmlns:p14="http://schemas.microsoft.com/office/powerpoint/2010/main" val="2449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78258"/>
            <a:ext cx="10515600" cy="132556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039906"/>
            <a:ext cx="5181600" cy="5137057"/>
          </a:xfrm>
        </p:spPr>
        <p:txBody>
          <a:bodyPr>
            <a:normAutofit lnSpcReduction="10000"/>
          </a:bodyPr>
          <a:lstStyle/>
          <a:p>
            <a:pPr marL="230188" indent="-230188">
              <a:buNone/>
            </a:pPr>
            <a:endParaRPr lang="en-US" sz="1600" dirty="0" smtClean="0"/>
          </a:p>
          <a:p>
            <a:pPr marL="230188" indent="-230188">
              <a:buNone/>
            </a:pPr>
            <a:r>
              <a:rPr lang="en-US" sz="1600" dirty="0" err="1"/>
              <a:t>Chambon</a:t>
            </a:r>
            <a:r>
              <a:rPr lang="en-US" sz="1600" dirty="0"/>
              <a:t>, P., S. Q. Zhang, A. Y. </a:t>
            </a:r>
            <a:r>
              <a:rPr lang="en-US" sz="1600" dirty="0" err="1"/>
              <a:t>Hou</a:t>
            </a:r>
            <a:r>
              <a:rPr lang="en-US" sz="1600" dirty="0"/>
              <a:t>, M. </a:t>
            </a:r>
            <a:r>
              <a:rPr lang="en-US" sz="1600" dirty="0" err="1"/>
              <a:t>Zupanski</a:t>
            </a:r>
            <a:r>
              <a:rPr lang="en-US" sz="1600" dirty="0"/>
              <a:t>, and S. Cheung, 2014: Assessing the impact of pre-GPM microwave precipitation observations in the Goddard WRF ensemble data assimilation system. </a:t>
            </a:r>
            <a:r>
              <a:rPr lang="en-US" sz="1600" i="1" dirty="0"/>
              <a:t>Quart. Jour. Roy. Meteor. Soc.</a:t>
            </a:r>
            <a:r>
              <a:rPr lang="en-US" sz="1600" dirty="0"/>
              <a:t>, </a:t>
            </a:r>
            <a:r>
              <a:rPr lang="en-US" sz="1600" b="1" dirty="0"/>
              <a:t>140</a:t>
            </a:r>
            <a:r>
              <a:rPr lang="en-US" sz="1600" dirty="0"/>
              <a:t>, 1219–1235.</a:t>
            </a:r>
          </a:p>
          <a:p>
            <a:pPr marL="230188" indent="-230188">
              <a:buNone/>
            </a:pPr>
            <a:r>
              <a:rPr lang="en-US" sz="1600" dirty="0" smtClean="0"/>
              <a:t>Han</a:t>
            </a:r>
            <a:r>
              <a:rPr lang="en-US" sz="1600" dirty="0"/>
              <a:t>, M., S. A. Braun, T. Matsui, and C. R. Williams, 2013: Evaluation of cloud microphysics schemes in simulations of a winter storm using radar and radiometer measurements. </a:t>
            </a:r>
            <a:r>
              <a:rPr lang="en-US" sz="1600" i="1" dirty="0"/>
              <a:t>J. </a:t>
            </a:r>
            <a:r>
              <a:rPr lang="en-US" sz="1600" i="1" dirty="0" err="1"/>
              <a:t>Geophys</a:t>
            </a:r>
            <a:r>
              <a:rPr lang="en-US" sz="1600" i="1" dirty="0"/>
              <a:t>. Res. Atmos.</a:t>
            </a:r>
            <a:r>
              <a:rPr lang="en-US" sz="1600" dirty="0"/>
              <a:t>, </a:t>
            </a:r>
            <a:r>
              <a:rPr lang="en-US" sz="1600" b="1" dirty="0"/>
              <a:t>118</a:t>
            </a:r>
            <a:r>
              <a:rPr lang="en-US" sz="1600" dirty="0"/>
              <a:t>, 1401–1419. </a:t>
            </a:r>
          </a:p>
          <a:p>
            <a:pPr marL="230188" indent="-230188">
              <a:buNone/>
            </a:pPr>
            <a:r>
              <a:rPr lang="en-US" sz="1600" dirty="0"/>
              <a:t>Liu, Q., and F. </a:t>
            </a:r>
            <a:r>
              <a:rPr lang="en-US" sz="1600" dirty="0" err="1"/>
              <a:t>Weng</a:t>
            </a:r>
            <a:r>
              <a:rPr lang="en-US" sz="1600" dirty="0"/>
              <a:t>, 2006: Advanced doubling-adding method for radiative transfer in planetary </a:t>
            </a:r>
            <a:r>
              <a:rPr lang="en-US" sz="1600" dirty="0" smtClean="0"/>
              <a:t>atmospheres. </a:t>
            </a:r>
            <a:r>
              <a:rPr lang="en-US" sz="1600" i="1" dirty="0"/>
              <a:t>J. Atmos. Sci.</a:t>
            </a:r>
            <a:r>
              <a:rPr lang="en-US" sz="1600" dirty="0"/>
              <a:t>, </a:t>
            </a:r>
            <a:r>
              <a:rPr lang="en-US" sz="1600" b="1" dirty="0"/>
              <a:t>63</a:t>
            </a:r>
            <a:r>
              <a:rPr lang="en-US" sz="1600" dirty="0"/>
              <a:t>, 3459‒3465</a:t>
            </a:r>
            <a:r>
              <a:rPr lang="en-US" sz="1600" dirty="0" smtClean="0"/>
              <a:t>.</a:t>
            </a:r>
          </a:p>
          <a:p>
            <a:pPr marL="230188" indent="-230188">
              <a:buNone/>
            </a:pPr>
            <a:r>
              <a:rPr lang="en-US" sz="1600" dirty="0" err="1"/>
              <a:t>Skamarock</a:t>
            </a:r>
            <a:r>
              <a:rPr lang="en-US" sz="1600" dirty="0"/>
              <a:t>, W. C., J. B. </a:t>
            </a:r>
            <a:r>
              <a:rPr lang="en-US" sz="1600" dirty="0" err="1"/>
              <a:t>Klemp</a:t>
            </a:r>
            <a:r>
              <a:rPr lang="en-US" sz="1600" dirty="0"/>
              <a:t>, J. </a:t>
            </a:r>
            <a:r>
              <a:rPr lang="en-US" sz="1600" dirty="0" err="1"/>
              <a:t>Dudhia</a:t>
            </a:r>
            <a:r>
              <a:rPr lang="en-US" sz="1600" dirty="0"/>
              <a:t>, D. O. Gill, D. M. Barker, M. G. </a:t>
            </a:r>
            <a:r>
              <a:rPr lang="en-US" sz="1600" dirty="0" err="1"/>
              <a:t>Duda</a:t>
            </a:r>
            <a:r>
              <a:rPr lang="en-US" sz="1600" dirty="0"/>
              <a:t>, X.-Y. Huang, W. Wang, and J. G. Powers, 2008: A description of the Advanced Research WRF version 3. NCAR Technical Note 475, http://www.mmm.ucar.edu/wrf/users/docs/arw_v3.pdf.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1039906"/>
            <a:ext cx="5181600" cy="5137057"/>
          </a:xfrm>
        </p:spPr>
        <p:txBody>
          <a:bodyPr>
            <a:normAutofit lnSpcReduction="10000"/>
          </a:bodyPr>
          <a:lstStyle/>
          <a:p>
            <a:pPr marL="230188" indent="-230188">
              <a:buNone/>
            </a:pPr>
            <a:r>
              <a:rPr lang="en-US" sz="1600" dirty="0" err="1"/>
              <a:t>Weng</a:t>
            </a:r>
            <a:r>
              <a:rPr lang="en-US" sz="1600" dirty="0"/>
              <a:t>, Y</a:t>
            </a:r>
            <a:r>
              <a:rPr lang="en-US" sz="1600" dirty="0" smtClean="0"/>
              <a:t>., </a:t>
            </a:r>
            <a:r>
              <a:rPr lang="en-US" sz="1600" dirty="0"/>
              <a:t>and F. Zhang, 2012: Assimilating Airborne Doppler Radar Observations with an Ensemble </a:t>
            </a:r>
            <a:r>
              <a:rPr lang="en-US" sz="1600" dirty="0" err="1"/>
              <a:t>Kalman</a:t>
            </a:r>
            <a:r>
              <a:rPr lang="en-US" sz="1600" dirty="0"/>
              <a:t> Filter for Convection-permitting Hurricane Initialization and Prediction: Katrina (2005</a:t>
            </a:r>
            <a:r>
              <a:rPr lang="en-US" sz="1600" dirty="0" smtClean="0"/>
              <a:t>). </a:t>
            </a:r>
            <a:r>
              <a:rPr lang="en-US" sz="1600" i="1" dirty="0" smtClean="0"/>
              <a:t>Mon</a:t>
            </a:r>
            <a:r>
              <a:rPr lang="en-US" sz="1600" i="1" dirty="0"/>
              <a:t>. </a:t>
            </a:r>
            <a:r>
              <a:rPr lang="en-US" sz="1600" i="1" dirty="0" err="1"/>
              <a:t>Wea</a:t>
            </a:r>
            <a:r>
              <a:rPr lang="en-US" sz="1600" i="1" dirty="0"/>
              <a:t>. Rev.</a:t>
            </a:r>
            <a:r>
              <a:rPr lang="en-US" sz="1600" dirty="0" smtClean="0"/>
              <a:t>, </a:t>
            </a:r>
            <a:r>
              <a:rPr lang="en-US" sz="1600" b="1" dirty="0"/>
              <a:t>140</a:t>
            </a:r>
            <a:r>
              <a:rPr lang="en-US" sz="1600" dirty="0"/>
              <a:t>, 841-859</a:t>
            </a:r>
            <a:r>
              <a:rPr lang="en-US" sz="1600" dirty="0" smtClean="0"/>
              <a:t>.</a:t>
            </a:r>
          </a:p>
          <a:p>
            <a:pPr marL="230188" indent="-230188">
              <a:buNone/>
            </a:pPr>
            <a:r>
              <a:rPr lang="en-US" sz="1600" dirty="0" smtClean="0"/>
              <a:t>Wong</a:t>
            </a:r>
            <a:r>
              <a:rPr lang="en-US" sz="1600" dirty="0"/>
              <a:t>, V., and K. A. </a:t>
            </a:r>
            <a:r>
              <a:rPr lang="en-US" sz="1600" dirty="0" smtClean="0"/>
              <a:t>Emanuel, 2007: </a:t>
            </a:r>
            <a:r>
              <a:rPr lang="en-US" sz="1600" dirty="0"/>
              <a:t>Use of cloud radars and radiometers for tropical cyclone intensity estimation, </a:t>
            </a:r>
            <a:r>
              <a:rPr lang="en-US" sz="1600" i="1" dirty="0" err="1"/>
              <a:t>Geophys</a:t>
            </a:r>
            <a:r>
              <a:rPr lang="en-US" sz="1600" i="1" dirty="0"/>
              <a:t>. Res. Lett.</a:t>
            </a:r>
            <a:r>
              <a:rPr lang="en-US" sz="1600" dirty="0"/>
              <a:t>, </a:t>
            </a:r>
            <a:r>
              <a:rPr lang="en-US" sz="1600" b="1" dirty="0"/>
              <a:t>34</a:t>
            </a:r>
            <a:r>
              <a:rPr lang="en-US" sz="1600" dirty="0"/>
              <a:t>, L12811, doi:10.1029/2007GL029960.</a:t>
            </a:r>
            <a:endParaRPr lang="en-US" sz="1600" dirty="0" smtClean="0"/>
          </a:p>
          <a:p>
            <a:pPr marL="230188" indent="-230188">
              <a:buNone/>
            </a:pPr>
            <a:r>
              <a:rPr lang="en-US" sz="1600" dirty="0" smtClean="0"/>
              <a:t>Zhang</a:t>
            </a:r>
            <a:r>
              <a:rPr lang="en-US" sz="1600" dirty="0"/>
              <a:t>, S. Q., M. </a:t>
            </a:r>
            <a:r>
              <a:rPr lang="en-US" sz="1600" dirty="0" err="1"/>
              <a:t>Zupanski</a:t>
            </a:r>
            <a:r>
              <a:rPr lang="en-US" sz="1600" dirty="0"/>
              <a:t>, A. Y. </a:t>
            </a:r>
            <a:r>
              <a:rPr lang="en-US" sz="1600" dirty="0" err="1"/>
              <a:t>Hou</a:t>
            </a:r>
            <a:r>
              <a:rPr lang="en-US" sz="1600" dirty="0"/>
              <a:t>, X. Lin, and S. H. Cheung, 2013: Assimilation of Precipitation-Affected Radiances in a Cloud-Resolving WRF Ensemble Data Assimilation System. </a:t>
            </a:r>
            <a:r>
              <a:rPr lang="en-US" sz="1600" i="1" dirty="0"/>
              <a:t>Mon. </a:t>
            </a:r>
            <a:r>
              <a:rPr lang="en-US" sz="1600" i="1" dirty="0" err="1"/>
              <a:t>Wea</a:t>
            </a:r>
            <a:r>
              <a:rPr lang="en-US" sz="1600" i="1" dirty="0"/>
              <a:t>. Rev.,</a:t>
            </a:r>
            <a:r>
              <a:rPr lang="en-US" sz="1600" b="1" dirty="0"/>
              <a:t>141</a:t>
            </a:r>
            <a:r>
              <a:rPr lang="en-US" sz="1600" dirty="0"/>
              <a:t>, 754–772</a:t>
            </a:r>
            <a:r>
              <a:rPr lang="en-US" sz="1600" dirty="0" smtClean="0"/>
              <a:t>.</a:t>
            </a:r>
          </a:p>
          <a:p>
            <a:pPr marL="230188" indent="-230188">
              <a:buNone/>
            </a:pPr>
            <a:r>
              <a:rPr lang="en-US" sz="1600" dirty="0"/>
              <a:t>Zhang, F., Y. </a:t>
            </a:r>
            <a:r>
              <a:rPr lang="en-US" sz="1600" dirty="0" err="1" smtClean="0"/>
              <a:t>Weng</a:t>
            </a:r>
            <a:r>
              <a:rPr lang="en-US" sz="1600" dirty="0" smtClean="0"/>
              <a:t>, </a:t>
            </a:r>
            <a:r>
              <a:rPr lang="en-US" sz="1600" dirty="0"/>
              <a:t>J. A. </a:t>
            </a:r>
            <a:r>
              <a:rPr lang="en-US" sz="1600" dirty="0" err="1"/>
              <a:t>Sippel</a:t>
            </a:r>
            <a:r>
              <a:rPr lang="en-US" sz="1600" dirty="0"/>
              <a:t>, Z. </a:t>
            </a:r>
            <a:r>
              <a:rPr lang="en-US" sz="1600" dirty="0" err="1"/>
              <a:t>Meng</a:t>
            </a:r>
            <a:r>
              <a:rPr lang="en-US" sz="1600" dirty="0"/>
              <a:t>, and C. H. Bishop, 2009: Cloud-resolving Hurricane Initialization and Prediction through Assimilation of Doppler Radar Observations with an Ensemble </a:t>
            </a:r>
            <a:r>
              <a:rPr lang="en-US" sz="1600" dirty="0" err="1"/>
              <a:t>Kalman</a:t>
            </a:r>
            <a:r>
              <a:rPr lang="en-US" sz="1600" dirty="0"/>
              <a:t> Filter. </a:t>
            </a:r>
            <a:r>
              <a:rPr lang="en-US" sz="1600" i="1" dirty="0"/>
              <a:t>Mon. </a:t>
            </a:r>
            <a:r>
              <a:rPr lang="en-US" sz="1600" i="1" dirty="0" err="1"/>
              <a:t>Wea</a:t>
            </a:r>
            <a:r>
              <a:rPr lang="en-US" sz="1600" i="1" dirty="0"/>
              <a:t>. Rev.</a:t>
            </a:r>
            <a:r>
              <a:rPr lang="en-US" sz="1600" dirty="0" smtClean="0"/>
              <a:t>, </a:t>
            </a:r>
            <a:r>
              <a:rPr lang="en-US" sz="1600" b="1" dirty="0"/>
              <a:t>137</a:t>
            </a:r>
            <a:r>
              <a:rPr lang="en-US" sz="1600" dirty="0"/>
              <a:t>, 2105-2125.</a:t>
            </a:r>
          </a:p>
          <a:p>
            <a:pPr marL="230188" indent="-230188">
              <a:buNone/>
            </a:pPr>
            <a:r>
              <a:rPr lang="en-US" sz="1600" dirty="0" err="1" smtClean="0"/>
              <a:t>Zupanski</a:t>
            </a:r>
            <a:r>
              <a:rPr lang="en-US" sz="1600" dirty="0"/>
              <a:t>, D., S. Q. Zhang, M. </a:t>
            </a:r>
            <a:r>
              <a:rPr lang="en-US" sz="1600" dirty="0" err="1"/>
              <a:t>Zupanski</a:t>
            </a:r>
            <a:r>
              <a:rPr lang="en-US" sz="1600" dirty="0"/>
              <a:t>, A. Y. </a:t>
            </a:r>
            <a:r>
              <a:rPr lang="en-US" sz="1600" dirty="0" err="1"/>
              <a:t>Hou</a:t>
            </a:r>
            <a:r>
              <a:rPr lang="en-US" sz="1600" dirty="0"/>
              <a:t>, and S. H. Cheung, 2011: A Prototype WRF-Based Ensemble Data Assimilation System for Dynamically Downscaling Satellite Precipitation Observations. </a:t>
            </a:r>
            <a:r>
              <a:rPr lang="en-US" sz="1600" i="1" dirty="0"/>
              <a:t>J. Hydrometeor.</a:t>
            </a:r>
            <a:r>
              <a:rPr lang="en-US" sz="1600" dirty="0"/>
              <a:t>, </a:t>
            </a:r>
            <a:r>
              <a:rPr lang="en-US" sz="1600" b="1" dirty="0"/>
              <a:t>12</a:t>
            </a:r>
            <a:r>
              <a:rPr lang="en-US" sz="1600" dirty="0"/>
              <a:t>, 118–134.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" y="941033"/>
            <a:ext cx="12128840" cy="4975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98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cott\AppData\Local\Microsoft\Windows\INetCache\Content.Word\20100917.0113.f16.x.91h.13LKARL.85kts-971mb-197N-941W.73p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775" y="487823"/>
            <a:ext cx="5090375" cy="509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49500" y="5717527"/>
            <a:ext cx="94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89063" y="5730537"/>
            <a:ext cx="108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97707" y="5586463"/>
            <a:ext cx="4295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4741" y="5586463"/>
            <a:ext cx="4295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8246" y="5586209"/>
            <a:ext cx="4295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8462" y="5587399"/>
            <a:ext cx="4295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9773" y="5582190"/>
            <a:ext cx="4295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0979" y="6084127"/>
            <a:ext cx="387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Karl 09/17/10 0113Z</a:t>
            </a:r>
          </a:p>
          <a:p>
            <a:r>
              <a:rPr lang="en-US" dirty="0" smtClean="0"/>
              <a:t>SSMIS (image courtesy NRL)</a:t>
            </a:r>
            <a:endParaRPr lang="en-US" dirty="0"/>
          </a:p>
        </p:txBody>
      </p:sp>
      <p:pic>
        <p:nvPicPr>
          <p:cNvPr id="14" name="Picture 2" descr="20100917.0113.f16.x.37h.13LKARL.85kts-971mb-197N-941W.75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79" y="484044"/>
            <a:ext cx="5087602" cy="508760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99774" y="5759414"/>
            <a:ext cx="94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33371" y="5769416"/>
            <a:ext cx="108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47298" y="5578198"/>
            <a:ext cx="4292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1588" y="5578198"/>
            <a:ext cx="4292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5878" y="5578198"/>
            <a:ext cx="4292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4121" y="5579657"/>
            <a:ext cx="4292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9207" y="5571646"/>
            <a:ext cx="4292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413" y="5579657"/>
            <a:ext cx="4292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4495" y="6077574"/>
            <a:ext cx="386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Karl 09/17/10 0113Z</a:t>
            </a:r>
          </a:p>
          <a:p>
            <a:r>
              <a:rPr lang="en-US" dirty="0" smtClean="0"/>
              <a:t>SSMIS (image courtesy NRL)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89820" y="20921"/>
            <a:ext cx="5689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High-mid frequency (91 GHz)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312578" y="20713"/>
            <a:ext cx="5689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Low-mid frequency (37 GHz)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37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16" y="685628"/>
            <a:ext cx="3781777" cy="306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3319" y="685628"/>
            <a:ext cx="3779555" cy="306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111" y="685628"/>
            <a:ext cx="3781777" cy="30632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947" y="0"/>
            <a:ext cx="12168106" cy="68563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 fontScale="97500"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WSM6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16" y="3748868"/>
            <a:ext cx="3781777" cy="306323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5111" y="3748868"/>
            <a:ext cx="3781776" cy="3063239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3319" y="3749768"/>
            <a:ext cx="3779554" cy="30614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39863" y="82296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10.65-H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29275" y="82296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18.7-H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13595" y="82296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23.8-V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59545" y="3886197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36.5-H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19671" y="3886197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89.0-H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83753" y="388440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165.5-H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CRTM, All-sky Microwave DA –</a:t>
            </a:r>
            <a:br>
              <a:rPr lang="en-US" dirty="0" smtClean="0"/>
            </a:br>
            <a:r>
              <a:rPr lang="en-US" dirty="0" smtClean="0"/>
              <a:t>WRF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Hurricane Karl, initialized at 21Z 16 Sept. from </a:t>
            </a:r>
            <a:r>
              <a:rPr lang="en-US" dirty="0" err="1" smtClean="0"/>
              <a:t>EnKF</a:t>
            </a:r>
            <a:r>
              <a:rPr lang="en-US" dirty="0"/>
              <a:t> </a:t>
            </a:r>
            <a:r>
              <a:rPr lang="en-US" dirty="0" smtClean="0"/>
              <a:t>analysis after assimilating airborne Doppler radar radial velocities</a:t>
            </a:r>
          </a:p>
          <a:p>
            <a:pPr lvl="1">
              <a:spcBef>
                <a:spcPts val="264"/>
              </a:spcBef>
            </a:pPr>
            <a:r>
              <a:rPr lang="en-US" dirty="0" smtClean="0"/>
              <a:t>Same as Masashi’s experiments</a:t>
            </a:r>
          </a:p>
          <a:p>
            <a:pPr lvl="2">
              <a:spcBef>
                <a:spcPts val="264"/>
              </a:spcBef>
            </a:pPr>
            <a:r>
              <a:rPr lang="en-US" b="1" dirty="0" smtClean="0"/>
              <a:t>WRF</a:t>
            </a:r>
            <a:r>
              <a:rPr lang="en-US" dirty="0" smtClean="0"/>
              <a:t> </a:t>
            </a:r>
            <a:r>
              <a:rPr lang="en-US" dirty="0"/>
              <a:t>version 3.6.1 (</a:t>
            </a:r>
            <a:r>
              <a:rPr lang="en-US" dirty="0" err="1"/>
              <a:t>Skamarock</a:t>
            </a:r>
            <a:r>
              <a:rPr lang="en-US" dirty="0"/>
              <a:t> et al. 2008)</a:t>
            </a:r>
          </a:p>
          <a:p>
            <a:pPr lvl="2">
              <a:spcBef>
                <a:spcPts val="264"/>
              </a:spcBef>
            </a:pPr>
            <a:r>
              <a:rPr lang="en-US" b="1" dirty="0">
                <a:solidFill>
                  <a:srgbClr val="000000"/>
                </a:solidFill>
              </a:rPr>
              <a:t>PSU WRF-</a:t>
            </a:r>
            <a:r>
              <a:rPr lang="en-US" b="1" dirty="0" err="1">
                <a:solidFill>
                  <a:srgbClr val="000000"/>
                </a:solidFill>
              </a:rPr>
              <a:t>EnKF</a:t>
            </a:r>
            <a:r>
              <a:rPr lang="en-US" b="1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Zhang et al. (2009); </a:t>
            </a:r>
            <a:r>
              <a:rPr lang="en-US" dirty="0" err="1">
                <a:solidFill>
                  <a:srgbClr val="000000"/>
                </a:solidFill>
              </a:rPr>
              <a:t>Weng</a:t>
            </a:r>
            <a:r>
              <a:rPr lang="en-US" dirty="0">
                <a:solidFill>
                  <a:srgbClr val="000000"/>
                </a:solidFill>
              </a:rPr>
              <a:t> and Zhang (2012) </a:t>
            </a:r>
            <a:endParaRPr lang="en-US" b="1" dirty="0">
              <a:solidFill>
                <a:srgbClr val="000000"/>
              </a:solidFill>
            </a:endParaRPr>
          </a:p>
          <a:p>
            <a:pPr lvl="2">
              <a:spcBef>
                <a:spcPts val="264"/>
              </a:spcBef>
            </a:pPr>
            <a:r>
              <a:rPr lang="en-US" dirty="0" smtClean="0">
                <a:solidFill>
                  <a:srgbClr val="000000"/>
                </a:solidFill>
              </a:rPr>
              <a:t>Ensemble </a:t>
            </a:r>
            <a:r>
              <a:rPr lang="en-US" dirty="0">
                <a:solidFill>
                  <a:srgbClr val="000000"/>
                </a:solidFill>
              </a:rPr>
              <a:t>size: </a:t>
            </a:r>
            <a:r>
              <a:rPr lang="en-US" dirty="0" smtClean="0">
                <a:solidFill>
                  <a:srgbClr val="000000"/>
                </a:solidFill>
              </a:rPr>
              <a:t>60</a:t>
            </a:r>
            <a:endParaRPr lang="en-US" dirty="0" smtClean="0"/>
          </a:p>
          <a:p>
            <a:pPr lvl="1"/>
            <a:r>
              <a:rPr lang="en-US" dirty="0" smtClean="0"/>
              <a:t>WSM6 microphysics (5 species, 1 moment)</a:t>
            </a:r>
          </a:p>
          <a:p>
            <a:pPr lvl="1"/>
            <a:r>
              <a:rPr lang="en-US" dirty="0" smtClean="0"/>
              <a:t>3 hour forecast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CRTM Results</a:t>
            </a:r>
            <a:r>
              <a:rPr lang="en-US" dirty="0"/>
              <a:t>, </a:t>
            </a:r>
            <a:r>
              <a:rPr lang="en-US" dirty="0" smtClean="0"/>
              <a:t>prescribed and </a:t>
            </a:r>
            <a:r>
              <a:rPr lang="en-US" dirty="0"/>
              <a:t>uniform hydrometeor radii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37 GHz</a:t>
            </a:r>
          </a:p>
          <a:p>
            <a:pPr lvl="1"/>
            <a:r>
              <a:rPr lang="en-US" dirty="0" smtClean="0"/>
              <a:t>cloud field should be even warmer -&gt; there is too much scattering</a:t>
            </a:r>
          </a:p>
          <a:p>
            <a:pPr lvl="1"/>
            <a:r>
              <a:rPr lang="en-US" dirty="0" smtClean="0"/>
              <a:t>too many instances of convective cells producing an anomaly of low temperatures</a:t>
            </a:r>
          </a:p>
          <a:p>
            <a:r>
              <a:rPr lang="en-US" dirty="0" smtClean="0"/>
              <a:t>89 GHz</a:t>
            </a:r>
          </a:p>
          <a:p>
            <a:pPr lvl="1"/>
            <a:r>
              <a:rPr lang="en-US" dirty="0" smtClean="0"/>
              <a:t>cloud field should not be that </a:t>
            </a:r>
            <a:r>
              <a:rPr lang="en-US" dirty="0"/>
              <a:t>cold -&gt; </a:t>
            </a:r>
            <a:r>
              <a:rPr lang="en-US" dirty="0" smtClean="0"/>
              <a:t>there is too much scattering</a:t>
            </a:r>
          </a:p>
          <a:p>
            <a:pPr lvl="1"/>
            <a:r>
              <a:rPr lang="en-US" dirty="0" smtClean="0"/>
              <a:t>many instances of much too low brightness temperatures </a:t>
            </a:r>
            <a:r>
              <a:rPr lang="en-US" dirty="0"/>
              <a:t>(~50 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CRTM Results</a:t>
            </a:r>
            <a:r>
              <a:rPr lang="en-US" dirty="0"/>
              <a:t>, </a:t>
            </a:r>
            <a:r>
              <a:rPr lang="en-US" dirty="0" smtClean="0"/>
              <a:t>Effective Radii == Scheme Particle Size Distribution (PSD)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37 GHz</a:t>
            </a:r>
          </a:p>
          <a:p>
            <a:pPr lvl="1"/>
            <a:r>
              <a:rPr lang="en-US" dirty="0" smtClean="0"/>
              <a:t>cloud field is too warm </a:t>
            </a:r>
            <a:r>
              <a:rPr lang="en-US" dirty="0"/>
              <a:t>-&gt;</a:t>
            </a:r>
            <a:r>
              <a:rPr lang="en-US" dirty="0" smtClean="0"/>
              <a:t> insufficient scattering everywhere</a:t>
            </a:r>
          </a:p>
          <a:p>
            <a:r>
              <a:rPr lang="en-US" dirty="0" smtClean="0"/>
              <a:t>89 GHz</a:t>
            </a:r>
          </a:p>
          <a:p>
            <a:pPr lvl="1"/>
            <a:r>
              <a:rPr lang="en-US" dirty="0" smtClean="0"/>
              <a:t>sufficient/excessive scattering in areas of strongest convection</a:t>
            </a:r>
          </a:p>
          <a:p>
            <a:pPr lvl="1"/>
            <a:r>
              <a:rPr lang="en-US" dirty="0" smtClean="0"/>
              <a:t>most of cloud field is too warm, insufficient scattering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didn’t these simulations work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Pre-specified radii: unacceptable</a:t>
            </a:r>
          </a:p>
          <a:p>
            <a:pPr lvl="1"/>
            <a:r>
              <a:rPr lang="en-US" dirty="0" smtClean="0"/>
              <a:t>Simply not representing enough physics to be used comfortably in DA or evaluating microphysics scheme</a:t>
            </a:r>
            <a:endParaRPr lang="en-US" sz="2400" dirty="0" smtClean="0"/>
          </a:p>
          <a:p>
            <a:r>
              <a:rPr lang="en-US" dirty="0"/>
              <a:t>Mean radius: too warm, too little scattering </a:t>
            </a:r>
          </a:p>
          <a:p>
            <a:pPr lvl="1"/>
            <a:r>
              <a:rPr lang="en-US" dirty="0"/>
              <a:t>Mean particle radius of a cloud &lt; effective scattering particle radius of a cloud b/c scattering is dominated by the large particles</a:t>
            </a:r>
          </a:p>
          <a:p>
            <a:endParaRPr lang="en-US" dirty="0"/>
          </a:p>
          <a:p>
            <a:r>
              <a:rPr lang="en-US" dirty="0"/>
              <a:t>Mean of transformed distribution would produce better results, but…</a:t>
            </a:r>
          </a:p>
          <a:p>
            <a:pPr lvl="1"/>
            <a:r>
              <a:rPr lang="en-US" dirty="0"/>
              <a:t>It often exceeds the CRTM lookup table effective radius dimension (1500 </a:t>
            </a:r>
            <a:r>
              <a:rPr lang="el-GR" dirty="0"/>
              <a:t>μ</a:t>
            </a:r>
            <a:r>
              <a:rPr lang="en-US" dirty="0"/>
              <a:t>m)</a:t>
            </a:r>
          </a:p>
          <a:p>
            <a:pPr lvl="1"/>
            <a:r>
              <a:rPr lang="en-US" dirty="0"/>
              <a:t>At these high frequencies, D</a:t>
            </a:r>
            <a:r>
              <a:rPr lang="en-US" baseline="30000" dirty="0"/>
              <a:t>6</a:t>
            </a:r>
            <a:r>
              <a:rPr lang="en-US" dirty="0"/>
              <a:t> relationship breaks down for large particles</a:t>
            </a:r>
          </a:p>
        </p:txBody>
      </p:sp>
    </p:spTree>
    <p:extLst>
      <p:ext uri="{BB962C8B-B14F-4D97-AF65-F5344CB8AC3E}">
        <p14:creationId xmlns:p14="http://schemas.microsoft.com/office/powerpoint/2010/main" val="39204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0"/>
            <a:ext cx="10515600" cy="1325563"/>
          </a:xfrm>
        </p:spPr>
        <p:txBody>
          <a:bodyPr/>
          <a:lstStyle/>
          <a:p>
            <a:r>
              <a:rPr lang="en-US" dirty="0" smtClean="0"/>
              <a:t>What else have we tried?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039"/>
            <a:ext cx="10515600" cy="47989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Analytically determining effective particle radii from microphysics (MP) scheme particle size distributions (PSD) for the scattering-dominated frozen hydrometeors</a:t>
            </a:r>
          </a:p>
          <a:p>
            <a:pPr lvl="1"/>
            <a:r>
              <a:rPr lang="en-US" sz="2800" dirty="0" smtClean="0"/>
              <a:t>Assume all particles do Rayleigh scattering (problematic)</a:t>
            </a:r>
          </a:p>
          <a:p>
            <a:pPr lvl="1"/>
            <a:r>
              <a:rPr lang="en-US" sz="2800" dirty="0" smtClean="0"/>
              <a:t>Result: multiply previous radius estimates by 4.9</a:t>
            </a:r>
          </a:p>
          <a:p>
            <a:pPr lvl="1"/>
            <a:r>
              <a:rPr lang="en-US" sz="2800" dirty="0" smtClean="0"/>
              <a:t>This would put most graupel, snow &gt; 1000 </a:t>
            </a:r>
            <a:r>
              <a:rPr lang="el-GR" sz="2800" dirty="0" smtClean="0"/>
              <a:t>μ</a:t>
            </a:r>
            <a:r>
              <a:rPr lang="en-US" sz="2800" dirty="0" smtClean="0"/>
              <a:t>m; CRTM results would have too much scattering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31239" y="566482"/>
            <a:ext cx="5689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High-mid frequency (91 GHz)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53997" y="566274"/>
            <a:ext cx="5689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Low-mid frequency (37 GHz)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147"/>
            <a:ext cx="5715000" cy="4629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37" y="1027939"/>
            <a:ext cx="5715000" cy="46291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9"/>
          <a:stretch/>
        </p:blipFill>
        <p:spPr bwMode="auto">
          <a:xfrm>
            <a:off x="5829594" y="1111378"/>
            <a:ext cx="603289" cy="44622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34495" y="6077574"/>
            <a:ext cx="386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Karl 09/17/10 0113Z</a:t>
            </a:r>
          </a:p>
          <a:p>
            <a:r>
              <a:rPr lang="en-US" dirty="0" smtClean="0"/>
              <a:t>SSMIS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30979" y="6084127"/>
            <a:ext cx="387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Hurricane Karl 09/17/10 0113Z</a:t>
            </a:r>
          </a:p>
          <a:p>
            <a:r>
              <a:rPr lang="en-US" dirty="0" smtClean="0"/>
              <a:t>SSMIS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3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 and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825624"/>
            <a:ext cx="6147684" cy="475547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Hydrometeor size is very </a:t>
            </a:r>
            <a:r>
              <a:rPr lang="en-US" sz="2800" dirty="0" smtClean="0"/>
              <a:t>important in microwave:</a:t>
            </a:r>
            <a:endParaRPr lang="en-US" sz="2400" dirty="0"/>
          </a:p>
          <a:p>
            <a:pPr lvl="1"/>
            <a:r>
              <a:rPr lang="en-US" sz="2400" dirty="0" smtClean="0"/>
              <a:t>When </a:t>
            </a:r>
            <a:r>
              <a:rPr lang="en-US" sz="2400" dirty="0"/>
              <a:t>[</a:t>
            </a:r>
            <a:r>
              <a:rPr lang="en-US" sz="2400" dirty="0" smtClean="0"/>
              <a:t>particle radius] </a:t>
            </a:r>
            <a:r>
              <a:rPr lang="en-US" sz="2400" dirty="0"/>
              <a:t>&lt; </a:t>
            </a:r>
            <a:r>
              <a:rPr lang="en-US" sz="2400" dirty="0" smtClean="0"/>
              <a:t>~1/6 wavelength,  </a:t>
            </a:r>
            <a:r>
              <a:rPr lang="en-US" sz="2400" dirty="0"/>
              <a:t>scattering </a:t>
            </a:r>
            <a:r>
              <a:rPr lang="en-US" sz="2400" dirty="0" smtClean="0"/>
              <a:t>increases </a:t>
            </a:r>
            <a:r>
              <a:rPr lang="en-US" sz="2400" dirty="0"/>
              <a:t>by </a:t>
            </a:r>
            <a:r>
              <a:rPr lang="en-US" sz="2400" dirty="0" smtClean="0"/>
              <a:t>~[particle mass]</a:t>
            </a:r>
            <a:r>
              <a:rPr lang="en-US" sz="2400" baseline="30000" dirty="0" smtClean="0"/>
              <a:t>2</a:t>
            </a:r>
            <a:endParaRPr lang="en-US" sz="2400" dirty="0"/>
          </a:p>
          <a:p>
            <a:pPr lvl="2"/>
            <a:r>
              <a:rPr lang="en-US" sz="2000" dirty="0" smtClean="0"/>
              <a:t>Rayleigh scattering of a homogenous sphere</a:t>
            </a:r>
            <a:endParaRPr lang="en-US" sz="2000" dirty="0"/>
          </a:p>
          <a:p>
            <a:pPr lvl="1"/>
            <a:r>
              <a:rPr lang="en-US" sz="2400" dirty="0" smtClean="0"/>
              <a:t>Considering spherical solid particle of ever-increasing size: scattering per mass growth slows, oscillates, then declines</a:t>
            </a:r>
          </a:p>
          <a:p>
            <a:pPr lvl="2"/>
            <a:r>
              <a:rPr lang="en-US" sz="2000" dirty="0" smtClean="0"/>
              <a:t>Mie scattering of a homogenous sphere</a:t>
            </a:r>
            <a:endParaRPr lang="en-US" sz="2000" dirty="0"/>
          </a:p>
          <a:p>
            <a:r>
              <a:rPr lang="en-US" sz="2800" dirty="0" smtClean="0"/>
              <a:t>These MW wavelengths </a:t>
            </a:r>
            <a:r>
              <a:rPr lang="en-US" sz="2800" dirty="0"/>
              <a:t>are </a:t>
            </a:r>
            <a:r>
              <a:rPr lang="en-US" sz="2800" dirty="0" smtClean="0"/>
              <a:t>only several millimeters</a:t>
            </a:r>
          </a:p>
          <a:p>
            <a:pPr lvl="1"/>
            <a:r>
              <a:rPr lang="en-US" sz="2400" dirty="0" smtClean="0"/>
              <a:t>Largest </a:t>
            </a:r>
            <a:r>
              <a:rPr lang="en-US" sz="2400" dirty="0"/>
              <a:t>precipitation particles </a:t>
            </a:r>
            <a:r>
              <a:rPr lang="en-US" sz="2400" dirty="0" smtClean="0"/>
              <a:t>exceed ~1 mm radius and are removed from well-behaved scattering regime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98311" y="1256411"/>
            <a:ext cx="4285460" cy="4347517"/>
            <a:chOff x="6278966" y="1825623"/>
            <a:chExt cx="2862406" cy="2903856"/>
          </a:xfrm>
        </p:grpSpPr>
        <p:pic>
          <p:nvPicPr>
            <p:cNvPr id="5" name="Picture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4" t="54059" r="80027" b="9369"/>
            <a:stretch/>
          </p:blipFill>
          <p:spPr bwMode="auto">
            <a:xfrm>
              <a:off x="6278966" y="1825624"/>
              <a:ext cx="326020" cy="29038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</p:pic>
        <p:pic>
          <p:nvPicPr>
            <p:cNvPr id="7" name="Picture 6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85" t="54059" r="12663" b="9369"/>
            <a:stretch/>
          </p:blipFill>
          <p:spPr bwMode="auto">
            <a:xfrm>
              <a:off x="6604986" y="1825623"/>
              <a:ext cx="2536386" cy="29038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6785499" y="552136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Mass extinction (thick solid), scattering (dashed) and absorption (thin solid) coefficients (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g</a:t>
            </a:r>
            <a:r>
              <a:rPr lang="en-US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-1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 of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solid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ice spheres as a function of radius for three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imaging channels. </a:t>
            </a: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Wavelength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1/6-wavelength </a:t>
            </a:r>
            <a:r>
              <a:rPr lang="en-US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demarked.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0875146" y="2618913"/>
            <a:ext cx="0" cy="1242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228554" y="2611509"/>
            <a:ext cx="0" cy="12428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557025" y="3907654"/>
            <a:ext cx="0" cy="1242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901559" y="3909128"/>
            <a:ext cx="0" cy="12428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656159" y="1318557"/>
            <a:ext cx="0" cy="12428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7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CRTM All-sky Microwave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Create </a:t>
            </a:r>
            <a:r>
              <a:rPr lang="en-US" dirty="0" smtClean="0"/>
              <a:t>new </a:t>
            </a:r>
            <a:r>
              <a:rPr lang="en-US" sz="3200" dirty="0" smtClean="0"/>
              <a:t>cloud optical property lookup tables</a:t>
            </a:r>
            <a:endParaRPr lang="en-US" dirty="0" smtClean="0"/>
          </a:p>
          <a:p>
            <a:pPr lvl="1"/>
            <a:r>
              <a:rPr lang="en-US" dirty="0" smtClean="0"/>
              <a:t>Model properties of single particles as specified by MP scheme</a:t>
            </a:r>
          </a:p>
          <a:p>
            <a:pPr lvl="2"/>
            <a:r>
              <a:rPr lang="en-US" dirty="0"/>
              <a:t>Maxwell-Garnett mixing formula </a:t>
            </a:r>
            <a:r>
              <a:rPr lang="en-US" dirty="0" smtClean="0"/>
              <a:t>for ice dielectric constants (Turner </a:t>
            </a:r>
            <a:r>
              <a:rPr lang="en-US" dirty="0"/>
              <a:t>et al</a:t>
            </a:r>
            <a:r>
              <a:rPr lang="en-US" dirty="0" smtClean="0"/>
              <a:t>., in prep)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roduct </a:t>
            </a:r>
            <a:r>
              <a:rPr lang="en-US" dirty="0"/>
              <a:t>of the </a:t>
            </a:r>
            <a:r>
              <a:rPr lang="en-US" dirty="0" err="1"/>
              <a:t>Henyey</a:t>
            </a:r>
            <a:r>
              <a:rPr lang="en-US" dirty="0"/>
              <a:t>-Greenstein </a:t>
            </a:r>
            <a:r>
              <a:rPr lang="en-US" dirty="0" smtClean="0"/>
              <a:t>and Rayleigh scattering phase functions, </a:t>
            </a:r>
            <a:r>
              <a:rPr lang="en-US" dirty="0"/>
              <a:t>and Legendre coefficients thereof, </a:t>
            </a:r>
            <a:r>
              <a:rPr lang="en-US" dirty="0" smtClean="0"/>
              <a:t>as specified by Liu and </a:t>
            </a:r>
            <a:r>
              <a:rPr lang="en-US" dirty="0" err="1" smtClean="0"/>
              <a:t>Weng</a:t>
            </a:r>
            <a:r>
              <a:rPr lang="en-US" dirty="0" smtClean="0"/>
              <a:t> (2006)</a:t>
            </a:r>
          </a:p>
          <a:p>
            <a:pPr lvl="1"/>
            <a:r>
              <a:rPr lang="en-US" dirty="0" smtClean="0"/>
              <a:t>Calculate per-mass optical properties of clouds constructed with particle size distribution as specified by MP scheme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MP scheme will be perfectly and natively interfaced with CRTM</a:t>
            </a:r>
          </a:p>
          <a:p>
            <a:pPr lvl="1"/>
            <a:r>
              <a:rPr lang="en-US" dirty="0" smtClean="0"/>
              <a:t>(Though both the MP schemes and CRTM remain independent sources of error)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3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1662" y="0"/>
            <a:ext cx="7888676" cy="1828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WSM6, New Lookup Tables,</a:t>
            </a:r>
            <a:br>
              <a:rPr lang="en-US" sz="4800" dirty="0" smtClean="0"/>
            </a:br>
            <a:r>
              <a:rPr lang="en-US" sz="4800" dirty="0" smtClean="0"/>
              <a:t>Karl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8839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 GHz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86" y="2209800"/>
            <a:ext cx="5644440" cy="457199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70" y="2209800"/>
            <a:ext cx="5644440" cy="457199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227729" y="1828800"/>
            <a:ext cx="166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36.5 </a:t>
            </a:r>
            <a:r>
              <a:rPr lang="en-US" dirty="0" smtClean="0"/>
              <a:t>GHz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1" t="16344" r="12222" b="53656"/>
          <a:stretch/>
        </p:blipFill>
        <p:spPr>
          <a:xfrm>
            <a:off x="152413" y="114300"/>
            <a:ext cx="2191258" cy="1714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5" t="15968" r="14072" b="54892"/>
          <a:stretch/>
        </p:blipFill>
        <p:spPr>
          <a:xfrm>
            <a:off x="9851962" y="114300"/>
            <a:ext cx="2205554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1662" y="0"/>
            <a:ext cx="7888676" cy="1828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WSM6, New Lookup Tables</a:t>
            </a:r>
            <a:br>
              <a:rPr lang="en-US" sz="4800" dirty="0" smtClean="0"/>
            </a:br>
            <a:r>
              <a:rPr lang="en-US" sz="4800" dirty="0" smtClean="0"/>
              <a:t>Coarsened to 15x15 km, Karl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8839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 GHz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86" y="2209800"/>
            <a:ext cx="5644439" cy="457199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70" y="2209800"/>
            <a:ext cx="5644439" cy="457199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227729" y="1828800"/>
            <a:ext cx="166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36.5 </a:t>
            </a:r>
            <a:r>
              <a:rPr lang="en-US" dirty="0" smtClean="0"/>
              <a:t>GHz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1" t="16344" r="12222" b="53656"/>
          <a:stretch/>
        </p:blipFill>
        <p:spPr>
          <a:xfrm>
            <a:off x="152413" y="114300"/>
            <a:ext cx="2191258" cy="1714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5" t="15968" r="14072" b="54892"/>
          <a:stretch/>
        </p:blipFill>
        <p:spPr>
          <a:xfrm>
            <a:off x="9851962" y="114300"/>
            <a:ext cx="2205554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1662" y="0"/>
            <a:ext cx="7888676" cy="1828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Goddard, New Lookup Tables,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Karl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 GHz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86" y="2209800"/>
            <a:ext cx="5644439" cy="457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70" y="2209800"/>
            <a:ext cx="5644439" cy="457199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2227729" y="1828800"/>
            <a:ext cx="166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36.5 </a:t>
            </a:r>
            <a:r>
              <a:rPr lang="en-US" dirty="0" smtClean="0"/>
              <a:t>GHz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1" t="16344" r="12222" b="53656"/>
          <a:stretch/>
        </p:blipFill>
        <p:spPr>
          <a:xfrm>
            <a:off x="152413" y="114300"/>
            <a:ext cx="2191258" cy="1714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5" t="15968" r="14072" b="54892"/>
          <a:stretch/>
        </p:blipFill>
        <p:spPr>
          <a:xfrm>
            <a:off x="9851962" y="114300"/>
            <a:ext cx="2205554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1662" y="0"/>
            <a:ext cx="7888676" cy="1828800"/>
          </a:xfrm>
        </p:spPr>
        <p:txBody>
          <a:bodyPr>
            <a:normAutofit/>
          </a:bodyPr>
          <a:lstStyle/>
          <a:p>
            <a:pPr algn="ctr">
              <a:tabLst>
                <a:tab pos="862013" algn="l"/>
              </a:tabLst>
            </a:pPr>
            <a:r>
              <a:rPr lang="en-US" sz="4800" dirty="0" smtClean="0"/>
              <a:t>Morrison, New Lookup Tables,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Karl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 GHz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86" y="2209800"/>
            <a:ext cx="5644439" cy="457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70" y="2209800"/>
            <a:ext cx="5644439" cy="457199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2227729" y="1828800"/>
            <a:ext cx="166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36.5 </a:t>
            </a:r>
            <a:r>
              <a:rPr lang="en-US" dirty="0" smtClean="0"/>
              <a:t>GHz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1" t="16344" r="12222" b="53656"/>
          <a:stretch/>
        </p:blipFill>
        <p:spPr>
          <a:xfrm>
            <a:off x="152413" y="114300"/>
            <a:ext cx="2191258" cy="17145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5" t="15968" r="14072" b="54892"/>
          <a:stretch/>
        </p:blipFill>
        <p:spPr>
          <a:xfrm>
            <a:off x="9851962" y="114300"/>
            <a:ext cx="2205554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29256</TotalTime>
  <Words>1313</Words>
  <Application>Microsoft Office PowerPoint</Application>
  <PresentationFormat>Widescreen</PresentationFormat>
  <Paragraphs>149</Paragraphs>
  <Slides>25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SimSun</vt:lpstr>
      <vt:lpstr>Arial</vt:lpstr>
      <vt:lpstr>Calibri</vt:lpstr>
      <vt:lpstr>Calibri Light</vt:lpstr>
      <vt:lpstr>Times New Roman</vt:lpstr>
      <vt:lpstr>Office Theme</vt:lpstr>
      <vt:lpstr>All-Sky Microwave Radiative Transfer Modeling for DA: Advancing the CRTM to Microphysics-Consistent Cloud Optical Properties</vt:lpstr>
      <vt:lpstr>PowerPoint Presentation</vt:lpstr>
      <vt:lpstr>PowerPoint Presentation</vt:lpstr>
      <vt:lpstr>Microwave and Precipitation</vt:lpstr>
      <vt:lpstr>CRTM All-sky Microwave</vt:lpstr>
      <vt:lpstr>WSM6, New Lookup Tables, Karl</vt:lpstr>
      <vt:lpstr>WSM6, New Lookup Tables Coarsened to 15x15 km, Karl</vt:lpstr>
      <vt:lpstr>Goddard, New Lookup Tables, Karl</vt:lpstr>
      <vt:lpstr>Morrison, New Lookup Tables, Karl</vt:lpstr>
      <vt:lpstr>PowerPoint Presentation</vt:lpstr>
      <vt:lpstr>PowerPoint Presentation</vt:lpstr>
      <vt:lpstr>PowerPoint Presentation</vt:lpstr>
      <vt:lpstr>WSM6, New Lookup Tables, Edouard</vt:lpstr>
      <vt:lpstr>Goddard, New Lookup Tables, Edouard</vt:lpstr>
      <vt:lpstr>Morrison, New Lookup Tables, Edouard</vt:lpstr>
      <vt:lpstr>Results and Discussion</vt:lpstr>
      <vt:lpstr>Extra Slides</vt:lpstr>
      <vt:lpstr>References</vt:lpstr>
      <vt:lpstr>PowerPoint Presentation</vt:lpstr>
      <vt:lpstr>PowerPoint Presentation</vt:lpstr>
      <vt:lpstr>Testing the CRTM, All-sky Microwave DA – WRF Simulations</vt:lpstr>
      <vt:lpstr>CRTM Results, prescribed and uniform hydrometeor radii</vt:lpstr>
      <vt:lpstr>CRTM Results, Effective Radii == Scheme Particle Size Distribution (PSD) mean</vt:lpstr>
      <vt:lpstr>Why didn’t these simulations work well?</vt:lpstr>
      <vt:lpstr>What else have we tried?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WSM6, Specified and Uniform CRTM Radii</dc:title>
  <dc:creator>Scott Sieron</dc:creator>
  <cp:lastModifiedBy>Scott Sieron</cp:lastModifiedBy>
  <cp:revision>117</cp:revision>
  <dcterms:created xsi:type="dcterms:W3CDTF">2015-03-31T15:52:31Z</dcterms:created>
  <dcterms:modified xsi:type="dcterms:W3CDTF">2015-08-18T14:48:14Z</dcterms:modified>
</cp:coreProperties>
</file>