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Microsoft_Equation1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Microsoft_Equation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2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7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5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580-C58E-2C4A-8D2C-5ED7577E039A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F72A-32E0-464A-9EBF-856687ABD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3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580-C58E-2C4A-8D2C-5ED7577E039A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F72A-32E0-464A-9EBF-856687ABD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9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580-C58E-2C4A-8D2C-5ED7577E039A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F72A-32E0-464A-9EBF-856687ABD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580-C58E-2C4A-8D2C-5ED7577E039A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F72A-32E0-464A-9EBF-856687ABD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1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580-C58E-2C4A-8D2C-5ED7577E039A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F72A-32E0-464A-9EBF-856687ABD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580-C58E-2C4A-8D2C-5ED7577E039A}" type="datetimeFigureOut">
              <a:rPr lang="en-US" smtClean="0"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F72A-32E0-464A-9EBF-856687ABD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2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580-C58E-2C4A-8D2C-5ED7577E039A}" type="datetimeFigureOut">
              <a:rPr lang="en-US" smtClean="0"/>
              <a:t>8/17/15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F72A-32E0-464A-9EBF-856687ABD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2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580-C58E-2C4A-8D2C-5ED7577E039A}" type="datetimeFigureOut">
              <a:rPr lang="en-US" smtClean="0"/>
              <a:t>8/17/15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F72A-32E0-464A-9EBF-856687ABD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0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580-C58E-2C4A-8D2C-5ED7577E039A}" type="datetimeFigureOut">
              <a:rPr lang="en-US" smtClean="0"/>
              <a:t>8/17/15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F72A-32E0-464A-9EBF-856687ABD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2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580-C58E-2C4A-8D2C-5ED7577E039A}" type="datetimeFigureOut">
              <a:rPr lang="en-US" smtClean="0"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F72A-32E0-464A-9EBF-856687ABD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9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580-C58E-2C4A-8D2C-5ED7577E039A}" type="datetimeFigureOut">
              <a:rPr lang="en-US" smtClean="0"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F72A-32E0-464A-9EBF-856687ABD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3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8C580-C58E-2C4A-8D2C-5ED7577E039A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FF72A-32E0-464A-9EBF-856687ABD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6.emf"/><Relationship Id="rId9" Type="http://schemas.openxmlformats.org/officeDocument/2006/relationships/oleObject" Target="../embeddings/Microsoft_Equation2.bin"/><Relationship Id="rId10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0.emf"/><Relationship Id="rId9" Type="http://schemas.openxmlformats.org/officeDocument/2006/relationships/oleObject" Target="../embeddings/Microsoft_Equation1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6387" y="1360129"/>
            <a:ext cx="6669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elvetica"/>
                <a:cs typeface="Helvetica"/>
              </a:rPr>
              <a:t>Mesoscale</a:t>
            </a:r>
            <a:r>
              <a:rPr lang="en-US" sz="3200" b="1" dirty="0" smtClean="0">
                <a:latin typeface="Helvetica"/>
                <a:cs typeface="Helvetica"/>
              </a:rPr>
              <a:t> energy spectra for a simulated squall line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8128" y="3924709"/>
            <a:ext cx="30398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Fuqing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Zhang 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Rich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Rotunno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</a:p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Qiang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Sun</a:t>
            </a: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Groupmeeting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20150817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1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463392" y="1082461"/>
            <a:ext cx="3978146" cy="3519375"/>
            <a:chOff x="2417489" y="1736735"/>
            <a:chExt cx="3978146" cy="3519375"/>
          </a:xfrm>
        </p:grpSpPr>
        <p:grpSp>
          <p:nvGrpSpPr>
            <p:cNvPr id="46" name="Group 45"/>
            <p:cNvGrpSpPr/>
            <p:nvPr/>
          </p:nvGrpSpPr>
          <p:grpSpPr>
            <a:xfrm>
              <a:off x="2417489" y="1736735"/>
              <a:ext cx="3978146" cy="3519375"/>
              <a:chOff x="2417489" y="1736735"/>
              <a:chExt cx="3978146" cy="3519375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2417489" y="1736735"/>
                <a:ext cx="3978146" cy="3519375"/>
                <a:chOff x="2417489" y="3022072"/>
                <a:chExt cx="3978146" cy="3519375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 flipV="1">
                  <a:off x="2478691" y="4835318"/>
                  <a:ext cx="3916944" cy="15302"/>
                </a:xfrm>
                <a:prstGeom prst="straightConnector1">
                  <a:avLst/>
                </a:prstGeom>
                <a:ln>
                  <a:solidFill>
                    <a:srgbClr val="7F7F7F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H="1" flipV="1">
                  <a:off x="2417489" y="3022072"/>
                  <a:ext cx="61204" cy="1813248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2991513" y="5523891"/>
                  <a:ext cx="17975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Wavelength (km)</a:t>
                  </a:r>
                  <a:endParaRPr lang="en-US" dirty="0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2754102" y="3557629"/>
                  <a:ext cx="3404376" cy="1277689"/>
                </a:xfrm>
                <a:custGeom>
                  <a:avLst/>
                  <a:gdLst>
                    <a:gd name="connsiteX0" fmla="*/ 0 w 2574085"/>
                    <a:gd name="connsiteY0" fmla="*/ 0 h 866427"/>
                    <a:gd name="connsiteX1" fmla="*/ 436066 w 2574085"/>
                    <a:gd name="connsiteY1" fmla="*/ 543208 h 866427"/>
                    <a:gd name="connsiteX2" fmla="*/ 2333336 w 2574085"/>
                    <a:gd name="connsiteY2" fmla="*/ 841590 h 866427"/>
                    <a:gd name="connsiteX3" fmla="*/ 2547544 w 2574085"/>
                    <a:gd name="connsiteY3" fmla="*/ 849240 h 8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4085" h="866427">
                      <a:moveTo>
                        <a:pt x="0" y="0"/>
                      </a:moveTo>
                      <a:cubicBezTo>
                        <a:pt x="23588" y="201471"/>
                        <a:pt x="47177" y="402943"/>
                        <a:pt x="436066" y="543208"/>
                      </a:cubicBezTo>
                      <a:cubicBezTo>
                        <a:pt x="824955" y="683473"/>
                        <a:pt x="1981423" y="790585"/>
                        <a:pt x="2333336" y="841590"/>
                      </a:cubicBezTo>
                      <a:cubicBezTo>
                        <a:pt x="2685249" y="892595"/>
                        <a:pt x="2547544" y="849240"/>
                        <a:pt x="2547544" y="84924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2754102" y="3557630"/>
                  <a:ext cx="3037162" cy="1263050"/>
                </a:xfrm>
                <a:custGeom>
                  <a:avLst/>
                  <a:gdLst>
                    <a:gd name="connsiteX0" fmla="*/ 0 w 3037162"/>
                    <a:gd name="connsiteY0" fmla="*/ 711525 h 1149313"/>
                    <a:gd name="connsiteX1" fmla="*/ 344263 w 3037162"/>
                    <a:gd name="connsiteY1" fmla="*/ 964002 h 1149313"/>
                    <a:gd name="connsiteX2" fmla="*/ 1071040 w 3037162"/>
                    <a:gd name="connsiteY2" fmla="*/ 1139971 h 1149313"/>
                    <a:gd name="connsiteX3" fmla="*/ 1614210 w 3037162"/>
                    <a:gd name="connsiteY3" fmla="*/ 1117019 h 1149313"/>
                    <a:gd name="connsiteX4" fmla="*/ 2172681 w 3037162"/>
                    <a:gd name="connsiteY4" fmla="*/ 1048161 h 1149313"/>
                    <a:gd name="connsiteX5" fmla="*/ 2692900 w 3037162"/>
                    <a:gd name="connsiteY5" fmla="*/ 198921 h 1149313"/>
                    <a:gd name="connsiteX6" fmla="*/ 3037162 w 3037162"/>
                    <a:gd name="connsiteY6" fmla="*/ 0 h 1149313"/>
                    <a:gd name="connsiteX7" fmla="*/ 3037162 w 3037162"/>
                    <a:gd name="connsiteY7" fmla="*/ 0 h 1149313"/>
                    <a:gd name="connsiteX0" fmla="*/ 0 w 3037162"/>
                    <a:gd name="connsiteY0" fmla="*/ 605533 h 1149313"/>
                    <a:gd name="connsiteX1" fmla="*/ 344263 w 3037162"/>
                    <a:gd name="connsiteY1" fmla="*/ 964002 h 1149313"/>
                    <a:gd name="connsiteX2" fmla="*/ 1071040 w 3037162"/>
                    <a:gd name="connsiteY2" fmla="*/ 1139971 h 1149313"/>
                    <a:gd name="connsiteX3" fmla="*/ 1614210 w 3037162"/>
                    <a:gd name="connsiteY3" fmla="*/ 1117019 h 1149313"/>
                    <a:gd name="connsiteX4" fmla="*/ 2172681 w 3037162"/>
                    <a:gd name="connsiteY4" fmla="*/ 1048161 h 1149313"/>
                    <a:gd name="connsiteX5" fmla="*/ 2692900 w 3037162"/>
                    <a:gd name="connsiteY5" fmla="*/ 198921 h 1149313"/>
                    <a:gd name="connsiteX6" fmla="*/ 3037162 w 3037162"/>
                    <a:gd name="connsiteY6" fmla="*/ 0 h 1149313"/>
                    <a:gd name="connsiteX7" fmla="*/ 3037162 w 3037162"/>
                    <a:gd name="connsiteY7" fmla="*/ 0 h 1149313"/>
                    <a:gd name="connsiteX0" fmla="*/ 0 w 3037162"/>
                    <a:gd name="connsiteY0" fmla="*/ 605533 h 1152273"/>
                    <a:gd name="connsiteX1" fmla="*/ 396636 w 3037162"/>
                    <a:gd name="connsiteY1" fmla="*/ 922782 h 1152273"/>
                    <a:gd name="connsiteX2" fmla="*/ 1071040 w 3037162"/>
                    <a:gd name="connsiteY2" fmla="*/ 1139971 h 1152273"/>
                    <a:gd name="connsiteX3" fmla="*/ 1614210 w 3037162"/>
                    <a:gd name="connsiteY3" fmla="*/ 1117019 h 1152273"/>
                    <a:gd name="connsiteX4" fmla="*/ 2172681 w 3037162"/>
                    <a:gd name="connsiteY4" fmla="*/ 1048161 h 1152273"/>
                    <a:gd name="connsiteX5" fmla="*/ 2692900 w 3037162"/>
                    <a:gd name="connsiteY5" fmla="*/ 198921 h 1152273"/>
                    <a:gd name="connsiteX6" fmla="*/ 3037162 w 3037162"/>
                    <a:gd name="connsiteY6" fmla="*/ 0 h 1152273"/>
                    <a:gd name="connsiteX7" fmla="*/ 3037162 w 3037162"/>
                    <a:gd name="connsiteY7" fmla="*/ 0 h 1152273"/>
                    <a:gd name="connsiteX0" fmla="*/ 0 w 3037162"/>
                    <a:gd name="connsiteY0" fmla="*/ 605533 h 1154405"/>
                    <a:gd name="connsiteX1" fmla="*/ 435916 w 3037162"/>
                    <a:gd name="connsiteY1" fmla="*/ 893340 h 1154405"/>
                    <a:gd name="connsiteX2" fmla="*/ 1071040 w 3037162"/>
                    <a:gd name="connsiteY2" fmla="*/ 1139971 h 1154405"/>
                    <a:gd name="connsiteX3" fmla="*/ 1614210 w 3037162"/>
                    <a:gd name="connsiteY3" fmla="*/ 1117019 h 1154405"/>
                    <a:gd name="connsiteX4" fmla="*/ 2172681 w 3037162"/>
                    <a:gd name="connsiteY4" fmla="*/ 1048161 h 1154405"/>
                    <a:gd name="connsiteX5" fmla="*/ 2692900 w 3037162"/>
                    <a:gd name="connsiteY5" fmla="*/ 198921 h 1154405"/>
                    <a:gd name="connsiteX6" fmla="*/ 3037162 w 3037162"/>
                    <a:gd name="connsiteY6" fmla="*/ 0 h 1154405"/>
                    <a:gd name="connsiteX7" fmla="*/ 3037162 w 3037162"/>
                    <a:gd name="connsiteY7" fmla="*/ 0 h 1154405"/>
                    <a:gd name="connsiteX0" fmla="*/ 0 w 3037162"/>
                    <a:gd name="connsiteY0" fmla="*/ 605533 h 1136144"/>
                    <a:gd name="connsiteX1" fmla="*/ 435916 w 3037162"/>
                    <a:gd name="connsiteY1" fmla="*/ 893340 h 1136144"/>
                    <a:gd name="connsiteX2" fmla="*/ 1077587 w 3037162"/>
                    <a:gd name="connsiteY2" fmla="*/ 1116417 h 1136144"/>
                    <a:gd name="connsiteX3" fmla="*/ 1614210 w 3037162"/>
                    <a:gd name="connsiteY3" fmla="*/ 1117019 h 1136144"/>
                    <a:gd name="connsiteX4" fmla="*/ 2172681 w 3037162"/>
                    <a:gd name="connsiteY4" fmla="*/ 1048161 h 1136144"/>
                    <a:gd name="connsiteX5" fmla="*/ 2692900 w 3037162"/>
                    <a:gd name="connsiteY5" fmla="*/ 198921 h 1136144"/>
                    <a:gd name="connsiteX6" fmla="*/ 3037162 w 3037162"/>
                    <a:gd name="connsiteY6" fmla="*/ 0 h 1136144"/>
                    <a:gd name="connsiteX7" fmla="*/ 3037162 w 3037162"/>
                    <a:gd name="connsiteY7" fmla="*/ 0 h 1136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37162" h="1136144">
                      <a:moveTo>
                        <a:pt x="0" y="605533"/>
                      </a:moveTo>
                      <a:cubicBezTo>
                        <a:pt x="82878" y="696067"/>
                        <a:pt x="256318" y="808193"/>
                        <a:pt x="435916" y="893340"/>
                      </a:cubicBezTo>
                      <a:cubicBezTo>
                        <a:pt x="615514" y="978487"/>
                        <a:pt x="881205" y="1079137"/>
                        <a:pt x="1077587" y="1116417"/>
                      </a:cubicBezTo>
                      <a:cubicBezTo>
                        <a:pt x="1273969" y="1153697"/>
                        <a:pt x="1431694" y="1128395"/>
                        <a:pt x="1614210" y="1117019"/>
                      </a:cubicBezTo>
                      <a:cubicBezTo>
                        <a:pt x="1796726" y="1105643"/>
                        <a:pt x="1992899" y="1201177"/>
                        <a:pt x="2172681" y="1048161"/>
                      </a:cubicBezTo>
                      <a:cubicBezTo>
                        <a:pt x="2352463" y="895145"/>
                        <a:pt x="2548820" y="373614"/>
                        <a:pt x="2692900" y="198921"/>
                      </a:cubicBezTo>
                      <a:cubicBezTo>
                        <a:pt x="2836980" y="24227"/>
                        <a:pt x="3037162" y="0"/>
                        <a:pt x="3037162" y="0"/>
                      </a:cubicBezTo>
                      <a:lnTo>
                        <a:pt x="3037162" y="0"/>
                      </a:lnTo>
                    </a:path>
                  </a:pathLst>
                </a:cu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2738801" y="4025657"/>
                  <a:ext cx="3228419" cy="825121"/>
                </a:xfrm>
                <a:custGeom>
                  <a:avLst/>
                  <a:gdLst>
                    <a:gd name="connsiteX0" fmla="*/ 0 w 3220769"/>
                    <a:gd name="connsiteY0" fmla="*/ 30603 h 528067"/>
                    <a:gd name="connsiteX1" fmla="*/ 344263 w 3220769"/>
                    <a:gd name="connsiteY1" fmla="*/ 428446 h 528067"/>
                    <a:gd name="connsiteX2" fmla="*/ 749728 w 3220769"/>
                    <a:gd name="connsiteY2" fmla="*/ 474350 h 528067"/>
                    <a:gd name="connsiteX3" fmla="*/ 1315849 w 3220769"/>
                    <a:gd name="connsiteY3" fmla="*/ 237175 h 528067"/>
                    <a:gd name="connsiteX4" fmla="*/ 1667762 w 3220769"/>
                    <a:gd name="connsiteY4" fmla="*/ 229524 h 528067"/>
                    <a:gd name="connsiteX5" fmla="*/ 2432790 w 3220769"/>
                    <a:gd name="connsiteY5" fmla="*/ 466700 h 528067"/>
                    <a:gd name="connsiteX6" fmla="*/ 2914758 w 3220769"/>
                    <a:gd name="connsiteY6" fmla="*/ 489652 h 528067"/>
                    <a:gd name="connsiteX7" fmla="*/ 3220769 w 3220769"/>
                    <a:gd name="connsiteY7" fmla="*/ 0 h 528067"/>
                    <a:gd name="connsiteX8" fmla="*/ 3220769 w 3220769"/>
                    <a:gd name="connsiteY8" fmla="*/ 0 h 528067"/>
                    <a:gd name="connsiteX0" fmla="*/ 0 w 3228419"/>
                    <a:gd name="connsiteY0" fmla="*/ 0 h 790749"/>
                    <a:gd name="connsiteX1" fmla="*/ 351913 w 3228419"/>
                    <a:gd name="connsiteY1" fmla="*/ 691128 h 790749"/>
                    <a:gd name="connsiteX2" fmla="*/ 757378 w 3228419"/>
                    <a:gd name="connsiteY2" fmla="*/ 737032 h 790749"/>
                    <a:gd name="connsiteX3" fmla="*/ 1323499 w 3228419"/>
                    <a:gd name="connsiteY3" fmla="*/ 499857 h 790749"/>
                    <a:gd name="connsiteX4" fmla="*/ 1675412 w 3228419"/>
                    <a:gd name="connsiteY4" fmla="*/ 492206 h 790749"/>
                    <a:gd name="connsiteX5" fmla="*/ 2440440 w 3228419"/>
                    <a:gd name="connsiteY5" fmla="*/ 729382 h 790749"/>
                    <a:gd name="connsiteX6" fmla="*/ 2922408 w 3228419"/>
                    <a:gd name="connsiteY6" fmla="*/ 752334 h 790749"/>
                    <a:gd name="connsiteX7" fmla="*/ 3228419 w 3228419"/>
                    <a:gd name="connsiteY7" fmla="*/ 262682 h 790749"/>
                    <a:gd name="connsiteX8" fmla="*/ 3228419 w 3228419"/>
                    <a:gd name="connsiteY8" fmla="*/ 262682 h 790749"/>
                    <a:gd name="connsiteX0" fmla="*/ 0 w 3228419"/>
                    <a:gd name="connsiteY0" fmla="*/ 0 h 790749"/>
                    <a:gd name="connsiteX1" fmla="*/ 413116 w 3228419"/>
                    <a:gd name="connsiteY1" fmla="*/ 559150 h 790749"/>
                    <a:gd name="connsiteX2" fmla="*/ 757378 w 3228419"/>
                    <a:gd name="connsiteY2" fmla="*/ 737032 h 790749"/>
                    <a:gd name="connsiteX3" fmla="*/ 1323499 w 3228419"/>
                    <a:gd name="connsiteY3" fmla="*/ 499857 h 790749"/>
                    <a:gd name="connsiteX4" fmla="*/ 1675412 w 3228419"/>
                    <a:gd name="connsiteY4" fmla="*/ 492206 h 790749"/>
                    <a:gd name="connsiteX5" fmla="*/ 2440440 w 3228419"/>
                    <a:gd name="connsiteY5" fmla="*/ 729382 h 790749"/>
                    <a:gd name="connsiteX6" fmla="*/ 2922408 w 3228419"/>
                    <a:gd name="connsiteY6" fmla="*/ 752334 h 790749"/>
                    <a:gd name="connsiteX7" fmla="*/ 3228419 w 3228419"/>
                    <a:gd name="connsiteY7" fmla="*/ 262682 h 790749"/>
                    <a:gd name="connsiteX8" fmla="*/ 3228419 w 3228419"/>
                    <a:gd name="connsiteY8" fmla="*/ 262682 h 790749"/>
                    <a:gd name="connsiteX0" fmla="*/ 0 w 3228419"/>
                    <a:gd name="connsiteY0" fmla="*/ 0 h 790749"/>
                    <a:gd name="connsiteX1" fmla="*/ 413116 w 3228419"/>
                    <a:gd name="connsiteY1" fmla="*/ 559150 h 790749"/>
                    <a:gd name="connsiteX2" fmla="*/ 757378 w 3228419"/>
                    <a:gd name="connsiteY2" fmla="*/ 700371 h 790749"/>
                    <a:gd name="connsiteX3" fmla="*/ 1323499 w 3228419"/>
                    <a:gd name="connsiteY3" fmla="*/ 499857 h 790749"/>
                    <a:gd name="connsiteX4" fmla="*/ 1675412 w 3228419"/>
                    <a:gd name="connsiteY4" fmla="*/ 492206 h 790749"/>
                    <a:gd name="connsiteX5" fmla="*/ 2440440 w 3228419"/>
                    <a:gd name="connsiteY5" fmla="*/ 729382 h 790749"/>
                    <a:gd name="connsiteX6" fmla="*/ 2922408 w 3228419"/>
                    <a:gd name="connsiteY6" fmla="*/ 752334 h 790749"/>
                    <a:gd name="connsiteX7" fmla="*/ 3228419 w 3228419"/>
                    <a:gd name="connsiteY7" fmla="*/ 262682 h 790749"/>
                    <a:gd name="connsiteX8" fmla="*/ 3228419 w 3228419"/>
                    <a:gd name="connsiteY8" fmla="*/ 262682 h 790749"/>
                    <a:gd name="connsiteX0" fmla="*/ 0 w 3228419"/>
                    <a:gd name="connsiteY0" fmla="*/ 0 h 790749"/>
                    <a:gd name="connsiteX1" fmla="*/ 413116 w 3228419"/>
                    <a:gd name="connsiteY1" fmla="*/ 559150 h 790749"/>
                    <a:gd name="connsiteX2" fmla="*/ 749728 w 3228419"/>
                    <a:gd name="connsiteY2" fmla="*/ 627051 h 790749"/>
                    <a:gd name="connsiteX3" fmla="*/ 1323499 w 3228419"/>
                    <a:gd name="connsiteY3" fmla="*/ 499857 h 790749"/>
                    <a:gd name="connsiteX4" fmla="*/ 1675412 w 3228419"/>
                    <a:gd name="connsiteY4" fmla="*/ 492206 h 790749"/>
                    <a:gd name="connsiteX5" fmla="*/ 2440440 w 3228419"/>
                    <a:gd name="connsiteY5" fmla="*/ 729382 h 790749"/>
                    <a:gd name="connsiteX6" fmla="*/ 2922408 w 3228419"/>
                    <a:gd name="connsiteY6" fmla="*/ 752334 h 790749"/>
                    <a:gd name="connsiteX7" fmla="*/ 3228419 w 3228419"/>
                    <a:gd name="connsiteY7" fmla="*/ 262682 h 790749"/>
                    <a:gd name="connsiteX8" fmla="*/ 3228419 w 3228419"/>
                    <a:gd name="connsiteY8" fmla="*/ 262682 h 790749"/>
                    <a:gd name="connsiteX0" fmla="*/ 0 w 3228419"/>
                    <a:gd name="connsiteY0" fmla="*/ 0 h 790749"/>
                    <a:gd name="connsiteX1" fmla="*/ 443717 w 3228419"/>
                    <a:gd name="connsiteY1" fmla="*/ 522490 h 790749"/>
                    <a:gd name="connsiteX2" fmla="*/ 749728 w 3228419"/>
                    <a:gd name="connsiteY2" fmla="*/ 627051 h 790749"/>
                    <a:gd name="connsiteX3" fmla="*/ 1323499 w 3228419"/>
                    <a:gd name="connsiteY3" fmla="*/ 499857 h 790749"/>
                    <a:gd name="connsiteX4" fmla="*/ 1675412 w 3228419"/>
                    <a:gd name="connsiteY4" fmla="*/ 492206 h 790749"/>
                    <a:gd name="connsiteX5" fmla="*/ 2440440 w 3228419"/>
                    <a:gd name="connsiteY5" fmla="*/ 729382 h 790749"/>
                    <a:gd name="connsiteX6" fmla="*/ 2922408 w 3228419"/>
                    <a:gd name="connsiteY6" fmla="*/ 752334 h 790749"/>
                    <a:gd name="connsiteX7" fmla="*/ 3228419 w 3228419"/>
                    <a:gd name="connsiteY7" fmla="*/ 262682 h 790749"/>
                    <a:gd name="connsiteX8" fmla="*/ 3228419 w 3228419"/>
                    <a:gd name="connsiteY8" fmla="*/ 262682 h 790749"/>
                    <a:gd name="connsiteX0" fmla="*/ 0 w 3228419"/>
                    <a:gd name="connsiteY0" fmla="*/ 0 h 790749"/>
                    <a:gd name="connsiteX1" fmla="*/ 443717 w 3228419"/>
                    <a:gd name="connsiteY1" fmla="*/ 522490 h 790749"/>
                    <a:gd name="connsiteX2" fmla="*/ 749728 w 3228419"/>
                    <a:gd name="connsiteY2" fmla="*/ 627051 h 790749"/>
                    <a:gd name="connsiteX3" fmla="*/ 1323499 w 3228419"/>
                    <a:gd name="connsiteY3" fmla="*/ 499857 h 790749"/>
                    <a:gd name="connsiteX4" fmla="*/ 1675412 w 3228419"/>
                    <a:gd name="connsiteY4" fmla="*/ 492206 h 790749"/>
                    <a:gd name="connsiteX5" fmla="*/ 2440440 w 3228419"/>
                    <a:gd name="connsiteY5" fmla="*/ 729382 h 790749"/>
                    <a:gd name="connsiteX6" fmla="*/ 2922408 w 3228419"/>
                    <a:gd name="connsiteY6" fmla="*/ 752334 h 790749"/>
                    <a:gd name="connsiteX7" fmla="*/ 3228419 w 3228419"/>
                    <a:gd name="connsiteY7" fmla="*/ 262682 h 790749"/>
                    <a:gd name="connsiteX8" fmla="*/ 3228419 w 3228419"/>
                    <a:gd name="connsiteY8" fmla="*/ 262682 h 790749"/>
                    <a:gd name="connsiteX0" fmla="*/ 0 w 3228419"/>
                    <a:gd name="connsiteY0" fmla="*/ 0 h 790749"/>
                    <a:gd name="connsiteX1" fmla="*/ 443717 w 3228419"/>
                    <a:gd name="connsiteY1" fmla="*/ 522490 h 790749"/>
                    <a:gd name="connsiteX2" fmla="*/ 749728 w 3228419"/>
                    <a:gd name="connsiteY2" fmla="*/ 627051 h 790749"/>
                    <a:gd name="connsiteX3" fmla="*/ 1323499 w 3228419"/>
                    <a:gd name="connsiteY3" fmla="*/ 499857 h 790749"/>
                    <a:gd name="connsiteX4" fmla="*/ 1675412 w 3228419"/>
                    <a:gd name="connsiteY4" fmla="*/ 492206 h 790749"/>
                    <a:gd name="connsiteX5" fmla="*/ 2440440 w 3228419"/>
                    <a:gd name="connsiteY5" fmla="*/ 729382 h 790749"/>
                    <a:gd name="connsiteX6" fmla="*/ 2922408 w 3228419"/>
                    <a:gd name="connsiteY6" fmla="*/ 752334 h 790749"/>
                    <a:gd name="connsiteX7" fmla="*/ 3228419 w 3228419"/>
                    <a:gd name="connsiteY7" fmla="*/ 262682 h 790749"/>
                    <a:gd name="connsiteX8" fmla="*/ 3228419 w 3228419"/>
                    <a:gd name="connsiteY8" fmla="*/ 262682 h 790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28419" h="790749">
                      <a:moveTo>
                        <a:pt x="0" y="0"/>
                      </a:moveTo>
                      <a:cubicBezTo>
                        <a:pt x="109654" y="161942"/>
                        <a:pt x="280511" y="447310"/>
                        <a:pt x="443717" y="522490"/>
                      </a:cubicBezTo>
                      <a:cubicBezTo>
                        <a:pt x="606923" y="597670"/>
                        <a:pt x="603098" y="630823"/>
                        <a:pt x="749728" y="627051"/>
                      </a:cubicBezTo>
                      <a:cubicBezTo>
                        <a:pt x="896358" y="623279"/>
                        <a:pt x="1169218" y="522331"/>
                        <a:pt x="1323499" y="499857"/>
                      </a:cubicBezTo>
                      <a:cubicBezTo>
                        <a:pt x="1477780" y="477383"/>
                        <a:pt x="1489255" y="453952"/>
                        <a:pt x="1675412" y="492206"/>
                      </a:cubicBezTo>
                      <a:cubicBezTo>
                        <a:pt x="1861569" y="530460"/>
                        <a:pt x="2232607" y="686027"/>
                        <a:pt x="2440440" y="729382"/>
                      </a:cubicBezTo>
                      <a:cubicBezTo>
                        <a:pt x="2648273" y="772737"/>
                        <a:pt x="2791078" y="830117"/>
                        <a:pt x="2922408" y="752334"/>
                      </a:cubicBezTo>
                      <a:cubicBezTo>
                        <a:pt x="3053738" y="674551"/>
                        <a:pt x="3228419" y="262682"/>
                        <a:pt x="3228419" y="262682"/>
                      </a:cubicBezTo>
                      <a:lnTo>
                        <a:pt x="3228419" y="262682"/>
                      </a:lnTo>
                    </a:path>
                  </a:pathLst>
                </a:cu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2784701" y="4881220"/>
                  <a:ext cx="3067763" cy="1178226"/>
                </a:xfrm>
                <a:custGeom>
                  <a:avLst/>
                  <a:gdLst>
                    <a:gd name="connsiteX0" fmla="*/ 0 w 3067763"/>
                    <a:gd name="connsiteY0" fmla="*/ 0 h 1178226"/>
                    <a:gd name="connsiteX1" fmla="*/ 374864 w 3067763"/>
                    <a:gd name="connsiteY1" fmla="*/ 0 h 1178226"/>
                    <a:gd name="connsiteX2" fmla="*/ 940985 w 3067763"/>
                    <a:gd name="connsiteY2" fmla="*/ 7651 h 1178226"/>
                    <a:gd name="connsiteX3" fmla="*/ 1629510 w 3067763"/>
                    <a:gd name="connsiteY3" fmla="*/ 15302 h 1178226"/>
                    <a:gd name="connsiteX4" fmla="*/ 1851368 w 3067763"/>
                    <a:gd name="connsiteY4" fmla="*/ 15302 h 1178226"/>
                    <a:gd name="connsiteX5" fmla="*/ 1966122 w 3067763"/>
                    <a:gd name="connsiteY5" fmla="*/ 38255 h 1178226"/>
                    <a:gd name="connsiteX6" fmla="*/ 2057926 w 3067763"/>
                    <a:gd name="connsiteY6" fmla="*/ 130064 h 1178226"/>
                    <a:gd name="connsiteX7" fmla="*/ 2180330 w 3067763"/>
                    <a:gd name="connsiteY7" fmla="*/ 436097 h 1178226"/>
                    <a:gd name="connsiteX8" fmla="*/ 2279784 w 3067763"/>
                    <a:gd name="connsiteY8" fmla="*/ 680923 h 1178226"/>
                    <a:gd name="connsiteX9" fmla="*/ 2409839 w 3067763"/>
                    <a:gd name="connsiteY9" fmla="*/ 964003 h 1178226"/>
                    <a:gd name="connsiteX10" fmla="*/ 2539894 w 3067763"/>
                    <a:gd name="connsiteY10" fmla="*/ 1139972 h 1178226"/>
                    <a:gd name="connsiteX11" fmla="*/ 2677599 w 3067763"/>
                    <a:gd name="connsiteY11" fmla="*/ 1170575 h 1178226"/>
                    <a:gd name="connsiteX12" fmla="*/ 2792353 w 3067763"/>
                    <a:gd name="connsiteY12" fmla="*/ 1178226 h 1178226"/>
                    <a:gd name="connsiteX13" fmla="*/ 2830604 w 3067763"/>
                    <a:gd name="connsiteY13" fmla="*/ 1170575 h 1178226"/>
                    <a:gd name="connsiteX14" fmla="*/ 2968309 w 3067763"/>
                    <a:gd name="connsiteY14" fmla="*/ 1132321 h 1178226"/>
                    <a:gd name="connsiteX15" fmla="*/ 3067763 w 3067763"/>
                    <a:gd name="connsiteY15" fmla="*/ 1048162 h 1178226"/>
                    <a:gd name="connsiteX16" fmla="*/ 3067763 w 3067763"/>
                    <a:gd name="connsiteY16" fmla="*/ 1048162 h 1178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067763" h="1178226">
                      <a:moveTo>
                        <a:pt x="0" y="0"/>
                      </a:moveTo>
                      <a:lnTo>
                        <a:pt x="374864" y="0"/>
                      </a:lnTo>
                      <a:lnTo>
                        <a:pt x="940985" y="7651"/>
                      </a:lnTo>
                      <a:lnTo>
                        <a:pt x="1629510" y="15302"/>
                      </a:lnTo>
                      <a:cubicBezTo>
                        <a:pt x="1781240" y="16577"/>
                        <a:pt x="1795266" y="11477"/>
                        <a:pt x="1851368" y="15302"/>
                      </a:cubicBezTo>
                      <a:cubicBezTo>
                        <a:pt x="1907470" y="19128"/>
                        <a:pt x="1931696" y="19128"/>
                        <a:pt x="1966122" y="38255"/>
                      </a:cubicBezTo>
                      <a:cubicBezTo>
                        <a:pt x="2000548" y="57382"/>
                        <a:pt x="2022225" y="63757"/>
                        <a:pt x="2057926" y="130064"/>
                      </a:cubicBezTo>
                      <a:cubicBezTo>
                        <a:pt x="2093627" y="196371"/>
                        <a:pt x="2143354" y="344287"/>
                        <a:pt x="2180330" y="436097"/>
                      </a:cubicBezTo>
                      <a:cubicBezTo>
                        <a:pt x="2217306" y="527907"/>
                        <a:pt x="2241533" y="592939"/>
                        <a:pt x="2279784" y="680923"/>
                      </a:cubicBezTo>
                      <a:cubicBezTo>
                        <a:pt x="2318036" y="768907"/>
                        <a:pt x="2366487" y="887495"/>
                        <a:pt x="2409839" y="964003"/>
                      </a:cubicBezTo>
                      <a:cubicBezTo>
                        <a:pt x="2453191" y="1040511"/>
                        <a:pt x="2495267" y="1105543"/>
                        <a:pt x="2539894" y="1139972"/>
                      </a:cubicBezTo>
                      <a:cubicBezTo>
                        <a:pt x="2584521" y="1174401"/>
                        <a:pt x="2635523" y="1164199"/>
                        <a:pt x="2677599" y="1170575"/>
                      </a:cubicBezTo>
                      <a:cubicBezTo>
                        <a:pt x="2719675" y="1176951"/>
                        <a:pt x="2766852" y="1178226"/>
                        <a:pt x="2792353" y="1178226"/>
                      </a:cubicBezTo>
                      <a:cubicBezTo>
                        <a:pt x="2817854" y="1178226"/>
                        <a:pt x="2801278" y="1178226"/>
                        <a:pt x="2830604" y="1170575"/>
                      </a:cubicBezTo>
                      <a:cubicBezTo>
                        <a:pt x="2859930" y="1162924"/>
                        <a:pt x="2928783" y="1152723"/>
                        <a:pt x="2968309" y="1132321"/>
                      </a:cubicBezTo>
                      <a:cubicBezTo>
                        <a:pt x="3007836" y="1111919"/>
                        <a:pt x="3067763" y="1048162"/>
                        <a:pt x="3067763" y="1048162"/>
                      </a:cubicBezTo>
                      <a:lnTo>
                        <a:pt x="3067763" y="1048162"/>
                      </a:lnTo>
                    </a:path>
                  </a:pathLst>
                </a:custGeom>
                <a:ln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tx1"/>
                      </a:solidFill>
                      <a:prstDash val="dash"/>
                    </a:ln>
                  </a:endParaRPr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2478691" y="4881220"/>
                  <a:ext cx="22950" cy="1660227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/>
              <p:cNvSpPr txBox="1"/>
              <p:nvPr/>
            </p:nvSpPr>
            <p:spPr>
              <a:xfrm>
                <a:off x="5029559" y="2286830"/>
                <a:ext cx="555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B(k)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440447" y="2892017"/>
                <a:ext cx="54207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8000"/>
                    </a:solidFill>
                  </a:rPr>
                  <a:t>T(k)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219661" y="4336968"/>
                <a:ext cx="571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D(k)</a:t>
                </a:r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738801" y="2302131"/>
                <a:ext cx="954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dE(k)/dt</a:t>
                </a:r>
                <a:endParaRPr lang="en-US" dirty="0"/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4789075" y="1874450"/>
              <a:ext cx="130013" cy="3198041"/>
            </a:xfrm>
            <a:prstGeom prst="line">
              <a:avLst/>
            </a:prstGeom>
            <a:ln>
              <a:solidFill>
                <a:schemeClr val="bg1">
                  <a:lumMod val="65000"/>
                  <a:alpha val="21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709761" y="3549981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44775" y="3557628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500</a:t>
              </a:r>
              <a:endParaRPr lang="en-US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404413" y="4598291"/>
            <a:ext cx="68611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Helvetica"/>
              </a:rPr>
              <a:t>Flux has no contribution. </a:t>
            </a:r>
          </a:p>
          <a:p>
            <a:endParaRPr lang="en-US" sz="1600" dirty="0" smtClean="0">
              <a:latin typeface="+mj-lt"/>
              <a:cs typeface="Helvetica"/>
            </a:endParaRPr>
          </a:p>
          <a:p>
            <a:r>
              <a:rPr lang="en-US" sz="1600" dirty="0" smtClean="0">
                <a:latin typeface="+mj-lt"/>
                <a:cs typeface="Helvetica"/>
              </a:rPr>
              <a:t>T</a:t>
            </a:r>
            <a:r>
              <a:rPr lang="en-US" sz="1600" dirty="0" smtClean="0">
                <a:latin typeface="+mj-lt"/>
                <a:cs typeface="Helvetica"/>
              </a:rPr>
              <a:t>(k) generally greater than 0 for each wavenumber, meaning kinetic energy is transferred from mean flow to </a:t>
            </a:r>
            <a:r>
              <a:rPr lang="en-US" sz="1600" dirty="0" smtClean="0">
                <a:latin typeface="+mj-lt"/>
                <a:cs typeface="Helvetica"/>
              </a:rPr>
              <a:t>each wavenumber</a:t>
            </a:r>
            <a:r>
              <a:rPr lang="en-US" sz="1600" dirty="0" smtClean="0">
                <a:latin typeface="+mj-lt"/>
                <a:cs typeface="Helvetica"/>
              </a:rPr>
              <a:t>. </a:t>
            </a:r>
          </a:p>
          <a:p>
            <a:endParaRPr lang="en-US" sz="1600" dirty="0">
              <a:latin typeface="+mj-lt"/>
              <a:cs typeface="Helvetica"/>
            </a:endParaRPr>
          </a:p>
          <a:p>
            <a:r>
              <a:rPr lang="en-US" sz="1600" dirty="0" smtClean="0">
                <a:latin typeface="+mj-lt"/>
                <a:cs typeface="Helvetica"/>
              </a:rPr>
              <a:t>B</a:t>
            </a:r>
            <a:r>
              <a:rPr lang="en-US" sz="1600" dirty="0" smtClean="0">
                <a:latin typeface="+mj-lt"/>
                <a:cs typeface="Helvetica"/>
              </a:rPr>
              <a:t>(k) is strongest at smallest resolved scales, also have some contribution at system scale. </a:t>
            </a:r>
            <a:endParaRPr lang="en-US" sz="1600" dirty="0">
              <a:latin typeface="+mj-lt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4413" y="446575"/>
            <a:ext cx="6486120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Schematic for Spectral budget : domain integrated</a:t>
            </a:r>
          </a:p>
        </p:txBody>
      </p:sp>
    </p:spTree>
    <p:extLst>
      <p:ext uri="{BB962C8B-B14F-4D97-AF65-F5344CB8AC3E}">
        <p14:creationId xmlns:p14="http://schemas.microsoft.com/office/powerpoint/2010/main" val="41070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bine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2" y="2197529"/>
            <a:ext cx="2961476" cy="2560320"/>
          </a:xfrm>
          <a:prstGeom prst="rect">
            <a:avLst/>
          </a:prstGeom>
        </p:spPr>
      </p:pic>
      <p:pic>
        <p:nvPicPr>
          <p:cNvPr id="3" name="Picture 2" descr="combine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95" y="2197529"/>
            <a:ext cx="2961476" cy="2560320"/>
          </a:xfrm>
          <a:prstGeom prst="rect">
            <a:avLst/>
          </a:prstGeom>
        </p:spPr>
      </p:pic>
      <p:pic>
        <p:nvPicPr>
          <p:cNvPr id="4" name="Picture 3" descr="combine_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08" y="2197529"/>
            <a:ext cx="2961476" cy="256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477" y="1828197"/>
            <a:ext cx="20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level (0-5 km)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9772" y="1828197"/>
            <a:ext cx="221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Upper level (5-10 km)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0046" y="1828197"/>
            <a:ext cx="305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Stratosphere (12-15km)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7477" y="3449601"/>
            <a:ext cx="2542687" cy="0"/>
          </a:xfrm>
          <a:prstGeom prst="line">
            <a:avLst/>
          </a:prstGeom>
          <a:ln w="12700" cmpd="sng">
            <a:solidFill>
              <a:schemeClr val="tx1">
                <a:lumMod val="95000"/>
                <a:lumOff val="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0569" y="3446636"/>
            <a:ext cx="2542687" cy="0"/>
          </a:xfrm>
          <a:prstGeom prst="line">
            <a:avLst/>
          </a:prstGeom>
          <a:ln w="12700" cmpd="sng">
            <a:solidFill>
              <a:schemeClr val="tx1">
                <a:lumMod val="95000"/>
                <a:lumOff val="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75303" y="3450426"/>
            <a:ext cx="2542687" cy="0"/>
          </a:xfrm>
          <a:prstGeom prst="line">
            <a:avLst/>
          </a:prstGeom>
          <a:ln w="12700" cmpd="sng">
            <a:solidFill>
              <a:schemeClr val="tx1">
                <a:lumMod val="95000"/>
                <a:lumOff val="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0418" y="3814370"/>
            <a:ext cx="120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Downscale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84676" y="3746820"/>
            <a:ext cx="92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Upscale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15659" y="4814108"/>
            <a:ext cx="64427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90"/>
                </a:solidFill>
              </a:rPr>
              <a:t>Similar slope at each level, yet very different process</a:t>
            </a:r>
            <a:r>
              <a:rPr lang="en-US" sz="1600" dirty="0" smtClean="0">
                <a:solidFill>
                  <a:srgbClr val="000090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U</a:t>
            </a:r>
            <a:r>
              <a:rPr lang="en-US" sz="1600" dirty="0" smtClean="0">
                <a:solidFill>
                  <a:srgbClr val="000090"/>
                </a:solidFill>
              </a:rPr>
              <a:t>pscale process in the Lower Stratosphere.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90"/>
                </a:solidFill>
              </a:rPr>
              <a:t>Downscale process in the Lower troposphere.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90"/>
                </a:solidFill>
              </a:rPr>
              <a:t>Energy transfer from mean flow to the eddies in the Upper troposphere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8195" y="564504"/>
            <a:ext cx="6456064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Schematic for Spectral budget : At different levels</a:t>
            </a:r>
          </a:p>
        </p:txBody>
      </p:sp>
    </p:spTree>
    <p:extLst>
      <p:ext uri="{BB962C8B-B14F-4D97-AF65-F5344CB8AC3E}">
        <p14:creationId xmlns:p14="http://schemas.microsoft.com/office/powerpoint/2010/main" val="115447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989" y="53237"/>
            <a:ext cx="5299364" cy="6858000"/>
          </a:xfrm>
          <a:prstGeom prst="rect">
            <a:avLst/>
          </a:prstGeom>
        </p:spPr>
      </p:pic>
      <p:pic>
        <p:nvPicPr>
          <p:cNvPr id="3" name="Picture 2" descr="x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69" y="53237"/>
            <a:ext cx="52993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5528" y="655218"/>
            <a:ext cx="2839239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Change of mean flow</a:t>
            </a:r>
          </a:p>
        </p:txBody>
      </p:sp>
    </p:spTree>
    <p:extLst>
      <p:ext uri="{BB962C8B-B14F-4D97-AF65-F5344CB8AC3E}">
        <p14:creationId xmlns:p14="http://schemas.microsoft.com/office/powerpoint/2010/main" val="43752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5337" y="452802"/>
            <a:ext cx="3608680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Remaining Problems: Noisy</a:t>
            </a:r>
          </a:p>
        </p:txBody>
      </p:sp>
      <p:pic>
        <p:nvPicPr>
          <p:cNvPr id="3" name="Picture 2" descr="plot_E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591"/>
            <a:ext cx="2792712" cy="2514600"/>
          </a:xfrm>
          <a:prstGeom prst="rect">
            <a:avLst/>
          </a:prstGeom>
        </p:spPr>
      </p:pic>
      <p:pic>
        <p:nvPicPr>
          <p:cNvPr id="4" name="Picture 3" descr="plot_dEkd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29" y="1323591"/>
            <a:ext cx="2908593" cy="2514600"/>
          </a:xfrm>
          <a:prstGeom prst="rect">
            <a:avLst/>
          </a:prstGeom>
        </p:spPr>
      </p:pic>
      <p:pic>
        <p:nvPicPr>
          <p:cNvPr id="5" name="Picture 4" descr="plot_D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07" y="1323591"/>
            <a:ext cx="2908593" cy="2514600"/>
          </a:xfrm>
          <a:prstGeom prst="rect">
            <a:avLst/>
          </a:prstGeom>
        </p:spPr>
      </p:pic>
      <p:pic>
        <p:nvPicPr>
          <p:cNvPr id="6" name="Picture 5" descr="plot_Bk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795"/>
            <a:ext cx="2908593" cy="2514600"/>
          </a:xfrm>
          <a:prstGeom prst="rect">
            <a:avLst/>
          </a:prstGeom>
        </p:spPr>
      </p:pic>
      <p:pic>
        <p:nvPicPr>
          <p:cNvPr id="7" name="Picture 6" descr="plot_Tk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79" y="4115795"/>
            <a:ext cx="2908593" cy="2514600"/>
          </a:xfrm>
          <a:prstGeom prst="rect">
            <a:avLst/>
          </a:prstGeom>
        </p:spPr>
      </p:pic>
      <p:pic>
        <p:nvPicPr>
          <p:cNvPr id="8" name="Picture 7" descr="plot_Flux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07" y="4115795"/>
            <a:ext cx="2908593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746" y="1078757"/>
            <a:ext cx="54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E(k)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54929" y="107875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dE(k)/dt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36617" y="1078757"/>
            <a:ext cx="57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D(k)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441" y="3864841"/>
            <a:ext cx="55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B(k)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93463" y="3888878"/>
            <a:ext cx="55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T(k)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53073" y="3846988"/>
            <a:ext cx="55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0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551" y="442961"/>
            <a:ext cx="4462280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Remaining Problems: </a:t>
            </a:r>
            <a:r>
              <a:rPr lang="en-US" sz="2400" dirty="0" smtClean="0">
                <a:solidFill>
                  <a:srgbClr val="000090"/>
                </a:solidFill>
              </a:rPr>
              <a:t>Wind </a:t>
            </a:r>
            <a:r>
              <a:rPr lang="en-US" sz="2400" dirty="0" smtClean="0">
                <a:solidFill>
                  <a:srgbClr val="000090"/>
                </a:solidFill>
              </a:rPr>
              <a:t>Profile</a:t>
            </a:r>
          </a:p>
        </p:txBody>
      </p:sp>
      <p:pic>
        <p:nvPicPr>
          <p:cNvPr id="3" name="Picture 2" descr="x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68" y="53237"/>
            <a:ext cx="52993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7633" y="5624286"/>
            <a:ext cx="571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if mean wind is 0 in the upper troposphere?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7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8-13 at 2.11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25" y="1778000"/>
            <a:ext cx="7277936" cy="1421977"/>
          </a:xfrm>
          <a:prstGeom prst="rect">
            <a:avLst/>
          </a:prstGeom>
        </p:spPr>
      </p:pic>
      <p:pic>
        <p:nvPicPr>
          <p:cNvPr id="4" name="Picture 3" descr="Screen Shot 2015-08-13 at 2.1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57" y="4285510"/>
            <a:ext cx="5358267" cy="1657714"/>
          </a:xfrm>
          <a:prstGeom prst="rect">
            <a:avLst/>
          </a:prstGeom>
        </p:spPr>
      </p:pic>
      <p:pic>
        <p:nvPicPr>
          <p:cNvPr id="2" name="Picture 1" descr="xy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4" r="19374"/>
          <a:stretch/>
        </p:blipFill>
        <p:spPr>
          <a:xfrm>
            <a:off x="-181428" y="3199977"/>
            <a:ext cx="4272642" cy="4952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0825" y="673793"/>
            <a:ext cx="6513923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Remaining Problems: </a:t>
            </a:r>
            <a:r>
              <a:rPr lang="en-US" sz="2400" dirty="0" smtClean="0">
                <a:solidFill>
                  <a:srgbClr val="000090"/>
                </a:solidFill>
              </a:rPr>
              <a:t>Boundary Condition Concern</a:t>
            </a:r>
            <a:endParaRPr lang="en-US" sz="24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7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072" y="689428"/>
            <a:ext cx="2623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Thank you 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311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bine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2" y="2197529"/>
            <a:ext cx="2961476" cy="2560320"/>
          </a:xfrm>
          <a:prstGeom prst="rect">
            <a:avLst/>
          </a:prstGeom>
        </p:spPr>
      </p:pic>
      <p:pic>
        <p:nvPicPr>
          <p:cNvPr id="3" name="Picture 2" descr="combine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95" y="2197529"/>
            <a:ext cx="2961476" cy="2560320"/>
          </a:xfrm>
          <a:prstGeom prst="rect">
            <a:avLst/>
          </a:prstGeom>
        </p:spPr>
      </p:pic>
      <p:pic>
        <p:nvPicPr>
          <p:cNvPr id="4" name="Picture 3" descr="combine_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08" y="2197529"/>
            <a:ext cx="2961476" cy="256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477" y="1828197"/>
            <a:ext cx="20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level (0-5 km)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9772" y="1828197"/>
            <a:ext cx="221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Upper level (5-10 km)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0046" y="1828197"/>
            <a:ext cx="305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Stratosphere (12-15km)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7477" y="3449601"/>
            <a:ext cx="2542687" cy="0"/>
          </a:xfrm>
          <a:prstGeom prst="line">
            <a:avLst/>
          </a:prstGeom>
          <a:ln w="12700" cmpd="sng">
            <a:solidFill>
              <a:schemeClr val="tx1">
                <a:lumMod val="95000"/>
                <a:lumOff val="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0569" y="3446636"/>
            <a:ext cx="2542687" cy="0"/>
          </a:xfrm>
          <a:prstGeom prst="line">
            <a:avLst/>
          </a:prstGeom>
          <a:ln w="12700" cmpd="sng">
            <a:solidFill>
              <a:schemeClr val="tx1">
                <a:lumMod val="95000"/>
                <a:lumOff val="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75303" y="3450426"/>
            <a:ext cx="2542687" cy="0"/>
          </a:xfrm>
          <a:prstGeom prst="line">
            <a:avLst/>
          </a:prstGeom>
          <a:ln w="12700" cmpd="sng">
            <a:solidFill>
              <a:schemeClr val="tx1">
                <a:lumMod val="95000"/>
                <a:lumOff val="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0418" y="3814370"/>
            <a:ext cx="120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Downscale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84676" y="3746820"/>
            <a:ext cx="92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Upscale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15659" y="4814108"/>
            <a:ext cx="64427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90"/>
                </a:solidFill>
              </a:rPr>
              <a:t>Similar slope at each level, yet very different process</a:t>
            </a:r>
            <a:r>
              <a:rPr lang="en-US" sz="1600" dirty="0" smtClean="0">
                <a:solidFill>
                  <a:srgbClr val="000090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U</a:t>
            </a:r>
            <a:r>
              <a:rPr lang="en-US" sz="1600" dirty="0" smtClean="0">
                <a:solidFill>
                  <a:srgbClr val="000090"/>
                </a:solidFill>
              </a:rPr>
              <a:t>pscale process in the Lower Stratosphere.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90"/>
                </a:solidFill>
              </a:rPr>
              <a:t>Downscale process in the Lower troposphere.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90"/>
                </a:solidFill>
              </a:rPr>
              <a:t>Energy transfer from mean flow to the eddies in the Upper troposphere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8195" y="564504"/>
            <a:ext cx="6456064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Schematic for Spectral budget : At different levels</a:t>
            </a:r>
          </a:p>
        </p:txBody>
      </p:sp>
    </p:spTree>
    <p:extLst>
      <p:ext uri="{BB962C8B-B14F-4D97-AF65-F5344CB8AC3E}">
        <p14:creationId xmlns:p14="http://schemas.microsoft.com/office/powerpoint/2010/main" val="426495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949771"/>
              </p:ext>
            </p:extLst>
          </p:nvPr>
        </p:nvGraphicFramePr>
        <p:xfrm>
          <a:off x="207838" y="2260747"/>
          <a:ext cx="4940300" cy="4406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3" imgW="4940300" imgH="4406900" progId="Equation.3">
                  <p:embed/>
                </p:oleObj>
              </mc:Choice>
              <mc:Fallback>
                <p:oleObj name="Equation" r:id="rId3" imgW="4940300" imgH="440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838" y="2260747"/>
                        <a:ext cx="4940300" cy="4406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040279"/>
              </p:ext>
            </p:extLst>
          </p:nvPr>
        </p:nvGraphicFramePr>
        <p:xfrm>
          <a:off x="5787012" y="2638500"/>
          <a:ext cx="31877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5" imgW="3187700" imgH="2336800" progId="Equation.3">
                  <p:embed/>
                </p:oleObj>
              </mc:Choice>
              <mc:Fallback>
                <p:oleObj name="Equation" r:id="rId5" imgW="3187700" imgH="233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87012" y="2638500"/>
                        <a:ext cx="3187700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10068"/>
              </p:ext>
            </p:extLst>
          </p:nvPr>
        </p:nvGraphicFramePr>
        <p:xfrm>
          <a:off x="4755499" y="670644"/>
          <a:ext cx="2845258" cy="621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7" imgW="1803400" imgH="393700" progId="Equation.3">
                  <p:embed/>
                </p:oleObj>
              </mc:Choice>
              <mc:Fallback>
                <p:oleObj name="Equation" r:id="rId7" imgW="1803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55499" y="670644"/>
                        <a:ext cx="2845258" cy="621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686231"/>
              </p:ext>
            </p:extLst>
          </p:nvPr>
        </p:nvGraphicFramePr>
        <p:xfrm>
          <a:off x="585788" y="368487"/>
          <a:ext cx="3125787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9" imgW="2336800" imgH="1104900" progId="Equation.3">
                  <p:embed/>
                </p:oleObj>
              </mc:Choice>
              <mc:Fallback>
                <p:oleObj name="Equation" r:id="rId9" imgW="2336800" imgH="1104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5788" y="368487"/>
                        <a:ext cx="3125787" cy="147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66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ist.e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0" y="1386066"/>
            <a:ext cx="3565725" cy="2915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170" y="213032"/>
            <a:ext cx="264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Where the work starts</a:t>
            </a:r>
            <a:endParaRPr lang="en-US" b="1" dirty="0">
              <a:latin typeface="Helvetica"/>
              <a:cs typeface="Helvetica"/>
            </a:endParaRPr>
          </a:p>
        </p:txBody>
      </p:sp>
      <p:pic>
        <p:nvPicPr>
          <p:cNvPr id="6" name="Picture 5" descr="Screen Shot 2015-08-17 at 9.19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80" y="1238584"/>
            <a:ext cx="4542226" cy="4510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8775" y="5892949"/>
            <a:ext cx="2150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latin typeface="Helvetica"/>
                <a:cs typeface="Helvetica"/>
              </a:rPr>
              <a:t>Nastrom</a:t>
            </a:r>
            <a:r>
              <a:rPr lang="en-US" sz="1400" dirty="0" smtClean="0">
                <a:solidFill>
                  <a:srgbClr val="0000FF"/>
                </a:solidFill>
                <a:latin typeface="Helvetica"/>
                <a:cs typeface="Helvetica"/>
              </a:rPr>
              <a:t> and Gage 1985 </a:t>
            </a:r>
            <a:endParaRPr lang="en-US" sz="14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9097" y="1104963"/>
            <a:ext cx="1439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Wavelength (km)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357925" y="1773592"/>
            <a:ext cx="42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30000" dirty="0" smtClean="0"/>
              <a:t>-3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56631" y="267211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30000" dirty="0" smtClean="0"/>
              <a:t>-5/3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769418" y="1605313"/>
            <a:ext cx="0" cy="227023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5473" y="4510237"/>
            <a:ext cx="3427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With the inclusion of moisture, the horizontal kinetic energy spectrum transited from a steep -3 slope to -5/3 at wavelength around 400km.  </a:t>
            </a:r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95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608" y="342072"/>
            <a:ext cx="6976339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Convection systems develop a -5/3 slope at </a:t>
            </a:r>
            <a:r>
              <a:rPr lang="en-US" sz="2400" dirty="0" err="1" smtClean="0">
                <a:solidFill>
                  <a:srgbClr val="000090"/>
                </a:solidFill>
              </a:rPr>
              <a:t>mesoscale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4" name="Picture 3" descr="Hurricane_Alex_Rad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66" y="1098279"/>
            <a:ext cx="2689984" cy="1939687"/>
          </a:xfrm>
          <a:prstGeom prst="rect">
            <a:avLst/>
          </a:prstGeom>
        </p:spPr>
      </p:pic>
      <p:pic>
        <p:nvPicPr>
          <p:cNvPr id="5" name="Picture 4" descr="squall_line1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r="15373"/>
          <a:stretch/>
        </p:blipFill>
        <p:spPr>
          <a:xfrm>
            <a:off x="4924325" y="1100713"/>
            <a:ext cx="2656980" cy="1937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3599" y="3142740"/>
            <a:ext cx="118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Hurricane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5803" y="3142740"/>
            <a:ext cx="124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Squall line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1608" y="3660043"/>
            <a:ext cx="5423931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It means a lot, in the predictability sense!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28329" y="4490865"/>
            <a:ext cx="76962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2400" i="1" dirty="0"/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506790"/>
              </p:ext>
            </p:extLst>
          </p:nvPr>
        </p:nvGraphicFramePr>
        <p:xfrm>
          <a:off x="1233129" y="4465465"/>
          <a:ext cx="26670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1041345" imgH="228898" progId="Equation.DSMT4">
                  <p:embed/>
                </p:oleObj>
              </mc:Choice>
              <mc:Fallback>
                <p:oleObj name="Equation" r:id="rId5" imgW="1041345" imgH="22889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129" y="4465465"/>
                        <a:ext cx="26670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080729" y="5024265"/>
            <a:ext cx="2979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i="1"/>
              <a:t>Limited Predictability</a:t>
            </a:r>
          </a:p>
        </p:txBody>
      </p:sp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316239"/>
              </p:ext>
            </p:extLst>
          </p:nvPr>
        </p:nvGraphicFramePr>
        <p:xfrm>
          <a:off x="5543192" y="4463878"/>
          <a:ext cx="247173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7" imgW="965597" imgH="228997" progId="Equation.DSMT4">
                  <p:embed/>
                </p:oleObj>
              </mc:Choice>
              <mc:Fallback>
                <p:oleObj name="Equation" r:id="rId7" imgW="965597" imgH="2289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192" y="4463878"/>
                        <a:ext cx="2471737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5195529" y="5024265"/>
            <a:ext cx="326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i="1"/>
              <a:t>Unlimited Predictability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34036" y="5708576"/>
            <a:ext cx="2280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latin typeface="Helvetica"/>
                <a:cs typeface="Helvetica"/>
              </a:rPr>
              <a:t>Rotunno</a:t>
            </a:r>
            <a:r>
              <a:rPr lang="en-US" sz="1400" dirty="0" smtClean="0">
                <a:solidFill>
                  <a:srgbClr val="0000FF"/>
                </a:solidFill>
                <a:latin typeface="Helvetica"/>
                <a:cs typeface="Helvetica"/>
              </a:rPr>
              <a:t> and </a:t>
            </a:r>
            <a:r>
              <a:rPr lang="en-US" sz="1400" dirty="0">
                <a:solidFill>
                  <a:srgbClr val="0000FF"/>
                </a:solidFill>
                <a:latin typeface="Helvetica"/>
                <a:cs typeface="Helvetica"/>
              </a:rPr>
              <a:t>S</a:t>
            </a:r>
            <a:r>
              <a:rPr lang="en-US" sz="1400" dirty="0" smtClean="0">
                <a:solidFill>
                  <a:srgbClr val="0000FF"/>
                </a:solidFill>
                <a:latin typeface="Helvetica"/>
                <a:cs typeface="Helvetica"/>
              </a:rPr>
              <a:t>nyder 2008</a:t>
            </a:r>
            <a:endParaRPr lang="en-US" sz="14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0931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3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092" y="472753"/>
            <a:ext cx="5519660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Proposed Hypotheses to explain the slope: 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541" y="1241011"/>
            <a:ext cx="5802076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 smtClean="0">
              <a:latin typeface="Helvetica"/>
              <a:cs typeface="Helvetica"/>
            </a:endParaRPr>
          </a:p>
          <a:p>
            <a:r>
              <a:rPr lang="en-US" i="1" dirty="0" smtClean="0">
                <a:latin typeface="Helvetica"/>
                <a:cs typeface="Helvetica"/>
              </a:rPr>
              <a:t>Signature of sharp temperature fronts at </a:t>
            </a:r>
            <a:r>
              <a:rPr lang="en-US" i="1" dirty="0" err="1" smtClean="0">
                <a:latin typeface="Helvetica"/>
                <a:cs typeface="Helvetica"/>
              </a:rPr>
              <a:t>tropopause</a:t>
            </a:r>
            <a:endParaRPr lang="en-US" i="1" dirty="0" smtClean="0">
              <a:latin typeface="Helvetica"/>
              <a:cs typeface="Helvetica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Helvetica"/>
                <a:cs typeface="Helvetica"/>
              </a:rPr>
              <a:t>Tulloch and Smith 2006</a:t>
            </a:r>
          </a:p>
          <a:p>
            <a:endParaRPr lang="en-US" sz="1400" i="1" dirty="0">
              <a:solidFill>
                <a:srgbClr val="0000FF"/>
              </a:solidFill>
              <a:latin typeface="Helvetica"/>
              <a:cs typeface="Helvetica"/>
            </a:endParaRPr>
          </a:p>
          <a:p>
            <a:r>
              <a:rPr lang="en-US" i="1" dirty="0">
                <a:latin typeface="Helvetica"/>
                <a:cs typeface="Helvetica"/>
              </a:rPr>
              <a:t>S</a:t>
            </a:r>
            <a:r>
              <a:rPr lang="en-US" i="1" dirty="0" smtClean="0">
                <a:latin typeface="Helvetica"/>
                <a:cs typeface="Helvetica"/>
              </a:rPr>
              <a:t>tratified turbulence</a:t>
            </a:r>
          </a:p>
          <a:p>
            <a:r>
              <a:rPr lang="en-US" sz="1400" dirty="0" err="1" smtClean="0">
                <a:solidFill>
                  <a:srgbClr val="0000FF"/>
                </a:solidFill>
                <a:latin typeface="Helvetica"/>
                <a:cs typeface="Helvetica"/>
              </a:rPr>
              <a:t>Linborg</a:t>
            </a:r>
            <a:r>
              <a:rPr lang="en-US" sz="1400" dirty="0" smtClean="0">
                <a:solidFill>
                  <a:srgbClr val="0000FF"/>
                </a:solidFill>
                <a:latin typeface="Helvetica"/>
                <a:cs typeface="Helvetica"/>
              </a:rPr>
              <a:t> 2006</a:t>
            </a:r>
          </a:p>
          <a:p>
            <a:endParaRPr lang="en-US" sz="1400" dirty="0">
              <a:solidFill>
                <a:srgbClr val="0000FF"/>
              </a:solidFill>
              <a:latin typeface="Helvetica"/>
              <a:cs typeface="Helvetica"/>
            </a:endParaRPr>
          </a:p>
          <a:p>
            <a:r>
              <a:rPr lang="en-US" i="1" dirty="0" smtClean="0">
                <a:latin typeface="Helvetica"/>
                <a:cs typeface="Helvetica"/>
              </a:rPr>
              <a:t>2D Inverse  cascade of energy injected at small scales 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Helvetica"/>
                <a:cs typeface="Helvetica"/>
              </a:rPr>
              <a:t>Gage 1979 ; Lilly 1983; </a:t>
            </a:r>
            <a:r>
              <a:rPr lang="en-US" sz="1400" dirty="0" err="1" smtClean="0">
                <a:solidFill>
                  <a:srgbClr val="0000FF"/>
                </a:solidFill>
                <a:latin typeface="Helvetica"/>
                <a:cs typeface="Helvetica"/>
              </a:rPr>
              <a:t>etc</a:t>
            </a:r>
            <a:endParaRPr lang="en-US" sz="1400" i="1" dirty="0" smtClean="0">
              <a:solidFill>
                <a:srgbClr val="0000FF"/>
              </a:solidFill>
              <a:latin typeface="Helvetica"/>
              <a:cs typeface="Helvetica"/>
            </a:endParaRPr>
          </a:p>
          <a:p>
            <a:endParaRPr lang="en-US" sz="1400" dirty="0" smtClean="0">
              <a:solidFill>
                <a:srgbClr val="0000FF"/>
              </a:solidFill>
              <a:latin typeface="Helvetica"/>
              <a:cs typeface="Helvetica"/>
            </a:endParaRPr>
          </a:p>
          <a:p>
            <a:r>
              <a:rPr lang="en-US" i="1" dirty="0" smtClean="0">
                <a:latin typeface="Helvetica"/>
                <a:cs typeface="Helvetica"/>
              </a:rPr>
              <a:t>D</a:t>
            </a:r>
            <a:r>
              <a:rPr lang="en-US" i="1" dirty="0" smtClean="0">
                <a:latin typeface="Helvetica"/>
                <a:cs typeface="Helvetica"/>
              </a:rPr>
              <a:t>ominated by inertia–gravity waves</a:t>
            </a:r>
          </a:p>
          <a:p>
            <a:r>
              <a:rPr lang="en-US" sz="1400" dirty="0" err="1" smtClean="0">
                <a:solidFill>
                  <a:srgbClr val="0000FF"/>
                </a:solidFill>
                <a:latin typeface="Helvetica"/>
                <a:cs typeface="Helvetica"/>
              </a:rPr>
              <a:t>Callies</a:t>
            </a:r>
            <a:r>
              <a:rPr lang="en-US" sz="1400" dirty="0" smtClean="0">
                <a:solidFill>
                  <a:srgbClr val="0000FF"/>
                </a:solidFill>
                <a:latin typeface="Helvetica"/>
                <a:cs typeface="Helvetica"/>
              </a:rPr>
              <a:t> et al 2014;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092" y="4711290"/>
            <a:ext cx="7375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Of course, all these hypotheses do not solve the problem!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Thus it is interesting to check how the slope develop using a simple model 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5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092" y="472753"/>
            <a:ext cx="2589170" cy="83099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Experiment design: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Keep it simple!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323" y="2343355"/>
            <a:ext cx="38281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WRF idealized simulation for </a:t>
            </a:r>
            <a:r>
              <a:rPr lang="en-US" dirty="0" err="1" smtClean="0"/>
              <a:t>supercell</a:t>
            </a:r>
            <a:r>
              <a:rPr lang="en-US" dirty="0" smtClean="0"/>
              <a:t>:</a:t>
            </a:r>
          </a:p>
          <a:p>
            <a:r>
              <a:rPr lang="en-US" dirty="0" smtClean="0"/>
              <a:t>NO  </a:t>
            </a:r>
            <a:r>
              <a:rPr lang="en-US" i="1" dirty="0" smtClean="0"/>
              <a:t>f</a:t>
            </a:r>
          </a:p>
          <a:p>
            <a:r>
              <a:rPr lang="en-US" dirty="0" smtClean="0"/>
              <a:t>2 km resolution</a:t>
            </a:r>
          </a:p>
          <a:p>
            <a:r>
              <a:rPr lang="en-US" dirty="0" smtClean="0"/>
              <a:t>600km x 600km domain</a:t>
            </a:r>
          </a:p>
          <a:p>
            <a:endParaRPr lang="en-US" dirty="0"/>
          </a:p>
          <a:p>
            <a:r>
              <a:rPr lang="en-US" dirty="0" smtClean="0"/>
              <a:t>Physics scheme:</a:t>
            </a:r>
          </a:p>
          <a:p>
            <a:r>
              <a:rPr lang="en-US" dirty="0" err="1" smtClean="0"/>
              <a:t>Morries</a:t>
            </a:r>
            <a:r>
              <a:rPr lang="en-US" dirty="0" smtClean="0"/>
              <a:t> </a:t>
            </a:r>
            <a:r>
              <a:rPr lang="en-US" dirty="0" err="1" smtClean="0"/>
              <a:t>microphys</a:t>
            </a:r>
            <a:endParaRPr lang="en-US" dirty="0" smtClean="0"/>
          </a:p>
          <a:p>
            <a:r>
              <a:rPr lang="en-US" dirty="0" smtClean="0"/>
              <a:t>YSU </a:t>
            </a:r>
            <a:r>
              <a:rPr lang="en-US" dirty="0" err="1" smtClean="0"/>
              <a:t>pbl</a:t>
            </a:r>
            <a:endParaRPr lang="en-US" dirty="0" smtClean="0"/>
          </a:p>
          <a:p>
            <a:r>
              <a:rPr lang="en-US" dirty="0" smtClean="0"/>
              <a:t>NO radiation</a:t>
            </a:r>
          </a:p>
          <a:p>
            <a:endParaRPr lang="en-US" dirty="0"/>
          </a:p>
          <a:p>
            <a:r>
              <a:rPr lang="en-US" dirty="0" smtClean="0"/>
              <a:t>Output every 30 seconds</a:t>
            </a:r>
          </a:p>
          <a:p>
            <a:endParaRPr lang="en-US" dirty="0"/>
          </a:p>
        </p:txBody>
      </p:sp>
      <p:pic>
        <p:nvPicPr>
          <p:cNvPr id="4" name="Picture 3" descr="x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7" t="27652" r="19199" b="22029"/>
          <a:stretch/>
        </p:blipFill>
        <p:spPr>
          <a:xfrm>
            <a:off x="5189816" y="735306"/>
            <a:ext cx="3282614" cy="2966676"/>
          </a:xfrm>
          <a:prstGeom prst="rect">
            <a:avLst/>
          </a:prstGeom>
        </p:spPr>
      </p:pic>
      <p:pic>
        <p:nvPicPr>
          <p:cNvPr id="5" name="Picture 4" descr="xy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" t="28145" r="20458" b="21900"/>
          <a:stretch/>
        </p:blipFill>
        <p:spPr>
          <a:xfrm>
            <a:off x="5122972" y="3835675"/>
            <a:ext cx="3282614" cy="295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1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readdbz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0" b="12664"/>
          <a:stretch/>
        </p:blipFill>
        <p:spPr>
          <a:xfrm>
            <a:off x="1131118" y="0"/>
            <a:ext cx="6926727" cy="68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2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092" y="472753"/>
            <a:ext cx="2997485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Evolution of the slope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3" name="Picture 2" descr="plot_E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02" y="598598"/>
            <a:ext cx="3341529" cy="300876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226825"/>
              </p:ext>
            </p:extLst>
          </p:nvPr>
        </p:nvGraphicFramePr>
        <p:xfrm>
          <a:off x="815250" y="1624009"/>
          <a:ext cx="3057366" cy="105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2425700" imgH="800100" progId="Equation.3">
                  <p:embed/>
                </p:oleObj>
              </mc:Choice>
              <mc:Fallback>
                <p:oleObj name="Equation" r:id="rId4" imgW="24257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5250" y="1624009"/>
                        <a:ext cx="3057366" cy="1058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plot_Ek_0-5km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8" y="3848823"/>
            <a:ext cx="2843489" cy="2560320"/>
          </a:xfrm>
          <a:prstGeom prst="rect">
            <a:avLst/>
          </a:prstGeom>
        </p:spPr>
      </p:pic>
      <p:pic>
        <p:nvPicPr>
          <p:cNvPr id="6" name="Picture 5" descr="plot_Ek_5-10km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06" y="3848823"/>
            <a:ext cx="2843489" cy="2560320"/>
          </a:xfrm>
          <a:prstGeom prst="rect">
            <a:avLst/>
          </a:prstGeom>
        </p:spPr>
      </p:pic>
      <p:pic>
        <p:nvPicPr>
          <p:cNvPr id="7" name="Picture 6" descr="plot_Ek_12-15km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54" y="3848823"/>
            <a:ext cx="2843489" cy="256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830" y="6303074"/>
            <a:ext cx="20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level (0-5 km)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91125" y="6303074"/>
            <a:ext cx="221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Upper level (5-10 km)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1399" y="6303074"/>
            <a:ext cx="305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Stratosphere (12-15km)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8641" y="4409818"/>
            <a:ext cx="2472401" cy="11483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91125" y="4409818"/>
            <a:ext cx="2472401" cy="11483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54848" y="4409818"/>
            <a:ext cx="2472401" cy="11483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88086" y="1281522"/>
            <a:ext cx="2472401" cy="11483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65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756229"/>
              </p:ext>
            </p:extLst>
          </p:nvPr>
        </p:nvGraphicFramePr>
        <p:xfrm>
          <a:off x="675917" y="524163"/>
          <a:ext cx="2755749" cy="1302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3" imgW="2336800" imgH="1104900" progId="Equation.3">
                  <p:embed/>
                </p:oleObj>
              </mc:Choice>
              <mc:Fallback>
                <p:oleObj name="Equation" r:id="rId3" imgW="2336800" imgH="1104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5917" y="524163"/>
                        <a:ext cx="2755749" cy="1302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52644" y="929657"/>
            <a:ext cx="219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 Equation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405146"/>
              </p:ext>
            </p:extLst>
          </p:nvPr>
        </p:nvGraphicFramePr>
        <p:xfrm>
          <a:off x="2739886" y="2153677"/>
          <a:ext cx="2845258" cy="621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5" imgW="1803400" imgH="393700" progId="Equation.3">
                  <p:embed/>
                </p:oleObj>
              </mc:Choice>
              <mc:Fallback>
                <p:oleObj name="Equation" r:id="rId5" imgW="1803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9886" y="2153677"/>
                        <a:ext cx="2845258" cy="621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534694"/>
              </p:ext>
            </p:extLst>
          </p:nvPr>
        </p:nvGraphicFramePr>
        <p:xfrm>
          <a:off x="6105220" y="668306"/>
          <a:ext cx="2620910" cy="907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7" imgW="2425700" imgH="800100" progId="Equation.3">
                  <p:embed/>
                </p:oleObj>
              </mc:Choice>
              <mc:Fallback>
                <p:oleObj name="Equation" r:id="rId7" imgW="24257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05220" y="668306"/>
                        <a:ext cx="2620910" cy="907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5917" y="2867121"/>
            <a:ext cx="805021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each level, </a:t>
            </a:r>
            <a:r>
              <a:rPr lang="en-US" b="1" dirty="0" smtClean="0">
                <a:solidFill>
                  <a:srgbClr val="008000"/>
                </a:solidFill>
              </a:rPr>
              <a:t>Advection term </a:t>
            </a:r>
            <a:r>
              <a:rPr lang="en-US" dirty="0" smtClean="0"/>
              <a:t>contains energy </a:t>
            </a:r>
            <a:r>
              <a:rPr lang="en-US" b="1" dirty="0" smtClean="0"/>
              <a:t>transfer</a:t>
            </a:r>
            <a:r>
              <a:rPr lang="en-US" dirty="0" smtClean="0"/>
              <a:t> process between different scales and energy </a:t>
            </a:r>
            <a:r>
              <a:rPr lang="en-US" b="1" dirty="0" smtClean="0"/>
              <a:t>Flux divergence</a:t>
            </a:r>
            <a:r>
              <a:rPr lang="en-US" dirty="0" smtClean="0"/>
              <a:t> from other height levels.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Pressure term </a:t>
            </a:r>
            <a:r>
              <a:rPr lang="en-US" dirty="0" smtClean="0"/>
              <a:t>contains </a:t>
            </a:r>
            <a:r>
              <a:rPr lang="en-US" b="1" dirty="0" smtClean="0"/>
              <a:t>buoyancy</a:t>
            </a:r>
            <a:r>
              <a:rPr lang="en-US" dirty="0" smtClean="0"/>
              <a:t> term and energy </a:t>
            </a:r>
            <a:r>
              <a:rPr lang="en-US" b="1" dirty="0" smtClean="0"/>
              <a:t>Flux divergence </a:t>
            </a:r>
            <a:r>
              <a:rPr lang="en-US" dirty="0" smtClean="0"/>
              <a:t>from other height levels.</a:t>
            </a:r>
          </a:p>
          <a:p>
            <a:endParaRPr lang="en-US" dirty="0" smtClean="0"/>
          </a:p>
          <a:p>
            <a:endParaRPr lang="en-US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893520"/>
              </p:ext>
            </p:extLst>
          </p:nvPr>
        </p:nvGraphicFramePr>
        <p:xfrm>
          <a:off x="2432050" y="4222750"/>
          <a:ext cx="35258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9" imgW="2235200" imgH="393700" progId="Equation.3">
                  <p:embed/>
                </p:oleObj>
              </mc:Choice>
              <mc:Fallback>
                <p:oleObj name="Equation" r:id="rId9" imgW="2235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2050" y="4222750"/>
                        <a:ext cx="3525838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ame 7"/>
          <p:cNvSpPr/>
          <p:nvPr/>
        </p:nvSpPr>
        <p:spPr>
          <a:xfrm>
            <a:off x="2113643" y="4132036"/>
            <a:ext cx="4308928" cy="811893"/>
          </a:xfrm>
          <a:prstGeom prst="frame">
            <a:avLst>
              <a:gd name="adj1" fmla="val 21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1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591"/>
            <a:ext cx="2792712" cy="2514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29" y="1323591"/>
            <a:ext cx="2908592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07" y="1323591"/>
            <a:ext cx="2908592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795"/>
            <a:ext cx="2908592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79" y="4115795"/>
            <a:ext cx="2908592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07" y="4115795"/>
            <a:ext cx="2908592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746" y="1078757"/>
            <a:ext cx="54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E(k)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54929" y="107875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dE(k)/dt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36617" y="1078757"/>
            <a:ext cx="57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D(k)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441" y="3864841"/>
            <a:ext cx="55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B(k)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93463" y="3888878"/>
            <a:ext cx="55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T(k)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53073" y="3846988"/>
            <a:ext cx="55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F(k)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28396" y="472753"/>
            <a:ext cx="4779824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Spectral budget : domain integrated</a:t>
            </a:r>
          </a:p>
        </p:txBody>
      </p:sp>
    </p:spTree>
    <p:extLst>
      <p:ext uri="{BB962C8B-B14F-4D97-AF65-F5344CB8AC3E}">
        <p14:creationId xmlns:p14="http://schemas.microsoft.com/office/powerpoint/2010/main" val="323308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584</Words>
  <Application>Microsoft Macintosh PowerPoint</Application>
  <PresentationFormat>On-screen Show (4:3)</PresentationFormat>
  <Paragraphs>106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MathType 5.0 Equation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yq Sun</dc:creator>
  <cp:lastModifiedBy>yq Sun</cp:lastModifiedBy>
  <cp:revision>21</cp:revision>
  <dcterms:created xsi:type="dcterms:W3CDTF">2015-08-17T12:52:55Z</dcterms:created>
  <dcterms:modified xsi:type="dcterms:W3CDTF">2015-08-17T16:51:57Z</dcterms:modified>
</cp:coreProperties>
</file>