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73" r:id="rId8"/>
    <p:sldId id="264" r:id="rId9"/>
    <p:sldId id="265" r:id="rId10"/>
    <p:sldId id="266" r:id="rId11"/>
    <p:sldId id="267" r:id="rId12"/>
    <p:sldId id="269" r:id="rId13"/>
    <p:sldId id="270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204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B053-D47B-2B44-95CB-6F7D4ECB40E4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BCF6-988C-AA44-9C8B-AE9994B5D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95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B053-D47B-2B44-95CB-6F7D4ECB40E4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BCF6-988C-AA44-9C8B-AE9994B5D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90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B053-D47B-2B44-95CB-6F7D4ECB40E4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BCF6-988C-AA44-9C8B-AE9994B5D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81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B053-D47B-2B44-95CB-6F7D4ECB40E4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BCF6-988C-AA44-9C8B-AE9994B5D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86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B053-D47B-2B44-95CB-6F7D4ECB40E4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BCF6-988C-AA44-9C8B-AE9994B5D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43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B053-D47B-2B44-95CB-6F7D4ECB40E4}" type="datetimeFigureOut">
              <a:rPr lang="en-US" smtClean="0"/>
              <a:t>8/10/15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BCF6-988C-AA44-9C8B-AE9994B5D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9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B053-D47B-2B44-95CB-6F7D4ECB40E4}" type="datetimeFigureOut">
              <a:rPr lang="en-US" smtClean="0"/>
              <a:t>8/10/15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BCF6-988C-AA44-9C8B-AE9994B5D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3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B053-D47B-2B44-95CB-6F7D4ECB40E4}" type="datetimeFigureOut">
              <a:rPr lang="en-US" smtClean="0"/>
              <a:t>8/10/15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BCF6-988C-AA44-9C8B-AE9994B5D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9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B053-D47B-2B44-95CB-6F7D4ECB40E4}" type="datetimeFigureOut">
              <a:rPr lang="en-US" smtClean="0"/>
              <a:t>8/10/15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BCF6-988C-AA44-9C8B-AE9994B5D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1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B053-D47B-2B44-95CB-6F7D4ECB40E4}" type="datetimeFigureOut">
              <a:rPr lang="en-US" smtClean="0"/>
              <a:t>8/10/15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BCF6-988C-AA44-9C8B-AE9994B5D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42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B053-D47B-2B44-95CB-6F7D4ECB40E4}" type="datetimeFigureOut">
              <a:rPr lang="en-US" smtClean="0"/>
              <a:t>8/10/15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BCF6-988C-AA44-9C8B-AE9994B5D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10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FB053-D47B-2B44-95CB-6F7D4ECB40E4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DBCF6-988C-AA44-9C8B-AE9994B5D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5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98142" y="36285"/>
            <a:ext cx="368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Dynamics and predictability of </a:t>
            </a:r>
            <a:r>
              <a:rPr lang="en-US" sz="3200" dirty="0" smtClean="0">
                <a:solidFill>
                  <a:srgbClr val="FFFFFF"/>
                </a:solidFill>
              </a:rPr>
              <a:t>the rapid intensification of Hurricane </a:t>
            </a:r>
            <a:r>
              <a:rPr lang="en-US" sz="3200" dirty="0" err="1" smtClean="0">
                <a:solidFill>
                  <a:srgbClr val="FFFFFF"/>
                </a:solidFill>
              </a:rPr>
              <a:t>Edouard</a:t>
            </a:r>
            <a:r>
              <a:rPr lang="en-US" sz="3200" dirty="0" smtClean="0">
                <a:solidFill>
                  <a:srgbClr val="FFFFFF"/>
                </a:solidFill>
              </a:rPr>
              <a:t> (2014)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4429" y="5236810"/>
            <a:ext cx="6440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Erin </a:t>
            </a:r>
            <a:r>
              <a:rPr lang="en-US" sz="2400" dirty="0" err="1" smtClean="0">
                <a:solidFill>
                  <a:srgbClr val="FFFFFF"/>
                </a:solidFill>
              </a:rPr>
              <a:t>Munsell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Summer </a:t>
            </a:r>
            <a:r>
              <a:rPr lang="en-US" sz="2400" dirty="0" smtClean="0">
                <a:solidFill>
                  <a:srgbClr val="FFFFFF"/>
                </a:solidFill>
              </a:rPr>
              <a:t>2015 Group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Meeting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August 17</a:t>
            </a:r>
            <a:r>
              <a:rPr lang="en-US" sz="2400" baseline="30000" dirty="0" smtClean="0">
                <a:solidFill>
                  <a:srgbClr val="FFFFFF"/>
                </a:solidFill>
              </a:rPr>
              <a:t>th</a:t>
            </a:r>
            <a:r>
              <a:rPr lang="en-US" sz="2400" dirty="0" smtClean="0">
                <a:solidFill>
                  <a:srgbClr val="FFFFFF"/>
                </a:solidFill>
              </a:rPr>
              <a:t>, 2015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1" name="Picture 10" descr="Screen Shot 2014-12-10 at 1.48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6" y="2630714"/>
            <a:ext cx="6263634" cy="4175756"/>
          </a:xfrm>
          <a:prstGeom prst="rect">
            <a:avLst/>
          </a:prstGeom>
        </p:spPr>
      </p:pic>
      <p:pic>
        <p:nvPicPr>
          <p:cNvPr id="10" name="Picture 9" descr="Screen Shot 2014-12-10 at 1.46.5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30"/>
          <a:stretch/>
        </p:blipFill>
        <p:spPr>
          <a:xfrm>
            <a:off x="54429" y="97502"/>
            <a:ext cx="4898571" cy="386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6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298083"/>
              </p:ext>
            </p:extLst>
          </p:nvPr>
        </p:nvGraphicFramePr>
        <p:xfrm>
          <a:off x="1064153" y="1517127"/>
          <a:ext cx="7655044" cy="5038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3761"/>
                <a:gridCol w="1913761"/>
                <a:gridCol w="1913761"/>
                <a:gridCol w="1913761"/>
              </a:tblGrid>
              <a:tr h="12596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GOOD_EARLY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GOOD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POOR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</a:tr>
              <a:tr h="12596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GOOD_EARLY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12596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GOOD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12596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POOR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/>
          </p:cNvPicPr>
          <p:nvPr/>
        </p:nvPicPr>
        <p:blipFill rotWithShape="1">
          <a:blip r:embed="rId2"/>
          <a:srcRect l="74692" t="7823" r="14721" b="78041"/>
          <a:stretch/>
        </p:blipFill>
        <p:spPr>
          <a:xfrm>
            <a:off x="7325644" y="4309693"/>
            <a:ext cx="914400" cy="72237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20823" y="3042415"/>
            <a:ext cx="1820222" cy="721783"/>
            <a:chOff x="3037987" y="2922288"/>
            <a:chExt cx="1820222" cy="721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48816" t="4130" r="38345" b="77160"/>
            <a:stretch/>
          </p:blipFill>
          <p:spPr>
            <a:xfrm>
              <a:off x="3037987" y="2922288"/>
              <a:ext cx="914400" cy="72178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48816" t="4130" r="38345" b="77160"/>
            <a:stretch/>
          </p:blipFill>
          <p:spPr>
            <a:xfrm>
              <a:off x="3943809" y="2922288"/>
              <a:ext cx="914400" cy="72178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941953" y="3042415"/>
            <a:ext cx="1820222" cy="721783"/>
            <a:chOff x="3037987" y="2922288"/>
            <a:chExt cx="1820222" cy="7217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48816" t="4130" r="38345" b="77160"/>
            <a:stretch/>
          </p:blipFill>
          <p:spPr>
            <a:xfrm>
              <a:off x="3037987" y="2922288"/>
              <a:ext cx="914400" cy="72178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48816" t="4130" r="38345" b="77160"/>
            <a:stretch/>
          </p:blipFill>
          <p:spPr>
            <a:xfrm>
              <a:off x="3943809" y="2922288"/>
              <a:ext cx="914400" cy="72178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8816" t="4130" r="38345" b="77160"/>
          <a:stretch/>
        </p:blipFill>
        <p:spPr>
          <a:xfrm>
            <a:off x="3469445" y="4310286"/>
            <a:ext cx="914400" cy="7217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8816" t="4130" r="38345" b="77160"/>
          <a:stretch/>
        </p:blipFill>
        <p:spPr>
          <a:xfrm>
            <a:off x="7325644" y="3042415"/>
            <a:ext cx="914400" cy="7217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48816" t="4130" r="38345" b="77160"/>
          <a:stretch/>
        </p:blipFill>
        <p:spPr>
          <a:xfrm>
            <a:off x="3469445" y="5560996"/>
            <a:ext cx="914400" cy="7217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8816" t="4130" r="38345" b="77160"/>
          <a:stretch/>
        </p:blipFill>
        <p:spPr>
          <a:xfrm>
            <a:off x="5390575" y="4310286"/>
            <a:ext cx="914400" cy="7217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8816" t="4130" r="38345" b="77160"/>
          <a:stretch/>
        </p:blipFill>
        <p:spPr>
          <a:xfrm>
            <a:off x="5390575" y="5560996"/>
            <a:ext cx="914400" cy="721783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 rotWithShape="1">
          <a:blip r:embed="rId2"/>
          <a:srcRect l="74692" t="7823" r="14721" b="78041"/>
          <a:stretch/>
        </p:blipFill>
        <p:spPr>
          <a:xfrm>
            <a:off x="7325644" y="5560403"/>
            <a:ext cx="914400" cy="7223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98588" y="943858"/>
            <a:ext cx="5698374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Environment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4768" y="2780096"/>
            <a:ext cx="677108" cy="3775439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Inner-Core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4620" y="188772"/>
            <a:ext cx="8422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Summary of Sensitivity on Inner-core vs. Environment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4768" y="1224050"/>
            <a:ext cx="27239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ea typeface="Zapf Dingbats"/>
                <a:cs typeface="Calibri"/>
                <a:sym typeface="Zapf Dingbats"/>
              </a:rPr>
              <a:t>✓✓ - RI at 48 h 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bri"/>
                <a:ea typeface="Zapf Dingbats"/>
                <a:cs typeface="Calibri"/>
                <a:sym typeface="Zapf Dingbats"/>
              </a:rPr>
              <a:t>✓ - RI at 72 h</a:t>
            </a:r>
            <a:endParaRPr lang="en-US" sz="2400" dirty="0">
              <a:solidFill>
                <a:schemeClr val="bg1"/>
              </a:solidFill>
              <a:latin typeface="Calibri"/>
              <a:ea typeface="Zapf Dingbats"/>
              <a:cs typeface="Calibri"/>
              <a:sym typeface="Zapf Dingbats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libri"/>
                <a:ea typeface="Zapf Dingbats"/>
                <a:cs typeface="Calibri"/>
                <a:sym typeface="Zapf Dingbats"/>
              </a:rPr>
              <a:t>✗  - No RI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81713" y="2780096"/>
            <a:ext cx="1957022" cy="3775439"/>
          </a:xfrm>
          <a:prstGeom prst="rect">
            <a:avLst/>
          </a:prstGeom>
          <a:noFill/>
          <a:ln w="508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9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280405650"/>
              </p:ext>
            </p:extLst>
          </p:nvPr>
        </p:nvGraphicFramePr>
        <p:xfrm>
          <a:off x="913494" y="2921004"/>
          <a:ext cx="7470648" cy="382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0216"/>
                <a:gridCol w="2490216"/>
                <a:gridCol w="2490216"/>
              </a:tblGrid>
              <a:tr h="454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Radius (km)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EnvGoodTcPoor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EnvPoorTcGood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4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250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4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500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4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600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4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700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4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800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4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900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Lucida Grande"/>
                          <a:ea typeface="Lucida Grande"/>
                          <a:cs typeface="Lucida Grande"/>
                          <a:sym typeface="Zapf Dingbats"/>
                        </a:rPr>
                        <a:t>½</a:t>
                      </a: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454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1100</a:t>
                      </a:r>
                      <a:endParaRPr lang="en-US" sz="2400" dirty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2400" dirty="0" smtClean="0"/>
                    </a:p>
                  </a:txBody>
                  <a:tcPr marL="112005" marR="112005" marT="55995" marB="5599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288075" y="1006005"/>
            <a:ext cx="1716378" cy="1745800"/>
            <a:chOff x="2555327" y="1441532"/>
            <a:chExt cx="1716378" cy="1745800"/>
          </a:xfrm>
        </p:grpSpPr>
        <p:sp>
          <p:nvSpPr>
            <p:cNvPr id="7" name="Rectangle 6"/>
            <p:cNvSpPr/>
            <p:nvPr/>
          </p:nvSpPr>
          <p:spPr>
            <a:xfrm>
              <a:off x="2555327" y="1441532"/>
              <a:ext cx="1716378" cy="17458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829946" y="1750432"/>
              <a:ext cx="1134884" cy="1166954"/>
              <a:chOff x="2829946" y="1750432"/>
              <a:chExt cx="1134884" cy="1166954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829946" y="1750432"/>
                <a:ext cx="1134884" cy="1166954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>
                <a:spLocks noChangeAspect="1"/>
              </p:cNvSpPr>
              <p:nvPr/>
            </p:nvSpPr>
            <p:spPr>
              <a:xfrm>
                <a:off x="3070243" y="2008492"/>
                <a:ext cx="672965" cy="6858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3798066" y="1006005"/>
            <a:ext cx="1716378" cy="1745800"/>
            <a:chOff x="326111" y="1441532"/>
            <a:chExt cx="1716378" cy="1745800"/>
          </a:xfrm>
        </p:grpSpPr>
        <p:sp>
          <p:nvSpPr>
            <p:cNvPr id="12" name="Rectangle 11"/>
            <p:cNvSpPr/>
            <p:nvPr/>
          </p:nvSpPr>
          <p:spPr>
            <a:xfrm>
              <a:off x="326111" y="1441532"/>
              <a:ext cx="1716378" cy="17458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13745" y="1748383"/>
              <a:ext cx="1134884" cy="1166954"/>
              <a:chOff x="2829946" y="1750432"/>
              <a:chExt cx="1134884" cy="1166954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2829946" y="1750432"/>
                <a:ext cx="1134884" cy="1166954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>
                <a:spLocks noChangeAspect="1"/>
              </p:cNvSpPr>
              <p:nvPr/>
            </p:nvSpPr>
            <p:spPr>
              <a:xfrm>
                <a:off x="3070243" y="2008492"/>
                <a:ext cx="672965" cy="6858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156308" y="78152"/>
            <a:ext cx="89290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Sensitivity Experiments – Set #4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Assessing the radii at which the POOR environment becomes detrimental </a:t>
            </a:r>
          </a:p>
        </p:txBody>
      </p:sp>
      <p:sp>
        <p:nvSpPr>
          <p:cNvPr id="3" name="Rectangle 2"/>
          <p:cNvSpPr/>
          <p:nvPr/>
        </p:nvSpPr>
        <p:spPr>
          <a:xfrm>
            <a:off x="3403212" y="5333999"/>
            <a:ext cx="4980930" cy="95738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5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755" y="0"/>
            <a:ext cx="8721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Maximum radar reflectivity (</a:t>
            </a:r>
            <a:r>
              <a:rPr lang="en-US" sz="2400" dirty="0" err="1" smtClean="0">
                <a:solidFill>
                  <a:schemeClr val="bg1"/>
                </a:solidFill>
              </a:rPr>
              <a:t>dBZ</a:t>
            </a:r>
            <a:r>
              <a:rPr lang="en-US" sz="2400" dirty="0" smtClean="0">
                <a:solidFill>
                  <a:schemeClr val="bg1"/>
                </a:solidFill>
              </a:rPr>
              <a:t>; filled contours), 700-hPa relative humidity (%; red to blue contours), surface pressure (contours), 10-m surface winds (vectors), shear (red) and tilt (magenta) vector for the GOOD and POOR environmental sensitivity experiments of </a:t>
            </a:r>
            <a:r>
              <a:rPr lang="en-US" sz="2400" dirty="0" err="1" smtClean="0">
                <a:solidFill>
                  <a:schemeClr val="bg1"/>
                </a:solidFill>
              </a:rPr>
              <a:t>Edouard</a:t>
            </a:r>
            <a:r>
              <a:rPr lang="en-US" sz="2400" dirty="0" smtClean="0">
                <a:solidFill>
                  <a:schemeClr val="bg1"/>
                </a:solidFill>
              </a:rPr>
              <a:t> – 0 h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86755" y="1938992"/>
            <a:ext cx="6330463" cy="4882958"/>
            <a:chOff x="2813536" y="1980488"/>
            <a:chExt cx="6330463" cy="4882958"/>
          </a:xfrm>
        </p:grpSpPr>
        <p:pic>
          <p:nvPicPr>
            <p:cNvPr id="2" name="Picture 1" descr="mdbz_rh700_D2_stormcent_Time1_sensexpts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2" b="63513"/>
            <a:stretch/>
          </p:blipFill>
          <p:spPr>
            <a:xfrm>
              <a:off x="2813537" y="2408936"/>
              <a:ext cx="6110165" cy="410181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" name="TextBox 2"/>
            <p:cNvSpPr txBox="1"/>
            <p:nvPr/>
          </p:nvSpPr>
          <p:spPr>
            <a:xfrm>
              <a:off x="2813536" y="1980488"/>
              <a:ext cx="63304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rgbClr val="FFFFFF"/>
                  </a:solidFill>
                </a:rPr>
                <a:t>   EnvPoorTcGood800     </a:t>
              </a:r>
              <a:r>
                <a:rPr lang="en-US" sz="2200" dirty="0" smtClean="0">
                  <a:solidFill>
                    <a:srgbClr val="FFFFFF"/>
                  </a:solidFill>
                </a:rPr>
                <a:t>EnvPoorTcGood900 </a:t>
              </a:r>
              <a:endParaRPr lang="en-US" sz="2200" dirty="0">
                <a:solidFill>
                  <a:srgbClr val="FFFFFF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69841" y="6432559"/>
              <a:ext cx="57640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rgbClr val="FFFFFF"/>
                  </a:solidFill>
                </a:rPr>
                <a:t> </a:t>
              </a:r>
              <a:r>
                <a:rPr lang="en-US" sz="2200" dirty="0" smtClean="0">
                  <a:solidFill>
                    <a:srgbClr val="FFFFFF"/>
                  </a:solidFill>
                </a:rPr>
                <a:t>EnvGoodTcPoor800      EnvGoodTcPoor900 </a:t>
              </a:r>
              <a:endParaRPr lang="en-US" sz="2200" dirty="0">
                <a:solidFill>
                  <a:srgbClr val="FFFFFF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48816" t="4130" r="38345" b="77160"/>
            <a:stretch/>
          </p:blipFill>
          <p:spPr>
            <a:xfrm>
              <a:off x="3066216" y="4465505"/>
              <a:ext cx="453785" cy="3581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48816" t="4130" r="38345" b="77160"/>
            <a:stretch/>
          </p:blipFill>
          <p:spPr>
            <a:xfrm>
              <a:off x="5624757" y="2427610"/>
              <a:ext cx="453785" cy="35819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/>
            </p:cNvPicPr>
            <p:nvPr/>
          </p:nvPicPr>
          <p:blipFill rotWithShape="1">
            <a:blip r:embed="rId3"/>
            <a:srcRect l="74692" t="7823" r="14721" b="78041"/>
            <a:stretch/>
          </p:blipFill>
          <p:spPr>
            <a:xfrm>
              <a:off x="3062801" y="2448720"/>
              <a:ext cx="457200" cy="35819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/>
            </p:cNvPicPr>
            <p:nvPr/>
          </p:nvPicPr>
          <p:blipFill rotWithShape="1">
            <a:blip r:embed="rId3"/>
            <a:srcRect l="74692" t="7823" r="14721" b="78041"/>
            <a:stretch/>
          </p:blipFill>
          <p:spPr>
            <a:xfrm>
              <a:off x="5624757" y="4465505"/>
              <a:ext cx="457200" cy="35819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320345" y="1938993"/>
            <a:ext cx="3732922" cy="4533574"/>
            <a:chOff x="5320345" y="1938993"/>
            <a:chExt cx="3732922" cy="4533574"/>
          </a:xfrm>
        </p:grpSpPr>
        <p:grpSp>
          <p:nvGrpSpPr>
            <p:cNvPr id="16" name="Group 15"/>
            <p:cNvGrpSpPr/>
            <p:nvPr/>
          </p:nvGrpSpPr>
          <p:grpSpPr>
            <a:xfrm>
              <a:off x="5320345" y="2366912"/>
              <a:ext cx="3732922" cy="4105655"/>
              <a:chOff x="5320345" y="2366912"/>
              <a:chExt cx="3732922" cy="4105655"/>
            </a:xfrm>
          </p:grpSpPr>
          <p:pic>
            <p:nvPicPr>
              <p:cNvPr id="14" name="Picture 13" descr="mdbz_rh700_diff_D2_stormcent_sensexpts_Part1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688" b="63513"/>
              <a:stretch/>
            </p:blipFill>
            <p:spPr>
              <a:xfrm>
                <a:off x="5320345" y="2366912"/>
                <a:ext cx="2635642" cy="4105655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5" name="Picture 14" descr="mdbz_rh700_diff_D2_stormcent_sensexpts_Part1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028" t="2236" r="27293" b="65128"/>
              <a:stretch/>
            </p:blipFill>
            <p:spPr>
              <a:xfrm>
                <a:off x="7955987" y="2596464"/>
                <a:ext cx="1097280" cy="3655090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6006978" y="1938993"/>
              <a:ext cx="2901244" cy="427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chemeClr val="bg1"/>
                  </a:solidFill>
                </a:rPr>
                <a:t>Differences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6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755" y="0"/>
            <a:ext cx="8721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Maximum radar reflectivity (</a:t>
            </a:r>
            <a:r>
              <a:rPr lang="en-US" sz="2400" dirty="0" err="1" smtClean="0">
                <a:solidFill>
                  <a:schemeClr val="bg1"/>
                </a:solidFill>
              </a:rPr>
              <a:t>dBZ</a:t>
            </a:r>
            <a:r>
              <a:rPr lang="en-US" sz="2400" dirty="0" smtClean="0">
                <a:solidFill>
                  <a:schemeClr val="bg1"/>
                </a:solidFill>
              </a:rPr>
              <a:t>; filled contours), 700-hPa relative humidity (%; red to blue contours), surface pressure (contours), 10-m surface winds (vectors), shear (red) and tilt (magenta) vector for the GOOD and POOR environmental sensitivity experiments of </a:t>
            </a:r>
            <a:r>
              <a:rPr lang="en-US" sz="2400" dirty="0" err="1" smtClean="0">
                <a:solidFill>
                  <a:schemeClr val="bg1"/>
                </a:solidFill>
              </a:rPr>
              <a:t>Edouard</a:t>
            </a:r>
            <a:r>
              <a:rPr lang="en-US" sz="2400" dirty="0" smtClean="0">
                <a:solidFill>
                  <a:schemeClr val="bg1"/>
                </a:solidFill>
              </a:rPr>
              <a:t> – 48 h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076" y="1844209"/>
            <a:ext cx="6086811" cy="4890908"/>
            <a:chOff x="2833076" y="1941412"/>
            <a:chExt cx="6086811" cy="4890908"/>
          </a:xfrm>
        </p:grpSpPr>
        <p:pic>
          <p:nvPicPr>
            <p:cNvPr id="2" name="Picture 1" descr="mdbz_rh700_D2_stormcent_Time17_sensexpts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0" r="1" b="63513"/>
            <a:stretch/>
          </p:blipFill>
          <p:spPr>
            <a:xfrm>
              <a:off x="2833076" y="2371589"/>
              <a:ext cx="6086811" cy="410181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" name="TextBox 3"/>
            <p:cNvSpPr txBox="1"/>
            <p:nvPr/>
          </p:nvSpPr>
          <p:spPr>
            <a:xfrm>
              <a:off x="2996707" y="1941412"/>
              <a:ext cx="56077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rgbClr val="FFFFFF"/>
                  </a:solidFill>
                </a:rPr>
                <a:t>EnvPoorTcGood800     </a:t>
              </a:r>
              <a:r>
                <a:rPr lang="en-US" sz="2200" dirty="0" smtClean="0">
                  <a:solidFill>
                    <a:srgbClr val="FFFFFF"/>
                  </a:solidFill>
                </a:rPr>
                <a:t>EnvPoorTcGood900 </a:t>
              </a:r>
              <a:endParaRPr lang="en-US" sz="2200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962042" y="6401433"/>
              <a:ext cx="56077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rgbClr val="FFFFFF"/>
                  </a:solidFill>
                </a:rPr>
                <a:t>EnvGoodTcPoor800      </a:t>
              </a:r>
              <a:r>
                <a:rPr lang="en-US" sz="2200" dirty="0" smtClean="0">
                  <a:solidFill>
                    <a:srgbClr val="FFFFFF"/>
                  </a:solidFill>
                </a:rPr>
                <a:t>EnvGoodTcPoor900 </a:t>
              </a:r>
              <a:endParaRPr lang="en-US" sz="2200" dirty="0">
                <a:solidFill>
                  <a:srgbClr val="FFFFFF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48816" t="4130" r="38345" b="77160"/>
            <a:stretch/>
          </p:blipFill>
          <p:spPr>
            <a:xfrm>
              <a:off x="3066216" y="4465505"/>
              <a:ext cx="453785" cy="3581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48816" t="4130" r="38345" b="77160"/>
            <a:stretch/>
          </p:blipFill>
          <p:spPr>
            <a:xfrm>
              <a:off x="5624757" y="2427610"/>
              <a:ext cx="453785" cy="35819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/>
            </p:cNvPicPr>
            <p:nvPr/>
          </p:nvPicPr>
          <p:blipFill rotWithShape="1">
            <a:blip r:embed="rId3"/>
            <a:srcRect l="74692" t="7823" r="14721" b="78041"/>
            <a:stretch/>
          </p:blipFill>
          <p:spPr>
            <a:xfrm>
              <a:off x="3062801" y="2448720"/>
              <a:ext cx="457200" cy="35819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/>
            </p:cNvPicPr>
            <p:nvPr/>
          </p:nvPicPr>
          <p:blipFill rotWithShape="1">
            <a:blip r:embed="rId3"/>
            <a:srcRect l="74692" t="7823" r="14721" b="78041"/>
            <a:stretch/>
          </p:blipFill>
          <p:spPr>
            <a:xfrm>
              <a:off x="5624757" y="4465505"/>
              <a:ext cx="457200" cy="35819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139949" y="1847176"/>
            <a:ext cx="3727957" cy="4529029"/>
            <a:chOff x="5139949" y="1847176"/>
            <a:chExt cx="3727957" cy="4529029"/>
          </a:xfrm>
        </p:grpSpPr>
        <p:pic>
          <p:nvPicPr>
            <p:cNvPr id="13" name="Picture 12" descr="mdbz_rh700_diff_D2_stormcent_sensexpts_Part2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411" b="63513"/>
            <a:stretch/>
          </p:blipFill>
          <p:spPr>
            <a:xfrm>
              <a:off x="5139949" y="2270550"/>
              <a:ext cx="2659738" cy="41056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3" descr="mdbz_rh700_diff_D2_stormcent_sensexpts_Part2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04" r="27645" b="63513"/>
            <a:stretch/>
          </p:blipFill>
          <p:spPr>
            <a:xfrm>
              <a:off x="7767940" y="2270550"/>
              <a:ext cx="1099966" cy="410565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5" name="TextBox 14"/>
            <p:cNvSpPr txBox="1"/>
            <p:nvPr/>
          </p:nvSpPr>
          <p:spPr>
            <a:xfrm>
              <a:off x="5893053" y="1847176"/>
              <a:ext cx="2901244" cy="427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chemeClr val="bg1"/>
                  </a:solidFill>
                </a:rPr>
                <a:t>Differences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61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474" y="100590"/>
            <a:ext cx="8770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 and Conclusions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46377"/>
            <a:ext cx="9143999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12 UTC 11 Sept ensemble initialization of Hurricane </a:t>
            </a:r>
            <a:r>
              <a:rPr lang="en-US" sz="2400" dirty="0" err="1" smtClean="0">
                <a:solidFill>
                  <a:srgbClr val="FFFFFF"/>
                </a:solidFill>
              </a:rPr>
              <a:t>Edouard</a:t>
            </a:r>
            <a:r>
              <a:rPr lang="en-US" sz="2400" dirty="0" smtClean="0">
                <a:solidFill>
                  <a:srgbClr val="FFFFFF"/>
                </a:solidFill>
              </a:rPr>
              <a:t> provides an excellent framework to assess the predictability of RI</a:t>
            </a:r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HS3 observations compare favorably with GOOD members</a:t>
            </a:r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Sensitivity experiments reveal that: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GOOD and GOOD_LATE groups may be indistinguishable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GOOD_EARLY vortex is initially stronger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POOR environment is less favorable for development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Sensitive region is somewhere between 800-km and 900-km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D</a:t>
            </a:r>
            <a:r>
              <a:rPr lang="en-US" sz="2400" dirty="0" smtClean="0">
                <a:solidFill>
                  <a:srgbClr val="FFFFFF"/>
                </a:solidFill>
              </a:rPr>
              <a:t>ifferences </a:t>
            </a:r>
            <a:r>
              <a:rPr lang="en-US" sz="2400" dirty="0" smtClean="0">
                <a:solidFill>
                  <a:srgbClr val="FFFFFF"/>
                </a:solidFill>
              </a:rPr>
              <a:t>between simulations are smaller than typical observation errors – may limit </a:t>
            </a:r>
            <a:r>
              <a:rPr lang="en-US" sz="2400" dirty="0" smtClean="0">
                <a:solidFill>
                  <a:srgbClr val="FFFFFF"/>
                </a:solidFill>
              </a:rPr>
              <a:t>predictability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Mid-level dry air </a:t>
            </a:r>
            <a:r>
              <a:rPr lang="en-US" sz="2400" dirty="0" err="1" smtClean="0">
                <a:solidFill>
                  <a:srgbClr val="FFFFFF"/>
                </a:solidFill>
              </a:rPr>
              <a:t>advects</a:t>
            </a:r>
            <a:r>
              <a:rPr lang="en-US" sz="2400" dirty="0" smtClean="0">
                <a:solidFill>
                  <a:srgbClr val="FFFFFF"/>
                </a:solidFill>
              </a:rPr>
              <a:t> towards inner-core – impacts on subsequent development?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Working on trajectory analysis to further investigate the differences in the sensitivity experiments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3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2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</a:rPr>
              <a:t>Edouard</a:t>
            </a:r>
            <a:r>
              <a:rPr lang="en-US" sz="2800" dirty="0" smtClean="0">
                <a:solidFill>
                  <a:srgbClr val="FFFFFF"/>
                </a:solidFill>
              </a:rPr>
              <a:t> Best Track &amp; </a:t>
            </a:r>
            <a:r>
              <a:rPr lang="en-US" sz="2800" dirty="0" smtClean="0">
                <a:solidFill>
                  <a:srgbClr val="FFFFFF"/>
                </a:solidFill>
              </a:rPr>
              <a:t>HS3 Flights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3" name="Picture 2" descr="Screen Shot 2014-12-10 at 12.05.0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5" r="26068"/>
          <a:stretch/>
        </p:blipFill>
        <p:spPr>
          <a:xfrm>
            <a:off x="156308" y="750834"/>
            <a:ext cx="4826000" cy="582970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82742" y="1298328"/>
            <a:ext cx="3738685" cy="4240240"/>
            <a:chOff x="3060700" y="1181100"/>
            <a:chExt cx="3738685" cy="4240240"/>
          </a:xfrm>
        </p:grpSpPr>
        <p:pic>
          <p:nvPicPr>
            <p:cNvPr id="6" name="Picture 5" descr="Screen Shot 2015-02-02 at 7.28.21 PM.png"/>
            <p:cNvPicPr>
              <a:picLocks noChangeAspect="1"/>
            </p:cNvPicPr>
            <p:nvPr/>
          </p:nvPicPr>
          <p:blipFill rotWithShape="1">
            <a:blip r:embed="rId3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158" b="14632"/>
            <a:stretch/>
          </p:blipFill>
          <p:spPr>
            <a:xfrm>
              <a:off x="3060700" y="1181100"/>
              <a:ext cx="3738685" cy="4240240"/>
            </a:xfrm>
            <a:prstGeom prst="rect">
              <a:avLst/>
            </a:prstGeom>
          </p:spPr>
        </p:pic>
        <p:sp>
          <p:nvSpPr>
            <p:cNvPr id="7" name="Up Arrow 6"/>
            <p:cNvSpPr/>
            <p:nvPr/>
          </p:nvSpPr>
          <p:spPr>
            <a:xfrm rot="13020000">
              <a:off x="6420520" y="4585157"/>
              <a:ext cx="246888" cy="521208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Up Arrow 7"/>
            <p:cNvSpPr/>
            <p:nvPr/>
          </p:nvSpPr>
          <p:spPr>
            <a:xfrm rot="16200000">
              <a:off x="3938853" y="3090201"/>
              <a:ext cx="246888" cy="521208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1407151">
              <a:off x="5435763" y="4832859"/>
              <a:ext cx="347974" cy="34268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1722707">
              <a:off x="4165601" y="3979560"/>
              <a:ext cx="494802" cy="36285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21429" y="1141594"/>
            <a:ext cx="412257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472" indent="-256032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PSU </a:t>
            </a:r>
            <a:r>
              <a:rPr lang="en-US" sz="2400" dirty="0" smtClean="0">
                <a:solidFill>
                  <a:schemeClr val="bg1"/>
                </a:solidFill>
              </a:rPr>
              <a:t>WRF-</a:t>
            </a:r>
            <a:r>
              <a:rPr lang="en-US" sz="2400" dirty="0" err="1" smtClean="0">
                <a:solidFill>
                  <a:schemeClr val="bg1"/>
                </a:solidFill>
              </a:rPr>
              <a:t>EnKF</a:t>
            </a:r>
            <a:r>
              <a:rPr lang="en-US" sz="2400" dirty="0" smtClean="0">
                <a:solidFill>
                  <a:schemeClr val="bg1"/>
                </a:solidFill>
              </a:rPr>
              <a:t> initialized at 12Z on Sept 11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– TD 6 designation</a:t>
            </a:r>
          </a:p>
          <a:p>
            <a:pPr marL="342900" indent="-256032">
              <a:buFont typeface="Arial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256032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Simulation ends on 18Z on Sept 16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–  just after peak intensity (major hurricane, 1</a:t>
            </a:r>
            <a:r>
              <a:rPr lang="en-US" sz="2400" baseline="30000" dirty="0" smtClean="0">
                <a:solidFill>
                  <a:schemeClr val="bg1"/>
                </a:solidFill>
              </a:rPr>
              <a:t>st</a:t>
            </a:r>
            <a:r>
              <a:rPr lang="en-US" sz="2400" dirty="0" smtClean="0">
                <a:solidFill>
                  <a:schemeClr val="bg1"/>
                </a:solidFill>
              </a:rPr>
              <a:t> of HS3!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pPr marL="342900" indent="-256032">
              <a:buFont typeface="Arial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256032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2 HS3 flights performed during simulation window – 11-12 Sept and 14-15 Sept (18-27 h and 72-93 h) </a:t>
            </a:r>
          </a:p>
        </p:txBody>
      </p:sp>
    </p:spTree>
    <p:extLst>
      <p:ext uri="{BB962C8B-B14F-4D97-AF65-F5344CB8AC3E}">
        <p14:creationId xmlns:p14="http://schemas.microsoft.com/office/powerpoint/2010/main" val="2010233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48622" y="1198519"/>
            <a:ext cx="6858000" cy="5496328"/>
            <a:chOff x="1148622" y="1162743"/>
            <a:chExt cx="6858000" cy="5496328"/>
          </a:xfrm>
        </p:grpSpPr>
        <p:pic>
          <p:nvPicPr>
            <p:cNvPr id="2" name="Picture 1" descr="rh_good_obs_and_profiles_stormrel_Flight1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48" b="40267"/>
            <a:stretch/>
          </p:blipFill>
          <p:spPr>
            <a:xfrm>
              <a:off x="1148622" y="1162743"/>
              <a:ext cx="6858000" cy="549632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" name="TextBox 2"/>
            <p:cNvSpPr txBox="1"/>
            <p:nvPr/>
          </p:nvSpPr>
          <p:spPr>
            <a:xfrm>
              <a:off x="1466617" y="3023155"/>
              <a:ext cx="1073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FH 18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20534" y="3023155"/>
              <a:ext cx="1073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FH 21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66617" y="5679942"/>
              <a:ext cx="1073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FH 24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20534" y="5679942"/>
              <a:ext cx="1073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FH 27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96741" y="0"/>
            <a:ext cx="847776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Relative humidity vertical profile comparisons (in a storm-relative framework) between the HS3 </a:t>
            </a:r>
            <a:r>
              <a:rPr lang="en-US" sz="2400" dirty="0" err="1" smtClean="0">
                <a:solidFill>
                  <a:srgbClr val="FFFFFF"/>
                </a:solidFill>
              </a:rPr>
              <a:t>dropsondes</a:t>
            </a:r>
            <a:r>
              <a:rPr lang="en-US" sz="2400" dirty="0" smtClean="0">
                <a:solidFill>
                  <a:srgbClr val="FFFFFF"/>
                </a:solidFill>
              </a:rPr>
              <a:t> (black) and the GOOD (blue) composite group for the first </a:t>
            </a:r>
            <a:r>
              <a:rPr lang="en-US" sz="2400" dirty="0" err="1" smtClean="0">
                <a:solidFill>
                  <a:srgbClr val="FFFFFF"/>
                </a:solidFill>
              </a:rPr>
              <a:t>Edouard</a:t>
            </a:r>
            <a:r>
              <a:rPr lang="en-US" sz="2400" dirty="0" smtClean="0">
                <a:solidFill>
                  <a:srgbClr val="FFFFFF"/>
                </a:solidFill>
              </a:rPr>
              <a:t> flight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2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94965" y="1162749"/>
            <a:ext cx="6858000" cy="5477163"/>
            <a:chOff x="1094965" y="1162749"/>
            <a:chExt cx="6858000" cy="5477163"/>
          </a:xfrm>
        </p:grpSpPr>
        <p:pic>
          <p:nvPicPr>
            <p:cNvPr id="2" name="Picture 1" descr="u_good_obs_and_profiles_stormrel_Flight1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11" b="40267"/>
            <a:stretch/>
          </p:blipFill>
          <p:spPr>
            <a:xfrm>
              <a:off x="1094965" y="1162749"/>
              <a:ext cx="6858000" cy="547716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" name="TextBox 2"/>
            <p:cNvSpPr txBox="1"/>
            <p:nvPr/>
          </p:nvSpPr>
          <p:spPr>
            <a:xfrm>
              <a:off x="3398305" y="3041043"/>
              <a:ext cx="1073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FH 18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752222" y="3041043"/>
              <a:ext cx="1073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FH 21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98305" y="5697830"/>
              <a:ext cx="1073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FH 24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52222" y="5697830"/>
              <a:ext cx="1073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FH 27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96741" y="0"/>
            <a:ext cx="847776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Zonal wind vertical profile comparisons (in a storm-relative framework) between the HS3 </a:t>
            </a:r>
            <a:r>
              <a:rPr lang="en-US" sz="2400" dirty="0" err="1" smtClean="0">
                <a:solidFill>
                  <a:srgbClr val="FFFFFF"/>
                </a:solidFill>
              </a:rPr>
              <a:t>dropsondes</a:t>
            </a:r>
            <a:r>
              <a:rPr lang="en-US" sz="2400" dirty="0" smtClean="0">
                <a:solidFill>
                  <a:srgbClr val="FFFFFF"/>
                </a:solidFill>
              </a:rPr>
              <a:t> (black) and the GOOD (blue) composite group for the first </a:t>
            </a:r>
            <a:r>
              <a:rPr lang="en-US" sz="2400" dirty="0" err="1" smtClean="0">
                <a:solidFill>
                  <a:srgbClr val="FFFFFF"/>
                </a:solidFill>
              </a:rPr>
              <a:t>Edouard</a:t>
            </a:r>
            <a:r>
              <a:rPr lang="en-US" sz="2400" dirty="0" smtClean="0">
                <a:solidFill>
                  <a:srgbClr val="FFFFFF"/>
                </a:solidFill>
              </a:rPr>
              <a:t> flight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3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h700_comp_good_Time8_D2_obs_stormcen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t="25562" r="9961" b="23834"/>
          <a:stretch/>
        </p:blipFill>
        <p:spPr>
          <a:xfrm>
            <a:off x="107310" y="88823"/>
            <a:ext cx="4435623" cy="34703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4708377" y="88823"/>
            <a:ext cx="4435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700-hPa relative humidity composite of GOOD at FH 21 (filled contours) with HS3 </a:t>
            </a:r>
            <a:r>
              <a:rPr lang="en-US" sz="2400" dirty="0" err="1" smtClean="0">
                <a:solidFill>
                  <a:srgbClr val="FFFFFF"/>
                </a:solidFill>
              </a:rPr>
              <a:t>dropsondes</a:t>
            </a:r>
            <a:r>
              <a:rPr lang="en-US" sz="2400" dirty="0" smtClean="0">
                <a:solidFill>
                  <a:srgbClr val="FFFFFF"/>
                </a:solidFill>
              </a:rPr>
              <a:t> from first </a:t>
            </a:r>
            <a:r>
              <a:rPr lang="en-US" sz="2400" dirty="0" err="1" smtClean="0">
                <a:solidFill>
                  <a:srgbClr val="FFFFFF"/>
                </a:solidFill>
              </a:rPr>
              <a:t>Edouard</a:t>
            </a:r>
            <a:r>
              <a:rPr lang="en-US" sz="2400" dirty="0" smtClean="0">
                <a:solidFill>
                  <a:srgbClr val="FFFFFF"/>
                </a:solidFill>
              </a:rPr>
              <a:t> flight overlaid (markers)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6" name="Picture 5" descr="rh500_comp_good_Time8_D2_obs_stormcen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25562" r="9960" b="23573"/>
          <a:stretch/>
        </p:blipFill>
        <p:spPr>
          <a:xfrm>
            <a:off x="4640623" y="3255706"/>
            <a:ext cx="4417737" cy="34882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107310" y="4804970"/>
            <a:ext cx="4435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500-hPa relative humidity composite of GOOD at FH 21 (filled contours) with HS3 </a:t>
            </a:r>
            <a:r>
              <a:rPr lang="en-US" sz="2400" dirty="0" err="1" smtClean="0">
                <a:solidFill>
                  <a:srgbClr val="FFFFFF"/>
                </a:solidFill>
              </a:rPr>
              <a:t>dropsondes</a:t>
            </a:r>
            <a:r>
              <a:rPr lang="en-US" sz="2400" dirty="0" smtClean="0">
                <a:solidFill>
                  <a:srgbClr val="FFFFFF"/>
                </a:solidFill>
              </a:rPr>
              <a:t> from first </a:t>
            </a:r>
            <a:r>
              <a:rPr lang="en-US" sz="2400" dirty="0" err="1" smtClean="0">
                <a:solidFill>
                  <a:srgbClr val="FFFFFF"/>
                </a:solidFill>
              </a:rPr>
              <a:t>Edouard</a:t>
            </a:r>
            <a:r>
              <a:rPr lang="en-US" sz="2400" dirty="0" smtClean="0">
                <a:solidFill>
                  <a:srgbClr val="FFFFFF"/>
                </a:solidFill>
              </a:rPr>
              <a:t> flight overlaid (markers)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03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ng_winds_comp_good_Time8_D2_obs_stormcen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25562" r="11311" b="23573"/>
          <a:stretch/>
        </p:blipFill>
        <p:spPr>
          <a:xfrm>
            <a:off x="1126797" y="1162743"/>
            <a:ext cx="6858000" cy="55042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1" y="143104"/>
            <a:ext cx="9032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9</a:t>
            </a:r>
            <a:r>
              <a:rPr lang="en-US" sz="2400" dirty="0" smtClean="0">
                <a:solidFill>
                  <a:srgbClr val="FFFFFF"/>
                </a:solidFill>
              </a:rPr>
              <a:t>50-hPa tangential winds composite of GOOD at FH 21 (filled contours) with HS3 </a:t>
            </a:r>
            <a:r>
              <a:rPr lang="en-US" sz="2400" dirty="0" err="1" smtClean="0">
                <a:solidFill>
                  <a:srgbClr val="FFFFFF"/>
                </a:solidFill>
              </a:rPr>
              <a:t>dropsondes</a:t>
            </a:r>
            <a:r>
              <a:rPr lang="en-US" sz="2400" dirty="0" smtClean="0">
                <a:solidFill>
                  <a:srgbClr val="FFFFFF"/>
                </a:solidFill>
              </a:rPr>
              <a:t> from first </a:t>
            </a:r>
            <a:r>
              <a:rPr lang="en-US" sz="2400" dirty="0" err="1" smtClean="0">
                <a:solidFill>
                  <a:srgbClr val="FFFFFF"/>
                </a:solidFill>
              </a:rPr>
              <a:t>Edouard</a:t>
            </a:r>
            <a:r>
              <a:rPr lang="en-US" sz="2400" dirty="0" smtClean="0">
                <a:solidFill>
                  <a:srgbClr val="FFFFFF"/>
                </a:solidFill>
              </a:rPr>
              <a:t> flight overlaid (markers)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67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751593"/>
            <a:ext cx="44947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Maximum 10-m Wind Speed (</a:t>
            </a:r>
            <a:r>
              <a:rPr lang="en-US" sz="2400" dirty="0" err="1" smtClean="0">
                <a:solidFill>
                  <a:schemeClr val="bg1"/>
                </a:solidFill>
              </a:rPr>
              <a:t>kts</a:t>
            </a:r>
            <a:r>
              <a:rPr lang="en-US" sz="2400" dirty="0" smtClean="0">
                <a:solidFill>
                  <a:schemeClr val="bg1"/>
                </a:solidFill>
              </a:rPr>
              <a:t>) classified by performance</a:t>
            </a:r>
          </a:p>
          <a:p>
            <a:pPr algn="r"/>
            <a:endParaRPr lang="en-US" sz="2400" dirty="0">
              <a:solidFill>
                <a:schemeClr val="bg1"/>
              </a:solidFill>
            </a:endParaRP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Best Track – Black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GOOD – Blue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GOOD_EARLY – Green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GOOD_LATE – Magenta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POOR – Red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3283" y="183827"/>
            <a:ext cx="4125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Ensemble Tracks classified by performance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SST’s contoured (constant amongst members)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" name="Picture 1" descr="ensemble_tracks_by_performanc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 t="25569" r="11200" b="23647"/>
          <a:stretch/>
        </p:blipFill>
        <p:spPr>
          <a:xfrm>
            <a:off x="116799" y="183827"/>
            <a:ext cx="4416552" cy="35785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maxwinds_time_by_performanc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" t="25569" r="10463" b="23647"/>
          <a:stretch/>
        </p:blipFill>
        <p:spPr>
          <a:xfrm>
            <a:off x="4632821" y="3276683"/>
            <a:ext cx="4396153" cy="348282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67322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581606"/>
              </p:ext>
            </p:extLst>
          </p:nvPr>
        </p:nvGraphicFramePr>
        <p:xfrm>
          <a:off x="1064153" y="1517127"/>
          <a:ext cx="7655044" cy="5038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3761"/>
                <a:gridCol w="1913761"/>
                <a:gridCol w="1913761"/>
                <a:gridCol w="1913761"/>
              </a:tblGrid>
              <a:tr h="12596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GOOD_EARLY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GOOD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POOR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</a:tr>
              <a:tr h="12596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GOOD_EARLY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12596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GOOD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12596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POOR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/>
          </p:cNvPicPr>
          <p:nvPr/>
        </p:nvPicPr>
        <p:blipFill rotWithShape="1">
          <a:blip r:embed="rId2"/>
          <a:srcRect l="74692" t="7823" r="14721" b="78041"/>
          <a:stretch/>
        </p:blipFill>
        <p:spPr>
          <a:xfrm>
            <a:off x="7325644" y="4309693"/>
            <a:ext cx="914400" cy="72237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20823" y="3042415"/>
            <a:ext cx="1820222" cy="721783"/>
            <a:chOff x="3037987" y="2922288"/>
            <a:chExt cx="1820222" cy="721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48816" t="4130" r="38345" b="77160"/>
            <a:stretch/>
          </p:blipFill>
          <p:spPr>
            <a:xfrm>
              <a:off x="3037987" y="2922288"/>
              <a:ext cx="914400" cy="72178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48816" t="4130" r="38345" b="77160"/>
            <a:stretch/>
          </p:blipFill>
          <p:spPr>
            <a:xfrm>
              <a:off x="3943809" y="2922288"/>
              <a:ext cx="914400" cy="72178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941953" y="3042415"/>
            <a:ext cx="1820222" cy="721783"/>
            <a:chOff x="3037987" y="2922288"/>
            <a:chExt cx="1820222" cy="7217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48816" t="4130" r="38345" b="77160"/>
            <a:stretch/>
          </p:blipFill>
          <p:spPr>
            <a:xfrm>
              <a:off x="3037987" y="2922288"/>
              <a:ext cx="914400" cy="72178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48816" t="4130" r="38345" b="77160"/>
            <a:stretch/>
          </p:blipFill>
          <p:spPr>
            <a:xfrm>
              <a:off x="3943809" y="2922288"/>
              <a:ext cx="914400" cy="72178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8816" t="4130" r="38345" b="77160"/>
          <a:stretch/>
        </p:blipFill>
        <p:spPr>
          <a:xfrm>
            <a:off x="3469445" y="4310286"/>
            <a:ext cx="914400" cy="7217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8816" t="4130" r="38345" b="77160"/>
          <a:stretch/>
        </p:blipFill>
        <p:spPr>
          <a:xfrm>
            <a:off x="7325644" y="3042415"/>
            <a:ext cx="914400" cy="7217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48816" t="4130" r="38345" b="77160"/>
          <a:stretch/>
        </p:blipFill>
        <p:spPr>
          <a:xfrm>
            <a:off x="3469445" y="5560996"/>
            <a:ext cx="914400" cy="7217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8816" t="4130" r="38345" b="77160"/>
          <a:stretch/>
        </p:blipFill>
        <p:spPr>
          <a:xfrm>
            <a:off x="5390575" y="4310286"/>
            <a:ext cx="914400" cy="7217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8816" t="4130" r="38345" b="77160"/>
          <a:stretch/>
        </p:blipFill>
        <p:spPr>
          <a:xfrm>
            <a:off x="5390575" y="5560996"/>
            <a:ext cx="914400" cy="721783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 rotWithShape="1">
          <a:blip r:embed="rId2"/>
          <a:srcRect l="74692" t="7823" r="14721" b="78041"/>
          <a:stretch/>
        </p:blipFill>
        <p:spPr>
          <a:xfrm>
            <a:off x="7325644" y="5560403"/>
            <a:ext cx="914400" cy="7223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98588" y="943858"/>
            <a:ext cx="5698374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Environment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4768" y="2780096"/>
            <a:ext cx="677108" cy="3775439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Inner-Core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4620" y="188772"/>
            <a:ext cx="8422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Summary of Sensitivity on Inner-core vs. Environment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4768" y="1224050"/>
            <a:ext cx="27239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ea typeface="Zapf Dingbats"/>
                <a:cs typeface="Calibri"/>
                <a:sym typeface="Zapf Dingbats"/>
              </a:rPr>
              <a:t>✓✓ - RI at 48 h 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bri"/>
                <a:ea typeface="Zapf Dingbats"/>
                <a:cs typeface="Calibri"/>
                <a:sym typeface="Zapf Dingbats"/>
              </a:rPr>
              <a:t>✓ - RI at 72 h</a:t>
            </a:r>
            <a:endParaRPr lang="en-US" sz="2400" dirty="0">
              <a:solidFill>
                <a:schemeClr val="bg1"/>
              </a:solidFill>
              <a:latin typeface="Calibri"/>
              <a:ea typeface="Zapf Dingbats"/>
              <a:cs typeface="Calibri"/>
              <a:sym typeface="Zapf Dingbats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libri"/>
                <a:ea typeface="Zapf Dingbats"/>
                <a:cs typeface="Calibri"/>
                <a:sym typeface="Zapf Dingbats"/>
              </a:rPr>
              <a:t>✗  - No RI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98588" y="2780096"/>
            <a:ext cx="5698374" cy="1244827"/>
          </a:xfrm>
          <a:prstGeom prst="rect">
            <a:avLst/>
          </a:prstGeom>
          <a:noFill/>
          <a:ln w="508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52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ng_winds_Avg_Radii_good_early_diff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25209" r="10697" b="23602"/>
          <a:stretch/>
        </p:blipFill>
        <p:spPr>
          <a:xfrm>
            <a:off x="-11652" y="2293882"/>
            <a:ext cx="4901657" cy="40538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256448" y="273526"/>
            <a:ext cx="864347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Initial azimuthally-averaged tangential winds for the composite GOOD vortex (contours, m/s) and the differences between the GOOD_EARLY, GOOD and </a:t>
            </a:r>
            <a:r>
              <a:rPr lang="en-US" sz="2400" dirty="0" smtClean="0">
                <a:solidFill>
                  <a:schemeClr val="bg1"/>
                </a:solidFill>
              </a:rPr>
              <a:t>POOR </a:t>
            </a:r>
            <a:r>
              <a:rPr lang="en-US" sz="2400" dirty="0" smtClean="0">
                <a:solidFill>
                  <a:schemeClr val="bg1"/>
                </a:solidFill>
              </a:rPr>
              <a:t>vortex (filled contours, m/s)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tang_winds_Avg_Radii_poor_dif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25723" r="11030" b="23859"/>
          <a:stretch/>
        </p:blipFill>
        <p:spPr>
          <a:xfrm>
            <a:off x="4431170" y="2293882"/>
            <a:ext cx="4712830" cy="40538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/>
          <p:cNvSpPr/>
          <p:nvPr/>
        </p:nvSpPr>
        <p:spPr>
          <a:xfrm>
            <a:off x="430558" y="1832217"/>
            <a:ext cx="34971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“GOOD_EARLY” – “GOOD”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81436" y="1832217"/>
            <a:ext cx="2517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“GOOD” – “</a:t>
            </a:r>
            <a:r>
              <a:rPr lang="en-US" sz="2400" dirty="0" smtClean="0">
                <a:solidFill>
                  <a:prstClr val="white"/>
                </a:solidFill>
              </a:rPr>
              <a:t>POOR”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5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9400</TotalTime>
  <Words>704</Words>
  <Application>Microsoft Macintosh PowerPoint</Application>
  <PresentationFormat>On-screen Show (4:3)</PresentationFormat>
  <Paragraphs>107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</dc:creator>
  <cp:lastModifiedBy>Erin</cp:lastModifiedBy>
  <cp:revision>12</cp:revision>
  <dcterms:created xsi:type="dcterms:W3CDTF">2015-08-10T14:19:13Z</dcterms:created>
  <dcterms:modified xsi:type="dcterms:W3CDTF">2015-08-17T02:59:29Z</dcterms:modified>
</cp:coreProperties>
</file>