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7" r:id="rId4"/>
    <p:sldId id="258" r:id="rId5"/>
    <p:sldId id="259" r:id="rId6"/>
    <p:sldId id="261" r:id="rId7"/>
    <p:sldId id="260" r:id="rId8"/>
    <p:sldId id="263" r:id="rId9"/>
    <p:sldId id="264" r:id="rId10"/>
    <p:sldId id="266" r:id="rId11"/>
    <p:sldId id="275" r:id="rId12"/>
    <p:sldId id="286" r:id="rId13"/>
    <p:sldId id="287" r:id="rId14"/>
    <p:sldId id="276" r:id="rId15"/>
    <p:sldId id="282" r:id="rId16"/>
    <p:sldId id="283" r:id="rId17"/>
    <p:sldId id="289" r:id="rId18"/>
    <p:sldId id="281" r:id="rId19"/>
    <p:sldId id="285" r:id="rId20"/>
    <p:sldId id="279" r:id="rId21"/>
    <p:sldId id="284" r:id="rId22"/>
    <p:sldId id="290" r:id="rId23"/>
    <p:sldId id="291" r:id="rId24"/>
    <p:sldId id="277" r:id="rId25"/>
    <p:sldId id="292" r:id="rId26"/>
    <p:sldId id="293" r:id="rId27"/>
    <p:sldId id="294" r:id="rId28"/>
    <p:sldId id="295" r:id="rId29"/>
    <p:sldId id="296" r:id="rId30"/>
    <p:sldId id="297" r:id="rId31"/>
    <p:sldId id="298" r:id="rId32"/>
    <p:sldId id="299" r:id="rId3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44" y="-2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45BD1B-BC57-403B-B023-D91A25C6E56D}" type="datetimeFigureOut">
              <a:rPr lang="zh-CN" altLang="en-US" smtClean="0"/>
              <a:t>2015/8/18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07F99B-5A3D-478F-AB7A-024A516004AE}" type="slidenum">
              <a:rPr lang="zh-CN" altLang="en-US" smtClean="0"/>
              <a:t>‹#›</a:t>
            </a:fld>
            <a:endParaRPr lang="zh-CN" altLang="en-US"/>
          </a:p>
        </p:txBody>
      </p:sp>
    </p:spTree>
    <p:extLst>
      <p:ext uri="{BB962C8B-B14F-4D97-AF65-F5344CB8AC3E}">
        <p14:creationId xmlns:p14="http://schemas.microsoft.com/office/powerpoint/2010/main" val="2303917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p:spPr>
      </p:sp>
      <p:sp>
        <p:nvSpPr>
          <p:cNvPr id="6246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327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846C39-38AE-46A8-B8C7-11F37256FEA4}" type="slidenum">
              <a:rPr lang="zh-CN" altLang="en-US" smtClean="0"/>
              <a:pPr fontAlgn="base">
                <a:spcBef>
                  <a:spcPct val="0"/>
                </a:spcBef>
                <a:spcAft>
                  <a:spcPct val="0"/>
                </a:spcAft>
                <a:defRPr/>
              </a:pPr>
              <a:t>1</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00B6AC1-8DDE-4DA1-ABF7-6ACB412BB901}"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51796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25EAE6-15F8-4207-80BF-7459DAE9E297}" type="slidenum">
              <a:rPr lang="zh-CN" altLang="en-US" smtClean="0"/>
              <a:t>9</a:t>
            </a:fld>
            <a:endParaRPr lang="zh-CN" altLang="en-US"/>
          </a:p>
        </p:txBody>
      </p:sp>
    </p:spTree>
    <p:extLst>
      <p:ext uri="{BB962C8B-B14F-4D97-AF65-F5344CB8AC3E}">
        <p14:creationId xmlns:p14="http://schemas.microsoft.com/office/powerpoint/2010/main" val="390792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0DEC17-F52A-4885-8652-B50DD72700A5}" type="slidenum">
              <a:rPr lang="zh-CN" altLang="en-US" smtClean="0"/>
              <a:t>15</a:t>
            </a:fld>
            <a:endParaRPr lang="zh-CN" altLang="en-US"/>
          </a:p>
        </p:txBody>
      </p:sp>
    </p:spTree>
    <p:extLst>
      <p:ext uri="{BB962C8B-B14F-4D97-AF65-F5344CB8AC3E}">
        <p14:creationId xmlns:p14="http://schemas.microsoft.com/office/powerpoint/2010/main" val="346082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0DEC17-F52A-4885-8652-B50DD72700A5}" type="slidenum">
              <a:rPr lang="zh-CN" altLang="en-US" smtClean="0"/>
              <a:t>19</a:t>
            </a:fld>
            <a:endParaRPr lang="zh-CN" altLang="en-US"/>
          </a:p>
        </p:txBody>
      </p:sp>
    </p:spTree>
    <p:extLst>
      <p:ext uri="{BB962C8B-B14F-4D97-AF65-F5344CB8AC3E}">
        <p14:creationId xmlns:p14="http://schemas.microsoft.com/office/powerpoint/2010/main" val="346082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0DEC17-F52A-4885-8652-B50DD72700A5}" type="slidenum">
              <a:rPr lang="zh-CN" altLang="en-US" smtClean="0"/>
              <a:t>24</a:t>
            </a:fld>
            <a:endParaRPr lang="zh-CN" altLang="en-US"/>
          </a:p>
        </p:txBody>
      </p:sp>
    </p:spTree>
    <p:extLst>
      <p:ext uri="{BB962C8B-B14F-4D97-AF65-F5344CB8AC3E}">
        <p14:creationId xmlns:p14="http://schemas.microsoft.com/office/powerpoint/2010/main" val="202791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25EAE6-15F8-4207-80BF-7459DAE9E297}" type="slidenum">
              <a:rPr lang="zh-CN" altLang="en-US" smtClean="0"/>
              <a:t>28</a:t>
            </a:fld>
            <a:endParaRPr lang="zh-CN" altLang="en-US"/>
          </a:p>
        </p:txBody>
      </p:sp>
    </p:spTree>
    <p:extLst>
      <p:ext uri="{BB962C8B-B14F-4D97-AF65-F5344CB8AC3E}">
        <p14:creationId xmlns:p14="http://schemas.microsoft.com/office/powerpoint/2010/main" val="118765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B6A45AA-95E1-4C7E-94DD-DE4F569E6D90}"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75F32A32-0BCC-4307-AFA4-1AF0D2763FB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53236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D78C920-A6E7-4D07-AE2F-C266BE9D9B86}"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811D9E42-18AF-4264-9984-5D7F8E0404A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709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D8379DA-03F3-47B2-8E91-D9403EBC9482}"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84AEC354-6896-4574-ABF8-4C6A4538D01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43887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A7D34BE-9478-4422-AB49-3930167DD617}"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A09A0F4-E4BC-40CB-8495-AD00329B017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3596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A24862E5-6A7D-4A10-97D0-EF75BC79CEFE}"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D1A3B5EF-4841-4553-9BD0-9786FA36187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26602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145CFDC-1D2A-4A08-B2EF-B6A2D0211FC6}"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4EAD9647-6B1B-45E2-9356-E954CA1BE7A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9734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75DAA32-FA6C-47BD-AB2E-4FF4B54E51C7}"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3E72341E-2770-4E4B-9A19-DF88AB113F8A}"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04745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2AF841B-5971-4C8E-992E-2F17213C588A}"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3563255-E32E-4376-8F13-A0F64622BD2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90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9AE1471-3B5A-4733-8857-9D0D9B9CFB1D}"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D96D67B-0125-473B-BA2D-A046E5C2075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04004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23F6D89-6A50-4334-B79A-AB541CEAE1FB}"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7B990382-E4A9-4F9A-B8FC-5DCE4DAC8B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65846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EBA2584-E243-4767-AE56-DD5E98D388DD}"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B250CE8-478E-40E8-A64C-03424B7138E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442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2015/8/18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2015/8/18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4000" r="-14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A66875A-8029-4819-AB25-E6BD42153B62}"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A20C2DFE-322C-4842-B9D5-4411AEA71E2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144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5.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23" t="2405" r="2343" b="8196"/>
          <a:stretch/>
        </p:blipFill>
        <p:spPr bwMode="auto">
          <a:xfrm>
            <a:off x="-27590" y="0"/>
            <a:ext cx="9171590" cy="6858000"/>
          </a:xfrm>
          <a:prstGeom prst="rect">
            <a:avLst/>
          </a:prstGeom>
          <a:noFill/>
          <a:ln w="9525">
            <a:noFill/>
            <a:miter lim="800000"/>
            <a:headEnd/>
            <a:tailEnd/>
          </a:ln>
        </p:spPr>
      </p:pic>
      <p:sp>
        <p:nvSpPr>
          <p:cNvPr id="6148" name="矩形 2"/>
          <p:cNvSpPr>
            <a:spLocks noChangeArrowheads="1"/>
          </p:cNvSpPr>
          <p:nvPr/>
        </p:nvSpPr>
        <p:spPr bwMode="auto">
          <a:xfrm>
            <a:off x="-34925" y="548680"/>
            <a:ext cx="9215437" cy="1569660"/>
          </a:xfrm>
          <a:prstGeom prst="rect">
            <a:avLst/>
          </a:prstGeom>
          <a:noFill/>
          <a:ln w="9525">
            <a:noFill/>
            <a:miter lim="800000"/>
            <a:headEnd/>
            <a:tailEnd/>
          </a:ln>
        </p:spPr>
        <p:txBody>
          <a:bodyPr>
            <a:spAutoFit/>
          </a:bodyPr>
          <a:lstStyle/>
          <a:p>
            <a:pPr algn="ctr"/>
            <a:endParaRPr lang="en-US" altLang="zh-CN" sz="3200" dirty="0" smtClean="0">
              <a:solidFill>
                <a:srgbClr val="FFFF00"/>
              </a:solidFill>
              <a:latin typeface="黑体" pitchFamily="49" charset="-122"/>
              <a:ea typeface="黑体" pitchFamily="49" charset="-122"/>
            </a:endParaRPr>
          </a:p>
          <a:p>
            <a:pPr algn="ctr"/>
            <a:r>
              <a:rPr lang="en-US" altLang="zh-CN" sz="3200" b="1" dirty="0">
                <a:solidFill>
                  <a:srgbClr val="FFFF00"/>
                </a:solidFill>
                <a:latin typeface="Times New Roman" pitchFamily="18" charset="0"/>
                <a:ea typeface="黑体" pitchFamily="49" charset="-122"/>
                <a:cs typeface="Times New Roman" pitchFamily="18" charset="0"/>
              </a:rPr>
              <a:t>Diurnal cycle </a:t>
            </a:r>
            <a:r>
              <a:rPr lang="en-US" altLang="zh-CN" sz="3200" b="1" dirty="0" smtClean="0">
                <a:solidFill>
                  <a:srgbClr val="FFFF00"/>
                </a:solidFill>
                <a:latin typeface="Times New Roman" pitchFamily="18" charset="0"/>
                <a:ea typeface="黑体" pitchFamily="49" charset="-122"/>
                <a:cs typeface="Times New Roman" pitchFamily="18" charset="0"/>
              </a:rPr>
              <a:t>of  </a:t>
            </a:r>
            <a:r>
              <a:rPr lang="en-US" altLang="zh-CN" sz="3200" b="1" dirty="0" smtClean="0">
                <a:solidFill>
                  <a:srgbClr val="FF0000"/>
                </a:solidFill>
                <a:latin typeface="Times New Roman" pitchFamily="18" charset="0"/>
                <a:ea typeface="黑体" pitchFamily="49" charset="-122"/>
                <a:cs typeface="Times New Roman" pitchFamily="18" charset="0"/>
              </a:rPr>
              <a:t>CONVECTIVE </a:t>
            </a:r>
            <a:r>
              <a:rPr lang="en-US" altLang="zh-CN" sz="3200" b="1" dirty="0" smtClean="0">
                <a:solidFill>
                  <a:srgbClr val="FFFF00"/>
                </a:solidFill>
                <a:latin typeface="Times New Roman" pitchFamily="18" charset="0"/>
                <a:ea typeface="黑体" pitchFamily="49" charset="-122"/>
                <a:cs typeface="Times New Roman" pitchFamily="18" charset="0"/>
              </a:rPr>
              <a:t>precipitation </a:t>
            </a:r>
            <a:r>
              <a:rPr lang="en-US" altLang="zh-CN" sz="3200" b="1" dirty="0">
                <a:solidFill>
                  <a:srgbClr val="FFFF00"/>
                </a:solidFill>
                <a:latin typeface="Times New Roman" pitchFamily="18" charset="0"/>
                <a:ea typeface="黑体" pitchFamily="49" charset="-122"/>
                <a:cs typeface="Times New Roman" pitchFamily="18" charset="0"/>
              </a:rPr>
              <a:t>over the Pearl River Delta during Mei-Yu Season</a:t>
            </a:r>
            <a:endParaRPr lang="en-US" altLang="zh-CN" sz="3200" b="1" dirty="0" smtClean="0">
              <a:solidFill>
                <a:srgbClr val="FFFF00"/>
              </a:solidFill>
              <a:latin typeface="Times New Roman" pitchFamily="18" charset="0"/>
              <a:ea typeface="黑体" pitchFamily="49" charset="-122"/>
              <a:cs typeface="Times New Roman" pitchFamily="18" charset="0"/>
            </a:endParaRPr>
          </a:p>
        </p:txBody>
      </p:sp>
      <p:sp>
        <p:nvSpPr>
          <p:cNvPr id="7" name="标题 1"/>
          <p:cNvSpPr txBox="1">
            <a:spLocks/>
          </p:cNvSpPr>
          <p:nvPr/>
        </p:nvSpPr>
        <p:spPr bwMode="auto">
          <a:xfrm>
            <a:off x="250030" y="3429000"/>
            <a:ext cx="8715375"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smtClean="0">
                <a:ln>
                  <a:noFill/>
                </a:ln>
                <a:solidFill>
                  <a:schemeClr val="bg1"/>
                </a:solidFill>
                <a:effectLst/>
                <a:uLnTx/>
                <a:uFillTx/>
                <a:latin typeface="黑体" pitchFamily="49" charset="-122"/>
                <a:ea typeface="黑体" pitchFamily="49" charset="-122"/>
                <a:cs typeface="+mj-cs"/>
              </a:rPr>
              <a:t/>
            </a:r>
            <a:br>
              <a:rPr kumimoji="0" lang="en-US" altLang="zh-CN" sz="4400" b="1" i="0" u="none" strike="noStrike" kern="1200" cap="none" spc="0" normalizeH="0" baseline="0" noProof="0" dirty="0" smtClean="0">
                <a:ln>
                  <a:noFill/>
                </a:ln>
                <a:solidFill>
                  <a:schemeClr val="bg1"/>
                </a:solidFill>
                <a:effectLst/>
                <a:uLnTx/>
                <a:uFillTx/>
                <a:latin typeface="黑体" pitchFamily="49" charset="-122"/>
                <a:ea typeface="黑体" pitchFamily="49" charset="-122"/>
                <a:cs typeface="+mj-cs"/>
              </a:rPr>
            </a:br>
            <a:r>
              <a:rPr kumimoji="0" lang="zh-CN" altLang="en-US" sz="4400" b="1" i="0" u="none" strike="noStrike" kern="1200" cap="none" spc="0" normalizeH="0" baseline="0" noProof="0" dirty="0" smtClean="0">
                <a:ln>
                  <a:noFill/>
                </a:ln>
                <a:solidFill>
                  <a:schemeClr val="bg1"/>
                </a:solidFill>
                <a:effectLst/>
                <a:uLnTx/>
                <a:uFillTx/>
                <a:latin typeface="黑体" pitchFamily="49" charset="-122"/>
                <a:ea typeface="黑体" pitchFamily="49" charset="-122"/>
                <a:cs typeface="+mj-cs"/>
              </a:rPr>
              <a:t> </a:t>
            </a:r>
          </a:p>
        </p:txBody>
      </p:sp>
      <p:sp>
        <p:nvSpPr>
          <p:cNvPr id="2" name="矩形 1"/>
          <p:cNvSpPr/>
          <p:nvPr/>
        </p:nvSpPr>
        <p:spPr>
          <a:xfrm>
            <a:off x="2167011" y="4148063"/>
            <a:ext cx="4749538" cy="523220"/>
          </a:xfrm>
          <a:prstGeom prst="rect">
            <a:avLst/>
          </a:prstGeom>
        </p:spPr>
        <p:txBody>
          <a:bodyPr wrap="square">
            <a:spAutoFit/>
          </a:bodyPr>
          <a:lstStyle/>
          <a:p>
            <a:pPr algn="ctr"/>
            <a:r>
              <a:rPr lang="en-US" altLang="zh-CN" sz="2800" b="1" dirty="0">
                <a:solidFill>
                  <a:srgbClr val="FFFF00"/>
                </a:solidFill>
                <a:latin typeface="Times New Roman" pitchFamily="18" charset="0"/>
                <a:ea typeface="黑体" pitchFamily="49" charset="-122"/>
                <a:cs typeface="Times New Roman" pitchFamily="18" charset="0"/>
              </a:rPr>
              <a:t>Xingchao </a:t>
            </a:r>
            <a:r>
              <a:rPr lang="en-US" altLang="zh-CN" sz="2800" b="1" dirty="0" smtClean="0">
                <a:solidFill>
                  <a:srgbClr val="FFFF00"/>
                </a:solidFill>
                <a:latin typeface="Times New Roman" pitchFamily="18" charset="0"/>
                <a:ea typeface="黑体" pitchFamily="49" charset="-122"/>
                <a:cs typeface="Times New Roman" pitchFamily="18" charset="0"/>
              </a:rPr>
              <a:t>Chen </a:t>
            </a:r>
            <a:endParaRPr lang="en-US" altLang="zh-CN" sz="2800" b="1" dirty="0">
              <a:solidFill>
                <a:srgbClr val="FFFF00"/>
              </a:solidFill>
              <a:latin typeface="Times New Roman" pitchFamily="18" charset="0"/>
              <a:ea typeface="黑体" pitchFamily="49" charset="-122"/>
              <a:cs typeface="Times New Roman" pitchFamily="18" charset="0"/>
            </a:endParaRPr>
          </a:p>
        </p:txBody>
      </p:sp>
      <p:sp>
        <p:nvSpPr>
          <p:cNvPr id="3" name="矩形 2"/>
          <p:cNvSpPr/>
          <p:nvPr/>
        </p:nvSpPr>
        <p:spPr>
          <a:xfrm>
            <a:off x="-27590" y="4725144"/>
            <a:ext cx="9171590" cy="707886"/>
          </a:xfrm>
          <a:prstGeom prst="rect">
            <a:avLst/>
          </a:prstGeom>
        </p:spPr>
        <p:txBody>
          <a:bodyPr wrap="square">
            <a:spAutoFit/>
          </a:bodyPr>
          <a:lstStyle/>
          <a:p>
            <a:pPr algn="ctr"/>
            <a:r>
              <a:rPr lang="en-US" altLang="zh-CN" sz="2000" b="1" dirty="0" smtClean="0">
                <a:solidFill>
                  <a:srgbClr val="FFFF00"/>
                </a:solidFill>
                <a:latin typeface="Times New Roman" pitchFamily="18" charset="0"/>
                <a:ea typeface="黑体" pitchFamily="49" charset="-122"/>
                <a:cs typeface="Times New Roman" pitchFamily="18" charset="0"/>
              </a:rPr>
              <a:t>Key </a:t>
            </a:r>
            <a:r>
              <a:rPr lang="en-US" altLang="zh-CN" sz="2000" b="1" dirty="0">
                <a:solidFill>
                  <a:srgbClr val="FFFF00"/>
                </a:solidFill>
                <a:latin typeface="Times New Roman" pitchFamily="18" charset="0"/>
                <a:ea typeface="黑体" pitchFamily="49" charset="-122"/>
                <a:cs typeface="Times New Roman" pitchFamily="18" charset="0"/>
              </a:rPr>
              <a:t>Laboratory for Mesoscale Severe Weather/MOE and School of Atmospheric Science, Nanjing </a:t>
            </a:r>
            <a:r>
              <a:rPr lang="en-US" altLang="zh-CN" sz="2000" b="1" dirty="0" smtClean="0">
                <a:solidFill>
                  <a:srgbClr val="FFFF00"/>
                </a:solidFill>
                <a:latin typeface="Times New Roman" pitchFamily="18" charset="0"/>
                <a:ea typeface="黑体" pitchFamily="49" charset="-122"/>
                <a:cs typeface="Times New Roman" pitchFamily="18" charset="0"/>
              </a:rPr>
              <a:t>University</a:t>
            </a:r>
          </a:p>
        </p:txBody>
      </p:sp>
    </p:spTree>
    <p:extLst>
      <p:ext uri="{BB962C8B-B14F-4D97-AF65-F5344CB8AC3E}">
        <p14:creationId xmlns:p14="http://schemas.microsoft.com/office/powerpoint/2010/main" val="2105442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496" y="332655"/>
            <a:ext cx="8864556" cy="4680521"/>
            <a:chOff x="27564" y="44623"/>
            <a:chExt cx="8864556" cy="4680521"/>
          </a:xfrm>
        </p:grpSpPr>
        <p:pic>
          <p:nvPicPr>
            <p:cNvPr id="4" name="Picture 2" descr="H:\Model_Compare\data\MEAN\dbz_diurnal\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3"/>
              <a:ext cx="3240000" cy="236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496" y="2407047"/>
              <a:ext cx="3270270" cy="2318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16176" y="2406967"/>
              <a:ext cx="3240000" cy="231809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Model_Compare\data\MEAN\dbz_diurnal\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44623"/>
              <a:ext cx="3240000" cy="23903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Model_Compare\data\MEAN\dbz_diurnal\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44623"/>
              <a:ext cx="3240000" cy="236234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652120" y="2406967"/>
              <a:ext cx="3240000" cy="231809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连接符 7"/>
            <p:cNvCxnSpPr/>
            <p:nvPr/>
          </p:nvCxnSpPr>
          <p:spPr>
            <a:xfrm flipV="1">
              <a:off x="1475656" y="1340768"/>
              <a:ext cx="1262864" cy="576064"/>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331640" y="3717032"/>
              <a:ext cx="1439443" cy="648072"/>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211960" y="1412776"/>
              <a:ext cx="1262864" cy="576064"/>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211960" y="3744534"/>
              <a:ext cx="1262864" cy="62057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7236296" y="1452431"/>
              <a:ext cx="938648" cy="608417"/>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7092280" y="3861048"/>
              <a:ext cx="1082664" cy="576896"/>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564" y="61072"/>
              <a:ext cx="858182" cy="369332"/>
            </a:xfrm>
            <a:prstGeom prst="rect">
              <a:avLst/>
            </a:prstGeom>
            <a:solidFill>
              <a:schemeClr val="bg1"/>
            </a:solidFill>
          </p:spPr>
          <p:txBody>
            <a:bodyPr wrap="square" rtlCol="0">
              <a:spAutoFit/>
            </a:bodyPr>
            <a:lstStyle/>
            <a:p>
              <a:pPr algn="ctr"/>
              <a:r>
                <a:rPr lang="en-US" altLang="zh-CN" b="1" dirty="0" smtClean="0"/>
                <a:t>OB</a:t>
              </a:r>
              <a:endParaRPr lang="zh-CN" altLang="en-US" b="1" dirty="0"/>
            </a:p>
          </p:txBody>
        </p:sp>
        <p:sp>
          <p:nvSpPr>
            <p:cNvPr id="32" name="TextBox 31"/>
            <p:cNvSpPr txBox="1"/>
            <p:nvPr/>
          </p:nvSpPr>
          <p:spPr>
            <a:xfrm>
              <a:off x="41410" y="2434967"/>
              <a:ext cx="858182" cy="369332"/>
            </a:xfrm>
            <a:prstGeom prst="rect">
              <a:avLst/>
            </a:prstGeom>
            <a:solidFill>
              <a:schemeClr val="bg1"/>
            </a:solidFill>
          </p:spPr>
          <p:txBody>
            <a:bodyPr wrap="square" rtlCol="0">
              <a:spAutoFit/>
            </a:bodyPr>
            <a:lstStyle/>
            <a:p>
              <a:pPr algn="ctr"/>
              <a:r>
                <a:rPr lang="en-US" altLang="zh-CN" b="1" dirty="0" smtClean="0"/>
                <a:t>WRF</a:t>
              </a:r>
              <a:endParaRPr lang="zh-CN" altLang="en-US" b="1" dirty="0"/>
            </a:p>
          </p:txBody>
        </p:sp>
      </p:grpSp>
      <p:sp>
        <p:nvSpPr>
          <p:cNvPr id="17" name="TextBox 16"/>
          <p:cNvSpPr txBox="1"/>
          <p:nvPr/>
        </p:nvSpPr>
        <p:spPr>
          <a:xfrm>
            <a:off x="10487" y="5229200"/>
            <a:ext cx="9062448" cy="1600438"/>
          </a:xfrm>
          <a:prstGeom prst="rect">
            <a:avLst/>
          </a:prstGeom>
          <a:noFill/>
        </p:spPr>
        <p:txBody>
          <a:bodyPr wrap="square" rtlCol="0">
            <a:spAutoFit/>
          </a:bodyPr>
          <a:lstStyle/>
          <a:p>
            <a:pPr algn="just"/>
            <a:r>
              <a:rPr lang="en-US" altLang="zh-CN" sz="2000" b="1" dirty="0">
                <a:solidFill>
                  <a:prstClr val="white"/>
                </a:solidFill>
              </a:rPr>
              <a:t>This forecast  experiment is a 10-days simulation which used the 135-day averaged (07-09 Mei-Yu seasons) global analysis at 0000 UTC as the initial condition and the 135-day averaged global analysis  every 6 h as lateral boundary conditions (with diurnal variations only).</a:t>
            </a:r>
          </a:p>
          <a:p>
            <a:pPr algn="just"/>
            <a:endParaRPr lang="zh-CN" altLang="en-US" dirty="0">
              <a:solidFill>
                <a:prstClr val="black"/>
              </a:solidFill>
            </a:endParaRPr>
          </a:p>
        </p:txBody>
      </p:sp>
    </p:spTree>
    <p:extLst>
      <p:ext uri="{BB962C8B-B14F-4D97-AF65-F5344CB8AC3E}">
        <p14:creationId xmlns:p14="http://schemas.microsoft.com/office/powerpoint/2010/main" val="272624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 y="5301208"/>
            <a:ext cx="9143991" cy="1200318"/>
          </a:xfrm>
          <a:prstGeom prst="rect">
            <a:avLst/>
          </a:prstGeom>
          <a:noFill/>
        </p:spPr>
        <p:txBody>
          <a:bodyPr wrap="square" lIns="91429" tIns="45715" rIns="91429" bIns="45715" rtlCol="0">
            <a:spAutoFit/>
          </a:bodyPr>
          <a:lstStyle/>
          <a:p>
            <a:r>
              <a:rPr lang="en-US" altLang="zh-CN" dirty="0" smtClean="0">
                <a:solidFill>
                  <a:schemeClr val="bg1"/>
                </a:solidFill>
              </a:rPr>
              <a:t>Idealized experiment (exclude the effect of bay</a:t>
            </a:r>
            <a:r>
              <a:rPr lang="en-US" altLang="zh-CN" dirty="0">
                <a:solidFill>
                  <a:schemeClr val="bg1"/>
                </a:solidFill>
              </a:rPr>
              <a:t>, </a:t>
            </a:r>
            <a:r>
              <a:rPr lang="en-US" altLang="zh-CN" dirty="0" smtClean="0">
                <a:solidFill>
                  <a:schemeClr val="bg1"/>
                </a:solidFill>
              </a:rPr>
              <a:t>simplify </a:t>
            </a:r>
            <a:r>
              <a:rPr lang="en-US" altLang="zh-CN" dirty="0">
                <a:solidFill>
                  <a:schemeClr val="bg1"/>
                </a:solidFill>
              </a:rPr>
              <a:t>the effect of </a:t>
            </a:r>
            <a:r>
              <a:rPr lang="en-US" altLang="zh-CN" dirty="0" smtClean="0">
                <a:solidFill>
                  <a:schemeClr val="bg1"/>
                </a:solidFill>
              </a:rPr>
              <a:t>under laying surface):</a:t>
            </a:r>
          </a:p>
          <a:p>
            <a:pPr algn="just"/>
            <a:r>
              <a:rPr lang="en-US" altLang="zh-CN" dirty="0" smtClean="0">
                <a:solidFill>
                  <a:schemeClr val="bg1"/>
                </a:solidFill>
              </a:rPr>
              <a:t> (1) coastline is smoothed by </a:t>
            </a:r>
            <a:r>
              <a:rPr lang="en-US" altLang="zh-CN" dirty="0">
                <a:solidFill>
                  <a:schemeClr val="bg1"/>
                </a:solidFill>
              </a:rPr>
              <a:t>two space dimensions </a:t>
            </a:r>
            <a:r>
              <a:rPr lang="en-US" altLang="zh-CN" dirty="0" smtClean="0">
                <a:solidFill>
                  <a:schemeClr val="bg1"/>
                </a:solidFill>
              </a:rPr>
              <a:t>filter</a:t>
            </a:r>
          </a:p>
          <a:p>
            <a:pPr algn="just"/>
            <a:r>
              <a:rPr lang="en-US" altLang="zh-CN" dirty="0">
                <a:solidFill>
                  <a:schemeClr val="bg1"/>
                </a:solidFill>
              </a:rPr>
              <a:t> </a:t>
            </a:r>
            <a:r>
              <a:rPr lang="en-US" altLang="zh-CN" dirty="0" smtClean="0">
                <a:solidFill>
                  <a:schemeClr val="bg1"/>
                </a:solidFill>
              </a:rPr>
              <a:t>(2) LU-IDEX, LANDUSEF, LANDMASK and HGT are all modified followed (1)</a:t>
            </a:r>
          </a:p>
          <a:p>
            <a:pPr algn="just"/>
            <a:r>
              <a:rPr lang="en-US" altLang="zh-CN" dirty="0" smtClean="0">
                <a:solidFill>
                  <a:schemeClr val="bg1"/>
                </a:solidFill>
              </a:rPr>
              <a:t> (3</a:t>
            </a:r>
            <a:r>
              <a:rPr lang="en-US" altLang="zh-CN" dirty="0">
                <a:solidFill>
                  <a:schemeClr val="bg1"/>
                </a:solidFill>
              </a:rPr>
              <a:t>) The surface types </a:t>
            </a:r>
            <a:r>
              <a:rPr lang="en-US" altLang="zh-CN" dirty="0" smtClean="0">
                <a:solidFill>
                  <a:schemeClr val="bg1"/>
                </a:solidFill>
              </a:rPr>
              <a:t>are prescribed </a:t>
            </a:r>
            <a:r>
              <a:rPr lang="en-US" altLang="zh-CN" dirty="0">
                <a:solidFill>
                  <a:schemeClr val="bg1"/>
                </a:solidFill>
              </a:rPr>
              <a:t>as water over the ocean and Evergreen </a:t>
            </a:r>
            <a:r>
              <a:rPr lang="en-US" altLang="zh-CN" dirty="0" smtClean="0">
                <a:solidFill>
                  <a:schemeClr val="bg1"/>
                </a:solidFill>
              </a:rPr>
              <a:t>Broadleaf over land</a:t>
            </a:r>
          </a:p>
        </p:txBody>
      </p:sp>
      <p:pic>
        <p:nvPicPr>
          <p:cNvPr id="9219" name="Picture 3" descr="H:\Modified_Input\geogrid\small\landmask.png"/>
          <p:cNvPicPr>
            <a:picLocks noChangeAspect="1" noChangeArrowheads="1"/>
          </p:cNvPicPr>
          <p:nvPr/>
        </p:nvPicPr>
        <p:blipFill rotWithShape="1">
          <a:blip r:embed="rId2">
            <a:extLst>
              <a:ext uri="{28A0092B-C50C-407E-A947-70E740481C1C}">
                <a14:useLocalDpi xmlns:a14="http://schemas.microsoft.com/office/drawing/2010/main" val="0"/>
              </a:ext>
            </a:extLst>
          </a:blip>
          <a:srcRect l="24363" r="22835"/>
          <a:stretch/>
        </p:blipFill>
        <p:spPr bwMode="auto">
          <a:xfrm>
            <a:off x="394139" y="1290315"/>
            <a:ext cx="3862552" cy="357884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Modified_Input\geogrid\small-coast\landmask.png"/>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r="22847"/>
          <a:stretch/>
        </p:blipFill>
        <p:spPr bwMode="auto">
          <a:xfrm>
            <a:off x="4788024" y="1290315"/>
            <a:ext cx="3941380" cy="3578845"/>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6"/>
          <p:cNvSpPr/>
          <p:nvPr/>
        </p:nvSpPr>
        <p:spPr bwMode="auto">
          <a:xfrm>
            <a:off x="1019704" y="653931"/>
            <a:ext cx="2643986"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CONTROL</a:t>
            </a:r>
          </a:p>
        </p:txBody>
      </p:sp>
      <p:sp>
        <p:nvSpPr>
          <p:cNvPr id="9" name="圆角矩形 8"/>
          <p:cNvSpPr/>
          <p:nvPr/>
        </p:nvSpPr>
        <p:spPr bwMode="auto">
          <a:xfrm>
            <a:off x="5436721" y="667293"/>
            <a:ext cx="2643986"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IDEAL</a:t>
            </a:r>
          </a:p>
        </p:txBody>
      </p:sp>
      <p:sp>
        <p:nvSpPr>
          <p:cNvPr id="8" name="矩形 7"/>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convection initiation and propagation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530221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H:\Model_Compare\data\IDEAL\pic_geo\geo-coast-small\hourly_rain\rain_1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11" r="13484"/>
          <a:stretch/>
        </p:blipFill>
        <p:spPr bwMode="auto">
          <a:xfrm>
            <a:off x="391364" y="4186767"/>
            <a:ext cx="2139950" cy="20606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Model_Compare\data\IDEAL\pic_geo\geo-coast-small\hourly_rain\rain_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74" r="13919"/>
          <a:stretch/>
        </p:blipFill>
        <p:spPr bwMode="auto">
          <a:xfrm>
            <a:off x="2519717" y="4186767"/>
            <a:ext cx="2096814" cy="20606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Model_Compare\data\QPE\rain_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3244850"/>
            <a:ext cx="0" cy="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p:nvCxnSpPr>
        <p:spPr>
          <a:xfrm flipV="1">
            <a:off x="902217" y="5085184"/>
            <a:ext cx="1245741" cy="54513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056" name="Picture 8" descr="H:\Model_Compare\data\IDEAL\pic_geo\geo-coast-small\hourly_rain\rain_1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3" r="14476"/>
          <a:stretch/>
        </p:blipFill>
        <p:spPr bwMode="auto">
          <a:xfrm>
            <a:off x="4594949" y="4186767"/>
            <a:ext cx="2065283" cy="206067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Model_Compare\data\IDEAL\pic_geo\geo-coast-small\hourly_rain\rain_1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92" r="12992"/>
          <a:stretch/>
        </p:blipFill>
        <p:spPr bwMode="auto">
          <a:xfrm>
            <a:off x="6660232" y="4186767"/>
            <a:ext cx="2131661" cy="2060672"/>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接连接符 32"/>
          <p:cNvCxnSpPr/>
          <p:nvPr/>
        </p:nvCxnSpPr>
        <p:spPr>
          <a:xfrm flipV="1">
            <a:off x="3053515" y="5053319"/>
            <a:ext cx="1245741" cy="54513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044358" y="4944534"/>
            <a:ext cx="1245741" cy="54513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5044358" y="4510221"/>
            <a:ext cx="622871" cy="27256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7041266" y="4900919"/>
            <a:ext cx="1347158" cy="54513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7352701" y="4510220"/>
            <a:ext cx="622871" cy="27256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9638" y="987178"/>
            <a:ext cx="858182" cy="369332"/>
          </a:xfrm>
          <a:prstGeom prst="rect">
            <a:avLst/>
          </a:prstGeom>
          <a:solidFill>
            <a:schemeClr val="bg1"/>
          </a:solidFill>
        </p:spPr>
        <p:txBody>
          <a:bodyPr wrap="square" rtlCol="0">
            <a:spAutoFit/>
          </a:bodyPr>
          <a:lstStyle/>
          <a:p>
            <a:pPr algn="ctr"/>
            <a:r>
              <a:rPr lang="en-US" altLang="zh-CN" b="1" dirty="0" smtClean="0"/>
              <a:t>OB</a:t>
            </a:r>
            <a:endParaRPr lang="zh-CN" altLang="en-US" b="1" dirty="0"/>
          </a:p>
        </p:txBody>
      </p:sp>
      <p:pic>
        <p:nvPicPr>
          <p:cNvPr id="26" name="Picture 19" descr="H:\Model_Compare\data\QPE\rain_1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017" r="12534"/>
          <a:stretch/>
        </p:blipFill>
        <p:spPr bwMode="auto">
          <a:xfrm>
            <a:off x="328294" y="1496719"/>
            <a:ext cx="2144126" cy="206067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组合 26"/>
          <p:cNvGrpSpPr/>
          <p:nvPr/>
        </p:nvGrpSpPr>
        <p:grpSpPr>
          <a:xfrm>
            <a:off x="2472420" y="1486186"/>
            <a:ext cx="6195848" cy="2071205"/>
            <a:chOff x="2139950" y="3631024"/>
            <a:chExt cx="6195848" cy="2071205"/>
          </a:xfrm>
        </p:grpSpPr>
        <p:pic>
          <p:nvPicPr>
            <p:cNvPr id="28" name="Picture 4" descr="H:\Model_Compare\data\QPE\rain_1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934" r="14354"/>
            <a:stretch/>
          </p:blipFill>
          <p:spPr bwMode="auto">
            <a:xfrm>
              <a:off x="2139950" y="3641557"/>
              <a:ext cx="2065282" cy="20606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H:\Model_Compare\data\QPE\rain_14.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222" r="14067"/>
            <a:stretch/>
          </p:blipFill>
          <p:spPr bwMode="auto">
            <a:xfrm>
              <a:off x="4205232" y="3631024"/>
              <a:ext cx="2065283" cy="20606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Model_Compare\data\QPE\rain_1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68" r="14620"/>
            <a:stretch/>
          </p:blipFill>
          <p:spPr bwMode="auto">
            <a:xfrm>
              <a:off x="6270515" y="3631024"/>
              <a:ext cx="2065283" cy="206067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2" name="直接连接符 31"/>
          <p:cNvCxnSpPr/>
          <p:nvPr/>
        </p:nvCxnSpPr>
        <p:spPr>
          <a:xfrm flipV="1">
            <a:off x="971600" y="2368484"/>
            <a:ext cx="1116632" cy="70047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2946745" y="2309836"/>
            <a:ext cx="1116632" cy="669355"/>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5137300" y="2252225"/>
            <a:ext cx="990364" cy="669807"/>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5019910" y="1914860"/>
            <a:ext cx="675706" cy="39497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7135776" y="1857249"/>
            <a:ext cx="675706" cy="39497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7109223" y="2189239"/>
            <a:ext cx="1034665" cy="611000"/>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91364" y="3717032"/>
            <a:ext cx="858182" cy="369332"/>
          </a:xfrm>
          <a:prstGeom prst="rect">
            <a:avLst/>
          </a:prstGeom>
          <a:solidFill>
            <a:schemeClr val="bg1"/>
          </a:solidFill>
        </p:spPr>
        <p:txBody>
          <a:bodyPr wrap="square" rtlCol="0">
            <a:spAutoFit/>
          </a:bodyPr>
          <a:lstStyle/>
          <a:p>
            <a:pPr algn="ctr"/>
            <a:r>
              <a:rPr lang="en-US" altLang="zh-CN" b="1" dirty="0" smtClean="0"/>
              <a:t>WRF</a:t>
            </a:r>
            <a:endParaRPr lang="zh-CN" altLang="en-US" b="1" dirty="0"/>
          </a:p>
        </p:txBody>
      </p:sp>
      <p:sp>
        <p:nvSpPr>
          <p:cNvPr id="30" name="矩形 29"/>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convection initiation and propagation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83272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3528" y="2248951"/>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29877" y="2248951"/>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885202" y="2248951"/>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9953" y="4567207"/>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99024" y="4567208"/>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40513" y="4567207"/>
            <a:ext cx="3239999" cy="231809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08843" y="10086"/>
            <a:ext cx="3235973" cy="2315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062398" y="10086"/>
            <a:ext cx="3235973" cy="231521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870517" y="10086"/>
            <a:ext cx="3235973" cy="2315215"/>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a:xfrm>
            <a:off x="3546829" y="1167693"/>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987349" y="879702"/>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27584" y="906083"/>
            <a:ext cx="720080" cy="523220"/>
          </a:xfrm>
          <a:prstGeom prst="rect">
            <a:avLst/>
          </a:prstGeom>
          <a:noFill/>
        </p:spPr>
        <p:txBody>
          <a:bodyPr wrap="square" rtlCol="0">
            <a:spAutoFit/>
          </a:bodyPr>
          <a:lstStyle/>
          <a:p>
            <a:pPr algn="ctr"/>
            <a:r>
              <a:rPr lang="en-US" altLang="zh-CN" sz="2800" b="1" dirty="0" smtClean="0"/>
              <a:t>A</a:t>
            </a:r>
            <a:endParaRPr lang="zh-CN" altLang="en-US" sz="2800" b="1" dirty="0"/>
          </a:p>
        </p:txBody>
      </p:sp>
      <p:sp>
        <p:nvSpPr>
          <p:cNvPr id="15" name="TextBox 14"/>
          <p:cNvSpPr txBox="1"/>
          <p:nvPr/>
        </p:nvSpPr>
        <p:spPr>
          <a:xfrm>
            <a:off x="1678673" y="906083"/>
            <a:ext cx="720080" cy="523220"/>
          </a:xfrm>
          <a:prstGeom prst="rect">
            <a:avLst/>
          </a:prstGeom>
          <a:noFill/>
        </p:spPr>
        <p:txBody>
          <a:bodyPr wrap="square" rtlCol="0">
            <a:spAutoFit/>
          </a:bodyPr>
          <a:lstStyle/>
          <a:p>
            <a:pPr algn="ctr"/>
            <a:r>
              <a:rPr lang="en-US" altLang="zh-CN" sz="2800" b="1" dirty="0" smtClean="0"/>
              <a:t>B</a:t>
            </a:r>
            <a:endParaRPr lang="zh-CN" altLang="en-US" sz="2800" b="1" dirty="0"/>
          </a:p>
        </p:txBody>
      </p:sp>
      <p:sp>
        <p:nvSpPr>
          <p:cNvPr id="16" name="TextBox 15"/>
          <p:cNvSpPr txBox="1"/>
          <p:nvPr/>
        </p:nvSpPr>
        <p:spPr>
          <a:xfrm>
            <a:off x="2290974" y="906083"/>
            <a:ext cx="720080" cy="523220"/>
          </a:xfrm>
          <a:prstGeom prst="rect">
            <a:avLst/>
          </a:prstGeom>
          <a:noFill/>
        </p:spPr>
        <p:txBody>
          <a:bodyPr wrap="square" rtlCol="0">
            <a:spAutoFit/>
          </a:bodyPr>
          <a:lstStyle/>
          <a:p>
            <a:pPr algn="ctr"/>
            <a:r>
              <a:rPr lang="en-US" altLang="zh-CN" sz="2800" b="1" dirty="0" smtClean="0"/>
              <a:t>C</a:t>
            </a:r>
            <a:endParaRPr lang="zh-CN" altLang="en-US" sz="2800" b="1" dirty="0"/>
          </a:p>
        </p:txBody>
      </p:sp>
      <p:cxnSp>
        <p:nvCxnSpPr>
          <p:cNvPr id="17" name="直接连接符 16"/>
          <p:cNvCxnSpPr/>
          <p:nvPr/>
        </p:nvCxnSpPr>
        <p:spPr>
          <a:xfrm flipV="1">
            <a:off x="3932802" y="3284984"/>
            <a:ext cx="1495124" cy="45791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740941" y="3179039"/>
            <a:ext cx="1495124" cy="45791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129320" y="5497293"/>
            <a:ext cx="1495124" cy="457919"/>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403648" y="5301208"/>
            <a:ext cx="635065" cy="19608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4352284" y="5310457"/>
            <a:ext cx="635065" cy="19608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7170970" y="5299069"/>
            <a:ext cx="635065" cy="196086"/>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24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Model_Compare\CMORPH\rain_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38" y="1699831"/>
            <a:ext cx="4680000" cy="3344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Model_Compare\CMORPH\rain_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000" y="1699831"/>
            <a:ext cx="4680000" cy="3344200"/>
          </a:xfrm>
          <a:prstGeom prst="rect">
            <a:avLst/>
          </a:prstGeom>
          <a:noFill/>
          <a:extLst>
            <a:ext uri="{909E8E84-426E-40DD-AFC4-6F175D3DCCD1}">
              <a14:hiddenFill xmlns:a14="http://schemas.microsoft.com/office/drawing/2010/main">
                <a:solidFill>
                  <a:srgbClr val="FFFFFF"/>
                </a:solidFill>
              </a14:hiddenFill>
            </a:ext>
          </a:extLst>
        </p:spPr>
      </p:pic>
      <p:sp>
        <p:nvSpPr>
          <p:cNvPr id="7" name="椭圆 6"/>
          <p:cNvSpPr/>
          <p:nvPr/>
        </p:nvSpPr>
        <p:spPr>
          <a:xfrm>
            <a:off x="899592" y="3724029"/>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780689" y="3004381"/>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364088" y="3724028"/>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164288" y="3004381"/>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251520" y="764704"/>
            <a:ext cx="8568952" cy="830997"/>
          </a:xfrm>
          <a:prstGeom prst="rect">
            <a:avLst/>
          </a:prstGeom>
          <a:noFill/>
        </p:spPr>
        <p:txBody>
          <a:bodyPr wrap="square" rtlCol="0">
            <a:spAutoFit/>
          </a:bodyPr>
          <a:lstStyle/>
          <a:p>
            <a:r>
              <a:rPr lang="en-US" altLang="zh-CN" sz="2800" b="1" dirty="0" smtClean="0">
                <a:solidFill>
                  <a:schemeClr val="bg1"/>
                </a:solidFill>
              </a:rPr>
              <a:t>CMORPH: </a:t>
            </a:r>
            <a:r>
              <a:rPr lang="en-US" altLang="zh-CN" sz="2000" b="1" dirty="0" smtClean="0">
                <a:solidFill>
                  <a:schemeClr val="bg1"/>
                </a:solidFill>
              </a:rPr>
              <a:t>Same with simulation, two offshore rainfall maxima along coastline during night </a:t>
            </a:r>
            <a:endParaRPr lang="zh-CN" altLang="en-US" sz="2000" b="1" dirty="0">
              <a:solidFill>
                <a:schemeClr val="bg1"/>
              </a:solidFill>
            </a:endParaRPr>
          </a:p>
        </p:txBody>
      </p:sp>
      <p:sp>
        <p:nvSpPr>
          <p:cNvPr id="12" name="矩形 11"/>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convection initiation and propagation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370936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6" y="100147"/>
            <a:ext cx="8680632" cy="646331"/>
          </a:xfrm>
          <a:prstGeom prst="rect">
            <a:avLst/>
          </a:prstGeom>
          <a:noFill/>
        </p:spPr>
        <p:txBody>
          <a:bodyPr wrap="square" rtlCol="0">
            <a:spAutoFit/>
          </a:bodyPr>
          <a:lstStyle/>
          <a:p>
            <a:r>
              <a:rPr lang="en-US" altLang="zh-CN" b="1" dirty="0" smtClean="0">
                <a:solidFill>
                  <a:schemeClr val="bg1"/>
                </a:solidFill>
              </a:rPr>
              <a:t>Color field:  Perturbation V wind </a:t>
            </a:r>
            <a:r>
              <a:rPr lang="en-US" altLang="zh-CN" b="1" dirty="0">
                <a:solidFill>
                  <a:schemeClr val="bg1"/>
                </a:solidFill>
              </a:rPr>
              <a:t>at the </a:t>
            </a:r>
            <a:r>
              <a:rPr lang="en-US" altLang="zh-CN" b="1" dirty="0" smtClean="0">
                <a:solidFill>
                  <a:schemeClr val="bg1"/>
                </a:solidFill>
              </a:rPr>
              <a:t>second lowest </a:t>
            </a:r>
            <a:r>
              <a:rPr lang="en-US" altLang="zh-CN" b="1" dirty="0">
                <a:solidFill>
                  <a:schemeClr val="bg1"/>
                </a:solidFill>
              </a:rPr>
              <a:t>model level (</a:t>
            </a:r>
            <a:r>
              <a:rPr lang="en-US" altLang="zh-CN" b="1" dirty="0" smtClean="0">
                <a:solidFill>
                  <a:schemeClr val="bg1"/>
                </a:solidFill>
              </a:rPr>
              <a:t>0.994 </a:t>
            </a:r>
            <a:r>
              <a:rPr lang="en-US" altLang="zh-CN" b="1" dirty="0">
                <a:solidFill>
                  <a:schemeClr val="bg1"/>
                </a:solidFill>
              </a:rPr>
              <a:t>sigma, about </a:t>
            </a:r>
            <a:r>
              <a:rPr lang="en-US" altLang="zh-CN" b="1" dirty="0" smtClean="0">
                <a:solidFill>
                  <a:schemeClr val="bg1"/>
                </a:solidFill>
              </a:rPr>
              <a:t>50m </a:t>
            </a:r>
            <a:r>
              <a:rPr lang="en-US" altLang="zh-CN" b="1" dirty="0">
                <a:solidFill>
                  <a:schemeClr val="bg1"/>
                </a:solidFill>
              </a:rPr>
              <a:t>above the surface</a:t>
            </a:r>
            <a:r>
              <a:rPr lang="en-US" altLang="zh-CN" b="1" dirty="0" smtClean="0">
                <a:solidFill>
                  <a:schemeClr val="bg1"/>
                </a:solidFill>
              </a:rPr>
              <a:t>)</a:t>
            </a:r>
            <a:endParaRPr lang="zh-CN" altLang="en-US" b="1" dirty="0">
              <a:solidFill>
                <a:schemeClr val="bg1"/>
              </a:solidFill>
            </a:endParaRPr>
          </a:p>
        </p:txBody>
      </p:sp>
      <p:grpSp>
        <p:nvGrpSpPr>
          <p:cNvPr id="5" name="组合 4"/>
          <p:cNvGrpSpPr/>
          <p:nvPr/>
        </p:nvGrpSpPr>
        <p:grpSpPr>
          <a:xfrm>
            <a:off x="-4176" y="1182699"/>
            <a:ext cx="9184408" cy="2534265"/>
            <a:chOff x="-4176" y="1110691"/>
            <a:chExt cx="9184408" cy="2534265"/>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76" y="1121730"/>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51720" y="1113345"/>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60126" y="1110691"/>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60232" y="1121730"/>
              <a:ext cx="2520000" cy="252322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51520" y="764704"/>
            <a:ext cx="2016224" cy="523220"/>
          </a:xfrm>
          <a:prstGeom prst="rect">
            <a:avLst/>
          </a:prstGeom>
          <a:noFill/>
        </p:spPr>
        <p:txBody>
          <a:bodyPr wrap="square" rtlCol="0">
            <a:spAutoFit/>
          </a:bodyPr>
          <a:lstStyle/>
          <a:p>
            <a:r>
              <a:rPr lang="en-US" altLang="zh-CN" sz="2800" b="1" dirty="0" smtClean="0">
                <a:solidFill>
                  <a:schemeClr val="bg1"/>
                </a:solidFill>
              </a:rPr>
              <a:t>Land Breeze</a:t>
            </a:r>
            <a:endParaRPr lang="zh-CN" altLang="en-US" sz="2800" b="1" dirty="0">
              <a:solidFill>
                <a:schemeClr val="bg1"/>
              </a:solidFill>
            </a:endParaRPr>
          </a:p>
        </p:txBody>
      </p:sp>
      <p:grpSp>
        <p:nvGrpSpPr>
          <p:cNvPr id="16" name="组合 15"/>
          <p:cNvGrpSpPr/>
          <p:nvPr/>
        </p:nvGrpSpPr>
        <p:grpSpPr>
          <a:xfrm>
            <a:off x="-4176" y="3719407"/>
            <a:ext cx="9184408" cy="2534265"/>
            <a:chOff x="-4176" y="1110691"/>
            <a:chExt cx="9184408" cy="2534265"/>
          </a:xfrm>
        </p:grpSpPr>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76" y="1121730"/>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51720" y="1113345"/>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360126" y="1110691"/>
              <a:ext cx="2520000" cy="25232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660232" y="1121730"/>
              <a:ext cx="2520000" cy="252322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椭圆 20"/>
          <p:cNvSpPr/>
          <p:nvPr/>
        </p:nvSpPr>
        <p:spPr>
          <a:xfrm>
            <a:off x="2267744" y="4869160"/>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690047" y="4545481"/>
            <a:ext cx="881155" cy="8931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flipV="1">
            <a:off x="2689208" y="4535448"/>
            <a:ext cx="0" cy="129614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3368920" y="4332948"/>
            <a:ext cx="0" cy="129614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368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87825" y="244"/>
            <a:ext cx="3239995" cy="24962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04001" y="13261"/>
            <a:ext cx="3239995" cy="2496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87825" y="2204865"/>
            <a:ext cx="3239995" cy="24962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04001" y="2217882"/>
            <a:ext cx="3239995" cy="2496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987825" y="4437113"/>
            <a:ext cx="3239993" cy="2496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04001" y="4450130"/>
            <a:ext cx="3239993" cy="2496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58901" y="1844824"/>
            <a:ext cx="2863636" cy="4989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8707" y="13261"/>
            <a:ext cx="2880000" cy="206053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箭头连接符 13"/>
          <p:cNvCxnSpPr/>
          <p:nvPr/>
        </p:nvCxnSpPr>
        <p:spPr>
          <a:xfrm flipV="1">
            <a:off x="971600" y="476672"/>
            <a:ext cx="0" cy="129614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下弧形箭头 17"/>
          <p:cNvSpPr/>
          <p:nvPr/>
        </p:nvSpPr>
        <p:spPr>
          <a:xfrm flipH="1">
            <a:off x="3635896" y="3452981"/>
            <a:ext cx="648072" cy="5760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4292361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87825" y="244"/>
            <a:ext cx="3239995" cy="24962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04001" y="13261"/>
            <a:ext cx="3239995" cy="2496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987826" y="2204865"/>
            <a:ext cx="3239993" cy="24962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04002" y="2217882"/>
            <a:ext cx="3239993" cy="2496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987825" y="4437113"/>
            <a:ext cx="3239993" cy="24962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904001" y="4450130"/>
            <a:ext cx="3239993" cy="24962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58901" y="1844825"/>
            <a:ext cx="2863636" cy="4989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51840" y="13261"/>
            <a:ext cx="2880000" cy="206053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箭头连接符 13"/>
          <p:cNvCxnSpPr/>
          <p:nvPr/>
        </p:nvCxnSpPr>
        <p:spPr>
          <a:xfrm flipV="1">
            <a:off x="1763688" y="370201"/>
            <a:ext cx="0" cy="129614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下弧形箭头 12"/>
          <p:cNvSpPr/>
          <p:nvPr/>
        </p:nvSpPr>
        <p:spPr>
          <a:xfrm flipH="1">
            <a:off x="4860032" y="3573015"/>
            <a:ext cx="504056" cy="359507"/>
          </a:xfrm>
          <a:prstGeom prst="curvedUpArrow">
            <a:avLst>
              <a:gd name="adj1" fmla="val 25000"/>
              <a:gd name="adj2" fmla="val 5417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下弧形箭头 14"/>
          <p:cNvSpPr/>
          <p:nvPr/>
        </p:nvSpPr>
        <p:spPr>
          <a:xfrm flipH="1">
            <a:off x="3635896" y="3686863"/>
            <a:ext cx="1080120" cy="359507"/>
          </a:xfrm>
          <a:prstGeom prst="curvedUpArrow">
            <a:avLst>
              <a:gd name="adj1" fmla="val 25000"/>
              <a:gd name="adj2" fmla="val 5417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775127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412776"/>
            <a:ext cx="2088232" cy="646331"/>
          </a:xfrm>
          <a:prstGeom prst="rect">
            <a:avLst/>
          </a:prstGeom>
          <a:noFill/>
        </p:spPr>
        <p:txBody>
          <a:bodyPr wrap="square" rtlCol="0">
            <a:spAutoFit/>
          </a:bodyPr>
          <a:lstStyle/>
          <a:p>
            <a:r>
              <a:rPr lang="en-US" altLang="zh-CN" b="1" dirty="0" smtClean="0">
                <a:solidFill>
                  <a:schemeClr val="bg1"/>
                </a:solidFill>
              </a:rPr>
              <a:t>“IDEAL-half”</a:t>
            </a:r>
            <a:r>
              <a:rPr lang="zh-CN" altLang="en-US" b="1" dirty="0" smtClean="0">
                <a:solidFill>
                  <a:schemeClr val="bg1"/>
                </a:solidFill>
              </a:rPr>
              <a:t>：</a:t>
            </a:r>
            <a:endParaRPr lang="en-US" altLang="zh-CN" b="1" dirty="0" smtClean="0">
              <a:solidFill>
                <a:schemeClr val="bg1"/>
              </a:solidFill>
            </a:endParaRPr>
          </a:p>
          <a:p>
            <a:r>
              <a:rPr lang="en-US" altLang="zh-CN" b="1" dirty="0" smtClean="0">
                <a:solidFill>
                  <a:schemeClr val="bg1"/>
                </a:solidFill>
              </a:rPr>
              <a:t>half terrain height</a:t>
            </a:r>
            <a:endParaRPr lang="zh-CN" altLang="en-US" b="1" dirty="0">
              <a:solidFill>
                <a:schemeClr val="bg1"/>
              </a:solidFill>
            </a:endParaRPr>
          </a:p>
        </p:txBody>
      </p:sp>
      <p:sp>
        <p:nvSpPr>
          <p:cNvPr id="8" name="TextBox 7"/>
          <p:cNvSpPr txBox="1"/>
          <p:nvPr/>
        </p:nvSpPr>
        <p:spPr>
          <a:xfrm>
            <a:off x="-36512" y="2872968"/>
            <a:ext cx="2520280" cy="3416320"/>
          </a:xfrm>
          <a:prstGeom prst="rect">
            <a:avLst/>
          </a:prstGeom>
          <a:noFill/>
        </p:spPr>
        <p:txBody>
          <a:bodyPr wrap="square" rtlCol="0">
            <a:spAutoFit/>
          </a:bodyPr>
          <a:lstStyle/>
          <a:p>
            <a:r>
              <a:rPr lang="en-US" altLang="zh-CN" b="1" dirty="0" smtClean="0">
                <a:solidFill>
                  <a:schemeClr val="bg1"/>
                </a:solidFill>
              </a:rPr>
              <a:t>Color field:</a:t>
            </a:r>
          </a:p>
          <a:p>
            <a:r>
              <a:rPr lang="en-US" altLang="zh-CN" b="1" dirty="0" smtClean="0">
                <a:solidFill>
                  <a:schemeClr val="bg1"/>
                </a:solidFill>
              </a:rPr>
              <a:t> V difference between “IDEAL” and “IDEAL-half” (“IDEAL” – “IDEAL-half”)</a:t>
            </a:r>
          </a:p>
          <a:p>
            <a:endParaRPr lang="en-US" altLang="zh-CN" b="1" dirty="0">
              <a:solidFill>
                <a:schemeClr val="bg1"/>
              </a:solidFill>
            </a:endParaRPr>
          </a:p>
          <a:p>
            <a:endParaRPr lang="en-US" altLang="zh-CN" b="1" dirty="0" smtClean="0">
              <a:solidFill>
                <a:schemeClr val="bg1"/>
              </a:solidFill>
            </a:endParaRPr>
          </a:p>
          <a:p>
            <a:r>
              <a:rPr lang="en-US" altLang="zh-CN" b="1" dirty="0">
                <a:solidFill>
                  <a:schemeClr val="bg1"/>
                </a:solidFill>
              </a:rPr>
              <a:t>S</a:t>
            </a:r>
            <a:r>
              <a:rPr lang="en-US" altLang="zh-CN" b="1" dirty="0" smtClean="0">
                <a:solidFill>
                  <a:schemeClr val="bg1"/>
                </a:solidFill>
              </a:rPr>
              <a:t>lope wind during night can combined with</a:t>
            </a:r>
            <a:r>
              <a:rPr lang="zh-CN" altLang="en-US" b="1" dirty="0">
                <a:solidFill>
                  <a:schemeClr val="bg1"/>
                </a:solidFill>
              </a:rPr>
              <a:t> </a:t>
            </a:r>
            <a:r>
              <a:rPr lang="en-US" altLang="zh-CN" b="1" dirty="0" smtClean="0">
                <a:solidFill>
                  <a:schemeClr val="bg1"/>
                </a:solidFill>
              </a:rPr>
              <a:t>and strengthen the land breeze and induce stronger convergence on the coastline.</a:t>
            </a:r>
          </a:p>
        </p:txBody>
      </p:sp>
      <p:sp>
        <p:nvSpPr>
          <p:cNvPr id="10" name="TextBox 9"/>
          <p:cNvSpPr txBox="1"/>
          <p:nvPr/>
        </p:nvSpPr>
        <p:spPr>
          <a:xfrm>
            <a:off x="179512" y="260648"/>
            <a:ext cx="4562000" cy="584775"/>
          </a:xfrm>
          <a:prstGeom prst="rect">
            <a:avLst/>
          </a:prstGeom>
          <a:noFill/>
        </p:spPr>
        <p:txBody>
          <a:bodyPr wrap="square" rtlCol="0">
            <a:spAutoFit/>
          </a:bodyPr>
          <a:lstStyle/>
          <a:p>
            <a:r>
              <a:rPr lang="en-US" altLang="zh-CN" sz="3200" b="1" dirty="0" smtClean="0">
                <a:solidFill>
                  <a:schemeClr val="bg1"/>
                </a:solidFill>
              </a:rPr>
              <a:t>Sensitivity Experiment</a:t>
            </a:r>
            <a:endParaRPr lang="zh-CN" altLang="en-US" sz="3200" b="1" dirty="0">
              <a:solidFill>
                <a:schemeClr val="bg1"/>
              </a:solidFill>
            </a:endParaRPr>
          </a:p>
        </p:txBody>
      </p:sp>
      <p:grpSp>
        <p:nvGrpSpPr>
          <p:cNvPr id="3" name="组合 2"/>
          <p:cNvGrpSpPr/>
          <p:nvPr/>
        </p:nvGrpSpPr>
        <p:grpSpPr>
          <a:xfrm>
            <a:off x="2625596" y="1124744"/>
            <a:ext cx="6247187" cy="4680520"/>
            <a:chOff x="2485017" y="-27384"/>
            <a:chExt cx="6247187" cy="468052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5017" y="-27384"/>
              <a:ext cx="6244999" cy="234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7205" y="2313136"/>
              <a:ext cx="6244999" cy="2340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接连接符 4"/>
            <p:cNvCxnSpPr/>
            <p:nvPr/>
          </p:nvCxnSpPr>
          <p:spPr>
            <a:xfrm>
              <a:off x="5004048" y="44624"/>
              <a:ext cx="0" cy="226851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684922" y="2335050"/>
              <a:ext cx="0" cy="226851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0933" y="106759"/>
              <a:ext cx="1083989" cy="307777"/>
            </a:xfrm>
            <a:prstGeom prst="rect">
              <a:avLst/>
            </a:prstGeom>
            <a:solidFill>
              <a:schemeClr val="bg1"/>
            </a:solidFill>
          </p:spPr>
          <p:txBody>
            <a:bodyPr wrap="square" rtlCol="0">
              <a:spAutoFit/>
            </a:bodyPr>
            <a:lstStyle/>
            <a:p>
              <a:pPr algn="ctr"/>
              <a:r>
                <a:rPr lang="en-US" altLang="zh-CN" sz="1400" b="1" dirty="0" smtClean="0"/>
                <a:t>Coastline</a:t>
              </a:r>
              <a:endParaRPr lang="zh-CN" altLang="en-US" sz="1400" b="1" dirty="0"/>
            </a:p>
          </p:txBody>
        </p:sp>
        <p:sp>
          <p:nvSpPr>
            <p:cNvPr id="12" name="TextBox 11"/>
            <p:cNvSpPr txBox="1"/>
            <p:nvPr/>
          </p:nvSpPr>
          <p:spPr>
            <a:xfrm>
              <a:off x="5181591" y="2492896"/>
              <a:ext cx="1083989" cy="307777"/>
            </a:xfrm>
            <a:prstGeom prst="rect">
              <a:avLst/>
            </a:prstGeom>
            <a:solidFill>
              <a:schemeClr val="bg1"/>
            </a:solidFill>
          </p:spPr>
          <p:txBody>
            <a:bodyPr wrap="square" rtlCol="0">
              <a:spAutoFit/>
            </a:bodyPr>
            <a:lstStyle/>
            <a:p>
              <a:pPr algn="ctr"/>
              <a:r>
                <a:rPr lang="en-US" altLang="zh-CN" sz="1400" b="1" dirty="0" smtClean="0"/>
                <a:t>Coastline</a:t>
              </a:r>
              <a:endParaRPr lang="zh-CN" altLang="en-US" sz="1400" b="1" dirty="0"/>
            </a:p>
          </p:txBody>
        </p:sp>
      </p:grpSp>
    </p:spTree>
    <p:extLst>
      <p:ext uri="{BB962C8B-B14F-4D97-AF65-F5344CB8AC3E}">
        <p14:creationId xmlns:p14="http://schemas.microsoft.com/office/powerpoint/2010/main" val="2323373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6" y="100147"/>
            <a:ext cx="8680632" cy="646331"/>
          </a:xfrm>
          <a:prstGeom prst="rect">
            <a:avLst/>
          </a:prstGeom>
          <a:noFill/>
        </p:spPr>
        <p:txBody>
          <a:bodyPr wrap="square" rtlCol="0">
            <a:spAutoFit/>
          </a:bodyPr>
          <a:lstStyle/>
          <a:p>
            <a:r>
              <a:rPr lang="en-US" altLang="zh-CN" b="1" dirty="0" smtClean="0">
                <a:solidFill>
                  <a:schemeClr val="bg1"/>
                </a:solidFill>
              </a:rPr>
              <a:t>Color field:  Perturbation V wind </a:t>
            </a:r>
            <a:r>
              <a:rPr lang="en-US" altLang="zh-CN" b="1" dirty="0">
                <a:solidFill>
                  <a:schemeClr val="bg1"/>
                </a:solidFill>
              </a:rPr>
              <a:t>at the </a:t>
            </a:r>
            <a:r>
              <a:rPr lang="en-US" altLang="zh-CN" b="1" dirty="0" smtClean="0">
                <a:solidFill>
                  <a:schemeClr val="bg1"/>
                </a:solidFill>
              </a:rPr>
              <a:t>second lowest </a:t>
            </a:r>
            <a:r>
              <a:rPr lang="en-US" altLang="zh-CN" b="1" dirty="0">
                <a:solidFill>
                  <a:schemeClr val="bg1"/>
                </a:solidFill>
              </a:rPr>
              <a:t>model level (</a:t>
            </a:r>
            <a:r>
              <a:rPr lang="en-US" altLang="zh-CN" b="1" dirty="0" smtClean="0">
                <a:solidFill>
                  <a:schemeClr val="bg1"/>
                </a:solidFill>
              </a:rPr>
              <a:t>0.994 </a:t>
            </a:r>
            <a:r>
              <a:rPr lang="en-US" altLang="zh-CN" b="1" dirty="0">
                <a:solidFill>
                  <a:schemeClr val="bg1"/>
                </a:solidFill>
              </a:rPr>
              <a:t>sigma, about </a:t>
            </a:r>
            <a:r>
              <a:rPr lang="en-US" altLang="zh-CN" b="1" dirty="0" smtClean="0">
                <a:solidFill>
                  <a:schemeClr val="bg1"/>
                </a:solidFill>
              </a:rPr>
              <a:t>50m </a:t>
            </a:r>
            <a:r>
              <a:rPr lang="en-US" altLang="zh-CN" b="1" dirty="0">
                <a:solidFill>
                  <a:schemeClr val="bg1"/>
                </a:solidFill>
              </a:rPr>
              <a:t>above the surface</a:t>
            </a:r>
            <a:r>
              <a:rPr lang="en-US" altLang="zh-CN" b="1" dirty="0" smtClean="0">
                <a:solidFill>
                  <a:schemeClr val="bg1"/>
                </a:solidFill>
              </a:rPr>
              <a:t>)</a:t>
            </a:r>
            <a:endParaRPr lang="zh-CN" altLang="en-US" b="1" dirty="0">
              <a:solidFill>
                <a:schemeClr val="bg1"/>
              </a:solidFill>
            </a:endParaRPr>
          </a:p>
        </p:txBody>
      </p:sp>
      <p:grpSp>
        <p:nvGrpSpPr>
          <p:cNvPr id="5" name="组合 4"/>
          <p:cNvGrpSpPr/>
          <p:nvPr/>
        </p:nvGrpSpPr>
        <p:grpSpPr>
          <a:xfrm>
            <a:off x="-4176" y="1182699"/>
            <a:ext cx="9184407" cy="2534265"/>
            <a:chOff x="-4176" y="1110691"/>
            <a:chExt cx="9184407" cy="2534265"/>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76" y="1121730"/>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051720" y="1113345"/>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60126" y="1110691"/>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60232" y="1121730"/>
              <a:ext cx="2519999" cy="252322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51520" y="764704"/>
            <a:ext cx="2016224" cy="523220"/>
          </a:xfrm>
          <a:prstGeom prst="rect">
            <a:avLst/>
          </a:prstGeom>
          <a:noFill/>
        </p:spPr>
        <p:txBody>
          <a:bodyPr wrap="square" rtlCol="0">
            <a:spAutoFit/>
          </a:bodyPr>
          <a:lstStyle/>
          <a:p>
            <a:r>
              <a:rPr lang="en-US" altLang="zh-CN" sz="2800" b="1" dirty="0" smtClean="0">
                <a:solidFill>
                  <a:schemeClr val="bg1"/>
                </a:solidFill>
              </a:rPr>
              <a:t>Sea Breeze</a:t>
            </a:r>
            <a:endParaRPr lang="zh-CN" altLang="en-US" sz="2800" b="1" dirty="0">
              <a:solidFill>
                <a:schemeClr val="bg1"/>
              </a:solidFill>
            </a:endParaRPr>
          </a:p>
        </p:txBody>
      </p:sp>
      <p:grpSp>
        <p:nvGrpSpPr>
          <p:cNvPr id="16" name="组合 15"/>
          <p:cNvGrpSpPr/>
          <p:nvPr/>
        </p:nvGrpSpPr>
        <p:grpSpPr>
          <a:xfrm>
            <a:off x="-4176" y="3719407"/>
            <a:ext cx="9184407" cy="2534265"/>
            <a:chOff x="-4176" y="1110691"/>
            <a:chExt cx="9184407" cy="2534265"/>
          </a:xfrm>
        </p:grpSpPr>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76" y="1121730"/>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51720" y="1113345"/>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360126" y="1110691"/>
              <a:ext cx="2519999" cy="25232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660232" y="1121730"/>
              <a:ext cx="2519999" cy="252322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椭圆 13"/>
          <p:cNvSpPr/>
          <p:nvPr/>
        </p:nvSpPr>
        <p:spPr>
          <a:xfrm rot="20755474">
            <a:off x="4707117" y="4860117"/>
            <a:ext cx="1777246" cy="51314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rot="20755474">
            <a:off x="5029129" y="4411388"/>
            <a:ext cx="1036447" cy="450361"/>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20755474">
            <a:off x="7203493" y="4411387"/>
            <a:ext cx="1036447" cy="450361"/>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796136" y="4138227"/>
            <a:ext cx="1083989" cy="307777"/>
          </a:xfrm>
          <a:prstGeom prst="rect">
            <a:avLst/>
          </a:prstGeom>
          <a:solidFill>
            <a:schemeClr val="bg1"/>
          </a:solidFill>
        </p:spPr>
        <p:txBody>
          <a:bodyPr wrap="square" rtlCol="0">
            <a:spAutoFit/>
          </a:bodyPr>
          <a:lstStyle/>
          <a:p>
            <a:pPr algn="ctr"/>
            <a:r>
              <a:rPr lang="en-US" altLang="zh-CN" sz="1400" b="1" dirty="0" smtClean="0"/>
              <a:t>Gust Front</a:t>
            </a:r>
            <a:endParaRPr lang="zh-CN" altLang="en-US" sz="1400" b="1" dirty="0"/>
          </a:p>
        </p:txBody>
      </p:sp>
    </p:spTree>
    <p:extLst>
      <p:ext uri="{BB962C8B-B14F-4D97-AF65-F5344CB8AC3E}">
        <p14:creationId xmlns:p14="http://schemas.microsoft.com/office/powerpoint/2010/main" val="3681308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4499992" cy="830997"/>
          </a:xfrm>
          <a:prstGeom prst="rect">
            <a:avLst/>
          </a:prstGeom>
        </p:spPr>
        <p:txBody>
          <a:bodyPr wrap="square">
            <a:spAutoFit/>
          </a:bodyPr>
          <a:lstStyle/>
          <a:p>
            <a:r>
              <a:rPr lang="en-US" altLang="zh-CN" sz="2400" b="1" dirty="0" smtClean="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t>Background</a:t>
            </a:r>
            <a:r>
              <a:rPr lang="zh-CN" altLang="en-US"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t/>
            </a:r>
            <a:br>
              <a:rPr lang="zh-CN" altLang="en-US"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br>
            <a:endParaRPr lang="en-US" altLang="zh-CN"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endParaRPr>
          </a:p>
        </p:txBody>
      </p:sp>
      <p:grpSp>
        <p:nvGrpSpPr>
          <p:cNvPr id="11" name="组合 10"/>
          <p:cNvGrpSpPr/>
          <p:nvPr/>
        </p:nvGrpSpPr>
        <p:grpSpPr>
          <a:xfrm>
            <a:off x="15325" y="3812928"/>
            <a:ext cx="9155878" cy="2999281"/>
            <a:chOff x="-11878" y="830996"/>
            <a:chExt cx="9155878" cy="2999281"/>
          </a:xfrm>
        </p:grpSpPr>
        <p:grpSp>
          <p:nvGrpSpPr>
            <p:cNvPr id="10" name="组合 9"/>
            <p:cNvGrpSpPr/>
            <p:nvPr/>
          </p:nvGrpSpPr>
          <p:grpSpPr>
            <a:xfrm>
              <a:off x="-11878" y="830996"/>
              <a:ext cx="9155878" cy="2999281"/>
              <a:chOff x="-11878" y="830996"/>
              <a:chExt cx="9155878" cy="2999281"/>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8" y="830996"/>
                <a:ext cx="64674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3"/>
              <p:cNvSpPr txBox="1">
                <a:spLocks noChangeArrowheads="1"/>
              </p:cNvSpPr>
              <p:nvPr/>
            </p:nvSpPr>
            <p:spPr bwMode="auto">
              <a:xfrm>
                <a:off x="1763688" y="3460389"/>
                <a:ext cx="244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aramond" pitchFamily="18" charset="0"/>
                    <a:ea typeface="新細明體" pitchFamily="18" charset="-120"/>
                  </a:defRPr>
                </a:lvl1pPr>
                <a:lvl2pPr>
                  <a:defRPr kumimoji="1" sz="2800">
                    <a:solidFill>
                      <a:schemeClr val="tx1"/>
                    </a:solidFill>
                    <a:latin typeface="Garamond" pitchFamily="18" charset="0"/>
                    <a:ea typeface="新細明體" pitchFamily="18" charset="-120"/>
                  </a:defRPr>
                </a:lvl2pPr>
                <a:lvl3pPr>
                  <a:defRPr kumimoji="1" sz="2400">
                    <a:solidFill>
                      <a:schemeClr val="tx1"/>
                    </a:solidFill>
                    <a:latin typeface="Garamond" pitchFamily="18" charset="0"/>
                    <a:ea typeface="新細明體" pitchFamily="18" charset="-120"/>
                  </a:defRPr>
                </a:lvl3pPr>
                <a:lvl4pPr>
                  <a:defRPr kumimoji="1" sz="2000">
                    <a:solidFill>
                      <a:schemeClr val="tx1"/>
                    </a:solidFill>
                    <a:latin typeface="Garamond" pitchFamily="18" charset="0"/>
                    <a:ea typeface="新細明體" pitchFamily="18" charset="-120"/>
                  </a:defRPr>
                </a:lvl4pPr>
                <a:lvl5pPr>
                  <a:defRPr kumimoji="1" sz="2000">
                    <a:solidFill>
                      <a:schemeClr val="tx1"/>
                    </a:solidFill>
                    <a:latin typeface="Garamond" pitchFamily="18" charset="0"/>
                    <a:ea typeface="新細明體" pitchFamily="18" charset="-120"/>
                  </a:defRPr>
                </a:lvl5pPr>
                <a:lvl6pPr eaLnBrk="0" hangingPunct="0">
                  <a:defRPr kumimoji="1" sz="2000">
                    <a:solidFill>
                      <a:schemeClr val="tx1"/>
                    </a:solidFill>
                    <a:latin typeface="Garamond" pitchFamily="18" charset="0"/>
                    <a:ea typeface="新細明體" pitchFamily="18" charset="-120"/>
                  </a:defRPr>
                </a:lvl6pPr>
                <a:lvl7pPr eaLnBrk="0" hangingPunct="0">
                  <a:defRPr kumimoji="1" sz="2000">
                    <a:solidFill>
                      <a:schemeClr val="tx1"/>
                    </a:solidFill>
                    <a:latin typeface="Garamond" pitchFamily="18" charset="0"/>
                    <a:ea typeface="新細明體" pitchFamily="18" charset="-120"/>
                  </a:defRPr>
                </a:lvl7pPr>
                <a:lvl8pPr eaLnBrk="0" hangingPunct="0">
                  <a:defRPr kumimoji="1" sz="2000">
                    <a:solidFill>
                      <a:schemeClr val="tx1"/>
                    </a:solidFill>
                    <a:latin typeface="Garamond" pitchFamily="18" charset="0"/>
                    <a:ea typeface="新細明體" pitchFamily="18" charset="-120"/>
                  </a:defRPr>
                </a:lvl8pPr>
                <a:lvl9pPr eaLnBrk="0" hangingPunct="0">
                  <a:defRPr kumimoji="1" sz="2000">
                    <a:solidFill>
                      <a:schemeClr val="tx1"/>
                    </a:solidFill>
                    <a:latin typeface="Garamond" pitchFamily="18" charset="0"/>
                    <a:ea typeface="新細明體" pitchFamily="18" charset="-120"/>
                  </a:defRPr>
                </a:lvl9pPr>
              </a:lstStyle>
              <a:p>
                <a:r>
                  <a:rPr lang="en-US" altLang="zh-TW" sz="1800" dirty="0">
                    <a:solidFill>
                      <a:prstClr val="white"/>
                    </a:solidFill>
                    <a:latin typeface="Arial" pitchFamily="34" charset="0"/>
                  </a:rPr>
                  <a:t>Ding and Chan (2005)</a:t>
                </a:r>
                <a:endParaRPr lang="zh-TW" altLang="en-US" sz="1800" dirty="0">
                  <a:solidFill>
                    <a:prstClr val="white"/>
                  </a:solidFill>
                  <a:latin typeface="Arial" pitchFamily="34" charset="0"/>
                </a:endParaRPr>
              </a:p>
            </p:txBody>
          </p:sp>
          <p:sp>
            <p:nvSpPr>
              <p:cNvPr id="6" name="TextBox 5"/>
              <p:cNvSpPr txBox="1"/>
              <p:nvPr/>
            </p:nvSpPr>
            <p:spPr>
              <a:xfrm>
                <a:off x="6455597" y="980728"/>
                <a:ext cx="2688403" cy="2031325"/>
              </a:xfrm>
              <a:prstGeom prst="rect">
                <a:avLst/>
              </a:prstGeom>
              <a:noFill/>
            </p:spPr>
            <p:txBody>
              <a:bodyPr wrap="square" rtlCol="0">
                <a:spAutoFit/>
              </a:bodyPr>
              <a:lstStyle/>
              <a:p>
                <a:r>
                  <a:rPr lang="en-US" altLang="zh-CN" dirty="0" smtClean="0">
                    <a:solidFill>
                      <a:prstClr val="white"/>
                    </a:solidFill>
                  </a:rPr>
                  <a:t>Indian </a:t>
                </a:r>
                <a:r>
                  <a:rPr lang="en-US" altLang="zh-CN" dirty="0">
                    <a:solidFill>
                      <a:prstClr val="white"/>
                    </a:solidFill>
                  </a:rPr>
                  <a:t>summer </a:t>
                </a:r>
                <a:r>
                  <a:rPr lang="en-US" altLang="zh-CN" dirty="0" smtClean="0">
                    <a:solidFill>
                      <a:prstClr val="white"/>
                    </a:solidFill>
                  </a:rPr>
                  <a:t>monsoon </a:t>
                </a:r>
                <a:r>
                  <a:rPr lang="en-US" altLang="zh-CN" dirty="0">
                    <a:solidFill>
                      <a:prstClr val="white"/>
                    </a:solidFill>
                  </a:rPr>
                  <a:t>(ISM</a:t>
                </a:r>
                <a:r>
                  <a:rPr lang="en-US" altLang="zh-CN" dirty="0" smtClean="0">
                    <a:solidFill>
                      <a:prstClr val="white"/>
                    </a:solidFill>
                  </a:rPr>
                  <a:t>)</a:t>
                </a:r>
              </a:p>
              <a:p>
                <a:r>
                  <a:rPr lang="en-US" altLang="zh-CN" dirty="0" smtClean="0">
                    <a:solidFill>
                      <a:prstClr val="white"/>
                    </a:solidFill>
                  </a:rPr>
                  <a:t>western </a:t>
                </a:r>
                <a:r>
                  <a:rPr lang="en-US" altLang="zh-CN" dirty="0">
                    <a:solidFill>
                      <a:prstClr val="white"/>
                    </a:solidFill>
                  </a:rPr>
                  <a:t>North Pacific </a:t>
                </a:r>
                <a:r>
                  <a:rPr lang="en-US" altLang="zh-CN" dirty="0" smtClean="0">
                    <a:solidFill>
                      <a:prstClr val="white"/>
                    </a:solidFill>
                  </a:rPr>
                  <a:t>summer  monsoon </a:t>
                </a:r>
                <a:r>
                  <a:rPr lang="en-US" altLang="zh-CN" dirty="0">
                    <a:solidFill>
                      <a:prstClr val="white"/>
                    </a:solidFill>
                  </a:rPr>
                  <a:t>(WNPSM) </a:t>
                </a:r>
                <a:endParaRPr lang="en-US" altLang="zh-CN" dirty="0" smtClean="0">
                  <a:solidFill>
                    <a:prstClr val="white"/>
                  </a:solidFill>
                </a:endParaRPr>
              </a:p>
              <a:p>
                <a:r>
                  <a:rPr lang="en-US" altLang="zh-CN" dirty="0" smtClean="0">
                    <a:solidFill>
                      <a:prstClr val="white"/>
                    </a:solidFill>
                  </a:rPr>
                  <a:t>the </a:t>
                </a:r>
                <a:r>
                  <a:rPr lang="en-US" altLang="zh-CN" dirty="0">
                    <a:solidFill>
                      <a:prstClr val="white"/>
                    </a:solidFill>
                  </a:rPr>
                  <a:t>East Asian summer</a:t>
                </a:r>
              </a:p>
              <a:p>
                <a:r>
                  <a:rPr lang="en-US" altLang="zh-CN" dirty="0">
                    <a:solidFill>
                      <a:prstClr val="white"/>
                    </a:solidFill>
                  </a:rPr>
                  <a:t>monsoon (EASM</a:t>
                </a:r>
                <a:r>
                  <a:rPr lang="en-US" altLang="zh-CN" dirty="0" smtClean="0">
                    <a:solidFill>
                      <a:prstClr val="white"/>
                    </a:solidFill>
                  </a:rPr>
                  <a:t>)</a:t>
                </a:r>
                <a:endParaRPr lang="zh-CN" altLang="en-US" dirty="0">
                  <a:solidFill>
                    <a:prstClr val="white"/>
                  </a:solidFill>
                </a:endParaRPr>
              </a:p>
            </p:txBody>
          </p:sp>
        </p:grpSp>
        <p:sp>
          <p:nvSpPr>
            <p:cNvPr id="8" name="椭圆 7"/>
            <p:cNvSpPr/>
            <p:nvPr/>
          </p:nvSpPr>
          <p:spPr>
            <a:xfrm>
              <a:off x="2988444" y="2140683"/>
              <a:ext cx="431428" cy="35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 name="组合 12"/>
          <p:cNvGrpSpPr/>
          <p:nvPr/>
        </p:nvGrpSpPr>
        <p:grpSpPr>
          <a:xfrm>
            <a:off x="0" y="593729"/>
            <a:ext cx="8862194" cy="3043042"/>
            <a:chOff x="30286" y="3814700"/>
            <a:chExt cx="8862194" cy="3043042"/>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6" y="3814700"/>
              <a:ext cx="7335332" cy="304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2"/>
            <p:cNvSpPr txBox="1">
              <a:spLocks noChangeArrowheads="1"/>
            </p:cNvSpPr>
            <p:nvPr/>
          </p:nvSpPr>
          <p:spPr bwMode="auto">
            <a:xfrm>
              <a:off x="7365618" y="4221088"/>
              <a:ext cx="15268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Garamond" pitchFamily="18" charset="0"/>
                  <a:ea typeface="新細明體" pitchFamily="18" charset="-120"/>
                </a:defRPr>
              </a:lvl1pPr>
              <a:lvl2pPr>
                <a:defRPr kumimoji="1" sz="2800">
                  <a:solidFill>
                    <a:schemeClr val="tx1"/>
                  </a:solidFill>
                  <a:latin typeface="Garamond" pitchFamily="18" charset="0"/>
                  <a:ea typeface="新細明體" pitchFamily="18" charset="-120"/>
                </a:defRPr>
              </a:lvl2pPr>
              <a:lvl3pPr>
                <a:defRPr kumimoji="1" sz="2400">
                  <a:solidFill>
                    <a:schemeClr val="tx1"/>
                  </a:solidFill>
                  <a:latin typeface="Garamond" pitchFamily="18" charset="0"/>
                  <a:ea typeface="新細明體" pitchFamily="18" charset="-120"/>
                </a:defRPr>
              </a:lvl3pPr>
              <a:lvl4pPr>
                <a:defRPr kumimoji="1" sz="2000">
                  <a:solidFill>
                    <a:schemeClr val="tx1"/>
                  </a:solidFill>
                  <a:latin typeface="Garamond" pitchFamily="18" charset="0"/>
                  <a:ea typeface="新細明體" pitchFamily="18" charset="-120"/>
                </a:defRPr>
              </a:lvl4pPr>
              <a:lvl5pPr>
                <a:defRPr kumimoji="1" sz="2000">
                  <a:solidFill>
                    <a:schemeClr val="tx1"/>
                  </a:solidFill>
                  <a:latin typeface="Garamond" pitchFamily="18" charset="0"/>
                  <a:ea typeface="新細明體" pitchFamily="18" charset="-120"/>
                </a:defRPr>
              </a:lvl5pPr>
              <a:lvl6pPr eaLnBrk="0" hangingPunct="0">
                <a:defRPr kumimoji="1" sz="2000">
                  <a:solidFill>
                    <a:schemeClr val="tx1"/>
                  </a:solidFill>
                  <a:latin typeface="Garamond" pitchFamily="18" charset="0"/>
                  <a:ea typeface="新細明體" pitchFamily="18" charset="-120"/>
                </a:defRPr>
              </a:lvl6pPr>
              <a:lvl7pPr eaLnBrk="0" hangingPunct="0">
                <a:defRPr kumimoji="1" sz="2000">
                  <a:solidFill>
                    <a:schemeClr val="tx1"/>
                  </a:solidFill>
                  <a:latin typeface="Garamond" pitchFamily="18" charset="0"/>
                  <a:ea typeface="新細明體" pitchFamily="18" charset="-120"/>
                </a:defRPr>
              </a:lvl7pPr>
              <a:lvl8pPr eaLnBrk="0" hangingPunct="0">
                <a:defRPr kumimoji="1" sz="2000">
                  <a:solidFill>
                    <a:schemeClr val="tx1"/>
                  </a:solidFill>
                  <a:latin typeface="Garamond" pitchFamily="18" charset="0"/>
                  <a:ea typeface="新細明體" pitchFamily="18" charset="-120"/>
                </a:defRPr>
              </a:lvl8pPr>
              <a:lvl9pPr eaLnBrk="0" hangingPunct="0">
                <a:defRPr kumimoji="1" sz="2000">
                  <a:solidFill>
                    <a:schemeClr val="tx1"/>
                  </a:solidFill>
                  <a:latin typeface="Garamond" pitchFamily="18" charset="0"/>
                  <a:ea typeface="新細明體" pitchFamily="18" charset="-120"/>
                </a:defRPr>
              </a:lvl9pPr>
            </a:lstStyle>
            <a:p>
              <a:r>
                <a:rPr lang="en-US" altLang="zh-TW" sz="1800" dirty="0" err="1">
                  <a:solidFill>
                    <a:prstClr val="white"/>
                  </a:solidFill>
                  <a:latin typeface="Arial" pitchFamily="34" charset="0"/>
                </a:rPr>
                <a:t>Janowick</a:t>
              </a:r>
              <a:r>
                <a:rPr lang="en-US" altLang="zh-TW" sz="1800" dirty="0">
                  <a:solidFill>
                    <a:prstClr val="white"/>
                  </a:solidFill>
                  <a:latin typeface="Arial" pitchFamily="34" charset="0"/>
                </a:rPr>
                <a:t> and </a:t>
              </a:r>
              <a:r>
                <a:rPr lang="en-US" altLang="zh-TW" sz="1800" dirty="0" err="1">
                  <a:solidFill>
                    <a:prstClr val="white"/>
                  </a:solidFill>
                  <a:latin typeface="Arial" pitchFamily="34" charset="0"/>
                </a:rPr>
                <a:t>Xie</a:t>
              </a:r>
              <a:r>
                <a:rPr lang="en-US" altLang="zh-TW" sz="1800" dirty="0">
                  <a:solidFill>
                    <a:prstClr val="white"/>
                  </a:solidFill>
                  <a:latin typeface="Arial" pitchFamily="34" charset="0"/>
                </a:rPr>
                <a:t> (2003)</a:t>
              </a:r>
              <a:endParaRPr lang="zh-TW" altLang="en-US" sz="1800" dirty="0">
                <a:solidFill>
                  <a:prstClr val="white"/>
                </a:solidFill>
                <a:latin typeface="Arial" pitchFamily="34" charset="0"/>
              </a:endParaRPr>
            </a:p>
          </p:txBody>
        </p:sp>
        <p:sp>
          <p:nvSpPr>
            <p:cNvPr id="12" name="椭圆 11"/>
            <p:cNvSpPr/>
            <p:nvPr/>
          </p:nvSpPr>
          <p:spPr>
            <a:xfrm>
              <a:off x="2557016" y="4792205"/>
              <a:ext cx="431428" cy="352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352484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5536" y="104030"/>
            <a:ext cx="8186266" cy="6120000"/>
            <a:chOff x="395536" y="220662"/>
            <a:chExt cx="8186266" cy="6637338"/>
          </a:xfrm>
        </p:grpSpPr>
        <p:pic>
          <p:nvPicPr>
            <p:cNvPr id="5122" name="Picture 2" descr="H:\Model_Compare\data\IDEAL\pic_geo\geo-coast-small\Y_section_2D\48h-Z_pertubation_Hwind994_Crossline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0662"/>
              <a:ext cx="3810000" cy="663733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Model_Compare\data\IDEAL\pic_geo\geo-coast-small-fakedry\Y_section_2D\48h-Z_pertubation_Hwind994_Crossline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802" y="220662"/>
              <a:ext cx="3810000" cy="663733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接箭头连接符 3"/>
            <p:cNvCxnSpPr/>
            <p:nvPr/>
          </p:nvCxnSpPr>
          <p:spPr>
            <a:xfrm flipV="1">
              <a:off x="2267744" y="3933056"/>
              <a:ext cx="395516"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084168" y="3358130"/>
              <a:ext cx="1008112" cy="8430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2233566" y="4401108"/>
              <a:ext cx="34178" cy="3864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6067079" y="4201167"/>
              <a:ext cx="34178" cy="5863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5536" y="4787534"/>
              <a:ext cx="806489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2663260" y="3851430"/>
              <a:ext cx="612596"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6" name="Picture 2" descr="H:\Model_Compare\data\IDEAL\pic_geo\geo-coast-small\Y_section_2D\HGT_region2.png"/>
          <p:cNvPicPr>
            <a:picLocks noChangeAspect="1" noChangeArrowheads="1"/>
          </p:cNvPicPr>
          <p:nvPr/>
        </p:nvPicPr>
        <p:blipFill rotWithShape="1">
          <a:blip r:embed="rId4">
            <a:extLst>
              <a:ext uri="{28A0092B-C50C-407E-A947-70E740481C1C}">
                <a14:useLocalDpi xmlns:a14="http://schemas.microsoft.com/office/drawing/2010/main" val="0"/>
              </a:ext>
            </a:extLst>
          </a:blip>
          <a:srcRect l="6603" b="16902"/>
          <a:stretch/>
        </p:blipFill>
        <p:spPr bwMode="auto">
          <a:xfrm>
            <a:off x="1282272" y="5589240"/>
            <a:ext cx="2713664" cy="119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Model_Compare\data\IDEAL\pic_geo\geo-coast-small\Y_section_2D\HGT_region2.png"/>
          <p:cNvPicPr>
            <a:picLocks noChangeAspect="1" noChangeArrowheads="1"/>
          </p:cNvPicPr>
          <p:nvPr/>
        </p:nvPicPr>
        <p:blipFill rotWithShape="1">
          <a:blip r:embed="rId4">
            <a:extLst>
              <a:ext uri="{28A0092B-C50C-407E-A947-70E740481C1C}">
                <a14:useLocalDpi xmlns:a14="http://schemas.microsoft.com/office/drawing/2010/main" val="0"/>
              </a:ext>
            </a:extLst>
          </a:blip>
          <a:srcRect l="6603" b="16902"/>
          <a:stretch/>
        </p:blipFill>
        <p:spPr bwMode="auto">
          <a:xfrm>
            <a:off x="5170704" y="5589240"/>
            <a:ext cx="2713664" cy="1196751"/>
          </a:xfrm>
          <a:prstGeom prst="rect">
            <a:avLst/>
          </a:prstGeom>
          <a:noFill/>
          <a:extLst>
            <a:ext uri="{909E8E84-426E-40DD-AFC4-6F175D3DCCD1}">
              <a14:hiddenFill xmlns:a14="http://schemas.microsoft.com/office/drawing/2010/main">
                <a:solidFill>
                  <a:srgbClr val="FFFFFF"/>
                </a:solidFill>
              </a14:hiddenFill>
            </a:ext>
          </a:extLst>
        </p:spPr>
      </p:pic>
      <p:sp>
        <p:nvSpPr>
          <p:cNvPr id="3" name="椭圆 2"/>
          <p:cNvSpPr/>
          <p:nvPr/>
        </p:nvSpPr>
        <p:spPr>
          <a:xfrm>
            <a:off x="1691680" y="1628800"/>
            <a:ext cx="541886" cy="86409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564744" y="1608600"/>
            <a:ext cx="541886" cy="86409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1547664" y="0"/>
            <a:ext cx="2016224" cy="523220"/>
          </a:xfrm>
          <a:prstGeom prst="rect">
            <a:avLst/>
          </a:prstGeom>
          <a:noFill/>
        </p:spPr>
        <p:txBody>
          <a:bodyPr wrap="square" rtlCol="0">
            <a:spAutoFit/>
          </a:bodyPr>
          <a:lstStyle/>
          <a:p>
            <a:pPr algn="ctr"/>
            <a:r>
              <a:rPr lang="en-US" altLang="zh-CN" sz="2800" b="1" dirty="0" smtClean="0"/>
              <a:t>IDEAL EXP</a:t>
            </a:r>
            <a:endParaRPr lang="zh-CN" altLang="en-US" sz="2800" b="1" dirty="0"/>
          </a:p>
        </p:txBody>
      </p:sp>
      <p:sp>
        <p:nvSpPr>
          <p:cNvPr id="16" name="TextBox 15"/>
          <p:cNvSpPr txBox="1"/>
          <p:nvPr/>
        </p:nvSpPr>
        <p:spPr>
          <a:xfrm>
            <a:off x="5395905" y="22190"/>
            <a:ext cx="2263262" cy="523220"/>
          </a:xfrm>
          <a:prstGeom prst="rect">
            <a:avLst/>
          </a:prstGeom>
          <a:noFill/>
        </p:spPr>
        <p:txBody>
          <a:bodyPr wrap="square" rtlCol="0">
            <a:spAutoFit/>
          </a:bodyPr>
          <a:lstStyle/>
          <a:p>
            <a:r>
              <a:rPr lang="en-US" altLang="zh-CN" sz="2800" b="1" dirty="0" smtClean="0"/>
              <a:t>FAKEDRY  EXP</a:t>
            </a:r>
            <a:endParaRPr lang="zh-CN" altLang="en-US" sz="2800" b="1" dirty="0"/>
          </a:p>
        </p:txBody>
      </p:sp>
    </p:spTree>
    <p:extLst>
      <p:ext uri="{BB962C8B-B14F-4D97-AF65-F5344CB8AC3E}">
        <p14:creationId xmlns:p14="http://schemas.microsoft.com/office/powerpoint/2010/main" val="3057856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275" y="980728"/>
            <a:ext cx="8496944" cy="5586145"/>
          </a:xfrm>
          <a:prstGeom prst="rect">
            <a:avLst/>
          </a:prstGeom>
          <a:noFill/>
        </p:spPr>
        <p:txBody>
          <a:bodyPr wrap="square" rtlCol="0">
            <a:spAutoFit/>
          </a:bodyPr>
          <a:lstStyle/>
          <a:p>
            <a:pPr marL="342900" indent="-342900" algn="just">
              <a:buAutoNum type="arabicPeriod"/>
            </a:pPr>
            <a:r>
              <a:rPr lang="en-US" altLang="zh-CN" sz="2100" dirty="0" smtClean="0">
                <a:solidFill>
                  <a:schemeClr val="bg1"/>
                </a:solidFill>
              </a:rPr>
              <a:t>the </a:t>
            </a:r>
            <a:r>
              <a:rPr lang="en-US" altLang="zh-CN" sz="2100" dirty="0">
                <a:solidFill>
                  <a:schemeClr val="bg1"/>
                </a:solidFill>
              </a:rPr>
              <a:t>nocturnal offshore rainfall in this region is induced by the convergence line between prevailing low-level wind and land breeze. Obvious inhomogeneity of rainfall intensity can be found along the coastline with heavier rainfall occurs in the region with coastal orography</a:t>
            </a:r>
            <a:r>
              <a:rPr lang="en-US" altLang="zh-CN" sz="2100" dirty="0" smtClean="0">
                <a:solidFill>
                  <a:schemeClr val="bg1"/>
                </a:solidFill>
              </a:rPr>
              <a:t>.</a:t>
            </a:r>
          </a:p>
          <a:p>
            <a:pPr marL="342900" indent="-342900" algn="just">
              <a:buAutoNum type="arabicPeriod"/>
            </a:pPr>
            <a:endParaRPr lang="en-US" altLang="zh-CN" sz="2100" dirty="0" smtClean="0">
              <a:solidFill>
                <a:schemeClr val="bg1"/>
              </a:solidFill>
            </a:endParaRPr>
          </a:p>
          <a:p>
            <a:pPr marL="342900" indent="-342900" algn="just">
              <a:buAutoNum type="arabicPeriod"/>
            </a:pPr>
            <a:r>
              <a:rPr lang="en-US" altLang="zh-CN" sz="2100" dirty="0">
                <a:solidFill>
                  <a:schemeClr val="bg1"/>
                </a:solidFill>
              </a:rPr>
              <a:t>Sensitivity experiment of terrain height shows that mountain breeze produced by coastal terrain can combine with land breeze and increasing the intensity of offshore convergence during night. </a:t>
            </a:r>
            <a:endParaRPr lang="en-US" altLang="zh-CN" sz="2100" dirty="0" smtClean="0">
              <a:solidFill>
                <a:schemeClr val="bg1"/>
              </a:solidFill>
            </a:endParaRPr>
          </a:p>
          <a:p>
            <a:pPr marL="342900" indent="-342900" algn="just">
              <a:buAutoNum type="arabicPeriod"/>
            </a:pPr>
            <a:endParaRPr lang="en-US" altLang="zh-CN" sz="2100" dirty="0">
              <a:solidFill>
                <a:schemeClr val="bg1"/>
              </a:solidFill>
            </a:endParaRPr>
          </a:p>
          <a:p>
            <a:pPr marL="342900" indent="-342900" algn="just">
              <a:buAutoNum type="arabicPeriod"/>
            </a:pPr>
            <a:r>
              <a:rPr lang="en-US" altLang="zh-CN" sz="2100" dirty="0">
                <a:solidFill>
                  <a:schemeClr val="bg1"/>
                </a:solidFill>
              </a:rPr>
              <a:t>In the daytime, Rainfall has clearly tends to propagate to inland area both in observations and simulation. This propagation is closely related to the inland penetration of sea breeze and it can be retard by the coastal mountain if this mountain is higher than certain altitude. </a:t>
            </a:r>
            <a:endParaRPr lang="en-US" altLang="zh-CN" sz="2100" dirty="0" smtClean="0">
              <a:solidFill>
                <a:schemeClr val="bg1"/>
              </a:solidFill>
            </a:endParaRPr>
          </a:p>
          <a:p>
            <a:pPr marL="342900" indent="-342900" algn="just">
              <a:buAutoNum type="arabicPeriod"/>
            </a:pPr>
            <a:endParaRPr lang="en-US" altLang="zh-CN" sz="2100" dirty="0">
              <a:solidFill>
                <a:schemeClr val="bg1"/>
              </a:solidFill>
            </a:endParaRPr>
          </a:p>
          <a:p>
            <a:pPr marL="342900" indent="-342900" algn="just">
              <a:buFontTx/>
              <a:buAutoNum type="arabicPeriod"/>
            </a:pPr>
            <a:r>
              <a:rPr lang="en-US" altLang="zh-CN" sz="2100" dirty="0">
                <a:solidFill>
                  <a:schemeClr val="bg1"/>
                </a:solidFill>
              </a:rPr>
              <a:t>Sensitivity experiments show that, cold pool dynamics also play an essential role in the inland penetration of precipitation and sea breeze over PRD during Mei-Yu season</a:t>
            </a:r>
            <a:r>
              <a:rPr lang="en-US" altLang="zh-CN" sz="2100" dirty="0" smtClean="0">
                <a:solidFill>
                  <a:schemeClr val="bg1"/>
                </a:solidFill>
              </a:rPr>
              <a:t>.</a:t>
            </a:r>
            <a:endParaRPr lang="zh-CN" altLang="zh-CN" sz="2100" dirty="0">
              <a:solidFill>
                <a:schemeClr val="bg1"/>
              </a:solidFill>
            </a:endParaRPr>
          </a:p>
        </p:txBody>
      </p:sp>
      <p:sp>
        <p:nvSpPr>
          <p:cNvPr id="3" name="矩形 2"/>
          <p:cNvSpPr/>
          <p:nvPr/>
        </p:nvSpPr>
        <p:spPr>
          <a:xfrm>
            <a:off x="638837" y="188640"/>
            <a:ext cx="8108382" cy="584775"/>
          </a:xfrm>
          <a:prstGeom prst="rect">
            <a:avLst/>
          </a:prstGeom>
        </p:spPr>
        <p:txBody>
          <a:bodyPr wrap="square">
            <a:spAutoFit/>
          </a:bodyPr>
          <a:lstStyle/>
          <a:p>
            <a:pPr algn="ctr"/>
            <a:r>
              <a:rPr lang="en-US" altLang="zh-CN"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Conclusion</a:t>
            </a:r>
            <a:endParaRPr lang="zh-CN" altLang="en-US" sz="32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841019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85" b="15458"/>
          <a:stretch/>
        </p:blipFill>
        <p:spPr bwMode="auto">
          <a:xfrm>
            <a:off x="-1" y="-27384"/>
            <a:ext cx="9144001" cy="689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17808" y="692696"/>
            <a:ext cx="8108382" cy="1077218"/>
          </a:xfrm>
          <a:prstGeom prst="rect">
            <a:avLst/>
          </a:prstGeom>
        </p:spPr>
        <p:txBody>
          <a:bodyPr wrap="square">
            <a:spAutoFit/>
          </a:bodyPr>
          <a:lstStyle/>
          <a:p>
            <a:pPr algn="ctr"/>
            <a:r>
              <a:rPr lang="en-US" altLang="zh-CN"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Thank you for your attention</a:t>
            </a:r>
            <a:r>
              <a:rPr lang="zh-CN" altLang="en-US"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a:t>
            </a:r>
            <a:endParaRPr lang="en-US" altLang="zh-CN"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a:p>
            <a:pPr algn="ctr"/>
            <a:r>
              <a:rPr lang="en-US" altLang="zh-CN"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Questions</a:t>
            </a:r>
            <a:r>
              <a:rPr lang="zh-CN" altLang="en-US" sz="32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a:t>
            </a:r>
            <a:endParaRPr lang="zh-CN" altLang="en-US" sz="32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233526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965" y="1124744"/>
            <a:ext cx="2863636" cy="4989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3502" y="1124744"/>
            <a:ext cx="2863636" cy="49896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33502" y="1124745"/>
            <a:ext cx="2863636" cy="498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964" y="241484"/>
            <a:ext cx="9058564" cy="523220"/>
          </a:xfrm>
          <a:prstGeom prst="rect">
            <a:avLst/>
          </a:prstGeom>
          <a:noFill/>
        </p:spPr>
        <p:txBody>
          <a:bodyPr wrap="square" rtlCol="0">
            <a:spAutoFit/>
          </a:bodyPr>
          <a:lstStyle/>
          <a:p>
            <a:r>
              <a:rPr lang="en-US" altLang="zh-CN" sz="2800" b="1" dirty="0" smtClean="0">
                <a:solidFill>
                  <a:schemeClr val="bg1"/>
                </a:solidFill>
              </a:rPr>
              <a:t>Hovmöller diagram of precipitation in three regions</a:t>
            </a:r>
            <a:endParaRPr lang="zh-CN" altLang="en-US" sz="2800" b="1" dirty="0">
              <a:solidFill>
                <a:schemeClr val="bg1"/>
              </a:solidFill>
            </a:endParaRPr>
          </a:p>
        </p:txBody>
      </p:sp>
      <p:sp>
        <p:nvSpPr>
          <p:cNvPr id="6" name="TextBox 5"/>
          <p:cNvSpPr txBox="1"/>
          <p:nvPr/>
        </p:nvSpPr>
        <p:spPr>
          <a:xfrm>
            <a:off x="689671" y="746004"/>
            <a:ext cx="2016224" cy="523220"/>
          </a:xfrm>
          <a:prstGeom prst="rect">
            <a:avLst/>
          </a:prstGeom>
          <a:noFill/>
        </p:spPr>
        <p:txBody>
          <a:bodyPr wrap="square" rtlCol="0">
            <a:spAutoFit/>
          </a:bodyPr>
          <a:lstStyle/>
          <a:p>
            <a:pPr algn="ctr"/>
            <a:r>
              <a:rPr lang="en-US" altLang="zh-CN" sz="2800" b="1" dirty="0" smtClean="0">
                <a:solidFill>
                  <a:schemeClr val="bg1"/>
                </a:solidFill>
              </a:rPr>
              <a:t>A</a:t>
            </a:r>
            <a:endParaRPr lang="zh-CN" altLang="en-US" sz="2800" b="1" dirty="0">
              <a:solidFill>
                <a:schemeClr val="bg1"/>
              </a:solidFill>
            </a:endParaRPr>
          </a:p>
        </p:txBody>
      </p:sp>
      <p:sp>
        <p:nvSpPr>
          <p:cNvPr id="7" name="TextBox 6"/>
          <p:cNvSpPr txBox="1"/>
          <p:nvPr/>
        </p:nvSpPr>
        <p:spPr>
          <a:xfrm>
            <a:off x="3577208" y="746005"/>
            <a:ext cx="2016224" cy="523220"/>
          </a:xfrm>
          <a:prstGeom prst="rect">
            <a:avLst/>
          </a:prstGeom>
          <a:noFill/>
        </p:spPr>
        <p:txBody>
          <a:bodyPr wrap="square" rtlCol="0">
            <a:spAutoFit/>
          </a:bodyPr>
          <a:lstStyle/>
          <a:p>
            <a:pPr algn="ctr"/>
            <a:r>
              <a:rPr lang="en-US" altLang="zh-CN" sz="2800" b="1" dirty="0" smtClean="0">
                <a:solidFill>
                  <a:schemeClr val="bg1"/>
                </a:solidFill>
              </a:rPr>
              <a:t>B</a:t>
            </a:r>
            <a:endParaRPr lang="zh-CN" altLang="en-US" sz="2800" b="1" dirty="0">
              <a:solidFill>
                <a:schemeClr val="bg1"/>
              </a:solidFill>
            </a:endParaRPr>
          </a:p>
        </p:txBody>
      </p:sp>
      <p:sp>
        <p:nvSpPr>
          <p:cNvPr id="8" name="TextBox 7"/>
          <p:cNvSpPr txBox="1"/>
          <p:nvPr/>
        </p:nvSpPr>
        <p:spPr>
          <a:xfrm>
            <a:off x="6457208" y="746005"/>
            <a:ext cx="2016224" cy="523220"/>
          </a:xfrm>
          <a:prstGeom prst="rect">
            <a:avLst/>
          </a:prstGeom>
          <a:noFill/>
        </p:spPr>
        <p:txBody>
          <a:bodyPr wrap="square" rtlCol="0">
            <a:spAutoFit/>
          </a:bodyPr>
          <a:lstStyle/>
          <a:p>
            <a:pPr algn="ctr"/>
            <a:r>
              <a:rPr lang="en-US" altLang="zh-CN" sz="2800" b="1" dirty="0" smtClean="0">
                <a:solidFill>
                  <a:schemeClr val="bg1"/>
                </a:solidFill>
              </a:rPr>
              <a:t>C</a:t>
            </a:r>
            <a:endParaRPr lang="zh-CN" altLang="en-US" sz="2800" b="1" dirty="0">
              <a:solidFill>
                <a:schemeClr val="bg1"/>
              </a:solidFill>
            </a:endParaRPr>
          </a:p>
        </p:txBody>
      </p:sp>
    </p:spTree>
    <p:extLst>
      <p:ext uri="{BB962C8B-B14F-4D97-AF65-F5344CB8AC3E}">
        <p14:creationId xmlns:p14="http://schemas.microsoft.com/office/powerpoint/2010/main" val="339655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p:cNvSpPr txBox="1"/>
          <p:nvPr/>
        </p:nvSpPr>
        <p:spPr>
          <a:xfrm>
            <a:off x="265964" y="116632"/>
            <a:ext cx="9058564" cy="523220"/>
          </a:xfrm>
          <a:prstGeom prst="rect">
            <a:avLst/>
          </a:prstGeom>
          <a:noFill/>
        </p:spPr>
        <p:txBody>
          <a:bodyPr wrap="square" rtlCol="0">
            <a:spAutoFit/>
          </a:bodyPr>
          <a:lstStyle/>
          <a:p>
            <a:r>
              <a:rPr lang="en-US" altLang="zh-CN" sz="2800" b="1" dirty="0" smtClean="0">
                <a:solidFill>
                  <a:schemeClr val="bg1"/>
                </a:solidFill>
              </a:rPr>
              <a:t>Hovmöller diagram of perturbation V wind</a:t>
            </a:r>
            <a:endParaRPr lang="zh-CN" altLang="en-US" sz="2800" b="1" dirty="0">
              <a:solidFill>
                <a:schemeClr val="bg1"/>
              </a:solidFill>
            </a:endParaRPr>
          </a:p>
        </p:txBody>
      </p:sp>
      <p:grpSp>
        <p:nvGrpSpPr>
          <p:cNvPr id="5" name="组合 4"/>
          <p:cNvGrpSpPr/>
          <p:nvPr/>
        </p:nvGrpSpPr>
        <p:grpSpPr>
          <a:xfrm>
            <a:off x="265965" y="511464"/>
            <a:ext cx="8631173" cy="5437816"/>
            <a:chOff x="265965" y="620688"/>
            <a:chExt cx="8631173" cy="5437816"/>
          </a:xfrm>
        </p:grpSpPr>
        <p:grpSp>
          <p:nvGrpSpPr>
            <p:cNvPr id="4" name="组合 3"/>
            <p:cNvGrpSpPr/>
            <p:nvPr/>
          </p:nvGrpSpPr>
          <p:grpSpPr>
            <a:xfrm>
              <a:off x="265965" y="620688"/>
              <a:ext cx="8631173" cy="5133616"/>
              <a:chOff x="265965" y="620688"/>
              <a:chExt cx="8631173" cy="5133616"/>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965" y="764703"/>
                <a:ext cx="2863636" cy="4989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53502" y="764703"/>
                <a:ext cx="2863636" cy="49896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33502" y="764704"/>
                <a:ext cx="2863636" cy="4989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箭头连接符 2"/>
              <p:cNvCxnSpPr/>
              <p:nvPr/>
            </p:nvCxnSpPr>
            <p:spPr>
              <a:xfrm flipV="1">
                <a:off x="1187624" y="2996952"/>
                <a:ext cx="360040"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4189804" y="3465004"/>
                <a:ext cx="395516"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4585320" y="3465004"/>
                <a:ext cx="418728"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6965049" y="3465004"/>
                <a:ext cx="395516" cy="4680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7255956" y="3468675"/>
                <a:ext cx="418728"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9671" y="620688"/>
                <a:ext cx="2016224" cy="523220"/>
              </a:xfrm>
              <a:prstGeom prst="rect">
                <a:avLst/>
              </a:prstGeom>
              <a:noFill/>
            </p:spPr>
            <p:txBody>
              <a:bodyPr wrap="square" rtlCol="0">
                <a:spAutoFit/>
              </a:bodyPr>
              <a:lstStyle/>
              <a:p>
                <a:pPr algn="ctr"/>
                <a:r>
                  <a:rPr lang="en-US" altLang="zh-CN" sz="2800" b="1" dirty="0" smtClean="0"/>
                  <a:t>A</a:t>
                </a:r>
                <a:endParaRPr lang="zh-CN" altLang="en-US" sz="2800" b="1" dirty="0"/>
              </a:p>
            </p:txBody>
          </p:sp>
          <p:sp>
            <p:nvSpPr>
              <p:cNvPr id="18" name="TextBox 17"/>
              <p:cNvSpPr txBox="1"/>
              <p:nvPr/>
            </p:nvSpPr>
            <p:spPr>
              <a:xfrm>
                <a:off x="3577208" y="620689"/>
                <a:ext cx="2016224" cy="523220"/>
              </a:xfrm>
              <a:prstGeom prst="rect">
                <a:avLst/>
              </a:prstGeom>
              <a:noFill/>
            </p:spPr>
            <p:txBody>
              <a:bodyPr wrap="square" rtlCol="0">
                <a:spAutoFit/>
              </a:bodyPr>
              <a:lstStyle/>
              <a:p>
                <a:pPr algn="ctr"/>
                <a:r>
                  <a:rPr lang="en-US" altLang="zh-CN" sz="2800" b="1" dirty="0" smtClean="0"/>
                  <a:t>B</a:t>
                </a:r>
                <a:endParaRPr lang="zh-CN" altLang="en-US" sz="2800" b="1" dirty="0"/>
              </a:p>
            </p:txBody>
          </p:sp>
          <p:sp>
            <p:nvSpPr>
              <p:cNvPr id="19" name="TextBox 18"/>
              <p:cNvSpPr txBox="1"/>
              <p:nvPr/>
            </p:nvSpPr>
            <p:spPr>
              <a:xfrm>
                <a:off x="6457208" y="620689"/>
                <a:ext cx="2016224" cy="523220"/>
              </a:xfrm>
              <a:prstGeom prst="rect">
                <a:avLst/>
              </a:prstGeom>
              <a:noFill/>
            </p:spPr>
            <p:txBody>
              <a:bodyPr wrap="square" rtlCol="0">
                <a:spAutoFit/>
              </a:bodyPr>
              <a:lstStyle/>
              <a:p>
                <a:pPr algn="ctr"/>
                <a:r>
                  <a:rPr lang="en-US" altLang="zh-CN" sz="2800" b="1" dirty="0" smtClean="0"/>
                  <a:t>C</a:t>
                </a:r>
                <a:endParaRPr lang="zh-CN" altLang="en-US" sz="2800" b="1" dirty="0"/>
              </a:p>
            </p:txBody>
          </p:sp>
        </p:grpSp>
        <p:pic>
          <p:nvPicPr>
            <p:cNvPr id="1027" name="Picture 3" descr="H:\Model_Compare\data\IDEAL\pic_geo\geo-coast-small\Y_section_2D\HGT_region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62" r="8441"/>
            <a:stretch/>
          </p:blipFill>
          <p:spPr bwMode="auto">
            <a:xfrm>
              <a:off x="586784" y="5427666"/>
              <a:ext cx="1800000" cy="607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Model_Compare\data\IDEAL\pic_geo\geo-coast-small\Y_section_2D\HGT_region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77" r="8380"/>
            <a:stretch/>
          </p:blipFill>
          <p:spPr bwMode="auto">
            <a:xfrm>
              <a:off x="3487562" y="5431934"/>
              <a:ext cx="1800000" cy="607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Model_Compare\data\IDEAL\pic_geo\geo-coast-small\Y_section_2D\HGT_region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62" r="8436"/>
            <a:stretch/>
          </p:blipFill>
          <p:spPr bwMode="auto">
            <a:xfrm>
              <a:off x="6352201" y="5450104"/>
              <a:ext cx="1807509" cy="6084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65964" y="5949280"/>
            <a:ext cx="8770532" cy="923330"/>
          </a:xfrm>
          <a:prstGeom prst="rect">
            <a:avLst/>
          </a:prstGeom>
          <a:noFill/>
        </p:spPr>
        <p:txBody>
          <a:bodyPr wrap="square" rtlCol="0">
            <a:spAutoFit/>
          </a:bodyPr>
          <a:lstStyle/>
          <a:p>
            <a:r>
              <a:rPr lang="en-US" altLang="zh-CN" dirty="0" smtClean="0">
                <a:solidFill>
                  <a:schemeClr val="bg1"/>
                </a:solidFill>
              </a:rPr>
              <a:t>Higher mountain (A) along the coastline can retard the inland propagation of sea breeze while lower mountain (B) not. The slope angle, slope length and atmospheric stability may also influence this propagation. </a:t>
            </a:r>
            <a:endParaRPr lang="zh-CN" altLang="en-US" dirty="0">
              <a:solidFill>
                <a:schemeClr val="bg1"/>
              </a:solidFill>
            </a:endParaRPr>
          </a:p>
        </p:txBody>
      </p:sp>
    </p:spTree>
    <p:extLst>
      <p:ext uri="{BB962C8B-B14F-4D97-AF65-F5344CB8AC3E}">
        <p14:creationId xmlns:p14="http://schemas.microsoft.com/office/powerpoint/2010/main" val="251516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H:\Model_Compare\data\MEAN\meiyu02-CU\pic\cross_section_slope\cross_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2" y="116632"/>
            <a:ext cx="4680000" cy="293036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Model_Compare\data\MEAN\meiyu02-CU\pic\cross_section_slope\cross_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90921"/>
            <a:ext cx="4680000" cy="29303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Model_Compare\data\MEAN\meiyu02-CU\pic\cross_section_slope\cross_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16631"/>
            <a:ext cx="4680000" cy="293036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Model_Compare\data\MEAN\meiyu02-CU\pic\cross_section_slope\cross_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765" y="3114054"/>
            <a:ext cx="4680000" cy="2930367"/>
          </a:xfrm>
          <a:prstGeom prst="rect">
            <a:avLst/>
          </a:prstGeom>
          <a:noFill/>
          <a:extLst>
            <a:ext uri="{909E8E84-426E-40DD-AFC4-6F175D3DCCD1}">
              <a14:hiddenFill xmlns:a14="http://schemas.microsoft.com/office/drawing/2010/main">
                <a:solidFill>
                  <a:srgbClr val="FFFFFF"/>
                </a:solidFill>
              </a14:hiddenFill>
            </a:ext>
          </a:extLst>
        </p:spPr>
      </p:pic>
      <p:sp>
        <p:nvSpPr>
          <p:cNvPr id="2" name="右箭头 1"/>
          <p:cNvSpPr/>
          <p:nvPr/>
        </p:nvSpPr>
        <p:spPr>
          <a:xfrm>
            <a:off x="827584" y="2276872"/>
            <a:ext cx="165618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5292080" y="2198718"/>
            <a:ext cx="1656184" cy="294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834035" y="5229200"/>
            <a:ext cx="1656184" cy="294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rot="16200000">
            <a:off x="2120938" y="4189631"/>
            <a:ext cx="1656184" cy="14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5457762" y="5252296"/>
            <a:ext cx="1548172" cy="147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rot="19417390">
            <a:off x="7005934" y="5013176"/>
            <a:ext cx="30237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625818">
            <a:off x="7374063" y="4836545"/>
            <a:ext cx="30237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323528" y="6048478"/>
            <a:ext cx="8496944" cy="646331"/>
          </a:xfrm>
          <a:prstGeom prst="rect">
            <a:avLst/>
          </a:prstGeom>
          <a:noFill/>
        </p:spPr>
        <p:txBody>
          <a:bodyPr wrap="square" rtlCol="0">
            <a:spAutoFit/>
          </a:bodyPr>
          <a:lstStyle/>
          <a:p>
            <a:pPr algn="just"/>
            <a:r>
              <a:rPr lang="en-US" altLang="zh-CN" b="1" dirty="0" smtClean="0">
                <a:solidFill>
                  <a:schemeClr val="bg1"/>
                </a:solidFill>
              </a:rPr>
              <a:t>Color </a:t>
            </a:r>
            <a:r>
              <a:rPr lang="en-US" altLang="zh-CN" b="1" dirty="0">
                <a:solidFill>
                  <a:schemeClr val="bg1"/>
                </a:solidFill>
              </a:rPr>
              <a:t>shading </a:t>
            </a:r>
            <a:r>
              <a:rPr lang="en-US" altLang="zh-CN" b="1" dirty="0" smtClean="0">
                <a:solidFill>
                  <a:schemeClr val="bg1"/>
                </a:solidFill>
              </a:rPr>
              <a:t>:  Equivalent </a:t>
            </a:r>
            <a:r>
              <a:rPr lang="en-US" altLang="zh-CN" b="1" dirty="0">
                <a:solidFill>
                  <a:schemeClr val="bg1"/>
                </a:solidFill>
              </a:rPr>
              <a:t>Potential Temperature </a:t>
            </a:r>
          </a:p>
          <a:p>
            <a:pPr algn="just"/>
            <a:r>
              <a:rPr lang="en-US" altLang="zh-CN" b="1" dirty="0" smtClean="0">
                <a:solidFill>
                  <a:schemeClr val="bg1"/>
                </a:solidFill>
              </a:rPr>
              <a:t>Vector : Diurnal variational wind  (minus the mean 24hrs wind)   </a:t>
            </a:r>
          </a:p>
        </p:txBody>
      </p:sp>
      <p:sp>
        <p:nvSpPr>
          <p:cNvPr id="14" name="TextBox 13"/>
          <p:cNvSpPr txBox="1"/>
          <p:nvPr/>
        </p:nvSpPr>
        <p:spPr>
          <a:xfrm>
            <a:off x="11372" y="4594030"/>
            <a:ext cx="1277992" cy="646331"/>
          </a:xfrm>
          <a:prstGeom prst="rect">
            <a:avLst/>
          </a:prstGeom>
          <a:solidFill>
            <a:schemeClr val="bg1"/>
          </a:solidFill>
        </p:spPr>
        <p:txBody>
          <a:bodyPr wrap="square" rtlCol="0">
            <a:spAutoFit/>
          </a:bodyPr>
          <a:lstStyle/>
          <a:p>
            <a:r>
              <a:rPr lang="en-US" altLang="zh-CN" b="1" dirty="0" smtClean="0"/>
              <a:t>Boundary Layer Jets</a:t>
            </a:r>
            <a:endParaRPr lang="zh-CN" altLang="en-US" b="1" dirty="0"/>
          </a:p>
        </p:txBody>
      </p:sp>
      <p:sp>
        <p:nvSpPr>
          <p:cNvPr id="16" name="圆角矩形 15"/>
          <p:cNvSpPr/>
          <p:nvPr/>
        </p:nvSpPr>
        <p:spPr bwMode="auto">
          <a:xfrm>
            <a:off x="1523540" y="-1"/>
            <a:ext cx="5784764" cy="370719"/>
          </a:xfrm>
          <a:prstGeom prst="roundRect">
            <a:avLst/>
          </a:prstGeom>
          <a:solidFill>
            <a:srgbClr val="FFFF00"/>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Mechanism of nocturnal convection on windward slope</a:t>
            </a:r>
          </a:p>
        </p:txBody>
      </p:sp>
    </p:spTree>
    <p:extLst>
      <p:ext uri="{BB962C8B-B14F-4D97-AF65-F5344CB8AC3E}">
        <p14:creationId xmlns:p14="http://schemas.microsoft.com/office/powerpoint/2010/main" val="356921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convection initiation and propagation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
        <p:nvSpPr>
          <p:cNvPr id="4" name="TextBox 3"/>
          <p:cNvSpPr txBox="1"/>
          <p:nvPr/>
        </p:nvSpPr>
        <p:spPr>
          <a:xfrm>
            <a:off x="430831" y="5235297"/>
            <a:ext cx="8713169" cy="707886"/>
          </a:xfrm>
          <a:prstGeom prst="rect">
            <a:avLst/>
          </a:prstGeom>
          <a:noFill/>
        </p:spPr>
        <p:txBody>
          <a:bodyPr wrap="square" rtlCol="0">
            <a:spAutoFit/>
          </a:bodyPr>
          <a:lstStyle/>
          <a:p>
            <a:r>
              <a:rPr lang="en-US" altLang="zh-CN" sz="2000" b="1" dirty="0">
                <a:solidFill>
                  <a:schemeClr val="bg1"/>
                </a:solidFill>
              </a:rPr>
              <a:t>The averaged </a:t>
            </a:r>
            <a:r>
              <a:rPr lang="en-US" altLang="zh-CN" sz="2000" b="1" dirty="0" err="1">
                <a:solidFill>
                  <a:schemeClr val="bg1"/>
                </a:solidFill>
              </a:rPr>
              <a:t>0.5</a:t>
            </a:r>
            <a:r>
              <a:rPr lang="en-US" altLang="zh-CN" sz="2000" b="1" baseline="30000" dirty="0" err="1">
                <a:solidFill>
                  <a:schemeClr val="bg1"/>
                </a:solidFill>
              </a:rPr>
              <a:t>o</a:t>
            </a:r>
            <a:r>
              <a:rPr lang="en-US" altLang="zh-CN" sz="2000" b="1" dirty="0">
                <a:solidFill>
                  <a:schemeClr val="bg1"/>
                </a:solidFill>
              </a:rPr>
              <a:t> radial velocities from the </a:t>
            </a:r>
            <a:r>
              <a:rPr lang="en-US" altLang="zh-CN" sz="2000" b="1" dirty="0" err="1">
                <a:solidFill>
                  <a:schemeClr val="bg1"/>
                </a:solidFill>
              </a:rPr>
              <a:t>GZRD</a:t>
            </a:r>
            <a:r>
              <a:rPr lang="en-US" altLang="zh-CN" sz="2000" b="1" dirty="0">
                <a:solidFill>
                  <a:schemeClr val="bg1"/>
                </a:solidFill>
              </a:rPr>
              <a:t> </a:t>
            </a:r>
            <a:r>
              <a:rPr lang="en-US" altLang="zh-CN" sz="2000" b="1" dirty="0" smtClean="0">
                <a:solidFill>
                  <a:schemeClr val="bg1"/>
                </a:solidFill>
              </a:rPr>
              <a:t>that also indicates the </a:t>
            </a:r>
            <a:r>
              <a:rPr lang="en-US" altLang="zh-CN" sz="2000" b="1" dirty="0">
                <a:solidFill>
                  <a:schemeClr val="bg1"/>
                </a:solidFill>
              </a:rPr>
              <a:t>nocturnal </a:t>
            </a:r>
            <a:r>
              <a:rPr lang="en-US" altLang="zh-CN" sz="2000" b="1" dirty="0" smtClean="0">
                <a:solidFill>
                  <a:schemeClr val="bg1"/>
                </a:solidFill>
              </a:rPr>
              <a:t>southwesterly </a:t>
            </a:r>
            <a:r>
              <a:rPr lang="en-US" altLang="zh-CN" sz="2000" b="1" dirty="0">
                <a:solidFill>
                  <a:schemeClr val="bg1"/>
                </a:solidFill>
              </a:rPr>
              <a:t>boundary layer </a:t>
            </a:r>
            <a:r>
              <a:rPr lang="en-US" altLang="zh-CN" sz="2000" b="1" dirty="0" smtClean="0">
                <a:solidFill>
                  <a:schemeClr val="bg1"/>
                </a:solidFill>
              </a:rPr>
              <a:t>jet.</a:t>
            </a:r>
          </a:p>
        </p:txBody>
      </p:sp>
      <p:pic>
        <p:nvPicPr>
          <p:cNvPr id="7170" name="Picture 2" descr="C:\Users\chen\Desktop\2015重新整理\0614\figure\fig9.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75000"/>
          <a:stretch/>
        </p:blipFill>
        <p:spPr bwMode="auto">
          <a:xfrm>
            <a:off x="264534" y="1268760"/>
            <a:ext cx="4307466" cy="344559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chen\Desktop\2015重新整理\0614\figure\fig9.jpg"/>
          <p:cNvPicPr>
            <a:picLocks noChangeAspect="1" noChangeArrowheads="1"/>
          </p:cNvPicPr>
          <p:nvPr/>
        </p:nvPicPr>
        <p:blipFill rotWithShape="1">
          <a:blip r:embed="rId2">
            <a:extLst>
              <a:ext uri="{28A0092B-C50C-407E-A947-70E740481C1C}">
                <a14:useLocalDpi xmlns:a14="http://schemas.microsoft.com/office/drawing/2010/main" val="0"/>
              </a:ext>
            </a:extLst>
          </a:blip>
          <a:srcRect l="51952" t="49988" b="23798"/>
          <a:stretch/>
        </p:blipFill>
        <p:spPr bwMode="auto">
          <a:xfrm>
            <a:off x="4572000" y="1268760"/>
            <a:ext cx="4112433" cy="344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0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(4) Possible </a:t>
            </a:r>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Coastal Convection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pic>
        <p:nvPicPr>
          <p:cNvPr id="5" name="图片 4" descr="C:\Users\chen\Desktop\修改\0821\WarmSeasonPaper\pic_JGR\jpg\fig2.jpg"/>
          <p:cNvPicPr/>
          <p:nvPr/>
        </p:nvPicPr>
        <p:blipFill rotWithShape="1">
          <a:blip r:embed="rId2" cstate="print">
            <a:extLst>
              <a:ext uri="{28A0092B-C50C-407E-A947-70E740481C1C}">
                <a14:useLocalDpi xmlns:a14="http://schemas.microsoft.com/office/drawing/2010/main" val="0"/>
              </a:ext>
            </a:extLst>
          </a:blip>
          <a:srcRect l="50000" b="49239"/>
          <a:stretch/>
        </p:blipFill>
        <p:spPr bwMode="auto">
          <a:xfrm>
            <a:off x="467544" y="1925727"/>
            <a:ext cx="3779173" cy="3447489"/>
          </a:xfrm>
          <a:prstGeom prst="rect">
            <a:avLst/>
          </a:prstGeom>
          <a:noFill/>
          <a:ln>
            <a:noFill/>
          </a:ln>
        </p:spPr>
      </p:pic>
      <p:pic>
        <p:nvPicPr>
          <p:cNvPr id="6" name="图片 5" descr="C:\Users\chen\Desktop\修改\0821\WarmSeasonPaper\pic_JGR\jpg\fig2.jpg"/>
          <p:cNvPicPr/>
          <p:nvPr/>
        </p:nvPicPr>
        <p:blipFill rotWithShape="1">
          <a:blip r:embed="rId2" cstate="print">
            <a:extLst>
              <a:ext uri="{28A0092B-C50C-407E-A947-70E740481C1C}">
                <a14:useLocalDpi xmlns:a14="http://schemas.microsoft.com/office/drawing/2010/main" val="0"/>
              </a:ext>
            </a:extLst>
          </a:blip>
          <a:srcRect l="50000" t="50000"/>
          <a:stretch/>
        </p:blipFill>
        <p:spPr bwMode="auto">
          <a:xfrm>
            <a:off x="4860032" y="1981246"/>
            <a:ext cx="3744416" cy="3391970"/>
          </a:xfrm>
          <a:prstGeom prst="rect">
            <a:avLst/>
          </a:prstGeom>
          <a:noFill/>
          <a:ln>
            <a:noFill/>
          </a:ln>
        </p:spPr>
      </p:pic>
      <p:sp>
        <p:nvSpPr>
          <p:cNvPr id="8" name="矩形 7"/>
          <p:cNvSpPr/>
          <p:nvPr/>
        </p:nvSpPr>
        <p:spPr>
          <a:xfrm>
            <a:off x="-23498" y="980728"/>
            <a:ext cx="9167498" cy="830997"/>
          </a:xfrm>
          <a:prstGeom prst="rect">
            <a:avLst/>
          </a:prstGeom>
        </p:spPr>
        <p:txBody>
          <a:bodyPr wrap="square">
            <a:spAutoFit/>
          </a:bodyPr>
          <a:lstStyle/>
          <a:p>
            <a:pPr algn="ctr" fontAlgn="base">
              <a:lnSpc>
                <a:spcPct val="150000"/>
              </a:lnSpc>
              <a:spcBef>
                <a:spcPct val="0"/>
              </a:spcBef>
              <a:spcAft>
                <a:spcPct val="0"/>
              </a:spcAft>
            </a:pPr>
            <a:r>
              <a:rPr lang="en-US" altLang="zh-CN" sz="3200" b="1" dirty="0" smtClean="0">
                <a:solidFill>
                  <a:srgbClr val="FFFF00"/>
                </a:solidFill>
                <a:latin typeface="Arial" panose="020B0604020202020204" pitchFamily="34" charset="0"/>
                <a:ea typeface="Arial Unicode MS" panose="020B0604020202020204" pitchFamily="34" charset="-122"/>
                <a:cs typeface="Arial" panose="020B0604020202020204" pitchFamily="34" charset="0"/>
              </a:rPr>
              <a:t>Spatial Distribution  Of </a:t>
            </a:r>
            <a:r>
              <a:rPr lang="en-US" altLang="zh-CN" sz="3200" b="1" dirty="0">
                <a:solidFill>
                  <a:srgbClr val="FFFF00"/>
                </a:solidFill>
                <a:latin typeface="Arial" panose="020B0604020202020204" pitchFamily="34" charset="0"/>
                <a:ea typeface="Arial Unicode MS" panose="020B0604020202020204" pitchFamily="34" charset="-122"/>
                <a:cs typeface="Arial" panose="020B0604020202020204" pitchFamily="34" charset="0"/>
              </a:rPr>
              <a:t> </a:t>
            </a:r>
            <a:r>
              <a:rPr lang="en-US" altLang="zh-CN" sz="3200" b="1" dirty="0" smtClean="0">
                <a:solidFill>
                  <a:srgbClr val="FFFF00"/>
                </a:solidFill>
                <a:latin typeface="Arial" panose="020B0604020202020204" pitchFamily="34" charset="0"/>
                <a:ea typeface="Arial Unicode MS" panose="020B0604020202020204" pitchFamily="34" charset="-122"/>
                <a:cs typeface="Arial" panose="020B0604020202020204" pitchFamily="34" charset="0"/>
              </a:rPr>
              <a:t>Convective </a:t>
            </a:r>
            <a:r>
              <a:rPr lang="en-US" altLang="zh-CN" sz="3200" b="1" dirty="0">
                <a:solidFill>
                  <a:srgbClr val="FFFF00"/>
                </a:solidFill>
                <a:latin typeface="Arial" panose="020B0604020202020204" pitchFamily="34" charset="0"/>
                <a:ea typeface="Arial Unicode MS" panose="020B0604020202020204" pitchFamily="34" charset="-122"/>
                <a:cs typeface="Arial" panose="020B0604020202020204" pitchFamily="34" charset="0"/>
              </a:rPr>
              <a:t> </a:t>
            </a:r>
            <a:r>
              <a:rPr lang="en-US" altLang="zh-CN" sz="3200" b="1" dirty="0" smtClean="0">
                <a:solidFill>
                  <a:srgbClr val="FFFF00"/>
                </a:solidFill>
                <a:latin typeface="Arial" panose="020B0604020202020204" pitchFamily="34" charset="0"/>
                <a:ea typeface="Arial Unicode MS" panose="020B0604020202020204" pitchFamily="34" charset="-122"/>
                <a:cs typeface="Arial" panose="020B0604020202020204" pitchFamily="34" charset="0"/>
              </a:rPr>
              <a:t>features</a:t>
            </a:r>
            <a:endParaRPr lang="zh-CN" altLang="en-US" sz="3200" b="1" dirty="0">
              <a:solidFill>
                <a:srgbClr val="FFFF0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9" name="圆角矩形 8"/>
          <p:cNvSpPr/>
          <p:nvPr/>
        </p:nvSpPr>
        <p:spPr bwMode="auto">
          <a:xfrm>
            <a:off x="899592" y="5661248"/>
            <a:ext cx="2645670" cy="792088"/>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800" b="1" dirty="0" smtClean="0">
                <a:latin typeface="+mj-lt"/>
                <a:ea typeface="黑体" pitchFamily="49" charset="-122"/>
              </a:rPr>
              <a:t>Warm Season</a:t>
            </a:r>
          </a:p>
        </p:txBody>
      </p:sp>
      <p:sp>
        <p:nvSpPr>
          <p:cNvPr id="10" name="圆角矩形 9"/>
          <p:cNvSpPr/>
          <p:nvPr/>
        </p:nvSpPr>
        <p:spPr bwMode="auto">
          <a:xfrm>
            <a:off x="5364088" y="5698392"/>
            <a:ext cx="2720796" cy="754944"/>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zh-CN" sz="2800" b="1" dirty="0" smtClean="0">
                <a:latin typeface="+mj-lt"/>
                <a:ea typeface="黑体" pitchFamily="49" charset="-122"/>
              </a:rPr>
              <a:t>Weak Synoptic </a:t>
            </a:r>
          </a:p>
          <a:p>
            <a:pPr algn="ctr" fontAlgn="base">
              <a:spcBef>
                <a:spcPct val="0"/>
              </a:spcBef>
              <a:spcAft>
                <a:spcPct val="0"/>
              </a:spcAft>
            </a:pPr>
            <a:r>
              <a:rPr lang="en-US" altLang="zh-CN" sz="2800" b="1" dirty="0" smtClean="0">
                <a:latin typeface="+mj-lt"/>
                <a:ea typeface="黑体" pitchFamily="49" charset="-122"/>
              </a:rPr>
              <a:t>Forcing</a:t>
            </a:r>
          </a:p>
        </p:txBody>
      </p:sp>
    </p:spTree>
    <p:extLst>
      <p:ext uri="{BB962C8B-B14F-4D97-AF65-F5344CB8AC3E}">
        <p14:creationId xmlns:p14="http://schemas.microsoft.com/office/powerpoint/2010/main" val="19464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组合 5"/>
          <p:cNvGrpSpPr/>
          <p:nvPr/>
        </p:nvGrpSpPr>
        <p:grpSpPr>
          <a:xfrm>
            <a:off x="1331640" y="930085"/>
            <a:ext cx="7344416" cy="5243542"/>
            <a:chOff x="164669" y="1058457"/>
            <a:chExt cx="5503381" cy="3604172"/>
          </a:xfrm>
        </p:grpSpPr>
        <p:pic>
          <p:nvPicPr>
            <p:cNvPr id="4098" name="Picture 2" descr="C:\Users\chen\Desktop\修改\0821\pic_JGR\jpg\fig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2128" y="1058457"/>
              <a:ext cx="2265922" cy="36041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hen\Desktop\修改\0821\pic_JGR\jpg\fig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669" y="1058457"/>
              <a:ext cx="2123728" cy="360417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圆角矩形 9"/>
          <p:cNvSpPr/>
          <p:nvPr/>
        </p:nvSpPr>
        <p:spPr bwMode="auto">
          <a:xfrm>
            <a:off x="77430" y="1196752"/>
            <a:ext cx="1254210" cy="396044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Vertical </a:t>
            </a:r>
          </a:p>
          <a:p>
            <a:pPr algn="ctr" fontAlgn="base">
              <a:lnSpc>
                <a:spcPct val="150000"/>
              </a:lnSpc>
              <a:spcBef>
                <a:spcPct val="0"/>
              </a:spcBef>
              <a:spcAft>
                <a:spcPct val="0"/>
              </a:spcAft>
            </a:pPr>
            <a:r>
              <a:rPr lang="en-US" altLang="zh-CN" sz="2000" b="1" dirty="0" smtClean="0">
                <a:latin typeface="+mj-lt"/>
                <a:ea typeface="黑体" pitchFamily="49" charset="-122"/>
              </a:rPr>
              <a:t>Profiler </a:t>
            </a:r>
          </a:p>
          <a:p>
            <a:pPr algn="ctr" fontAlgn="base">
              <a:lnSpc>
                <a:spcPct val="150000"/>
              </a:lnSpc>
              <a:spcBef>
                <a:spcPct val="0"/>
              </a:spcBef>
              <a:spcAft>
                <a:spcPct val="0"/>
              </a:spcAft>
            </a:pPr>
            <a:r>
              <a:rPr lang="en-US" altLang="zh-CN" sz="2000" b="1" dirty="0" smtClean="0">
                <a:latin typeface="+mj-lt"/>
                <a:ea typeface="黑体" pitchFamily="49" charset="-122"/>
              </a:rPr>
              <a:t>Of</a:t>
            </a:r>
          </a:p>
          <a:p>
            <a:pPr algn="ctr" fontAlgn="base">
              <a:lnSpc>
                <a:spcPct val="150000"/>
              </a:lnSpc>
              <a:spcBef>
                <a:spcPct val="0"/>
              </a:spcBef>
              <a:spcAft>
                <a:spcPct val="0"/>
              </a:spcAft>
            </a:pPr>
            <a:r>
              <a:rPr lang="en-US" altLang="zh-CN" sz="2000" b="1" dirty="0" smtClean="0">
                <a:latin typeface="+mj-lt"/>
                <a:ea typeface="黑体" pitchFamily="49" charset="-122"/>
              </a:rPr>
              <a:t>LLJ</a:t>
            </a:r>
          </a:p>
          <a:p>
            <a:pPr algn="ctr" fontAlgn="base">
              <a:lnSpc>
                <a:spcPct val="150000"/>
              </a:lnSpc>
              <a:spcBef>
                <a:spcPct val="0"/>
              </a:spcBef>
              <a:spcAft>
                <a:spcPct val="0"/>
              </a:spcAft>
            </a:pPr>
            <a:r>
              <a:rPr lang="en-US" altLang="zh-CN" sz="2000" b="1" dirty="0" smtClean="0">
                <a:latin typeface="+mj-lt"/>
                <a:ea typeface="黑体" pitchFamily="49" charset="-122"/>
              </a:rPr>
              <a:t>Occurrence</a:t>
            </a:r>
          </a:p>
          <a:p>
            <a:pPr algn="ctr" fontAlgn="base">
              <a:lnSpc>
                <a:spcPct val="150000"/>
              </a:lnSpc>
              <a:spcBef>
                <a:spcPct val="0"/>
              </a:spcBef>
              <a:spcAft>
                <a:spcPct val="0"/>
              </a:spcAft>
            </a:pPr>
            <a:r>
              <a:rPr lang="en-US" altLang="zh-CN" sz="2000" b="1" dirty="0" smtClean="0">
                <a:latin typeface="+mj-lt"/>
                <a:ea typeface="黑体" pitchFamily="49" charset="-122"/>
              </a:rPr>
              <a:t>frequency</a:t>
            </a:r>
          </a:p>
          <a:p>
            <a:pPr algn="ctr" fontAlgn="base">
              <a:lnSpc>
                <a:spcPct val="150000"/>
              </a:lnSpc>
              <a:spcBef>
                <a:spcPct val="0"/>
              </a:spcBef>
              <a:spcAft>
                <a:spcPct val="0"/>
              </a:spcAft>
            </a:pPr>
            <a:endParaRPr lang="en-US" altLang="zh-CN" sz="2000" b="1" dirty="0" smtClean="0">
              <a:latin typeface="+mj-lt"/>
              <a:ea typeface="黑体" pitchFamily="49" charset="-122"/>
            </a:endParaRPr>
          </a:p>
        </p:txBody>
      </p:sp>
      <p:sp>
        <p:nvSpPr>
          <p:cNvPr id="11" name="圆角矩形 10"/>
          <p:cNvSpPr/>
          <p:nvPr/>
        </p:nvSpPr>
        <p:spPr bwMode="auto">
          <a:xfrm>
            <a:off x="4427984" y="952047"/>
            <a:ext cx="1059116" cy="231264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No-LLJ</a:t>
            </a:r>
            <a:endParaRPr lang="zh-CN" altLang="en-US" sz="2000" b="1" dirty="0" smtClean="0">
              <a:latin typeface="+mj-lt"/>
              <a:ea typeface="黑体" pitchFamily="49" charset="-122"/>
            </a:endParaRPr>
          </a:p>
        </p:txBody>
      </p:sp>
      <p:sp>
        <p:nvSpPr>
          <p:cNvPr id="12" name="圆角矩形 11"/>
          <p:cNvSpPr/>
          <p:nvPr/>
        </p:nvSpPr>
        <p:spPr bwMode="auto">
          <a:xfrm>
            <a:off x="4419388" y="3717032"/>
            <a:ext cx="1059116" cy="231264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LLJ</a:t>
            </a:r>
          </a:p>
        </p:txBody>
      </p:sp>
      <p:sp>
        <p:nvSpPr>
          <p:cNvPr id="9" name="圆角矩形 8"/>
          <p:cNvSpPr/>
          <p:nvPr/>
        </p:nvSpPr>
        <p:spPr bwMode="auto">
          <a:xfrm>
            <a:off x="1475656" y="4509120"/>
            <a:ext cx="2592288" cy="1080120"/>
          </a:xfrm>
          <a:prstGeom prst="roundRect">
            <a:avLst/>
          </a:prstGeom>
          <a:solidFill>
            <a:srgbClr val="FFFF00">
              <a:alpha val="40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a:latin typeface="+mj-lt"/>
                <a:ea typeface="黑体" pitchFamily="49" charset="-122"/>
              </a:rPr>
              <a:t>boundary-layer </a:t>
            </a:r>
            <a:endParaRPr lang="en-US" altLang="zh-CN" sz="2000" b="1" dirty="0" smtClean="0">
              <a:latin typeface="+mj-lt"/>
              <a:ea typeface="黑体" pitchFamily="49" charset="-122"/>
            </a:endParaRPr>
          </a:p>
          <a:p>
            <a:pPr algn="ctr" fontAlgn="base">
              <a:lnSpc>
                <a:spcPct val="150000"/>
              </a:lnSpc>
              <a:spcBef>
                <a:spcPct val="0"/>
              </a:spcBef>
              <a:spcAft>
                <a:spcPct val="0"/>
              </a:spcAft>
            </a:pPr>
            <a:r>
              <a:rPr lang="en-US" altLang="zh-CN" sz="2000" b="1" dirty="0" smtClean="0">
                <a:latin typeface="+mj-lt"/>
                <a:ea typeface="黑体" pitchFamily="49" charset="-122"/>
              </a:rPr>
              <a:t>LLJs</a:t>
            </a:r>
          </a:p>
        </p:txBody>
      </p:sp>
      <p:sp>
        <p:nvSpPr>
          <p:cNvPr id="13" name="圆角矩形 12"/>
          <p:cNvSpPr/>
          <p:nvPr/>
        </p:nvSpPr>
        <p:spPr bwMode="auto">
          <a:xfrm>
            <a:off x="1475656" y="2577921"/>
            <a:ext cx="2592288" cy="1080120"/>
          </a:xfrm>
          <a:prstGeom prst="roundRect">
            <a:avLst/>
          </a:prstGeom>
          <a:solidFill>
            <a:srgbClr val="FFFF00">
              <a:alpha val="40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a:latin typeface="+mj-lt"/>
                <a:ea typeface="黑体" pitchFamily="49" charset="-122"/>
              </a:rPr>
              <a:t>synoptic-system-related</a:t>
            </a:r>
          </a:p>
          <a:p>
            <a:pPr algn="ctr" fontAlgn="base">
              <a:lnSpc>
                <a:spcPct val="150000"/>
              </a:lnSpc>
              <a:spcBef>
                <a:spcPct val="0"/>
              </a:spcBef>
              <a:spcAft>
                <a:spcPct val="0"/>
              </a:spcAft>
            </a:pPr>
            <a:r>
              <a:rPr lang="en-US" altLang="zh-CN" sz="2000" b="1" dirty="0">
                <a:latin typeface="+mj-lt"/>
                <a:ea typeface="黑体" pitchFamily="49" charset="-122"/>
              </a:rPr>
              <a:t>LLJs</a:t>
            </a:r>
          </a:p>
        </p:txBody>
      </p:sp>
      <p:sp>
        <p:nvSpPr>
          <p:cNvPr id="14" name="圆角矩形 13"/>
          <p:cNvSpPr/>
          <p:nvPr/>
        </p:nvSpPr>
        <p:spPr bwMode="auto">
          <a:xfrm>
            <a:off x="5975956" y="463173"/>
            <a:ext cx="2376264" cy="466912"/>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Spatial distribution</a:t>
            </a:r>
          </a:p>
        </p:txBody>
      </p:sp>
      <p:sp>
        <p:nvSpPr>
          <p:cNvPr id="2" name="矩形 1"/>
          <p:cNvSpPr/>
          <p:nvPr/>
        </p:nvSpPr>
        <p:spPr>
          <a:xfrm>
            <a:off x="77430" y="6186030"/>
            <a:ext cx="8598626" cy="646331"/>
          </a:xfrm>
          <a:prstGeom prst="rect">
            <a:avLst/>
          </a:prstGeom>
        </p:spPr>
        <p:txBody>
          <a:bodyPr wrap="square">
            <a:spAutoFit/>
          </a:bodyPr>
          <a:lstStyle/>
          <a:p>
            <a:r>
              <a:rPr lang="en-US" altLang="zh-CN" b="1" dirty="0" smtClean="0">
                <a:solidFill>
                  <a:schemeClr val="bg1"/>
                </a:solidFill>
              </a:rPr>
              <a:t>LLJ</a:t>
            </a:r>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1</a:t>
            </a:r>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wind speed &gt;</a:t>
            </a:r>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12.5 m/s</a:t>
            </a:r>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2</a:t>
            </a:r>
            <a:r>
              <a:rPr lang="zh-CN" altLang="en-US" b="1" dirty="0" smtClean="0">
                <a:solidFill>
                  <a:schemeClr val="bg1"/>
                </a:solidFill>
                <a:sym typeface="Wingdings" pitchFamily="2" charset="2"/>
              </a:rPr>
              <a:t>）</a:t>
            </a:r>
            <a:r>
              <a:rPr lang="en-US" altLang="zh-CN" b="1" dirty="0" smtClean="0">
                <a:solidFill>
                  <a:schemeClr val="bg1"/>
                </a:solidFill>
                <a:sym typeface="Wingdings" pitchFamily="2" charset="2"/>
              </a:rPr>
              <a:t>vertical  wind shear &gt; </a:t>
            </a:r>
            <a:r>
              <a:rPr lang="en-US" altLang="zh-CN" b="1" dirty="0" smtClean="0">
                <a:solidFill>
                  <a:schemeClr val="bg1"/>
                </a:solidFill>
              </a:rPr>
              <a:t>1</a:t>
            </a:r>
            <a:r>
              <a:rPr lang="en-US" altLang="zh-CN" b="1" dirty="0">
                <a:solidFill>
                  <a:schemeClr val="bg1"/>
                </a:solidFill>
              </a:rPr>
              <a:t>× </a:t>
            </a:r>
            <a:r>
              <a:rPr lang="en-US" altLang="zh-CN" b="1" dirty="0" smtClean="0">
                <a:solidFill>
                  <a:schemeClr val="bg1"/>
                </a:solidFill>
              </a:rPr>
              <a:t>10</a:t>
            </a:r>
            <a:r>
              <a:rPr lang="en-US" altLang="zh-CN" b="1" baseline="30000" dirty="0" smtClean="0">
                <a:solidFill>
                  <a:schemeClr val="bg1"/>
                </a:solidFill>
              </a:rPr>
              <a:t>-3</a:t>
            </a:r>
            <a:r>
              <a:rPr lang="en-US" altLang="zh-CN" b="1" dirty="0" smtClean="0">
                <a:solidFill>
                  <a:schemeClr val="bg1"/>
                </a:solidFill>
              </a:rPr>
              <a:t>s</a:t>
            </a:r>
            <a:r>
              <a:rPr lang="en-US" altLang="zh-CN" b="1" baseline="30000" dirty="0" smtClean="0">
                <a:solidFill>
                  <a:schemeClr val="bg1"/>
                </a:solidFill>
              </a:rPr>
              <a:t>-1</a:t>
            </a:r>
          </a:p>
          <a:p>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Chen et al</a:t>
            </a:r>
            <a:r>
              <a:rPr lang="zh-CN" altLang="en-US" b="1" dirty="0">
                <a:solidFill>
                  <a:schemeClr val="bg1"/>
                </a:solidFill>
                <a:sym typeface="Wingdings" pitchFamily="2" charset="2"/>
              </a:rPr>
              <a:t> </a:t>
            </a:r>
            <a:r>
              <a:rPr lang="en-US" altLang="zh-CN" b="1" dirty="0">
                <a:solidFill>
                  <a:schemeClr val="bg1"/>
                </a:solidFill>
                <a:sym typeface="Wingdings" pitchFamily="2" charset="2"/>
              </a:rPr>
              <a:t>,</a:t>
            </a:r>
            <a:r>
              <a:rPr lang="zh-CN" altLang="en-US" b="1" dirty="0" smtClean="0">
                <a:solidFill>
                  <a:schemeClr val="bg1"/>
                </a:solidFill>
                <a:sym typeface="Wingdings" pitchFamily="2" charset="2"/>
              </a:rPr>
              <a:t> </a:t>
            </a:r>
            <a:r>
              <a:rPr lang="en-US" altLang="zh-CN" b="1" dirty="0" smtClean="0">
                <a:solidFill>
                  <a:schemeClr val="bg1"/>
                </a:solidFill>
                <a:sym typeface="Wingdings" pitchFamily="2" charset="2"/>
              </a:rPr>
              <a:t>2014</a:t>
            </a:r>
            <a:r>
              <a:rPr lang="zh-CN" altLang="en-US" b="1" dirty="0" smtClean="0">
                <a:solidFill>
                  <a:schemeClr val="bg1"/>
                </a:solidFill>
                <a:sym typeface="Wingdings" pitchFamily="2" charset="2"/>
              </a:rPr>
              <a:t>）</a:t>
            </a:r>
            <a:endParaRPr lang="en-US" altLang="zh-CN" b="1" dirty="0">
              <a:solidFill>
                <a:schemeClr val="bg1"/>
              </a:solidFill>
              <a:sym typeface="Wingdings" pitchFamily="2" charset="2"/>
            </a:endParaRPr>
          </a:p>
        </p:txBody>
      </p:sp>
      <p:sp>
        <p:nvSpPr>
          <p:cNvPr id="16" name="矩形 15"/>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(4) Possible </a:t>
            </a:r>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Mechanisms of Coastal Convection</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custDataLst>
      <p:tags r:id="rId1"/>
    </p:custDataLst>
    <p:extLst>
      <p:ext uri="{BB962C8B-B14F-4D97-AF65-F5344CB8AC3E}">
        <p14:creationId xmlns:p14="http://schemas.microsoft.com/office/powerpoint/2010/main" val="326775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C:\Users\chen\Desktop\修改\0821\pic_JGR\jpg\fig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66175"/>
            <a:ext cx="4896544" cy="5858792"/>
          </a:xfrm>
          <a:prstGeom prst="rect">
            <a:avLst/>
          </a:prstGeom>
          <a:noFill/>
          <a:extLst>
            <a:ext uri="{909E8E84-426E-40DD-AFC4-6F175D3DCCD1}">
              <a14:hiddenFill xmlns:a14="http://schemas.microsoft.com/office/drawing/2010/main">
                <a:solidFill>
                  <a:srgbClr val="FFFFFF"/>
                </a:solidFill>
              </a14:hiddenFill>
            </a:ext>
          </a:extLst>
        </p:spPr>
      </p:pic>
      <p:sp>
        <p:nvSpPr>
          <p:cNvPr id="12" name="圆角矩形 11"/>
          <p:cNvSpPr/>
          <p:nvPr/>
        </p:nvSpPr>
        <p:spPr bwMode="auto">
          <a:xfrm>
            <a:off x="842324" y="599361"/>
            <a:ext cx="1425420"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No-</a:t>
            </a:r>
            <a:r>
              <a:rPr lang="en-US" altLang="zh-CN" sz="2000" b="1" dirty="0" err="1" smtClean="0">
                <a:latin typeface="+mj-lt"/>
                <a:ea typeface="黑体" pitchFamily="49" charset="-122"/>
              </a:rPr>
              <a:t>LLJ</a:t>
            </a:r>
            <a:endParaRPr lang="en-US" altLang="zh-CN" sz="2000" b="1" dirty="0" smtClean="0">
              <a:latin typeface="+mj-lt"/>
              <a:ea typeface="黑体" pitchFamily="49" charset="-122"/>
            </a:endParaRPr>
          </a:p>
        </p:txBody>
      </p:sp>
      <p:sp>
        <p:nvSpPr>
          <p:cNvPr id="13" name="圆角矩形 12"/>
          <p:cNvSpPr/>
          <p:nvPr/>
        </p:nvSpPr>
        <p:spPr bwMode="auto">
          <a:xfrm>
            <a:off x="3347864" y="600854"/>
            <a:ext cx="1425420"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err="1" smtClean="0">
                <a:latin typeface="+mj-lt"/>
                <a:ea typeface="黑体" pitchFamily="49" charset="-122"/>
              </a:rPr>
              <a:t>LLJ</a:t>
            </a:r>
            <a:endParaRPr lang="en-US" altLang="zh-CN" sz="2000" b="1" dirty="0" smtClean="0">
              <a:latin typeface="+mj-lt"/>
              <a:ea typeface="黑体" pitchFamily="49" charset="-122"/>
            </a:endParaRPr>
          </a:p>
        </p:txBody>
      </p:sp>
      <p:sp>
        <p:nvSpPr>
          <p:cNvPr id="15" name="TextBox 14"/>
          <p:cNvSpPr txBox="1"/>
          <p:nvPr/>
        </p:nvSpPr>
        <p:spPr>
          <a:xfrm>
            <a:off x="5593928" y="861306"/>
            <a:ext cx="3403512" cy="5940088"/>
          </a:xfrm>
          <a:prstGeom prst="rect">
            <a:avLst/>
          </a:prstGeom>
          <a:noFill/>
        </p:spPr>
        <p:txBody>
          <a:bodyPr wrap="square" rtlCol="0">
            <a:spAutoFit/>
          </a:bodyPr>
          <a:lstStyle/>
          <a:p>
            <a:r>
              <a:rPr lang="en-US" altLang="zh-CN" sz="2000" b="1" dirty="0" smtClean="0">
                <a:solidFill>
                  <a:schemeClr val="bg1"/>
                </a:solidFill>
              </a:rPr>
              <a:t>Reanalysis data</a:t>
            </a:r>
            <a:r>
              <a:rPr lang="zh-CN" altLang="en-US" sz="2000" b="1" dirty="0" smtClean="0">
                <a:solidFill>
                  <a:schemeClr val="bg1"/>
                </a:solidFill>
              </a:rPr>
              <a:t>：</a:t>
            </a:r>
            <a:endParaRPr lang="en-US" altLang="zh-CN" sz="2000" b="1" dirty="0" smtClean="0">
              <a:solidFill>
                <a:schemeClr val="bg1"/>
              </a:solidFill>
            </a:endParaRPr>
          </a:p>
          <a:p>
            <a:pPr marL="457200" indent="-457200">
              <a:buAutoNum type="arabicPeriod"/>
            </a:pPr>
            <a:r>
              <a:rPr lang="en-US" altLang="zh-CN" sz="2000" b="1" dirty="0" smtClean="0">
                <a:solidFill>
                  <a:schemeClr val="bg1"/>
                </a:solidFill>
              </a:rPr>
              <a:t>The </a:t>
            </a:r>
            <a:r>
              <a:rPr lang="en-US" altLang="zh-CN" sz="2000" b="1" dirty="0">
                <a:solidFill>
                  <a:schemeClr val="bg1"/>
                </a:solidFill>
              </a:rPr>
              <a:t>air at the 850 hPa level </a:t>
            </a:r>
            <a:r>
              <a:rPr lang="en-US" altLang="zh-CN" sz="2000" b="1" dirty="0" smtClean="0">
                <a:solidFill>
                  <a:schemeClr val="bg1"/>
                </a:solidFill>
              </a:rPr>
              <a:t>is moister </a:t>
            </a:r>
            <a:r>
              <a:rPr lang="en-US" altLang="zh-CN" sz="2000" b="1" dirty="0">
                <a:solidFill>
                  <a:schemeClr val="bg1"/>
                </a:solidFill>
              </a:rPr>
              <a:t>on LLJ days than on no-LLJ days </a:t>
            </a:r>
            <a:r>
              <a:rPr lang="en-US" altLang="zh-CN" sz="2000" b="1" dirty="0" smtClean="0">
                <a:solidFill>
                  <a:schemeClr val="bg1"/>
                </a:solidFill>
              </a:rPr>
              <a:t>on average</a:t>
            </a:r>
          </a:p>
          <a:p>
            <a:pPr marL="457200" indent="-457200">
              <a:buAutoNum type="arabicPeriod"/>
            </a:pPr>
            <a:r>
              <a:rPr lang="en-US" altLang="zh-CN" sz="2000" b="1" dirty="0" smtClean="0">
                <a:solidFill>
                  <a:schemeClr val="bg1"/>
                </a:solidFill>
              </a:rPr>
              <a:t>The </a:t>
            </a:r>
            <a:r>
              <a:rPr lang="en-US" altLang="zh-CN" sz="2000" b="1" dirty="0">
                <a:solidFill>
                  <a:schemeClr val="bg1"/>
                </a:solidFill>
              </a:rPr>
              <a:t>winds are southerly on LLJ days, </a:t>
            </a:r>
            <a:r>
              <a:rPr lang="en-US" altLang="zh-CN" sz="2000" b="1" dirty="0" smtClean="0">
                <a:solidFill>
                  <a:schemeClr val="bg1"/>
                </a:solidFill>
              </a:rPr>
              <a:t>which bring </a:t>
            </a:r>
            <a:r>
              <a:rPr lang="en-US" altLang="zh-CN" sz="2000" b="1" dirty="0">
                <a:solidFill>
                  <a:schemeClr val="bg1"/>
                </a:solidFill>
              </a:rPr>
              <a:t>moister and warmer air to PRD from </a:t>
            </a:r>
            <a:r>
              <a:rPr lang="en-US" altLang="zh-CN" sz="2000" b="1" dirty="0" smtClean="0">
                <a:solidFill>
                  <a:schemeClr val="bg1"/>
                </a:solidFill>
              </a:rPr>
              <a:t>the ocean</a:t>
            </a:r>
            <a:r>
              <a:rPr lang="en-US" altLang="zh-CN" sz="2000" b="1" dirty="0">
                <a:solidFill>
                  <a:schemeClr val="bg1"/>
                </a:solidFill>
              </a:rPr>
              <a:t>, while on no-LLJ days, the mean </a:t>
            </a:r>
            <a:r>
              <a:rPr lang="en-US" altLang="zh-CN" sz="2000" b="1" dirty="0" smtClean="0">
                <a:solidFill>
                  <a:schemeClr val="bg1"/>
                </a:solidFill>
              </a:rPr>
              <a:t>winds are </a:t>
            </a:r>
            <a:r>
              <a:rPr lang="en-US" altLang="zh-CN" sz="2000" b="1" dirty="0">
                <a:solidFill>
                  <a:schemeClr val="bg1"/>
                </a:solidFill>
              </a:rPr>
              <a:t>weaker and are from </a:t>
            </a:r>
            <a:r>
              <a:rPr lang="en-US" altLang="zh-CN" sz="2000" b="1" dirty="0" smtClean="0">
                <a:solidFill>
                  <a:schemeClr val="bg1"/>
                </a:solidFill>
              </a:rPr>
              <a:t>the southeast.</a:t>
            </a:r>
          </a:p>
          <a:p>
            <a:pPr marL="457200" indent="-457200">
              <a:buAutoNum type="arabicPeriod"/>
            </a:pPr>
            <a:r>
              <a:rPr lang="en-US" altLang="zh-CN" sz="2000" b="1" dirty="0" smtClean="0">
                <a:solidFill>
                  <a:schemeClr val="bg1"/>
                </a:solidFill>
              </a:rPr>
              <a:t>At </a:t>
            </a:r>
            <a:r>
              <a:rPr lang="en-US" altLang="zh-CN" sz="2000" b="1" dirty="0">
                <a:solidFill>
                  <a:schemeClr val="bg1"/>
                </a:solidFill>
              </a:rPr>
              <a:t>the surface, </a:t>
            </a:r>
            <a:r>
              <a:rPr lang="en-US" altLang="zh-CN" sz="2000" b="1" dirty="0" smtClean="0">
                <a:solidFill>
                  <a:schemeClr val="bg1"/>
                </a:solidFill>
              </a:rPr>
              <a:t>Stronger </a:t>
            </a:r>
            <a:r>
              <a:rPr lang="en-US" altLang="zh-CN" sz="2000" b="1" dirty="0">
                <a:solidFill>
                  <a:schemeClr val="bg1"/>
                </a:solidFill>
              </a:rPr>
              <a:t>and deeper updrafts at </a:t>
            </a:r>
            <a:r>
              <a:rPr lang="en-US" altLang="zh-CN" sz="2000" b="1" dirty="0" smtClean="0">
                <a:solidFill>
                  <a:schemeClr val="bg1"/>
                </a:solidFill>
              </a:rPr>
              <a:t>the coast can </a:t>
            </a:r>
            <a:r>
              <a:rPr lang="en-US" altLang="zh-CN" sz="2000" b="1" dirty="0">
                <a:solidFill>
                  <a:schemeClr val="bg1"/>
                </a:solidFill>
              </a:rPr>
              <a:t>be found in the </a:t>
            </a:r>
            <a:r>
              <a:rPr lang="en-US" altLang="zh-CN" sz="2000" b="1" dirty="0" smtClean="0">
                <a:solidFill>
                  <a:schemeClr val="bg1"/>
                </a:solidFill>
              </a:rPr>
              <a:t>cross section </a:t>
            </a:r>
            <a:r>
              <a:rPr lang="en-US" altLang="zh-CN" sz="2000" b="1" dirty="0">
                <a:solidFill>
                  <a:schemeClr val="bg1"/>
                </a:solidFill>
              </a:rPr>
              <a:t>along </a:t>
            </a:r>
            <a:r>
              <a:rPr lang="en-US" altLang="zh-CN" sz="2000" b="1" dirty="0" smtClean="0">
                <a:solidFill>
                  <a:schemeClr val="bg1"/>
                </a:solidFill>
              </a:rPr>
              <a:t>114 E </a:t>
            </a:r>
            <a:r>
              <a:rPr lang="en-US" altLang="zh-CN" sz="2000" b="1" dirty="0">
                <a:solidFill>
                  <a:schemeClr val="bg1"/>
                </a:solidFill>
              </a:rPr>
              <a:t>on LLJ days than </a:t>
            </a:r>
            <a:r>
              <a:rPr lang="en-US" altLang="zh-CN" sz="2000" b="1" dirty="0" smtClean="0">
                <a:solidFill>
                  <a:schemeClr val="bg1"/>
                </a:solidFill>
              </a:rPr>
              <a:t>on no-LLJ </a:t>
            </a:r>
            <a:r>
              <a:rPr lang="en-US" altLang="zh-CN" sz="2000" b="1" dirty="0">
                <a:solidFill>
                  <a:schemeClr val="bg1"/>
                </a:solidFill>
              </a:rPr>
              <a:t>days.</a:t>
            </a:r>
            <a:endParaRPr lang="en-US" altLang="zh-CN" sz="2000" b="1" dirty="0" smtClean="0">
              <a:solidFill>
                <a:schemeClr val="bg1"/>
              </a:solidFill>
            </a:endParaRPr>
          </a:p>
        </p:txBody>
      </p:sp>
      <p:sp>
        <p:nvSpPr>
          <p:cNvPr id="7" name="矩形 6"/>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Spatial and temporal characteristics of convection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28811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8" y="866205"/>
            <a:ext cx="4869948" cy="267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 y="3847109"/>
            <a:ext cx="4823462" cy="255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73710" y="4012029"/>
            <a:ext cx="3965467" cy="2585323"/>
          </a:xfrm>
          <a:prstGeom prst="rect">
            <a:avLst/>
          </a:prstGeom>
          <a:noFill/>
        </p:spPr>
        <p:txBody>
          <a:bodyPr wrap="square" rtlCol="0">
            <a:spAutoFit/>
          </a:bodyPr>
          <a:lstStyle/>
          <a:p>
            <a:pPr marL="342900" indent="-342900" algn="just">
              <a:buFontTx/>
              <a:buAutoNum type="arabicPeriod"/>
            </a:pPr>
            <a:r>
              <a:rPr lang="en-US" altLang="zh-CN" dirty="0" smtClean="0">
                <a:solidFill>
                  <a:prstClr val="white"/>
                </a:solidFill>
              </a:rPr>
              <a:t>There has three convective rainfall centers over South China during warm season  </a:t>
            </a:r>
          </a:p>
          <a:p>
            <a:pPr marL="342900" indent="-342900" algn="just">
              <a:buFontTx/>
              <a:buAutoNum type="arabicPeriod"/>
            </a:pPr>
            <a:r>
              <a:rPr lang="en-US" altLang="zh-CN" dirty="0" smtClean="0">
                <a:solidFill>
                  <a:prstClr val="white"/>
                </a:solidFill>
              </a:rPr>
              <a:t>Pearl River Delta (PRD) has the most precipitation in these three centers </a:t>
            </a:r>
          </a:p>
          <a:p>
            <a:pPr marL="342900" indent="-342900" algn="just">
              <a:buFontTx/>
              <a:buAutoNum type="arabicPeriod"/>
            </a:pPr>
            <a:r>
              <a:rPr lang="en-US" altLang="zh-CN" dirty="0" smtClean="0">
                <a:solidFill>
                  <a:prstClr val="white"/>
                </a:solidFill>
              </a:rPr>
              <a:t>Limited to the temporal and spatial resolutions of surface and satellite data, detailed characteristics of convection over PRD are still unclear</a:t>
            </a: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710" y="801272"/>
            <a:ext cx="386930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1573198" y="3537577"/>
            <a:ext cx="1723549" cy="369332"/>
          </a:xfrm>
          <a:prstGeom prst="rect">
            <a:avLst/>
          </a:prstGeom>
        </p:spPr>
        <p:txBody>
          <a:bodyPr wrap="none">
            <a:spAutoFit/>
          </a:bodyPr>
          <a:lstStyle/>
          <a:p>
            <a:r>
              <a:rPr lang="en-US" altLang="zh-CN" dirty="0">
                <a:solidFill>
                  <a:prstClr val="white"/>
                </a:solidFill>
                <a:latin typeface="Comic Sans MS" pitchFamily="66" charset="0"/>
              </a:rPr>
              <a:t>Xu et al, 2009</a:t>
            </a:r>
            <a:endParaRPr lang="zh-CN" altLang="en-US" dirty="0">
              <a:solidFill>
                <a:prstClr val="white"/>
              </a:solidFill>
            </a:endParaRPr>
          </a:p>
        </p:txBody>
      </p:sp>
      <p:sp>
        <p:nvSpPr>
          <p:cNvPr id="9" name="矩形 8"/>
          <p:cNvSpPr/>
          <p:nvPr/>
        </p:nvSpPr>
        <p:spPr>
          <a:xfrm>
            <a:off x="1607625" y="6488668"/>
            <a:ext cx="1768433" cy="369332"/>
          </a:xfrm>
          <a:prstGeom prst="rect">
            <a:avLst/>
          </a:prstGeom>
        </p:spPr>
        <p:txBody>
          <a:bodyPr wrap="none">
            <a:spAutoFit/>
          </a:bodyPr>
          <a:lstStyle/>
          <a:p>
            <a:r>
              <a:rPr lang="en-US" altLang="zh-CN" dirty="0">
                <a:solidFill>
                  <a:prstClr val="white"/>
                </a:solidFill>
                <a:latin typeface="Comic Sans MS" pitchFamily="66" charset="0"/>
              </a:rPr>
              <a:t>Luo et al, 2012</a:t>
            </a:r>
            <a:endParaRPr lang="zh-CN" altLang="en-US" dirty="0">
              <a:solidFill>
                <a:prstClr val="white"/>
              </a:solidFill>
            </a:endParaRPr>
          </a:p>
        </p:txBody>
      </p:sp>
      <p:sp>
        <p:nvSpPr>
          <p:cNvPr id="10" name="TextBox 9"/>
          <p:cNvSpPr txBox="1"/>
          <p:nvPr/>
        </p:nvSpPr>
        <p:spPr>
          <a:xfrm>
            <a:off x="5706579" y="3563724"/>
            <a:ext cx="2664296" cy="369332"/>
          </a:xfrm>
          <a:prstGeom prst="rect">
            <a:avLst/>
          </a:prstGeom>
          <a:noFill/>
        </p:spPr>
        <p:txBody>
          <a:bodyPr wrap="square" rtlCol="0">
            <a:spAutoFit/>
          </a:bodyPr>
          <a:lstStyle/>
          <a:p>
            <a:pPr algn="ctr"/>
            <a:r>
              <a:rPr lang="en-US" altLang="zh-CN" dirty="0">
                <a:solidFill>
                  <a:prstClr val="white"/>
                </a:solidFill>
                <a:latin typeface="Comic Sans MS" pitchFamily="66" charset="0"/>
              </a:rPr>
              <a:t>Zhu et al, 2010</a:t>
            </a:r>
            <a:endParaRPr lang="zh-CN" altLang="en-US" dirty="0">
              <a:solidFill>
                <a:prstClr val="white"/>
              </a:solidFill>
            </a:endParaRPr>
          </a:p>
        </p:txBody>
      </p:sp>
      <p:sp>
        <p:nvSpPr>
          <p:cNvPr id="12" name="矩形 11"/>
          <p:cNvSpPr/>
          <p:nvPr/>
        </p:nvSpPr>
        <p:spPr>
          <a:xfrm>
            <a:off x="0" y="0"/>
            <a:ext cx="4499992" cy="830997"/>
          </a:xfrm>
          <a:prstGeom prst="rect">
            <a:avLst/>
          </a:prstGeom>
        </p:spPr>
        <p:txBody>
          <a:bodyPr wrap="square">
            <a:spAutoFit/>
          </a:bodyPr>
          <a:lstStyle/>
          <a:p>
            <a:r>
              <a:rPr lang="en-US" altLang="zh-CN" sz="2400" b="1" dirty="0" smtClean="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t>Background</a:t>
            </a:r>
            <a:r>
              <a:rPr lang="zh-CN" altLang="en-US"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t/>
            </a:r>
            <a:br>
              <a:rPr lang="zh-CN" altLang="en-US"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br>
            <a:endParaRPr lang="en-US" altLang="zh-CN"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278260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C:\Users\chen\Desktop\修改\0821\pic_JGR\jpg\fig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04687"/>
            <a:ext cx="4122712" cy="5858792"/>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bwMode="auto">
          <a:xfrm>
            <a:off x="2132856" y="460029"/>
            <a:ext cx="1656184" cy="490984"/>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Surface data</a:t>
            </a:r>
          </a:p>
        </p:txBody>
      </p:sp>
      <p:sp>
        <p:nvSpPr>
          <p:cNvPr id="5" name="圆角矩形 4"/>
          <p:cNvSpPr/>
          <p:nvPr/>
        </p:nvSpPr>
        <p:spPr bwMode="auto">
          <a:xfrm>
            <a:off x="108276" y="2492896"/>
            <a:ext cx="650054" cy="1944216"/>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NO</a:t>
            </a:r>
          </a:p>
          <a:p>
            <a:pPr algn="ctr" fontAlgn="base">
              <a:lnSpc>
                <a:spcPct val="150000"/>
              </a:lnSpc>
              <a:spcBef>
                <a:spcPct val="0"/>
              </a:spcBef>
              <a:spcAft>
                <a:spcPct val="0"/>
              </a:spcAft>
            </a:pPr>
            <a:r>
              <a:rPr lang="en-US" altLang="zh-CN" sz="2000" b="1" dirty="0" smtClean="0">
                <a:latin typeface="+mj-lt"/>
                <a:ea typeface="黑体" pitchFamily="49" charset="-122"/>
              </a:rPr>
              <a:t>LLJ</a:t>
            </a:r>
          </a:p>
        </p:txBody>
      </p:sp>
      <p:sp>
        <p:nvSpPr>
          <p:cNvPr id="6" name="圆角矩形 5"/>
          <p:cNvSpPr/>
          <p:nvPr/>
        </p:nvSpPr>
        <p:spPr bwMode="auto">
          <a:xfrm>
            <a:off x="108276" y="4818553"/>
            <a:ext cx="650054" cy="1944216"/>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LLJ</a:t>
            </a:r>
          </a:p>
        </p:txBody>
      </p:sp>
      <p:sp>
        <p:nvSpPr>
          <p:cNvPr id="7" name="TextBox 6"/>
          <p:cNvSpPr txBox="1"/>
          <p:nvPr/>
        </p:nvSpPr>
        <p:spPr>
          <a:xfrm>
            <a:off x="5033303" y="1397040"/>
            <a:ext cx="3923928" cy="4401205"/>
          </a:xfrm>
          <a:prstGeom prst="rect">
            <a:avLst/>
          </a:prstGeom>
          <a:noFill/>
        </p:spPr>
        <p:txBody>
          <a:bodyPr wrap="square" rtlCol="0">
            <a:spAutoFit/>
          </a:bodyPr>
          <a:lstStyle/>
          <a:p>
            <a:r>
              <a:rPr lang="en-US" altLang="zh-CN" sz="2000" b="1" dirty="0" smtClean="0">
                <a:solidFill>
                  <a:schemeClr val="bg1"/>
                </a:solidFill>
              </a:rPr>
              <a:t>Surface data</a:t>
            </a:r>
            <a:r>
              <a:rPr lang="zh-CN" altLang="en-US" sz="2000" b="1" dirty="0" smtClean="0">
                <a:solidFill>
                  <a:schemeClr val="bg1"/>
                </a:solidFill>
              </a:rPr>
              <a:t>：</a:t>
            </a:r>
            <a:endParaRPr lang="en-US" altLang="zh-CN" sz="2000" b="1" dirty="0" smtClean="0">
              <a:solidFill>
                <a:schemeClr val="bg1"/>
              </a:solidFill>
            </a:endParaRPr>
          </a:p>
          <a:p>
            <a:pPr marL="457200" indent="-457200">
              <a:buAutoNum type="arabicPeriod"/>
            </a:pPr>
            <a:r>
              <a:rPr lang="en-US" altLang="zh-CN" sz="2000" b="1" dirty="0" smtClean="0">
                <a:solidFill>
                  <a:schemeClr val="bg1"/>
                </a:solidFill>
              </a:rPr>
              <a:t>the </a:t>
            </a:r>
            <a:r>
              <a:rPr lang="en-US" altLang="zh-CN" sz="2000" b="1" dirty="0">
                <a:solidFill>
                  <a:schemeClr val="bg1"/>
                </a:solidFill>
              </a:rPr>
              <a:t>velocity convergence along the coastline (the solid black </a:t>
            </a:r>
            <a:r>
              <a:rPr lang="en-US" altLang="zh-CN" sz="2000" b="1" dirty="0" smtClean="0">
                <a:solidFill>
                  <a:schemeClr val="bg1"/>
                </a:solidFill>
              </a:rPr>
              <a:t>line the </a:t>
            </a:r>
            <a:r>
              <a:rPr lang="en-US" altLang="zh-CN" sz="2000" b="1" dirty="0">
                <a:solidFill>
                  <a:schemeClr val="bg1"/>
                </a:solidFill>
              </a:rPr>
              <a:t>dashed black line) in LLJ days </a:t>
            </a:r>
            <a:r>
              <a:rPr lang="en-US" altLang="zh-CN" sz="2000" b="1" dirty="0" smtClean="0">
                <a:solidFill>
                  <a:schemeClr val="bg1"/>
                </a:solidFill>
              </a:rPr>
              <a:t>is much </a:t>
            </a:r>
            <a:r>
              <a:rPr lang="en-US" altLang="zh-CN" sz="2000" b="1" dirty="0">
                <a:solidFill>
                  <a:schemeClr val="bg1"/>
                </a:solidFill>
              </a:rPr>
              <a:t>stronger than </a:t>
            </a:r>
            <a:r>
              <a:rPr lang="en-US" altLang="zh-CN" sz="2000" b="1" dirty="0" smtClean="0">
                <a:solidFill>
                  <a:schemeClr val="bg1"/>
                </a:solidFill>
              </a:rPr>
              <a:t>the convergence </a:t>
            </a:r>
            <a:r>
              <a:rPr lang="en-US" altLang="zh-CN" sz="2000" b="1" dirty="0">
                <a:solidFill>
                  <a:schemeClr val="bg1"/>
                </a:solidFill>
              </a:rPr>
              <a:t>in no-LLJ days. </a:t>
            </a:r>
          </a:p>
          <a:p>
            <a:pPr marL="457200" indent="-457200">
              <a:buAutoNum type="arabicPeriod"/>
            </a:pPr>
            <a:r>
              <a:rPr lang="en-US" altLang="zh-CN" sz="2000" b="1" dirty="0" smtClean="0">
                <a:solidFill>
                  <a:schemeClr val="bg1"/>
                </a:solidFill>
              </a:rPr>
              <a:t>This </a:t>
            </a:r>
            <a:r>
              <a:rPr lang="en-US" altLang="zh-CN" sz="2000" b="1" dirty="0">
                <a:solidFill>
                  <a:schemeClr val="bg1"/>
                </a:solidFill>
              </a:rPr>
              <a:t>stronger velocity convergence on the LLJ days </a:t>
            </a:r>
            <a:r>
              <a:rPr lang="en-US" altLang="zh-CN" sz="2000" b="1" dirty="0" smtClean="0">
                <a:solidFill>
                  <a:schemeClr val="bg1"/>
                </a:solidFill>
              </a:rPr>
              <a:t>and the </a:t>
            </a:r>
            <a:r>
              <a:rPr lang="en-US" altLang="zh-CN" sz="2000" b="1" dirty="0">
                <a:solidFill>
                  <a:schemeClr val="bg1"/>
                </a:solidFill>
              </a:rPr>
              <a:t>resulting stronger coastal upward motion appear to be responsible for the convection </a:t>
            </a:r>
            <a:r>
              <a:rPr lang="en-US" altLang="zh-CN" sz="2000" b="1" dirty="0" smtClean="0">
                <a:solidFill>
                  <a:schemeClr val="bg1"/>
                </a:solidFill>
              </a:rPr>
              <a:t>occurrence Frequency maximum along </a:t>
            </a:r>
            <a:r>
              <a:rPr lang="en-US" altLang="zh-CN" sz="2000" b="1" dirty="0">
                <a:solidFill>
                  <a:schemeClr val="bg1"/>
                </a:solidFill>
              </a:rPr>
              <a:t>the coastline. </a:t>
            </a:r>
            <a:endParaRPr lang="en-US" altLang="zh-CN" sz="2000" b="1" dirty="0" smtClean="0">
              <a:solidFill>
                <a:schemeClr val="bg1"/>
              </a:solidFill>
            </a:endParaRPr>
          </a:p>
        </p:txBody>
      </p:sp>
      <p:sp>
        <p:nvSpPr>
          <p:cNvPr id="8" name="矩形 7"/>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Spatial and temporal characteristics of convection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605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355976" y="3175766"/>
            <a:ext cx="4824535" cy="3139321"/>
          </a:xfrm>
          <a:prstGeom prst="rect">
            <a:avLst/>
          </a:prstGeom>
          <a:solidFill>
            <a:srgbClr val="FFFF00">
              <a:alpha val="62000"/>
            </a:srgbClr>
          </a:solidFill>
        </p:spPr>
        <p:txBody>
          <a:bodyPr wrap="square" rtlCol="0">
            <a:spAutoFit/>
          </a:bodyPr>
          <a:lstStyle/>
          <a:p>
            <a:pPr algn="just"/>
            <a:r>
              <a:rPr lang="en-US" altLang="zh-CN" b="1" dirty="0" smtClean="0"/>
              <a:t>JGR reviewers</a:t>
            </a:r>
            <a:r>
              <a:rPr lang="zh-CN" altLang="en-US" b="1" dirty="0" smtClean="0"/>
              <a:t>：</a:t>
            </a:r>
            <a:endParaRPr lang="en-US" altLang="zh-CN" b="1" dirty="0" smtClean="0"/>
          </a:p>
          <a:p>
            <a:pPr algn="just"/>
            <a:r>
              <a:rPr lang="en-US" altLang="zh-CN" b="1" dirty="0" smtClean="0"/>
              <a:t>This </a:t>
            </a:r>
            <a:r>
              <a:rPr lang="en-US" altLang="zh-CN" b="1" dirty="0"/>
              <a:t>paper is one of the best-written manuscript to cross my desk in some time, a noteworthy feat since I presume the authors are not native English speakers! </a:t>
            </a:r>
            <a:r>
              <a:rPr lang="zh-CN" altLang="en-US" b="1" dirty="0" smtClean="0"/>
              <a:t>  </a:t>
            </a:r>
            <a:r>
              <a:rPr lang="en-US" altLang="zh-CN" b="1" dirty="0"/>
              <a:t>  </a:t>
            </a:r>
            <a:r>
              <a:rPr lang="en-US" altLang="zh-CN" b="1" dirty="0" smtClean="0"/>
              <a:t>   ---</a:t>
            </a:r>
            <a:r>
              <a:rPr lang="en-US" altLang="zh-CN" b="1" dirty="0"/>
              <a:t>Scott </a:t>
            </a:r>
            <a:r>
              <a:rPr lang="en-US" altLang="zh-CN" b="1" dirty="0" smtClean="0"/>
              <a:t>Collis   </a:t>
            </a:r>
          </a:p>
          <a:p>
            <a:pPr algn="just"/>
            <a:endParaRPr lang="en-US" altLang="zh-CN" b="1" dirty="0" smtClean="0"/>
          </a:p>
          <a:p>
            <a:r>
              <a:rPr lang="en-US" altLang="zh-CN" b="1" dirty="0"/>
              <a:t>The </a:t>
            </a:r>
            <a:r>
              <a:rPr lang="en-US" altLang="zh-CN" b="1" dirty="0" smtClean="0"/>
              <a:t>dataset is </a:t>
            </a:r>
            <a:r>
              <a:rPr lang="en-US" altLang="zh-CN" b="1" dirty="0"/>
              <a:t>valuable and implemented to the long-term satellite statistics. These results are</a:t>
            </a:r>
          </a:p>
          <a:p>
            <a:r>
              <a:rPr lang="en-US" altLang="zh-CN" b="1" dirty="0"/>
              <a:t>interesting and significant enough to be published in JGR</a:t>
            </a:r>
            <a:r>
              <a:rPr lang="en-US" altLang="zh-CN" b="1" dirty="0" smtClean="0"/>
              <a:t>.     ---Reviewer 1</a:t>
            </a:r>
            <a:endParaRPr lang="en-US" altLang="zh-CN" b="1" dirty="0"/>
          </a:p>
          <a:p>
            <a:endParaRPr lang="en-US" altLang="zh-CN" b="1" dirty="0" smtClean="0"/>
          </a:p>
        </p:txBody>
      </p:sp>
      <p:pic>
        <p:nvPicPr>
          <p:cNvPr id="3" name="Picture 5" descr="C:\Users\chen\Desktop\修改\0821\pic_JGR\jpg\fi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 y="470485"/>
            <a:ext cx="4320480" cy="5844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85376" y="908720"/>
            <a:ext cx="4363088" cy="2246769"/>
          </a:xfrm>
          <a:prstGeom prst="rect">
            <a:avLst/>
          </a:prstGeom>
          <a:noFill/>
        </p:spPr>
        <p:txBody>
          <a:bodyPr wrap="square" rtlCol="0">
            <a:spAutoFit/>
          </a:bodyPr>
          <a:lstStyle/>
          <a:p>
            <a:r>
              <a:rPr lang="en-US" altLang="zh-CN" sz="2000" b="1" dirty="0" smtClean="0">
                <a:solidFill>
                  <a:schemeClr val="bg1"/>
                </a:solidFill>
              </a:rPr>
              <a:t>Radar observation</a:t>
            </a:r>
            <a:r>
              <a:rPr lang="zh-CN" altLang="en-US" sz="2000" b="1" dirty="0" smtClean="0">
                <a:solidFill>
                  <a:schemeClr val="bg1"/>
                </a:solidFill>
              </a:rPr>
              <a:t>：</a:t>
            </a:r>
            <a:endParaRPr lang="en-US" altLang="zh-CN" sz="2000" b="1" dirty="0" smtClean="0">
              <a:solidFill>
                <a:schemeClr val="bg1"/>
              </a:solidFill>
            </a:endParaRPr>
          </a:p>
          <a:p>
            <a:pPr marL="457200" indent="-457200">
              <a:buAutoNum type="arabicPeriod"/>
            </a:pPr>
            <a:r>
              <a:rPr lang="en-US" altLang="zh-CN" sz="2000" b="1" dirty="0" smtClean="0">
                <a:solidFill>
                  <a:schemeClr val="bg1"/>
                </a:solidFill>
              </a:rPr>
              <a:t>Convection occurred under LLJ condition</a:t>
            </a:r>
          </a:p>
          <a:p>
            <a:pPr marL="457200" indent="-457200">
              <a:buAutoNum type="arabicPeriod"/>
            </a:pPr>
            <a:r>
              <a:rPr lang="en-US" altLang="zh-CN" sz="2000" b="1" dirty="0" smtClean="0">
                <a:solidFill>
                  <a:schemeClr val="bg1"/>
                </a:solidFill>
              </a:rPr>
              <a:t>Wind on low level is onshore direction</a:t>
            </a:r>
            <a:endParaRPr lang="en-US" altLang="zh-CN" sz="2000" b="1" dirty="0">
              <a:solidFill>
                <a:schemeClr val="bg1"/>
              </a:solidFill>
            </a:endParaRPr>
          </a:p>
          <a:p>
            <a:pPr marL="457200" indent="-457200">
              <a:buAutoNum type="arabicPeriod"/>
            </a:pPr>
            <a:r>
              <a:rPr lang="en-US" altLang="zh-CN" sz="2000" b="1" dirty="0" smtClean="0">
                <a:solidFill>
                  <a:schemeClr val="bg1"/>
                </a:solidFill>
              </a:rPr>
              <a:t>There has obvious velocity convergence on the coastline</a:t>
            </a:r>
          </a:p>
        </p:txBody>
      </p:sp>
      <p:sp>
        <p:nvSpPr>
          <p:cNvPr id="6" name="矩形 5"/>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Spatial and temporal characteristics of convection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159472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Documents and Settings\Hp\桌面\新建文件夹\papper\meiyu-paper\new pic\fig1\fi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 y="1310449"/>
            <a:ext cx="3936246" cy="3412220"/>
          </a:xfrm>
          <a:prstGeom prst="rect">
            <a:avLst/>
          </a:prstGeom>
          <a:noFill/>
          <a:ln>
            <a:noFill/>
          </a:ln>
        </p:spPr>
      </p:pic>
      <p:sp>
        <p:nvSpPr>
          <p:cNvPr id="8" name="Rounded Rectangle 14"/>
          <p:cNvSpPr/>
          <p:nvPr/>
        </p:nvSpPr>
        <p:spPr>
          <a:xfrm>
            <a:off x="5148064" y="1124744"/>
            <a:ext cx="3016250" cy="43204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b="1" dirty="0" smtClean="0">
                <a:solidFill>
                  <a:prstClr val="black"/>
                </a:solidFill>
              </a:rPr>
              <a:t>Radar Raw Data</a:t>
            </a:r>
          </a:p>
        </p:txBody>
      </p:sp>
      <p:sp>
        <p:nvSpPr>
          <p:cNvPr id="9" name="下箭头 8"/>
          <p:cNvSpPr/>
          <p:nvPr/>
        </p:nvSpPr>
        <p:spPr>
          <a:xfrm>
            <a:off x="6516489" y="1685211"/>
            <a:ext cx="279400" cy="29210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10" name="Rounded Rectangle 14"/>
          <p:cNvSpPr/>
          <p:nvPr/>
        </p:nvSpPr>
        <p:spPr>
          <a:xfrm>
            <a:off x="5168523" y="1982887"/>
            <a:ext cx="3016250" cy="33213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b="1" dirty="0" smtClean="0">
                <a:solidFill>
                  <a:prstClr val="black"/>
                </a:solidFill>
              </a:rPr>
              <a:t>Quality Control</a:t>
            </a:r>
            <a:endParaRPr lang="en-US" altLang="zh-CN" b="1" dirty="0">
              <a:solidFill>
                <a:prstClr val="black"/>
              </a:solidFill>
            </a:endParaRPr>
          </a:p>
        </p:txBody>
      </p:sp>
      <p:sp>
        <p:nvSpPr>
          <p:cNvPr id="11" name="左箭头 10"/>
          <p:cNvSpPr/>
          <p:nvPr/>
        </p:nvSpPr>
        <p:spPr>
          <a:xfrm rot="19025518">
            <a:off x="5486633" y="2503839"/>
            <a:ext cx="621032" cy="242084"/>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12" name="Rounded Rectangle 14"/>
          <p:cNvSpPr/>
          <p:nvPr/>
        </p:nvSpPr>
        <p:spPr>
          <a:xfrm>
            <a:off x="4299294" y="2911778"/>
            <a:ext cx="2377354" cy="80525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b="1" dirty="0" smtClean="0">
                <a:solidFill>
                  <a:srgbClr val="FF0000"/>
                </a:solidFill>
                <a:latin typeface="Times New Roman" pitchFamily="18" charset="0"/>
                <a:cs typeface="Times New Roman" pitchFamily="18" charset="0"/>
              </a:rPr>
              <a:t>Classification of convective feature</a:t>
            </a:r>
          </a:p>
          <a:p>
            <a:pPr algn="ctr"/>
            <a:r>
              <a:rPr lang="zh-CN" altLang="en-US" b="1" dirty="0" smtClean="0">
                <a:solidFill>
                  <a:srgbClr val="FF0000"/>
                </a:solidFill>
                <a:latin typeface="Times New Roman" pitchFamily="18" charset="0"/>
                <a:cs typeface="Times New Roman" pitchFamily="18" charset="0"/>
              </a:rPr>
              <a:t>（</a:t>
            </a:r>
            <a:r>
              <a:rPr lang="en-US" altLang="zh-CN" b="1" dirty="0" smtClean="0">
                <a:solidFill>
                  <a:srgbClr val="FF0000"/>
                </a:solidFill>
                <a:latin typeface="Times New Roman" pitchFamily="18" charset="0"/>
                <a:cs typeface="Times New Roman" pitchFamily="18" charset="0"/>
              </a:rPr>
              <a:t>Steiner 1995</a:t>
            </a:r>
            <a:r>
              <a:rPr lang="zh-CN" altLang="en-US" b="1" dirty="0" smtClean="0">
                <a:solidFill>
                  <a:srgbClr val="FF0000"/>
                </a:solidFill>
                <a:latin typeface="Times New Roman" pitchFamily="18" charset="0"/>
                <a:cs typeface="Times New Roman" pitchFamily="18" charset="0"/>
              </a:rPr>
              <a:t>）</a:t>
            </a:r>
            <a:endParaRPr lang="en-US" altLang="zh-CN" b="1" dirty="0">
              <a:solidFill>
                <a:srgbClr val="FF0000"/>
              </a:solidFill>
              <a:latin typeface="Times New Roman" pitchFamily="18" charset="0"/>
              <a:cs typeface="Times New Roman" pitchFamily="18" charset="0"/>
            </a:endParaRPr>
          </a:p>
        </p:txBody>
      </p:sp>
      <p:sp>
        <p:nvSpPr>
          <p:cNvPr id="13" name="Rounded Rectangle 14"/>
          <p:cNvSpPr/>
          <p:nvPr/>
        </p:nvSpPr>
        <p:spPr>
          <a:xfrm>
            <a:off x="3923928" y="4403772"/>
            <a:ext cx="1011118" cy="510011"/>
          </a:xfrm>
          <a:prstGeom prst="roundRect">
            <a:avLst>
              <a:gd name="adj" fmla="val 41397"/>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b="1" dirty="0" smtClean="0">
                <a:solidFill>
                  <a:prstClr val="black"/>
                </a:solidFill>
                <a:latin typeface="Times New Roman" pitchFamily="18" charset="0"/>
                <a:cs typeface="Times New Roman" pitchFamily="18" charset="0"/>
              </a:rPr>
              <a:t>spatial</a:t>
            </a:r>
            <a:endParaRPr lang="en-US" altLang="zh-CN" b="1" dirty="0">
              <a:solidFill>
                <a:prstClr val="black"/>
              </a:solidFill>
              <a:latin typeface="Times New Roman" pitchFamily="18" charset="0"/>
              <a:cs typeface="Times New Roman" pitchFamily="18" charset="0"/>
            </a:endParaRPr>
          </a:p>
        </p:txBody>
      </p:sp>
      <p:sp>
        <p:nvSpPr>
          <p:cNvPr id="15" name="左箭头 14"/>
          <p:cNvSpPr/>
          <p:nvPr/>
        </p:nvSpPr>
        <p:spPr>
          <a:xfrm rot="13441676">
            <a:off x="7099056" y="2478184"/>
            <a:ext cx="780967" cy="293392"/>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16" name="Rounded Rectangle 14"/>
          <p:cNvSpPr/>
          <p:nvPr/>
        </p:nvSpPr>
        <p:spPr>
          <a:xfrm>
            <a:off x="6920211" y="2999333"/>
            <a:ext cx="2042949" cy="510011"/>
          </a:xfrm>
          <a:prstGeom prst="roundRect">
            <a:avLst/>
          </a:prstGeom>
        </p:spPr>
        <p:style>
          <a:lnRef idx="2">
            <a:schemeClr val="dk1"/>
          </a:lnRef>
          <a:fillRef idx="1">
            <a:schemeClr val="lt1"/>
          </a:fillRef>
          <a:effectRef idx="0">
            <a:schemeClr val="dk1"/>
          </a:effectRef>
          <a:fontRef idx="minor">
            <a:schemeClr val="dk1"/>
          </a:fontRef>
        </p:style>
        <p:txBody>
          <a:bodyPr anchor="ctr"/>
          <a:lstStyle/>
          <a:p>
            <a:r>
              <a:rPr lang="en-US" altLang="zh-CN" b="1" dirty="0" smtClean="0">
                <a:solidFill>
                  <a:srgbClr val="FF0000"/>
                </a:solidFill>
                <a:latin typeface="Times New Roman" pitchFamily="18" charset="0"/>
                <a:cs typeface="Times New Roman" pitchFamily="18" charset="0"/>
              </a:rPr>
              <a:t>VAD wind profiler</a:t>
            </a:r>
            <a:endParaRPr lang="en-US" altLang="zh-CN" b="1" dirty="0">
              <a:solidFill>
                <a:srgbClr val="FF0000"/>
              </a:solidFill>
              <a:latin typeface="Times New Roman" pitchFamily="18" charset="0"/>
              <a:cs typeface="Times New Roman" pitchFamily="18" charset="0"/>
            </a:endParaRPr>
          </a:p>
        </p:txBody>
      </p:sp>
      <p:sp>
        <p:nvSpPr>
          <p:cNvPr id="18" name="Rounded Rectangle 14"/>
          <p:cNvSpPr/>
          <p:nvPr/>
        </p:nvSpPr>
        <p:spPr>
          <a:xfrm>
            <a:off x="4935046" y="4403772"/>
            <a:ext cx="1221130" cy="510011"/>
          </a:xfrm>
          <a:prstGeom prst="roundRect">
            <a:avLst>
              <a:gd name="adj" fmla="val 41397"/>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b="1" dirty="0" smtClean="0">
                <a:solidFill>
                  <a:prstClr val="black"/>
                </a:solidFill>
                <a:latin typeface="Times New Roman" pitchFamily="18" charset="0"/>
                <a:cs typeface="Times New Roman" pitchFamily="18" charset="0"/>
              </a:rPr>
              <a:t>temporal</a:t>
            </a:r>
            <a:endParaRPr lang="en-US" altLang="zh-CN" b="1" dirty="0">
              <a:solidFill>
                <a:prstClr val="black"/>
              </a:solidFill>
              <a:latin typeface="Times New Roman" pitchFamily="18" charset="0"/>
              <a:cs typeface="Times New Roman" pitchFamily="18" charset="0"/>
            </a:endParaRPr>
          </a:p>
        </p:txBody>
      </p:sp>
      <p:sp>
        <p:nvSpPr>
          <p:cNvPr id="19" name="Rounded Rectangle 14"/>
          <p:cNvSpPr/>
          <p:nvPr/>
        </p:nvSpPr>
        <p:spPr>
          <a:xfrm>
            <a:off x="6150630" y="4419475"/>
            <a:ext cx="1011118" cy="510011"/>
          </a:xfrm>
          <a:prstGeom prst="roundRect">
            <a:avLst>
              <a:gd name="adj" fmla="val 41397"/>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b="1" dirty="0" smtClean="0">
                <a:solidFill>
                  <a:prstClr val="black"/>
                </a:solidFill>
                <a:latin typeface="Times New Roman" pitchFamily="18" charset="0"/>
                <a:cs typeface="Times New Roman" pitchFamily="18" charset="0"/>
              </a:rPr>
              <a:t>3-D</a:t>
            </a:r>
            <a:endParaRPr lang="en-US" altLang="zh-CN" b="1" dirty="0">
              <a:solidFill>
                <a:prstClr val="black"/>
              </a:solidFill>
              <a:latin typeface="Times New Roman" pitchFamily="18" charset="0"/>
              <a:cs typeface="Times New Roman" pitchFamily="18" charset="0"/>
            </a:endParaRPr>
          </a:p>
        </p:txBody>
      </p:sp>
      <p:sp>
        <p:nvSpPr>
          <p:cNvPr id="21" name="左箭头 20"/>
          <p:cNvSpPr/>
          <p:nvPr/>
        </p:nvSpPr>
        <p:spPr>
          <a:xfrm rot="19025518">
            <a:off x="4340927" y="3854484"/>
            <a:ext cx="488632" cy="314325"/>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22" name="下箭头 21"/>
          <p:cNvSpPr/>
          <p:nvPr/>
        </p:nvSpPr>
        <p:spPr>
          <a:xfrm>
            <a:off x="5347604" y="3789040"/>
            <a:ext cx="279400" cy="432048"/>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b="1" dirty="0">
              <a:solidFill>
                <a:prstClr val="black"/>
              </a:solidFill>
            </a:endParaRPr>
          </a:p>
        </p:txBody>
      </p:sp>
      <p:sp>
        <p:nvSpPr>
          <p:cNvPr id="24" name="左箭头 23"/>
          <p:cNvSpPr/>
          <p:nvPr/>
        </p:nvSpPr>
        <p:spPr>
          <a:xfrm rot="13441676">
            <a:off x="6103199" y="3836369"/>
            <a:ext cx="536868" cy="314325"/>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25" name="下箭头 24"/>
          <p:cNvSpPr/>
          <p:nvPr/>
        </p:nvSpPr>
        <p:spPr>
          <a:xfrm>
            <a:off x="7639538" y="3784091"/>
            <a:ext cx="465429" cy="1877157"/>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26" name="Rounded Rectangle 14"/>
          <p:cNvSpPr/>
          <p:nvPr/>
        </p:nvSpPr>
        <p:spPr>
          <a:xfrm>
            <a:off x="7161748" y="6179564"/>
            <a:ext cx="1847306" cy="51001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r>
              <a:rPr lang="en-US" altLang="zh-CN" b="1" dirty="0" smtClean="0">
                <a:solidFill>
                  <a:prstClr val="black"/>
                </a:solidFill>
                <a:latin typeface="Times New Roman" pitchFamily="18" charset="0"/>
                <a:cs typeface="Times New Roman" pitchFamily="18" charset="0"/>
              </a:rPr>
              <a:t>Low Level Jet</a:t>
            </a:r>
            <a:endParaRPr lang="en-US" altLang="zh-CN" b="1" dirty="0">
              <a:solidFill>
                <a:prstClr val="black"/>
              </a:solidFill>
              <a:latin typeface="Times New Roman" pitchFamily="18" charset="0"/>
              <a:cs typeface="Times New Roman" pitchFamily="18" charset="0"/>
            </a:endParaRPr>
          </a:p>
        </p:txBody>
      </p:sp>
      <p:sp>
        <p:nvSpPr>
          <p:cNvPr id="27" name="Rounded Rectangle 14"/>
          <p:cNvSpPr/>
          <p:nvPr/>
        </p:nvSpPr>
        <p:spPr>
          <a:xfrm>
            <a:off x="3707904" y="5301208"/>
            <a:ext cx="3407950" cy="51001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r>
              <a:rPr lang="en-US" altLang="zh-CN" b="1" dirty="0" smtClean="0">
                <a:solidFill>
                  <a:prstClr val="black"/>
                </a:solidFill>
                <a:latin typeface="Times New Roman" pitchFamily="18" charset="0"/>
                <a:cs typeface="Times New Roman" pitchFamily="18" charset="0"/>
              </a:rPr>
              <a:t>Initiation of coastal convection</a:t>
            </a:r>
            <a:endParaRPr lang="en-US" altLang="zh-CN" b="1" dirty="0">
              <a:solidFill>
                <a:prstClr val="black"/>
              </a:solidFill>
              <a:latin typeface="Times New Roman" pitchFamily="18" charset="0"/>
              <a:cs typeface="Times New Roman" pitchFamily="18" charset="0"/>
            </a:endParaRPr>
          </a:p>
        </p:txBody>
      </p:sp>
      <p:sp>
        <p:nvSpPr>
          <p:cNvPr id="28" name="左箭头 27"/>
          <p:cNvSpPr/>
          <p:nvPr/>
        </p:nvSpPr>
        <p:spPr>
          <a:xfrm rot="2060603">
            <a:off x="6978625" y="5853906"/>
            <a:ext cx="299759" cy="320863"/>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29" name="Rounded Rectangle 14"/>
          <p:cNvSpPr/>
          <p:nvPr/>
        </p:nvSpPr>
        <p:spPr>
          <a:xfrm>
            <a:off x="3923928" y="6231357"/>
            <a:ext cx="2996283" cy="510011"/>
          </a:xfrm>
          <a:prstGeom prst="roundRect">
            <a:avLst/>
          </a:prstGeom>
        </p:spPr>
        <p:style>
          <a:lnRef idx="2">
            <a:schemeClr val="dk1"/>
          </a:lnRef>
          <a:fillRef idx="1">
            <a:schemeClr val="lt1"/>
          </a:fillRef>
          <a:effectRef idx="0">
            <a:schemeClr val="dk1"/>
          </a:effectRef>
          <a:fontRef idx="minor">
            <a:schemeClr val="dk1"/>
          </a:fontRef>
        </p:style>
        <p:txBody>
          <a:bodyPr anchor="ctr"/>
          <a:lstStyle/>
          <a:p>
            <a:r>
              <a:rPr lang="en-US" altLang="zh-CN" b="1" dirty="0" smtClean="0">
                <a:solidFill>
                  <a:prstClr val="black"/>
                </a:solidFill>
                <a:latin typeface="Times New Roman" pitchFamily="18" charset="0"/>
                <a:cs typeface="Times New Roman" pitchFamily="18" charset="0"/>
              </a:rPr>
              <a:t>Surface and reanalysis data</a:t>
            </a:r>
            <a:endParaRPr lang="en-US" altLang="zh-CN" b="1" dirty="0">
              <a:solidFill>
                <a:prstClr val="black"/>
              </a:solidFill>
              <a:latin typeface="Times New Roman" pitchFamily="18" charset="0"/>
              <a:cs typeface="Times New Roman" pitchFamily="18" charset="0"/>
            </a:endParaRPr>
          </a:p>
        </p:txBody>
      </p:sp>
      <p:sp>
        <p:nvSpPr>
          <p:cNvPr id="30" name="下箭头 29"/>
          <p:cNvSpPr/>
          <p:nvPr/>
        </p:nvSpPr>
        <p:spPr>
          <a:xfrm>
            <a:off x="5268190" y="4989419"/>
            <a:ext cx="358813" cy="216024"/>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b="1" dirty="0">
              <a:solidFill>
                <a:prstClr val="black"/>
              </a:solidFill>
            </a:endParaRPr>
          </a:p>
        </p:txBody>
      </p:sp>
      <p:sp>
        <p:nvSpPr>
          <p:cNvPr id="32" name="左箭头 31"/>
          <p:cNvSpPr/>
          <p:nvPr/>
        </p:nvSpPr>
        <p:spPr>
          <a:xfrm rot="5400000">
            <a:off x="5280874" y="5800612"/>
            <a:ext cx="236128" cy="460830"/>
          </a:xfrm>
          <a:prstGeom prst="lef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zh-CN" altLang="en-US">
              <a:solidFill>
                <a:prstClr val="black"/>
              </a:solidFill>
            </a:endParaRPr>
          </a:p>
        </p:txBody>
      </p:sp>
      <p:sp>
        <p:nvSpPr>
          <p:cNvPr id="31" name="TextBox 30"/>
          <p:cNvSpPr txBox="1"/>
          <p:nvPr/>
        </p:nvSpPr>
        <p:spPr>
          <a:xfrm>
            <a:off x="-110297" y="5069315"/>
            <a:ext cx="4034225" cy="1015663"/>
          </a:xfrm>
          <a:prstGeom prst="rect">
            <a:avLst/>
          </a:prstGeom>
          <a:noFill/>
        </p:spPr>
        <p:txBody>
          <a:bodyPr wrap="square" rtlCol="0">
            <a:spAutoFit/>
          </a:bodyPr>
          <a:lstStyle/>
          <a:p>
            <a:r>
              <a:rPr lang="en-US" altLang="zh-CN" sz="2000" b="1" dirty="0" smtClean="0">
                <a:solidFill>
                  <a:prstClr val="white"/>
                </a:solidFill>
              </a:rPr>
              <a:t>Guangzhou Radar</a:t>
            </a:r>
            <a:r>
              <a:rPr lang="zh-CN" altLang="en-US" sz="2000" b="1" dirty="0" smtClean="0">
                <a:solidFill>
                  <a:prstClr val="white"/>
                </a:solidFill>
              </a:rPr>
              <a:t>：</a:t>
            </a:r>
            <a:r>
              <a:rPr lang="en-US" altLang="zh-CN" sz="2000" b="1" dirty="0" smtClean="0">
                <a:solidFill>
                  <a:prstClr val="white"/>
                </a:solidFill>
              </a:rPr>
              <a:t>2007-2009 warm seasons (May-September)</a:t>
            </a:r>
          </a:p>
          <a:p>
            <a:r>
              <a:rPr lang="en-US" altLang="zh-CN" sz="2000" b="1" dirty="0" smtClean="0">
                <a:solidFill>
                  <a:prstClr val="white"/>
                </a:solidFill>
              </a:rPr>
              <a:t>Shenzhen Radar</a:t>
            </a:r>
            <a:r>
              <a:rPr lang="zh-CN" altLang="en-US" sz="2000" b="1" dirty="0" smtClean="0">
                <a:solidFill>
                  <a:prstClr val="white"/>
                </a:solidFill>
              </a:rPr>
              <a:t>：</a:t>
            </a:r>
            <a:r>
              <a:rPr lang="en-US" altLang="zh-CN" sz="2000" b="1" dirty="0" smtClean="0">
                <a:solidFill>
                  <a:prstClr val="white"/>
                </a:solidFill>
              </a:rPr>
              <a:t>Case study</a:t>
            </a:r>
          </a:p>
        </p:txBody>
      </p:sp>
      <p:sp>
        <p:nvSpPr>
          <p:cNvPr id="33" name="矩形 32"/>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rPr>
              <a:t>Data and Method</a:t>
            </a:r>
            <a:endParaRPr lang="zh-CN" altLang="en-US" sz="2400" b="1" dirty="0">
              <a:ln w="3175">
                <a:noFill/>
              </a:ln>
              <a:gradFill>
                <a:gsLst>
                  <a:gs pos="10000">
                    <a:prstClr val="white"/>
                  </a:gs>
                  <a:gs pos="100000">
                    <a:srgbClr val="FFC000"/>
                  </a:gs>
                </a:gsLst>
                <a:lin ang="5400000" scaled="0"/>
              </a:gradFill>
              <a:latin typeface="Arial" pitchFamily="34" charset="0"/>
              <a:ea typeface="黑体" pitchFamily="2" charset="-122"/>
              <a:cs typeface="Arial" pitchFamily="34" charset="0"/>
            </a:endParaRPr>
          </a:p>
        </p:txBody>
      </p:sp>
      <p:sp>
        <p:nvSpPr>
          <p:cNvPr id="34" name="矩形 33"/>
          <p:cNvSpPr/>
          <p:nvPr/>
        </p:nvSpPr>
        <p:spPr>
          <a:xfrm>
            <a:off x="221344" y="6402497"/>
            <a:ext cx="2856744" cy="400110"/>
          </a:xfrm>
          <a:prstGeom prst="rect">
            <a:avLst/>
          </a:prstGeom>
        </p:spPr>
        <p:txBody>
          <a:bodyPr wrap="none">
            <a:spAutoFit/>
          </a:bodyPr>
          <a:lstStyle/>
          <a:p>
            <a:pPr algn="ctr"/>
            <a:r>
              <a:rPr lang="zh-CN" altLang="en-US" sz="2000" b="1" dirty="0">
                <a:solidFill>
                  <a:srgbClr val="FFC000"/>
                </a:solidFill>
              </a:rPr>
              <a:t>（</a:t>
            </a:r>
            <a:r>
              <a:rPr lang="en-US" altLang="zh-CN" sz="2000" b="1" dirty="0">
                <a:solidFill>
                  <a:srgbClr val="FFC000"/>
                </a:solidFill>
              </a:rPr>
              <a:t>Chen et al </a:t>
            </a:r>
            <a:r>
              <a:rPr lang="en-US" altLang="zh-CN" sz="2000" b="1" dirty="0" smtClean="0">
                <a:solidFill>
                  <a:srgbClr val="FFC000"/>
                </a:solidFill>
              </a:rPr>
              <a:t>2014, JGR</a:t>
            </a:r>
            <a:r>
              <a:rPr lang="zh-CN" altLang="en-US" sz="2000" b="1" dirty="0" smtClean="0">
                <a:solidFill>
                  <a:srgbClr val="FFC000"/>
                </a:solidFill>
              </a:rPr>
              <a:t>）</a:t>
            </a:r>
            <a:endParaRPr lang="en-US" altLang="zh-CN" sz="2000" b="1" dirty="0">
              <a:solidFill>
                <a:srgbClr val="FFC000"/>
              </a:solidFill>
            </a:endParaRPr>
          </a:p>
        </p:txBody>
      </p:sp>
    </p:spTree>
    <p:extLst>
      <p:ext uri="{BB962C8B-B14F-4D97-AF65-F5344CB8AC3E}">
        <p14:creationId xmlns:p14="http://schemas.microsoft.com/office/powerpoint/2010/main" val="3591906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dar\Documents\Tencent Files\986395501\FileRecv\识别结果.jpg"/>
          <p:cNvPicPr>
            <a:picLocks noChangeAspect="1" noChangeArrowheads="1"/>
          </p:cNvPicPr>
          <p:nvPr/>
        </p:nvPicPr>
        <p:blipFill rotWithShape="1">
          <a:blip r:embed="rId2">
            <a:extLst>
              <a:ext uri="{28A0092B-C50C-407E-A947-70E740481C1C}">
                <a14:useLocalDpi xmlns:a14="http://schemas.microsoft.com/office/drawing/2010/main" val="0"/>
              </a:ext>
            </a:extLst>
          </a:blip>
          <a:srcRect l="6918" r="4904"/>
          <a:stretch/>
        </p:blipFill>
        <p:spPr bwMode="auto">
          <a:xfrm>
            <a:off x="234988" y="1606656"/>
            <a:ext cx="8729500" cy="504056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Example: Convective Feature</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
        <p:nvSpPr>
          <p:cNvPr id="4" name="矩形 3"/>
          <p:cNvSpPr/>
          <p:nvPr/>
        </p:nvSpPr>
        <p:spPr>
          <a:xfrm>
            <a:off x="3059832" y="980728"/>
            <a:ext cx="2525050"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2400" dirty="0" smtClean="0">
                <a:solidFill>
                  <a:schemeClr val="bg1"/>
                </a:solidFill>
              </a:rPr>
              <a:t>12:00 June 6, 2008</a:t>
            </a:r>
            <a:endParaRPr lang="zh-CN" altLang="en-US" sz="2400" dirty="0">
              <a:solidFill>
                <a:schemeClr val="bg1"/>
              </a:solidFill>
            </a:endParaRPr>
          </a:p>
        </p:txBody>
      </p:sp>
    </p:spTree>
    <p:extLst>
      <p:ext uri="{BB962C8B-B14F-4D97-AF65-F5344CB8AC3E}">
        <p14:creationId xmlns:p14="http://schemas.microsoft.com/office/powerpoint/2010/main" val="1466511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rotWithShape="1">
          <a:blip r:embed="rId2" cstate="print">
            <a:extLst>
              <a:ext uri="{28A0092B-C50C-407E-A947-70E740481C1C}">
                <a14:useLocalDpi xmlns:a14="http://schemas.microsoft.com/office/drawing/2010/main" val="0"/>
              </a:ext>
            </a:extLst>
          </a:blip>
          <a:srcRect b="34023"/>
          <a:stretch/>
        </p:blipFill>
        <p:spPr bwMode="auto">
          <a:xfrm>
            <a:off x="4211960" y="832336"/>
            <a:ext cx="3474577" cy="5439527"/>
          </a:xfrm>
          <a:prstGeom prst="rect">
            <a:avLst/>
          </a:prstGeom>
          <a:noFill/>
          <a:ln>
            <a:noFill/>
          </a:ln>
        </p:spPr>
      </p:pic>
      <p:sp>
        <p:nvSpPr>
          <p:cNvPr id="3" name="TextBox 2"/>
          <p:cNvSpPr txBox="1"/>
          <p:nvPr/>
        </p:nvSpPr>
        <p:spPr>
          <a:xfrm>
            <a:off x="128030" y="5386834"/>
            <a:ext cx="4876018" cy="1015663"/>
          </a:xfrm>
          <a:prstGeom prst="rect">
            <a:avLst/>
          </a:prstGeom>
          <a:noFill/>
        </p:spPr>
        <p:txBody>
          <a:bodyPr wrap="square" rtlCol="0">
            <a:spAutoFit/>
          </a:bodyPr>
          <a:lstStyle/>
          <a:p>
            <a:r>
              <a:rPr lang="en-US" altLang="zh-CN" sz="2000" b="1" dirty="0" smtClean="0">
                <a:solidFill>
                  <a:schemeClr val="bg1"/>
                </a:solidFill>
              </a:rPr>
              <a:t>Two convective centers:</a:t>
            </a:r>
          </a:p>
          <a:p>
            <a:r>
              <a:rPr lang="zh-CN" altLang="en-US" sz="2000" b="1" dirty="0" smtClean="0">
                <a:solidFill>
                  <a:schemeClr val="bg1"/>
                </a:solidFill>
              </a:rPr>
              <a:t>（</a:t>
            </a:r>
            <a:r>
              <a:rPr lang="en-US" altLang="zh-CN" sz="2000" b="1" dirty="0" smtClean="0">
                <a:solidFill>
                  <a:schemeClr val="bg1"/>
                </a:solidFill>
              </a:rPr>
              <a:t>1</a:t>
            </a:r>
            <a:r>
              <a:rPr lang="zh-CN" altLang="en-US" sz="2000" b="1" dirty="0" smtClean="0">
                <a:solidFill>
                  <a:schemeClr val="bg1"/>
                </a:solidFill>
              </a:rPr>
              <a:t>）</a:t>
            </a:r>
            <a:r>
              <a:rPr lang="en-US" altLang="zh-CN" sz="2000" b="1" dirty="0">
                <a:solidFill>
                  <a:schemeClr val="bg1"/>
                </a:solidFill>
              </a:rPr>
              <a:t>w</a:t>
            </a:r>
            <a:r>
              <a:rPr lang="en-US" altLang="zh-CN" sz="2000" b="1" dirty="0" smtClean="0">
                <a:solidFill>
                  <a:schemeClr val="bg1"/>
                </a:solidFill>
              </a:rPr>
              <a:t>indward slope of mountains</a:t>
            </a:r>
          </a:p>
          <a:p>
            <a:r>
              <a:rPr lang="zh-CN" altLang="en-US" sz="2000" b="1" dirty="0" smtClean="0">
                <a:solidFill>
                  <a:schemeClr val="bg1"/>
                </a:solidFill>
              </a:rPr>
              <a:t>（</a:t>
            </a:r>
            <a:r>
              <a:rPr lang="en-US" altLang="zh-CN" sz="2000" b="1" dirty="0" smtClean="0">
                <a:solidFill>
                  <a:schemeClr val="bg1"/>
                </a:solidFill>
              </a:rPr>
              <a:t>2</a:t>
            </a:r>
            <a:r>
              <a:rPr lang="zh-CN" altLang="en-US" sz="2000" b="1" dirty="0" smtClean="0">
                <a:solidFill>
                  <a:schemeClr val="bg1"/>
                </a:solidFill>
              </a:rPr>
              <a:t>）</a:t>
            </a:r>
            <a:r>
              <a:rPr lang="en-US" altLang="zh-CN" sz="2000" b="1" dirty="0" smtClean="0">
                <a:solidFill>
                  <a:schemeClr val="bg1"/>
                </a:solidFill>
              </a:rPr>
              <a:t>coastal area</a:t>
            </a:r>
          </a:p>
        </p:txBody>
      </p:sp>
      <p:grpSp>
        <p:nvGrpSpPr>
          <p:cNvPr id="13" name="组合 12"/>
          <p:cNvGrpSpPr/>
          <p:nvPr/>
        </p:nvGrpSpPr>
        <p:grpSpPr>
          <a:xfrm>
            <a:off x="5364088" y="1484784"/>
            <a:ext cx="1630342" cy="1605795"/>
            <a:chOff x="6278506" y="2872950"/>
            <a:chExt cx="1342310" cy="1287400"/>
          </a:xfrm>
        </p:grpSpPr>
        <p:sp>
          <p:nvSpPr>
            <p:cNvPr id="14" name="矩形 13"/>
            <p:cNvSpPr/>
            <p:nvPr/>
          </p:nvSpPr>
          <p:spPr>
            <a:xfrm rot="2047287">
              <a:off x="6343211" y="2872950"/>
              <a:ext cx="1277605" cy="464029"/>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20370099">
              <a:off x="6278506" y="3696321"/>
              <a:ext cx="1277605" cy="464029"/>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圆角矩形 21"/>
          <p:cNvSpPr/>
          <p:nvPr/>
        </p:nvSpPr>
        <p:spPr bwMode="auto">
          <a:xfrm>
            <a:off x="1115616" y="676219"/>
            <a:ext cx="1631169" cy="742975"/>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Satellite</a:t>
            </a:r>
            <a:endParaRPr lang="zh-CN" altLang="en-US" sz="2000" b="1" dirty="0">
              <a:latin typeface="+mj-lt"/>
              <a:ea typeface="黑体" pitchFamily="49" charset="-122"/>
            </a:endParaRPr>
          </a:p>
        </p:txBody>
      </p:sp>
      <p:sp>
        <p:nvSpPr>
          <p:cNvPr id="23" name="圆角矩形 22"/>
          <p:cNvSpPr/>
          <p:nvPr/>
        </p:nvSpPr>
        <p:spPr bwMode="auto">
          <a:xfrm>
            <a:off x="7686537" y="1312320"/>
            <a:ext cx="1457463" cy="1892189"/>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Contribution </a:t>
            </a:r>
          </a:p>
          <a:p>
            <a:pPr algn="ctr" fontAlgn="base">
              <a:lnSpc>
                <a:spcPct val="150000"/>
              </a:lnSpc>
              <a:spcBef>
                <a:spcPct val="0"/>
              </a:spcBef>
              <a:spcAft>
                <a:spcPct val="0"/>
              </a:spcAft>
            </a:pPr>
            <a:r>
              <a:rPr lang="en-US" altLang="zh-CN" sz="2000" b="1" dirty="0" smtClean="0">
                <a:latin typeface="+mj-lt"/>
                <a:ea typeface="黑体" pitchFamily="49" charset="-122"/>
              </a:rPr>
              <a:t>Of</a:t>
            </a:r>
          </a:p>
          <a:p>
            <a:pPr algn="ctr" fontAlgn="base">
              <a:lnSpc>
                <a:spcPct val="150000"/>
              </a:lnSpc>
              <a:spcBef>
                <a:spcPct val="0"/>
              </a:spcBef>
              <a:spcAft>
                <a:spcPct val="0"/>
              </a:spcAft>
            </a:pPr>
            <a:r>
              <a:rPr lang="en-US" altLang="zh-CN" sz="2000" b="1" dirty="0" smtClean="0">
                <a:latin typeface="+mj-lt"/>
                <a:ea typeface="黑体" pitchFamily="49" charset="-122"/>
              </a:rPr>
              <a:t>Convective </a:t>
            </a:r>
          </a:p>
          <a:p>
            <a:pPr algn="ctr" fontAlgn="base">
              <a:lnSpc>
                <a:spcPct val="150000"/>
              </a:lnSpc>
              <a:spcBef>
                <a:spcPct val="0"/>
              </a:spcBef>
              <a:spcAft>
                <a:spcPct val="0"/>
              </a:spcAft>
            </a:pPr>
            <a:r>
              <a:rPr lang="en-US" altLang="zh-CN" sz="2000" b="1" dirty="0" smtClean="0">
                <a:latin typeface="+mj-lt"/>
                <a:ea typeface="黑体" pitchFamily="49" charset="-122"/>
              </a:rPr>
              <a:t>rainfall </a:t>
            </a:r>
            <a:endParaRPr lang="zh-CN" altLang="en-US" sz="2000" b="1" dirty="0">
              <a:latin typeface="+mj-lt"/>
              <a:ea typeface="黑体" pitchFamily="49" charset="-122"/>
            </a:endParaRPr>
          </a:p>
        </p:txBody>
      </p:sp>
      <p:sp>
        <p:nvSpPr>
          <p:cNvPr id="24" name="圆角矩形 23"/>
          <p:cNvSpPr/>
          <p:nvPr/>
        </p:nvSpPr>
        <p:spPr bwMode="auto">
          <a:xfrm>
            <a:off x="7686537" y="4034727"/>
            <a:ext cx="1501279" cy="2141043"/>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Spatial</a:t>
            </a:r>
          </a:p>
          <a:p>
            <a:pPr algn="ctr" fontAlgn="base">
              <a:lnSpc>
                <a:spcPct val="150000"/>
              </a:lnSpc>
              <a:spcBef>
                <a:spcPct val="0"/>
              </a:spcBef>
              <a:spcAft>
                <a:spcPct val="0"/>
              </a:spcAft>
            </a:pPr>
            <a:r>
              <a:rPr lang="en-US" altLang="zh-CN" sz="2000" b="1" dirty="0" smtClean="0">
                <a:latin typeface="+mj-lt"/>
                <a:ea typeface="黑体" pitchFamily="49" charset="-122"/>
              </a:rPr>
              <a:t>Distribution</a:t>
            </a:r>
          </a:p>
          <a:p>
            <a:pPr algn="ctr" fontAlgn="base">
              <a:lnSpc>
                <a:spcPct val="150000"/>
              </a:lnSpc>
              <a:spcBef>
                <a:spcPct val="0"/>
              </a:spcBef>
              <a:spcAft>
                <a:spcPct val="0"/>
              </a:spcAft>
            </a:pPr>
            <a:r>
              <a:rPr lang="en-US" altLang="zh-CN" sz="2000" b="1" dirty="0" smtClean="0">
                <a:latin typeface="+mj-lt"/>
                <a:ea typeface="黑体" pitchFamily="49" charset="-122"/>
              </a:rPr>
              <a:t>Of </a:t>
            </a:r>
          </a:p>
          <a:p>
            <a:pPr algn="ctr" fontAlgn="base">
              <a:lnSpc>
                <a:spcPct val="150000"/>
              </a:lnSpc>
              <a:spcBef>
                <a:spcPct val="0"/>
              </a:spcBef>
              <a:spcAft>
                <a:spcPct val="0"/>
              </a:spcAft>
            </a:pPr>
            <a:r>
              <a:rPr lang="en-US" altLang="zh-CN" sz="2000" b="1" dirty="0" smtClean="0">
                <a:latin typeface="+mj-lt"/>
                <a:ea typeface="黑体" pitchFamily="49" charset="-122"/>
              </a:rPr>
              <a:t>Convective </a:t>
            </a:r>
          </a:p>
          <a:p>
            <a:pPr algn="ctr" fontAlgn="base">
              <a:lnSpc>
                <a:spcPct val="150000"/>
              </a:lnSpc>
              <a:spcBef>
                <a:spcPct val="0"/>
              </a:spcBef>
              <a:spcAft>
                <a:spcPct val="0"/>
              </a:spcAft>
            </a:pPr>
            <a:r>
              <a:rPr lang="en-US" altLang="zh-CN" sz="2000" b="1" dirty="0" smtClean="0">
                <a:latin typeface="+mj-lt"/>
                <a:ea typeface="黑体" pitchFamily="49" charset="-122"/>
              </a:rPr>
              <a:t>features</a:t>
            </a:r>
            <a:endParaRPr lang="zh-CN" altLang="en-US" sz="2000" b="1" dirty="0">
              <a:latin typeface="+mj-lt"/>
              <a:ea typeface="黑体" pitchFamily="49" charset="-122"/>
            </a:endParaRPr>
          </a:p>
        </p:txBody>
      </p:sp>
      <p:sp>
        <p:nvSpPr>
          <p:cNvPr id="6" name="矩形 5"/>
          <p:cNvSpPr/>
          <p:nvPr/>
        </p:nvSpPr>
        <p:spPr>
          <a:xfrm>
            <a:off x="221344" y="6402497"/>
            <a:ext cx="2856744" cy="400110"/>
          </a:xfrm>
          <a:prstGeom prst="rect">
            <a:avLst/>
          </a:prstGeom>
        </p:spPr>
        <p:txBody>
          <a:bodyPr wrap="none">
            <a:spAutoFit/>
          </a:bodyPr>
          <a:lstStyle/>
          <a:p>
            <a:pPr algn="ctr"/>
            <a:r>
              <a:rPr lang="zh-CN" altLang="en-US" sz="2000" b="1" dirty="0">
                <a:solidFill>
                  <a:srgbClr val="FFC000"/>
                </a:solidFill>
              </a:rPr>
              <a:t>（</a:t>
            </a:r>
            <a:r>
              <a:rPr lang="en-US" altLang="zh-CN" sz="2000" b="1" dirty="0">
                <a:solidFill>
                  <a:srgbClr val="FFC000"/>
                </a:solidFill>
              </a:rPr>
              <a:t>Chen et al </a:t>
            </a:r>
            <a:r>
              <a:rPr lang="en-US" altLang="zh-CN" sz="2000" b="1" dirty="0" smtClean="0">
                <a:solidFill>
                  <a:srgbClr val="FFC000"/>
                </a:solidFill>
              </a:rPr>
              <a:t>2014, JGR</a:t>
            </a:r>
            <a:r>
              <a:rPr lang="zh-CN" altLang="en-US" sz="2000" b="1" dirty="0" smtClean="0">
                <a:solidFill>
                  <a:srgbClr val="FFC000"/>
                </a:solidFill>
              </a:rPr>
              <a:t>）</a:t>
            </a:r>
            <a:endParaRPr lang="en-US" altLang="zh-CN" sz="2000" b="1" dirty="0">
              <a:solidFill>
                <a:srgbClr val="FFC000"/>
              </a:solidFill>
            </a:endParaRPr>
          </a:p>
        </p:txBody>
      </p:sp>
      <p:grpSp>
        <p:nvGrpSpPr>
          <p:cNvPr id="21" name="组合 20"/>
          <p:cNvGrpSpPr/>
          <p:nvPr/>
        </p:nvGrpSpPr>
        <p:grpSpPr>
          <a:xfrm>
            <a:off x="5364088" y="4149080"/>
            <a:ext cx="1630342" cy="1605795"/>
            <a:chOff x="6278506" y="2872950"/>
            <a:chExt cx="1342310" cy="1287400"/>
          </a:xfrm>
        </p:grpSpPr>
        <p:sp>
          <p:nvSpPr>
            <p:cNvPr id="26" name="矩形 25"/>
            <p:cNvSpPr/>
            <p:nvPr/>
          </p:nvSpPr>
          <p:spPr>
            <a:xfrm rot="2047287">
              <a:off x="6343211" y="2872950"/>
              <a:ext cx="1277605" cy="464029"/>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0370099">
              <a:off x="6278506" y="3696321"/>
              <a:ext cx="1277605" cy="464029"/>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631"/>
          <a:stretch/>
        </p:blipFill>
        <p:spPr bwMode="auto">
          <a:xfrm>
            <a:off x="107504" y="1419194"/>
            <a:ext cx="3776922" cy="38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椭圆 15"/>
          <p:cNvSpPr/>
          <p:nvPr/>
        </p:nvSpPr>
        <p:spPr>
          <a:xfrm>
            <a:off x="1675428" y="2492896"/>
            <a:ext cx="304284" cy="3083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p:nvPr/>
        </p:nvCxnSpPr>
        <p:spPr>
          <a:xfrm>
            <a:off x="2015737" y="2737468"/>
            <a:ext cx="2143987" cy="16292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Spatial Distributions </a:t>
            </a:r>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of convection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spTree>
    <p:extLst>
      <p:ext uri="{BB962C8B-B14F-4D97-AF65-F5344CB8AC3E}">
        <p14:creationId xmlns:p14="http://schemas.microsoft.com/office/powerpoint/2010/main" val="332530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498" y="23470"/>
            <a:ext cx="8108382" cy="461665"/>
          </a:xfrm>
          <a:prstGeom prst="rect">
            <a:avLst/>
          </a:prstGeom>
        </p:spPr>
        <p:txBody>
          <a:bodyPr wrap="square">
            <a:spAutoFit/>
          </a:bodyPr>
          <a:lstStyle/>
          <a:p>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Monthly Variations of Diurnal Cycle</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8" y="1484784"/>
            <a:ext cx="5791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bwMode="auto">
          <a:xfrm>
            <a:off x="1045170" y="692696"/>
            <a:ext cx="3672408" cy="741437"/>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Diurnal cycles of convection</a:t>
            </a:r>
          </a:p>
          <a:p>
            <a:pPr algn="ctr" fontAlgn="base">
              <a:lnSpc>
                <a:spcPct val="150000"/>
              </a:lnSpc>
              <a:spcBef>
                <a:spcPct val="0"/>
              </a:spcBef>
              <a:spcAft>
                <a:spcPct val="0"/>
              </a:spcAft>
            </a:pPr>
            <a:r>
              <a:rPr lang="en-US" altLang="zh-CN" sz="2000" b="1" dirty="0" smtClean="0">
                <a:latin typeface="+mj-lt"/>
                <a:ea typeface="黑体" pitchFamily="49" charset="-122"/>
              </a:rPr>
              <a:t> in different months</a:t>
            </a:r>
          </a:p>
        </p:txBody>
      </p:sp>
      <p:sp>
        <p:nvSpPr>
          <p:cNvPr id="3" name="椭圆 2"/>
          <p:cNvSpPr/>
          <p:nvPr/>
        </p:nvSpPr>
        <p:spPr>
          <a:xfrm>
            <a:off x="1259632" y="3356992"/>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5767702" y="1797150"/>
            <a:ext cx="3376298" cy="3170099"/>
          </a:xfrm>
          <a:prstGeom prst="rect">
            <a:avLst/>
          </a:prstGeom>
          <a:noFill/>
        </p:spPr>
        <p:txBody>
          <a:bodyPr wrap="square" rtlCol="0">
            <a:spAutoFit/>
          </a:bodyPr>
          <a:lstStyle/>
          <a:p>
            <a:r>
              <a:rPr lang="en-US" altLang="zh-CN" sz="2000" b="1" dirty="0" smtClean="0">
                <a:solidFill>
                  <a:schemeClr val="bg1"/>
                </a:solidFill>
              </a:rPr>
              <a:t>In the summer (July and August), convection occurs most frequently during early afternoon due to the solar heating effect.</a:t>
            </a:r>
          </a:p>
          <a:p>
            <a:r>
              <a:rPr lang="en-US" altLang="zh-CN" sz="2000" b="1" dirty="0" smtClean="0">
                <a:solidFill>
                  <a:schemeClr val="bg1"/>
                </a:solidFill>
              </a:rPr>
              <a:t>In the Mei-Yu season (May and June), there has an obvious secondary </a:t>
            </a:r>
            <a:r>
              <a:rPr lang="en-US" altLang="zh-CN" sz="2000" b="1" dirty="0" smtClean="0">
                <a:solidFill>
                  <a:srgbClr val="FF0000"/>
                </a:solidFill>
              </a:rPr>
              <a:t>early morning peak</a:t>
            </a:r>
            <a:r>
              <a:rPr lang="en-US" altLang="zh-CN" sz="2000" b="1" dirty="0" smtClean="0">
                <a:solidFill>
                  <a:schemeClr val="bg1"/>
                </a:solidFill>
              </a:rPr>
              <a:t> besides the early afternoon peak</a:t>
            </a:r>
          </a:p>
        </p:txBody>
      </p:sp>
    </p:spTree>
    <p:extLst>
      <p:ext uri="{BB962C8B-B14F-4D97-AF65-F5344CB8AC3E}">
        <p14:creationId xmlns:p14="http://schemas.microsoft.com/office/powerpoint/2010/main" val="1005909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498" y="87015"/>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Diurnal cycles of  precipitation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pic>
        <p:nvPicPr>
          <p:cNvPr id="2050" name="Picture 2" descr="C:\Users\chen\Desktop\2015重新整理\0614\figure\fig3.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000"/>
          <a:stretch/>
        </p:blipFill>
        <p:spPr bwMode="auto">
          <a:xfrm>
            <a:off x="94628" y="1700808"/>
            <a:ext cx="489654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en\Desktop\2015重新整理\0614\figure\fi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23841"/>
            <a:ext cx="4061048" cy="6334159"/>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bwMode="auto">
          <a:xfrm>
            <a:off x="706696" y="859480"/>
            <a:ext cx="3672408" cy="741437"/>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Spatial distribution of convection</a:t>
            </a:r>
          </a:p>
          <a:p>
            <a:pPr algn="ctr" fontAlgn="base">
              <a:lnSpc>
                <a:spcPct val="150000"/>
              </a:lnSpc>
              <a:spcBef>
                <a:spcPct val="0"/>
              </a:spcBef>
              <a:spcAft>
                <a:spcPct val="0"/>
              </a:spcAft>
            </a:pPr>
            <a:r>
              <a:rPr lang="en-US" altLang="zh-CN" sz="2000" b="1" dirty="0" smtClean="0">
                <a:latin typeface="+mj-lt"/>
                <a:ea typeface="黑体" pitchFamily="49" charset="-122"/>
              </a:rPr>
              <a:t>During Mei-Yu seasons</a:t>
            </a:r>
          </a:p>
        </p:txBody>
      </p:sp>
      <p:sp>
        <p:nvSpPr>
          <p:cNvPr id="6" name="圆角矩形 5"/>
          <p:cNvSpPr/>
          <p:nvPr/>
        </p:nvSpPr>
        <p:spPr bwMode="auto">
          <a:xfrm>
            <a:off x="5085713" y="523841"/>
            <a:ext cx="1425420"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Total</a:t>
            </a:r>
          </a:p>
        </p:txBody>
      </p:sp>
      <p:sp>
        <p:nvSpPr>
          <p:cNvPr id="7" name="圆角矩形 6"/>
          <p:cNvSpPr/>
          <p:nvPr/>
        </p:nvSpPr>
        <p:spPr bwMode="auto">
          <a:xfrm>
            <a:off x="5076056" y="2708920"/>
            <a:ext cx="1425420"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convective</a:t>
            </a:r>
          </a:p>
        </p:txBody>
      </p:sp>
      <p:sp>
        <p:nvSpPr>
          <p:cNvPr id="8" name="圆角矩形 7"/>
          <p:cNvSpPr/>
          <p:nvPr/>
        </p:nvSpPr>
        <p:spPr bwMode="auto">
          <a:xfrm>
            <a:off x="5080932" y="4797152"/>
            <a:ext cx="1425420" cy="523890"/>
          </a:xfrm>
          <a:prstGeom prst="roundRect">
            <a:avLst/>
          </a:prstGeom>
          <a:solidFill>
            <a:srgbClr val="FFFF00">
              <a:alpha val="69000"/>
            </a:srgbClr>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150000"/>
              </a:lnSpc>
              <a:spcBef>
                <a:spcPct val="0"/>
              </a:spcBef>
              <a:spcAft>
                <a:spcPct val="0"/>
              </a:spcAft>
            </a:pPr>
            <a:r>
              <a:rPr lang="en-US" altLang="zh-CN" sz="2000" b="1" dirty="0" smtClean="0">
                <a:latin typeface="+mj-lt"/>
                <a:ea typeface="黑体" pitchFamily="49" charset="-122"/>
              </a:rPr>
              <a:t>stratiform</a:t>
            </a:r>
          </a:p>
        </p:txBody>
      </p:sp>
    </p:spTree>
    <p:extLst>
      <p:ext uri="{BB962C8B-B14F-4D97-AF65-F5344CB8AC3E}">
        <p14:creationId xmlns:p14="http://schemas.microsoft.com/office/powerpoint/2010/main" val="420068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3498" y="23470"/>
            <a:ext cx="8108382" cy="461665"/>
          </a:xfrm>
          <a:prstGeom prst="rect">
            <a:avLst/>
          </a:prstGeom>
        </p:spPr>
        <p:txBody>
          <a:bodyPr wrap="square">
            <a:spAutoFit/>
          </a:bodyPr>
          <a:lstStyle/>
          <a:p>
            <a:r>
              <a:rPr lang="en-US" altLang="zh-CN" sz="2400" b="1" dirty="0" smtClean="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propagations of </a:t>
            </a:r>
            <a:r>
              <a:rPr lang="en-US" altLang="zh-CN"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rPr>
              <a:t>convection </a:t>
            </a:r>
            <a:endParaRPr lang="zh-CN" altLang="en-US" sz="2400" b="1" dirty="0">
              <a:ln w="3175">
                <a:noFill/>
              </a:ln>
              <a:gradFill>
                <a:gsLst>
                  <a:gs pos="10000">
                    <a:schemeClr val="bg1"/>
                  </a:gs>
                  <a:gs pos="100000">
                    <a:srgbClr val="FFC000"/>
                  </a:gs>
                </a:gsLst>
                <a:lin ang="5400000" scaled="0"/>
              </a:gradFill>
              <a:latin typeface="Arial" pitchFamily="34" charset="0"/>
              <a:ea typeface="黑体" pitchFamily="2" charset="-122"/>
              <a:cs typeface="Arial" pitchFamily="34" charset="0"/>
            </a:endParaRPr>
          </a:p>
        </p:txBody>
      </p:sp>
      <p:pic>
        <p:nvPicPr>
          <p:cNvPr id="3075" name="Picture 3" descr="C:\Users\chen\Desktop\2015重新整理\0614\figure\fig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836712"/>
            <a:ext cx="5436095" cy="5616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chen\Desktop\2015重新整理\0614\figure\fi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50000"/>
          <a:stretch/>
        </p:blipFill>
        <p:spPr bwMode="auto">
          <a:xfrm>
            <a:off x="24347" y="836712"/>
            <a:ext cx="3600000" cy="2886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47" y="3861048"/>
            <a:ext cx="3599999" cy="2554545"/>
          </a:xfrm>
          <a:prstGeom prst="rect">
            <a:avLst/>
          </a:prstGeom>
          <a:noFill/>
        </p:spPr>
        <p:txBody>
          <a:bodyPr wrap="square" rtlCol="0">
            <a:spAutoFit/>
          </a:bodyPr>
          <a:lstStyle/>
          <a:p>
            <a:pPr marL="457200" indent="-457200">
              <a:buAutoNum type="arabicPeriod"/>
            </a:pPr>
            <a:r>
              <a:rPr lang="en-US" altLang="zh-CN" sz="2000" b="1" dirty="0" smtClean="0">
                <a:solidFill>
                  <a:schemeClr val="bg1"/>
                </a:solidFill>
              </a:rPr>
              <a:t>Convection on the windward slope of eastern mountains has a double-peaks diurnal feature;</a:t>
            </a:r>
          </a:p>
          <a:p>
            <a:pPr marL="457200" indent="-457200">
              <a:buAutoNum type="arabicPeriod"/>
            </a:pPr>
            <a:r>
              <a:rPr lang="en-US" altLang="zh-CN" sz="2000" b="1" dirty="0" smtClean="0">
                <a:solidFill>
                  <a:schemeClr val="bg1"/>
                </a:solidFill>
              </a:rPr>
              <a:t>Convection begin to be initiated along the coastline from night and propagate to inland area than. </a:t>
            </a:r>
          </a:p>
        </p:txBody>
      </p:sp>
    </p:spTree>
    <p:extLst>
      <p:ext uri="{BB962C8B-B14F-4D97-AF65-F5344CB8AC3E}">
        <p14:creationId xmlns:p14="http://schemas.microsoft.com/office/powerpoint/2010/main" val="35565673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1195</Words>
  <Application>Microsoft Office PowerPoint</Application>
  <PresentationFormat>全屏显示(4:3)</PresentationFormat>
  <Paragraphs>178</Paragraphs>
  <Slides>31</Slides>
  <Notes>7</Notes>
  <HiddenSlides>9</HiddenSlides>
  <MMClips>0</MMClips>
  <ScaleCrop>false</ScaleCrop>
  <HeadingPairs>
    <vt:vector size="4" baseType="variant">
      <vt:variant>
        <vt:lpstr>主题</vt:lpstr>
      </vt:variant>
      <vt:variant>
        <vt:i4>2</vt:i4>
      </vt:variant>
      <vt:variant>
        <vt:lpstr>幻灯片标题</vt:lpstr>
      </vt:variant>
      <vt:variant>
        <vt:i4>31</vt:i4>
      </vt:variant>
    </vt:vector>
  </HeadingPairs>
  <TitlesOfParts>
    <vt:vector size="33" baseType="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dc:creator>
  <cp:lastModifiedBy>chen</cp:lastModifiedBy>
  <cp:revision>35</cp:revision>
  <dcterms:created xsi:type="dcterms:W3CDTF">2015-08-15T20:41:38Z</dcterms:created>
  <dcterms:modified xsi:type="dcterms:W3CDTF">2015-08-18T13:45:53Z</dcterms:modified>
</cp:coreProperties>
</file>