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9" r:id="rId2"/>
    <p:sldId id="293" r:id="rId3"/>
    <p:sldId id="297" r:id="rId4"/>
    <p:sldId id="294" r:id="rId5"/>
    <p:sldId id="277" r:id="rId6"/>
    <p:sldId id="301" r:id="rId7"/>
    <p:sldId id="296" r:id="rId8"/>
    <p:sldId id="266" r:id="rId9"/>
    <p:sldId id="30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CC"/>
    <a:srgbClr val="CA6F14"/>
    <a:srgbClr val="7F6000"/>
    <a:srgbClr val="2F6464"/>
    <a:srgbClr val="282B66"/>
    <a:srgbClr val="A6A6BA"/>
    <a:srgbClr val="A5B2B2"/>
    <a:srgbClr val="A5B1B1"/>
    <a:srgbClr val="19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7A7A-B890-40E6-822F-00C6CC5EC70E}" type="datetimeFigureOut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530A-7F7D-420A-9245-42F46D88A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530A-7F7D-420A-9245-42F46D88A3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530A-7F7D-420A-9245-42F46D88A3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7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543E-70EC-423E-8D21-AD5039D2480F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8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44E-6E28-4DCF-9198-0A6A8FD93F6A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2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1080-1E03-423B-9246-226B0FFAE68A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110-9700-45A4-B047-F2C9484C9D73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9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0E5B-B25E-4BFF-8E2D-0E5289A49DB7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9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7756-FDFC-4D9B-8AEE-9973008649A1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9EC7-B742-4DB4-92F0-BFAE5E2850FF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5C52-E229-457C-8465-023C71A1FB87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1F2-A1AD-4316-9220-D846BB8B3CFF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44D-25EA-42BB-84BC-718AF643F1D1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A15C-0D28-4463-9B71-FD42BE3C820D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9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AF-401D-42C7-B9D8-47221D10B48D}" type="datetime1">
              <a:rPr lang="zh-CN" altLang="en-US" smtClean="0"/>
              <a:t>2015/8/17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FE19-A5E0-45C3-AD0D-873423147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1244803"/>
            <a:ext cx="9144000" cy="25902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Case Study of a Tornado in China</a:t>
            </a:r>
          </a:p>
          <a:p>
            <a:pPr algn="ctr">
              <a:lnSpc>
                <a:spcPct val="100000"/>
              </a:lnSpc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 Large Eddy Simulation</a:t>
            </a: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825038" y="3835021"/>
            <a:ext cx="7541722" cy="16240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000" b="1" spc="-50" dirty="0" smtClean="0">
                <a:solidFill>
                  <a:schemeClr val="accent2"/>
                </a:solidFill>
                <a:ea typeface="+mj-ea"/>
                <a:cs typeface="+mj-cs"/>
              </a:rPr>
              <a:t>Dan Yao    </a:t>
            </a:r>
            <a:r>
              <a:rPr lang="en-US" altLang="zh-CN" sz="3000" b="1" spc="-50" dirty="0" err="1" smtClean="0">
                <a:solidFill>
                  <a:schemeClr val="accent2"/>
                </a:solidFill>
              </a:rPr>
              <a:t>Zhiyong</a:t>
            </a:r>
            <a:r>
              <a:rPr lang="en-US" altLang="zh-CN" sz="3000" b="1" spc="-50" dirty="0" smtClean="0">
                <a:solidFill>
                  <a:schemeClr val="accent2"/>
                </a:solidFill>
              </a:rPr>
              <a:t> </a:t>
            </a:r>
            <a:r>
              <a:rPr lang="en-US" altLang="zh-CN" sz="3000" b="1" spc="-50" dirty="0" err="1">
                <a:solidFill>
                  <a:srgbClr val="8E181C"/>
                </a:solidFill>
              </a:rPr>
              <a:t>Meng</a:t>
            </a:r>
            <a:endParaRPr lang="en-US" altLang="zh-CN" sz="3000" b="1" spc="-50" dirty="0">
              <a:solidFill>
                <a:srgbClr val="8E181C"/>
              </a:solidFill>
            </a:endParaRPr>
          </a:p>
          <a:p>
            <a:pPr marL="0" indent="0" algn="ctr">
              <a:buNone/>
            </a:pPr>
            <a:r>
              <a:rPr lang="en-US" altLang="zh-CN" b="1" dirty="0" smtClean="0">
                <a:solidFill>
                  <a:schemeClr val="accent2"/>
                </a:solidFill>
                <a:ea typeface="华文仿宋" panose="02010600040101010101" pitchFamily="2" charset="-122"/>
              </a:rPr>
              <a:t>Peking University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22719"/>
            <a:ext cx="2978331" cy="997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73" y="98656"/>
            <a:ext cx="1603387" cy="11461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5038" y="5657670"/>
            <a:ext cx="7541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Summer </a:t>
            </a:r>
            <a:r>
              <a:rPr lang="en-US" altLang="zh-CN" sz="2000" b="1" i="1" dirty="0" smtClean="0">
                <a:solidFill>
                  <a:schemeClr val="bg1"/>
                </a:solidFill>
                <a:ea typeface="华文仿宋" panose="02010600040101010101" pitchFamily="2" charset="-122"/>
              </a:rPr>
              <a:t>2015 Meeting </a:t>
            </a:r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of </a:t>
            </a:r>
            <a:r>
              <a:rPr lang="en-US" altLang="zh-CN" sz="2000" b="1" i="1" dirty="0" err="1">
                <a:solidFill>
                  <a:schemeClr val="bg1"/>
                </a:solidFill>
                <a:ea typeface="华文仿宋" panose="02010600040101010101" pitchFamily="2" charset="-122"/>
              </a:rPr>
              <a:t>Fuqing’s</a:t>
            </a:r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 Group</a:t>
            </a:r>
          </a:p>
          <a:p>
            <a:pPr algn="ctr"/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Penn State University</a:t>
            </a:r>
          </a:p>
          <a:p>
            <a:pPr algn="ctr"/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17</a:t>
            </a:r>
            <a:r>
              <a:rPr lang="en-US" altLang="zh-CN" sz="2000" b="1" i="1" baseline="30000" dirty="0">
                <a:solidFill>
                  <a:schemeClr val="bg1"/>
                </a:solidFill>
                <a:ea typeface="华文仿宋" panose="02010600040101010101" pitchFamily="2" charset="-122"/>
              </a:rPr>
              <a:t>th</a:t>
            </a:r>
            <a:r>
              <a:rPr lang="en-US" altLang="zh-CN" sz="2000" b="1" i="1" dirty="0">
                <a:solidFill>
                  <a:schemeClr val="bg1"/>
                </a:solidFill>
                <a:ea typeface="华文仿宋" panose="02010600040101010101" pitchFamily="2" charset="-122"/>
              </a:rPr>
              <a:t> August 2015, State College, PA</a:t>
            </a:r>
            <a:endParaRPr lang="en-US" altLang="zh-CN" sz="2400" b="1" i="1" dirty="0">
              <a:solidFill>
                <a:schemeClr val="bg1"/>
              </a:solidFill>
              <a:ea typeface="华文仿宋" panose="020106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3835021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976084" y="1179716"/>
            <a:ext cx="4963732" cy="5541760"/>
            <a:chOff x="3851920" y="1362074"/>
            <a:chExt cx="4963732" cy="55417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851920" y="1362074"/>
              <a:ext cx="4963732" cy="5541760"/>
              <a:chOff x="3961336" y="1089619"/>
              <a:chExt cx="5207770" cy="581421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961336" y="1089619"/>
                <a:ext cx="5108380" cy="5814217"/>
                <a:chOff x="395536" y="1213445"/>
                <a:chExt cx="4920108" cy="5599931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62"/>
                <a:stretch/>
              </p:blipFill>
              <p:spPr bwMode="auto">
                <a:xfrm>
                  <a:off x="395536" y="1213445"/>
                  <a:ext cx="4920108" cy="55999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3664471" y="4859635"/>
                  <a:ext cx="1593871" cy="1625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TextBox 28"/>
              <p:cNvSpPr txBox="1"/>
              <p:nvPr/>
            </p:nvSpPr>
            <p:spPr>
              <a:xfrm>
                <a:off x="7222601" y="4861452"/>
                <a:ext cx="1946505" cy="171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/>
                  <a:t>Narrow</a:t>
                </a:r>
              </a:p>
              <a:p>
                <a:pPr algn="ctr"/>
                <a:r>
                  <a:rPr lang="en-US" altLang="zh-CN" sz="2000" b="1" dirty="0" smtClean="0"/>
                  <a:t>damage swath</a:t>
                </a:r>
              </a:p>
              <a:p>
                <a:pPr algn="ctr"/>
                <a:r>
                  <a:rPr lang="en-US" altLang="zh-CN" sz="2000" b="1" dirty="0" smtClean="0"/>
                  <a:t>&amp;</a:t>
                </a:r>
              </a:p>
              <a:p>
                <a:pPr algn="ctr"/>
                <a:r>
                  <a:rPr lang="en-US" altLang="zh-CN" sz="2000" b="1" dirty="0" smtClean="0"/>
                  <a:t>Surface convergence</a:t>
                </a:r>
                <a:endParaRPr lang="zh-CN" altLang="en-US" sz="2000" b="1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51920" y="1362075"/>
              <a:ext cx="3378926" cy="5413019"/>
              <a:chOff x="0" y="1308456"/>
              <a:chExt cx="3378926" cy="5413019"/>
            </a:xfrm>
          </p:grpSpPr>
          <p:pic>
            <p:nvPicPr>
              <p:cNvPr id="19" name="Picture 2" descr="Fig0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759" r="33768" b="2376"/>
              <a:stretch/>
            </p:blipFill>
            <p:spPr bwMode="auto">
              <a:xfrm>
                <a:off x="7898" y="1308456"/>
                <a:ext cx="3222982" cy="5413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pic>
            <p:nvPicPr>
              <p:cNvPr id="20" name="Picture 2" descr="Fig0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95063" r="30733" b="2376"/>
              <a:stretch/>
            </p:blipFill>
            <p:spPr bwMode="auto">
              <a:xfrm>
                <a:off x="0" y="6574971"/>
                <a:ext cx="3378926" cy="146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92123" y="1175345"/>
            <a:ext cx="3777514" cy="3222913"/>
            <a:chOff x="4553147" y="2964139"/>
            <a:chExt cx="4248473" cy="3624729"/>
          </a:xfrm>
        </p:grpSpPr>
        <p:pic>
          <p:nvPicPr>
            <p:cNvPr id="6" name="图片 1"/>
            <p:cNvPicPr>
              <a:picLocks noChangeAspect="1" noChangeArrowheads="1"/>
            </p:cNvPicPr>
            <p:nvPr/>
          </p:nvPicPr>
          <p:blipFill>
            <a:blip r:embed="rId5" cstate="print"/>
            <a:srcRect l="14078" t="28003" r="55783" b="22974"/>
            <a:stretch>
              <a:fillRect/>
            </a:stretch>
          </p:blipFill>
          <p:spPr bwMode="auto">
            <a:xfrm>
              <a:off x="4662892" y="2964139"/>
              <a:ext cx="3952689" cy="3250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4553147" y="6155587"/>
              <a:ext cx="4248473" cy="433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</a:rPr>
                <a:t>Accumulated Precipitation (mm)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7417831" y="3001259"/>
              <a:ext cx="1087482" cy="449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 smtClean="0"/>
                <a:t>Beijing</a:t>
              </a:r>
              <a:endParaRPr lang="zh-CN" altLang="en-US" sz="2000" b="1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32516" r="4555" b="869"/>
          <a:stretch/>
        </p:blipFill>
        <p:spPr>
          <a:xfrm>
            <a:off x="481822" y="4553414"/>
            <a:ext cx="3350246" cy="18851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864470" y="3147599"/>
            <a:ext cx="106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460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>
                <a:solidFill>
                  <a:srgbClr val="FFFFFF"/>
                </a:solidFill>
              </a:rPr>
              <a:t>21 July 2012 Beijing Tornado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flipV="1">
            <a:off x="2265761" y="3274836"/>
            <a:ext cx="70603" cy="1785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flipV="1">
            <a:off x="2265760" y="3274707"/>
            <a:ext cx="70603" cy="1785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42901" y="6384069"/>
            <a:ext cx="3777514" cy="38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</a:rPr>
              <a:t>Damage Survey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3983982" y="6461411"/>
            <a:ext cx="486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(</a:t>
            </a:r>
            <a:r>
              <a:rPr lang="en-US" altLang="zh-CN" sz="1400" b="1" dirty="0" err="1" smtClean="0">
                <a:solidFill>
                  <a:srgbClr val="002060"/>
                </a:solidFill>
              </a:rPr>
              <a:t>Meng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 and Yao 2014, </a:t>
            </a:r>
            <a:r>
              <a:rPr lang="en-US" altLang="zh-CN" sz="1400" b="1" i="1" dirty="0" smtClean="0">
                <a:solidFill>
                  <a:srgbClr val="002060"/>
                </a:solidFill>
              </a:rPr>
              <a:t>Weather and Forecasting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)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1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Storm </a:t>
            </a:r>
            <a:r>
              <a:rPr lang="en-US" altLang="zh-CN" b="1" i="1" dirty="0">
                <a:solidFill>
                  <a:srgbClr val="FFFFFF"/>
                </a:solidFill>
              </a:rPr>
              <a:t>&amp; </a:t>
            </a:r>
            <a:r>
              <a:rPr lang="en-US" altLang="zh-CN" b="1" i="1" dirty="0" smtClean="0">
                <a:solidFill>
                  <a:srgbClr val="FFFFFF"/>
                </a:solidFill>
              </a:rPr>
              <a:t>Tornado by CM1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1984" r="8611" b="24606"/>
          <a:stretch/>
        </p:blipFill>
        <p:spPr>
          <a:xfrm>
            <a:off x="339381" y="1306651"/>
            <a:ext cx="4209081" cy="2037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21977" r="8599" b="24599"/>
          <a:stretch/>
        </p:blipFill>
        <p:spPr>
          <a:xfrm>
            <a:off x="4729699" y="1306651"/>
            <a:ext cx="4209351" cy="2037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21977" r="8599" b="24599"/>
          <a:stretch/>
        </p:blipFill>
        <p:spPr>
          <a:xfrm>
            <a:off x="339381" y="3638760"/>
            <a:ext cx="4204170" cy="2034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21977" r="8599" b="24599"/>
          <a:stretch/>
        </p:blipFill>
        <p:spPr>
          <a:xfrm>
            <a:off x="4729699" y="3638760"/>
            <a:ext cx="4204170" cy="20349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19686" y="1311278"/>
            <a:ext cx="82386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10004" y="1311278"/>
            <a:ext cx="82386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t+9’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9685" y="3915416"/>
            <a:ext cx="82386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t+15’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10003" y="3915416"/>
            <a:ext cx="82386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t+20’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0948" y="2350256"/>
            <a:ext cx="782587" cy="526983"/>
            <a:chOff x="920948" y="2679660"/>
            <a:chExt cx="782587" cy="526983"/>
          </a:xfrm>
        </p:grpSpPr>
        <p:sp>
          <p:nvSpPr>
            <p:cNvPr id="15" name="矩形 14"/>
            <p:cNvSpPr/>
            <p:nvPr/>
          </p:nvSpPr>
          <p:spPr>
            <a:xfrm>
              <a:off x="920948" y="2679660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</a:t>
              </a:r>
              <a:endPara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1338368" y="3006660"/>
              <a:ext cx="292722" cy="19998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202345" y="1619857"/>
            <a:ext cx="1436735" cy="400110"/>
            <a:chOff x="3292964" y="2285271"/>
            <a:chExt cx="1436735" cy="400110"/>
          </a:xfrm>
        </p:grpSpPr>
        <p:sp>
          <p:nvSpPr>
            <p:cNvPr id="17" name="矩形 16"/>
            <p:cNvSpPr/>
            <p:nvPr/>
          </p:nvSpPr>
          <p:spPr>
            <a:xfrm>
              <a:off x="3705060" y="2285271"/>
              <a:ext cx="10246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9999"/>
                  </a:solidFill>
                </a:rPr>
                <a:t>updraft</a:t>
              </a:r>
              <a:endParaRPr lang="zh-CN" altLang="en-US" sz="2000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3292964" y="2543390"/>
              <a:ext cx="465472" cy="115840"/>
            </a:xfrm>
            <a:prstGeom prst="straightConnector1">
              <a:avLst/>
            </a:prstGeom>
            <a:ln w="38100">
              <a:solidFill>
                <a:srgbClr val="00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305162" y="2445641"/>
            <a:ext cx="1426564" cy="694778"/>
            <a:chOff x="5690041" y="3622695"/>
            <a:chExt cx="1426564" cy="694778"/>
          </a:xfrm>
        </p:grpSpPr>
        <p:sp>
          <p:nvSpPr>
            <p:cNvPr id="19" name="矩形 18"/>
            <p:cNvSpPr/>
            <p:nvPr/>
          </p:nvSpPr>
          <p:spPr>
            <a:xfrm>
              <a:off x="5690041" y="3622695"/>
              <a:ext cx="11721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2060"/>
                  </a:solidFill>
                </a:rPr>
                <a:t>vorticity </a:t>
              </a:r>
              <a:endParaRPr lang="zh-CN" altLang="en-US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6385085" y="3954301"/>
              <a:ext cx="731520" cy="3631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045957" y="2076980"/>
            <a:ext cx="1173719" cy="796480"/>
            <a:chOff x="7950162" y="2285271"/>
            <a:chExt cx="1173719" cy="796480"/>
          </a:xfrm>
        </p:grpSpPr>
        <p:sp>
          <p:nvSpPr>
            <p:cNvPr id="21" name="矩形 20"/>
            <p:cNvSpPr/>
            <p:nvPr/>
          </p:nvSpPr>
          <p:spPr>
            <a:xfrm>
              <a:off x="7950162" y="2285271"/>
              <a:ext cx="11737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7030A0"/>
                  </a:solidFill>
                </a:rPr>
                <a:t>cold pool</a:t>
              </a:r>
              <a:endParaRPr lang="zh-CN" altLang="en-US" sz="2000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8307976" y="2628748"/>
              <a:ext cx="180156" cy="453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8"/>
          <p:cNvSpPr txBox="1"/>
          <p:nvPr/>
        </p:nvSpPr>
        <p:spPr>
          <a:xfrm>
            <a:off x="334200" y="1298681"/>
            <a:ext cx="42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   </a:t>
            </a:r>
            <a:r>
              <a:rPr lang="en-US" altLang="zh-CN" sz="2400" b="1" i="1" u="sng" dirty="0" err="1" smtClean="0">
                <a:solidFill>
                  <a:schemeClr val="accent2"/>
                </a:solidFill>
                <a:ea typeface="楷体" panose="02010609060101010101" pitchFamily="49" charset="-122"/>
              </a:rPr>
              <a:t>Tornadogenesis</a:t>
            </a:r>
            <a:endParaRPr lang="zh-CN" altLang="en-US" sz="2400" b="1" i="1" u="sng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729699" y="1300825"/>
            <a:ext cx="42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   </a:t>
            </a:r>
            <a:r>
              <a:rPr lang="en-US" altLang="zh-CN" sz="2400" b="1" i="1" u="sng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Re-intensification</a:t>
            </a:r>
            <a:endParaRPr lang="zh-CN" altLang="en-US" sz="2400" b="1" i="1" u="sng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42901" y="3638760"/>
            <a:ext cx="42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   </a:t>
            </a:r>
            <a:r>
              <a:rPr lang="en-US" altLang="zh-CN" sz="2400" b="1" i="1" u="sng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Maturity</a:t>
            </a:r>
            <a:endParaRPr lang="zh-CN" altLang="en-US" sz="2400" b="1" i="1" u="sng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729699" y="3638759"/>
            <a:ext cx="42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   </a:t>
            </a:r>
            <a:r>
              <a:rPr lang="en-US" altLang="zh-CN" sz="2400" b="1" i="1" u="sng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Demise</a:t>
            </a:r>
            <a:endParaRPr lang="zh-CN" altLang="en-US" sz="2400" b="1" i="1" u="sng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2900" y="5831027"/>
            <a:ext cx="859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cloud: </a:t>
            </a:r>
            <a:r>
              <a:rPr lang="en-US" altLang="zh-CN" sz="2000" b="1" i="1" dirty="0"/>
              <a:t>0.1 g/kg cloud </a:t>
            </a:r>
            <a:r>
              <a:rPr lang="en-US" altLang="zh-CN" sz="2000" b="1" i="1" dirty="0" smtClean="0"/>
              <a:t>water mixing ratio   </a:t>
            </a:r>
            <a:r>
              <a:rPr lang="en-US" altLang="zh-CN" sz="2000" b="1" dirty="0" smtClean="0">
                <a:solidFill>
                  <a:srgbClr val="009999"/>
                </a:solidFill>
              </a:rPr>
              <a:t>updraft</a:t>
            </a:r>
            <a:r>
              <a:rPr lang="en-US" altLang="zh-CN" sz="2000" b="1" dirty="0">
                <a:solidFill>
                  <a:srgbClr val="009999"/>
                </a:solidFill>
              </a:rPr>
              <a:t>:</a:t>
            </a:r>
            <a:r>
              <a:rPr lang="en-US" altLang="zh-CN" sz="2000" b="1" i="1" dirty="0"/>
              <a:t> 15 m </a:t>
            </a:r>
            <a:r>
              <a:rPr lang="en-US" altLang="zh-CN" sz="2000" b="1" i="1" dirty="0" smtClean="0"/>
              <a:t>s</a:t>
            </a:r>
            <a:r>
              <a:rPr lang="en-US" altLang="zh-CN" sz="2000" b="1" i="1" baseline="30000" dirty="0" smtClean="0"/>
              <a:t>-1 </a:t>
            </a:r>
            <a:r>
              <a:rPr lang="en-US" altLang="zh-CN" sz="2000" b="1" i="1" dirty="0" smtClean="0"/>
              <a:t>vertical velocity</a:t>
            </a:r>
            <a:endParaRPr lang="en-US" altLang="zh-CN" sz="2000" b="1" i="1" dirty="0" smtClean="0">
              <a:latin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cold pool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altLang="zh-CN" sz="2000" b="1" i="1" dirty="0"/>
              <a:t>-1 K potential </a:t>
            </a:r>
            <a:r>
              <a:rPr lang="en-US" altLang="zh-CN" sz="2000" b="1" i="1" dirty="0" smtClean="0"/>
              <a:t>temperature perturbation  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vorticity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0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0.1 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&amp; 0.15 s</a:t>
            </a:r>
            <a:r>
              <a:rPr lang="en-US" altLang="zh-CN" sz="2000" b="1" i="1" baseline="30000" dirty="0" smtClean="0">
                <a:latin typeface="Times New Roman" panose="02020603050405020304" pitchFamily="18" charset="0"/>
              </a:rPr>
              <a:t>-1</a:t>
            </a:r>
            <a:endParaRPr lang="en-US" altLang="zh-CN" sz="20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369093"/>
            <a:ext cx="5906375" cy="5352383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Vorticity Development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21305" y="1482879"/>
            <a:ext cx="2150664" cy="1774480"/>
            <a:chOff x="6611674" y="2462620"/>
            <a:chExt cx="2150664" cy="1774480"/>
          </a:xfrm>
        </p:grpSpPr>
        <p:sp>
          <p:nvSpPr>
            <p:cNvPr id="7" name="TextBox 2"/>
            <p:cNvSpPr txBox="1"/>
            <p:nvPr/>
          </p:nvSpPr>
          <p:spPr>
            <a:xfrm>
              <a:off x="6611674" y="2831952"/>
              <a:ext cx="951838" cy="338554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2F646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15 m s</a:t>
              </a:r>
              <a:r>
                <a:rPr lang="en-US" altLang="zh-CN" sz="1600" b="1" baseline="30000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-1</a:t>
              </a:r>
              <a:r>
                <a:rPr lang="en-US" altLang="zh-CN" sz="1600" b="1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 </a:t>
              </a:r>
              <a:endParaRPr lang="zh-CN" altLang="en-US" sz="1600" b="1" dirty="0">
                <a:solidFill>
                  <a:schemeClr val="bg1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1674" y="3896948"/>
              <a:ext cx="951838" cy="33855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282B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0.1 s</a:t>
              </a:r>
              <a:r>
                <a:rPr lang="en-US" altLang="zh-CN" sz="1600" b="1" baseline="30000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-1</a:t>
              </a:r>
              <a:r>
                <a:rPr lang="en-US" altLang="zh-CN" sz="1600" b="1" dirty="0" smtClean="0">
                  <a:solidFill>
                    <a:schemeClr val="bg1"/>
                  </a:solidFill>
                  <a:ea typeface="楷体" panose="02010609060101010101" pitchFamily="49" charset="-122"/>
                </a:rPr>
                <a:t> </a:t>
              </a:r>
              <a:endParaRPr lang="zh-CN" altLang="en-US" sz="1600" b="1" dirty="0">
                <a:solidFill>
                  <a:schemeClr val="bg1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7810500" y="2831952"/>
              <a:ext cx="951838" cy="338554"/>
            </a:xfrm>
            <a:prstGeom prst="rect">
              <a:avLst/>
            </a:prstGeom>
            <a:solidFill>
              <a:srgbClr val="A5B2B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楷体" panose="02010609060101010101" pitchFamily="49" charset="-122"/>
                </a:rPr>
                <a:t>10 m s</a:t>
              </a:r>
              <a:r>
                <a:rPr lang="en-US" altLang="zh-CN" sz="1600" b="1" baseline="30000" dirty="0" smtClean="0">
                  <a:ea typeface="楷体" panose="02010609060101010101" pitchFamily="49" charset="-122"/>
                </a:rPr>
                <a:t>-1</a:t>
              </a:r>
              <a:r>
                <a:rPr lang="en-US" altLang="zh-CN" sz="1600" b="1" dirty="0" smtClean="0">
                  <a:ea typeface="楷体" panose="02010609060101010101" pitchFamily="49" charset="-122"/>
                </a:rPr>
                <a:t> </a:t>
              </a:r>
              <a:endParaRPr lang="zh-CN" altLang="en-US" sz="1600" b="1" dirty="0">
                <a:ea typeface="楷体" panose="02010609060101010101" pitchFamily="49" charset="-122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7810500" y="3898546"/>
              <a:ext cx="951838" cy="338554"/>
            </a:xfrm>
            <a:prstGeom prst="rect">
              <a:avLst/>
            </a:prstGeom>
            <a:solidFill>
              <a:srgbClr val="A6A6BA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楷体" panose="02010609060101010101" pitchFamily="49" charset="-122"/>
                </a:rPr>
                <a:t>0.05 s</a:t>
              </a:r>
              <a:r>
                <a:rPr lang="en-US" altLang="zh-CN" sz="1600" b="1" baseline="30000" dirty="0" smtClean="0">
                  <a:ea typeface="楷体" panose="02010609060101010101" pitchFamily="49" charset="-122"/>
                </a:rPr>
                <a:t>-1</a:t>
              </a:r>
              <a:r>
                <a:rPr lang="en-US" altLang="zh-CN" sz="1600" b="1" dirty="0" smtClean="0">
                  <a:ea typeface="楷体" panose="02010609060101010101" pitchFamily="49" charset="-122"/>
                </a:rPr>
                <a:t> </a:t>
              </a:r>
              <a:endParaRPr lang="zh-CN" altLang="en-US" sz="1600" b="1" dirty="0">
                <a:ea typeface="楷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11675" y="2462620"/>
              <a:ext cx="2150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197D7D"/>
                  </a:solidFill>
                </a:rPr>
                <a:t>Vertical Velocity</a:t>
              </a:r>
              <a:endParaRPr lang="zh-CN" altLang="en-US" b="1" dirty="0">
                <a:solidFill>
                  <a:srgbClr val="197D7D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11675" y="3527616"/>
              <a:ext cx="2150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2060"/>
                  </a:solidFill>
                </a:rPr>
                <a:t>Vertical Vorticity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4129" y="3815869"/>
            <a:ext cx="2749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chemeClr val="accent2"/>
                </a:solidFill>
              </a:rPr>
              <a:t>1.</a:t>
            </a:r>
            <a:r>
              <a:rPr lang="en-US" altLang="zh-CN" sz="2000" b="1" i="1" dirty="0" smtClean="0"/>
              <a:t> Weaker rotation developed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top-down</a:t>
            </a:r>
          </a:p>
          <a:p>
            <a:endParaRPr lang="en-US" altLang="zh-CN" sz="2000" b="1" i="1" dirty="0" smtClean="0"/>
          </a:p>
          <a:p>
            <a:r>
              <a:rPr lang="en-US" altLang="zh-CN" sz="2000" b="1" i="1" dirty="0" smtClean="0">
                <a:solidFill>
                  <a:schemeClr val="accent2"/>
                </a:solidFill>
              </a:rPr>
              <a:t>2. </a:t>
            </a:r>
            <a:r>
              <a:rPr lang="en-US" altLang="zh-CN" sz="2000" b="1" i="1" dirty="0" smtClean="0"/>
              <a:t>Rotation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intensified</a:t>
            </a:r>
            <a:r>
              <a:rPr lang="en-US" altLang="zh-CN" sz="2000" b="1" dirty="0" smtClean="0"/>
              <a:t> </a:t>
            </a:r>
            <a:r>
              <a:rPr lang="en-US" altLang="zh-CN" sz="2000" b="1" i="1" dirty="0" smtClean="0"/>
              <a:t>touching the ground</a:t>
            </a:r>
          </a:p>
          <a:p>
            <a:endParaRPr lang="en-US" altLang="zh-CN" sz="2000" b="1" i="1" dirty="0" smtClean="0"/>
          </a:p>
          <a:p>
            <a:r>
              <a:rPr lang="en-US" altLang="zh-CN" sz="2000" b="1" i="1" dirty="0" smtClean="0">
                <a:solidFill>
                  <a:schemeClr val="accent2"/>
                </a:solidFill>
              </a:rPr>
              <a:t>3. </a:t>
            </a:r>
            <a:r>
              <a:rPr lang="en-US" altLang="zh-CN" sz="2000" b="1" i="1" dirty="0" smtClean="0"/>
              <a:t>Stronger rotation grew </a:t>
            </a:r>
            <a:r>
              <a:rPr lang="en-US" altLang="zh-CN" sz="2000" b="1" dirty="0" smtClean="0">
                <a:solidFill>
                  <a:srgbClr val="FF33CC"/>
                </a:solidFill>
              </a:rPr>
              <a:t>bottom-up</a:t>
            </a:r>
            <a:endParaRPr lang="zh-CN" altLang="en-US" sz="2000" b="1" dirty="0">
              <a:solidFill>
                <a:srgbClr val="FF33CC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349829" y="2978331"/>
            <a:ext cx="3816031" cy="339635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1349829" y="5495109"/>
            <a:ext cx="3422468" cy="510768"/>
          </a:xfrm>
          <a:prstGeom prst="straightConnector1">
            <a:avLst/>
          </a:prstGeom>
          <a:ln w="76200">
            <a:solidFill>
              <a:srgbClr val="FF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973774" y="5658146"/>
            <a:ext cx="695462" cy="69546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249276" y="3728255"/>
            <a:ext cx="289472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249276" y="1128747"/>
            <a:ext cx="0" cy="57292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49396" y="3051954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top-down</a:t>
            </a:r>
          </a:p>
        </p:txBody>
      </p:sp>
      <p:sp>
        <p:nvSpPr>
          <p:cNvPr id="3" name="矩形 2"/>
          <p:cNvSpPr/>
          <p:nvPr/>
        </p:nvSpPr>
        <p:spPr>
          <a:xfrm>
            <a:off x="3291068" y="5658146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33CC"/>
                </a:solidFill>
              </a:rPr>
              <a:t>bottom-up</a:t>
            </a:r>
            <a:endParaRPr lang="zh-CN" altLang="en-US" sz="2400" b="1" dirty="0">
              <a:solidFill>
                <a:srgbClr val="FF33C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19" y="630808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intensified</a:t>
            </a:r>
            <a:r>
              <a:rPr lang="en-US" altLang="zh-CN" sz="2400" b="1" dirty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01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Vorticity Replacement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6669" y="1415311"/>
            <a:ext cx="847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  <a:ea typeface="华文新魏" panose="02010800040101010101" pitchFamily="2" charset="-122"/>
              </a:rPr>
              <a:t>#1</a:t>
            </a:r>
            <a:r>
              <a:rPr lang="zh-CN" altLang="en-US" sz="2000" b="1" i="1" dirty="0" smtClean="0">
                <a:solidFill>
                  <a:srgbClr val="FF0000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2000" b="1" i="1" dirty="0" smtClean="0">
                <a:ea typeface="华文楷体" panose="02010600040101010101" pitchFamily="2" charset="-122"/>
              </a:rPr>
              <a:t>&amp;</a:t>
            </a:r>
            <a:r>
              <a:rPr lang="en-US" altLang="zh-CN" sz="2000" b="1" i="1" dirty="0" smtClean="0">
                <a:ea typeface="华文新魏" panose="02010800040101010101" pitchFamily="2" charset="-122"/>
              </a:rPr>
              <a:t> Tornadogenesis</a:t>
            </a:r>
            <a:r>
              <a:rPr lang="en-US" altLang="zh-CN" sz="2000" b="1" i="1" dirty="0" smtClean="0">
                <a:solidFill>
                  <a:schemeClr val="accent1"/>
                </a:solidFill>
                <a:ea typeface="华文新魏" panose="02010800040101010101" pitchFamily="2" charset="-122"/>
              </a:rPr>
              <a:t>        </a:t>
            </a:r>
            <a:r>
              <a:rPr lang="en-US" altLang="zh-CN" sz="2000" b="1" i="1" dirty="0" smtClean="0">
                <a:solidFill>
                  <a:srgbClr val="FF33CC"/>
                </a:solidFill>
                <a:ea typeface="华文新魏" panose="02010800040101010101" pitchFamily="2" charset="-122"/>
              </a:rPr>
              <a:t>#2 </a:t>
            </a:r>
            <a:r>
              <a:rPr lang="en-US" altLang="zh-CN" sz="2000" b="1" i="1" dirty="0" smtClean="0">
                <a:ea typeface="华文楷体" panose="02010600040101010101" pitchFamily="2" charset="-122"/>
              </a:rPr>
              <a:t>&amp;</a:t>
            </a:r>
            <a:r>
              <a:rPr lang="en-US" altLang="zh-CN" sz="2000" b="1" i="1" dirty="0" smtClean="0">
                <a:ea typeface="华文新魏" panose="02010800040101010101" pitchFamily="2" charset="-122"/>
              </a:rPr>
              <a:t> Re-intensification  </a:t>
            </a:r>
            <a:r>
              <a:rPr lang="zh-CN" altLang="en-US" sz="2000" b="1" i="1" dirty="0" smtClean="0">
                <a:solidFill>
                  <a:schemeClr val="accent1"/>
                </a:solidFill>
                <a:ea typeface="华文新魏" panose="02010800040101010101" pitchFamily="2" charset="-122"/>
              </a:rPr>
              <a:t>      </a:t>
            </a:r>
            <a:r>
              <a:rPr lang="en-US" altLang="zh-CN" sz="2000" b="1" i="1" dirty="0" smtClean="0">
                <a:solidFill>
                  <a:srgbClr val="00B050"/>
                </a:solidFill>
                <a:ea typeface="华文新魏" panose="02010800040101010101" pitchFamily="2" charset="-122"/>
              </a:rPr>
              <a:t>#3 </a:t>
            </a:r>
            <a:r>
              <a:rPr lang="en-US" altLang="zh-CN" sz="2000" b="1" i="1" dirty="0" smtClean="0">
                <a:ea typeface="华文楷体" panose="02010600040101010101" pitchFamily="2" charset="-122"/>
              </a:rPr>
              <a:t>&amp;</a:t>
            </a:r>
            <a:r>
              <a:rPr lang="en-US" altLang="zh-CN" sz="2000" b="1" i="1" dirty="0" smtClean="0">
                <a:ea typeface="华文新魏" panose="02010800040101010101" pitchFamily="2" charset="-122"/>
              </a:rPr>
              <a:t> Tornado Demise</a:t>
            </a:r>
            <a:endParaRPr lang="zh-CN" altLang="en-US" sz="2000" b="1" i="1" dirty="0">
              <a:solidFill>
                <a:schemeClr val="accent1"/>
              </a:solidFill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667" y="5548697"/>
            <a:ext cx="847638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CA6F14"/>
                </a:solidFill>
                <a:ea typeface="仿宋" panose="02010609060101010101" pitchFamily="49" charset="-122"/>
              </a:rPr>
              <a:t>Low-level downdraft </a:t>
            </a:r>
            <a:r>
              <a:rPr lang="en-US" altLang="zh-CN" sz="2400" b="1" i="1" dirty="0" smtClean="0">
                <a:ea typeface="仿宋" panose="02010609060101010101" pitchFamily="49" charset="-122"/>
              </a:rPr>
              <a:t>occluded into the lower part of the tornado,</a:t>
            </a:r>
          </a:p>
          <a:p>
            <a:pPr algn="ctr"/>
            <a:r>
              <a:rPr lang="en-US" altLang="zh-CN" sz="2400" b="1" i="1" dirty="0" smtClean="0">
                <a:ea typeface="仿宋" panose="02010609060101010101" pitchFamily="49" charset="-122"/>
              </a:rPr>
              <a:t>though the </a:t>
            </a:r>
            <a:r>
              <a:rPr lang="en-US" altLang="zh-CN" sz="2400" b="1" i="1" dirty="0" smtClean="0">
                <a:solidFill>
                  <a:srgbClr val="009999"/>
                </a:solidFill>
                <a:ea typeface="仿宋" panose="02010609060101010101" pitchFamily="49" charset="-122"/>
              </a:rPr>
              <a:t>midlevel updraft </a:t>
            </a:r>
            <a:r>
              <a:rPr lang="en-US" altLang="zh-CN" sz="2400" b="1" i="1" dirty="0" smtClean="0">
                <a:ea typeface="仿宋" panose="02010609060101010101" pitchFamily="49" charset="-122"/>
              </a:rPr>
              <a:t>was intensified, not weakened.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7" y="1815421"/>
            <a:ext cx="8476383" cy="31714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6" y="4986902"/>
            <a:ext cx="8476384" cy="33905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5824046" y="3909941"/>
            <a:ext cx="400594" cy="336593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4"/>
          <p:cNvSpPr txBox="1"/>
          <p:nvPr/>
        </p:nvSpPr>
        <p:spPr>
          <a:xfrm>
            <a:off x="3971949" y="6379694"/>
            <a:ext cx="486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(Yao and </a:t>
            </a:r>
            <a:r>
              <a:rPr lang="en-US" altLang="zh-CN" sz="1400" b="1" dirty="0" err="1" smtClean="0">
                <a:solidFill>
                  <a:srgbClr val="002060"/>
                </a:solidFill>
              </a:rPr>
              <a:t>Meng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 2015, </a:t>
            </a:r>
            <a:r>
              <a:rPr lang="en-US" altLang="zh-CN" sz="1400" b="1" i="1" dirty="0" smtClean="0">
                <a:solidFill>
                  <a:srgbClr val="002060"/>
                </a:solidFill>
              </a:rPr>
              <a:t>in preparation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)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977" y="6066836"/>
            <a:ext cx="9146461" cy="791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7024638" y="4975869"/>
            <a:ext cx="2162440" cy="1079862"/>
            <a:chOff x="3485065" y="4636161"/>
            <a:chExt cx="2162440" cy="1079862"/>
          </a:xfrm>
        </p:grpSpPr>
        <p:sp>
          <p:nvSpPr>
            <p:cNvPr id="124" name="弧形 123"/>
            <p:cNvSpPr/>
            <p:nvPr/>
          </p:nvSpPr>
          <p:spPr>
            <a:xfrm>
              <a:off x="3485065" y="4636161"/>
              <a:ext cx="1079862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弧形 124"/>
            <p:cNvSpPr/>
            <p:nvPr/>
          </p:nvSpPr>
          <p:spPr>
            <a:xfrm flipH="1">
              <a:off x="4564922" y="4636161"/>
              <a:ext cx="1082583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693586" y="5450555"/>
            <a:ext cx="825903" cy="268751"/>
            <a:chOff x="3785504" y="5046281"/>
            <a:chExt cx="1558835" cy="507249"/>
          </a:xfrm>
        </p:grpSpPr>
        <p:sp>
          <p:nvSpPr>
            <p:cNvPr id="127" name="椭圆 126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箭头连接符 127"/>
            <p:cNvCxnSpPr/>
            <p:nvPr/>
          </p:nvCxnSpPr>
          <p:spPr>
            <a:xfrm>
              <a:off x="4122821" y="5487799"/>
              <a:ext cx="253662" cy="65731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/>
            <p:nvPr/>
          </p:nvCxnSpPr>
          <p:spPr>
            <a:xfrm flipH="1" flipV="1">
              <a:off x="4802875" y="5046281"/>
              <a:ext cx="325442" cy="86678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直接箭头连接符 152"/>
          <p:cNvCxnSpPr/>
          <p:nvPr/>
        </p:nvCxnSpPr>
        <p:spPr>
          <a:xfrm flipH="1" flipV="1">
            <a:off x="7782506" y="4299579"/>
            <a:ext cx="323468" cy="12422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8850" y="4971511"/>
            <a:ext cx="2162440" cy="1079862"/>
            <a:chOff x="3485065" y="4636161"/>
            <a:chExt cx="2162440" cy="1079862"/>
          </a:xfrm>
        </p:grpSpPr>
        <p:sp>
          <p:nvSpPr>
            <p:cNvPr id="6" name="弧形 5"/>
            <p:cNvSpPr/>
            <p:nvPr/>
          </p:nvSpPr>
          <p:spPr>
            <a:xfrm>
              <a:off x="3485065" y="4636161"/>
              <a:ext cx="1079862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 flipH="1">
              <a:off x="4564922" y="4636161"/>
              <a:ext cx="1082583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97798" y="5446197"/>
            <a:ext cx="825903" cy="268751"/>
            <a:chOff x="3785504" y="5046281"/>
            <a:chExt cx="1558835" cy="507249"/>
          </a:xfrm>
        </p:grpSpPr>
        <p:sp>
          <p:nvSpPr>
            <p:cNvPr id="13" name="椭圆 12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4122821" y="5487799"/>
              <a:ext cx="253662" cy="6573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 flipV="1">
              <a:off x="4802875" y="5046281"/>
              <a:ext cx="325442" cy="8667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430323" y="1755380"/>
            <a:ext cx="161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9999"/>
                </a:solidFill>
              </a:rPr>
              <a:t>Suction</a:t>
            </a:r>
            <a:endParaRPr lang="zh-CN" altLang="en-US" sz="2800" b="1" dirty="0">
              <a:solidFill>
                <a:srgbClr val="009999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10" y="1252061"/>
            <a:ext cx="304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u="sng" dirty="0" err="1" smtClean="0"/>
              <a:t>Tornadogenesis</a:t>
            </a:r>
            <a:endParaRPr lang="zh-CN" altLang="en-US" sz="2000" b="1" u="sng" dirty="0"/>
          </a:p>
        </p:txBody>
      </p:sp>
      <p:grpSp>
        <p:nvGrpSpPr>
          <p:cNvPr id="32" name="组合 31"/>
          <p:cNvGrpSpPr/>
          <p:nvPr/>
        </p:nvGrpSpPr>
        <p:grpSpPr>
          <a:xfrm>
            <a:off x="736041" y="2745392"/>
            <a:ext cx="1558835" cy="455697"/>
            <a:chOff x="3785504" y="5061624"/>
            <a:chExt cx="1558835" cy="455697"/>
          </a:xfrm>
        </p:grpSpPr>
        <p:sp>
          <p:nvSpPr>
            <p:cNvPr id="33" name="椭圆 32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箭头连接符 33"/>
            <p:cNvCxnSpPr>
              <a:stCxn id="33" idx="3"/>
            </p:cNvCxnSpPr>
            <p:nvPr/>
          </p:nvCxnSpPr>
          <p:spPr>
            <a:xfrm>
              <a:off x="4013790" y="5450586"/>
              <a:ext cx="178580" cy="4157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33" idx="7"/>
            </p:cNvCxnSpPr>
            <p:nvPr/>
          </p:nvCxnSpPr>
          <p:spPr>
            <a:xfrm flipH="1" flipV="1">
              <a:off x="4925209" y="5088524"/>
              <a:ext cx="190844" cy="398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1508558" y="4837122"/>
            <a:ext cx="152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accent2"/>
                </a:solidFill>
              </a:rPr>
              <a:t>Bottom-up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-5977" y="3365996"/>
            <a:ext cx="151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Top-down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098400" y="1098000"/>
            <a:ext cx="0" cy="5760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045600" y="1098000"/>
            <a:ext cx="0" cy="5760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3034032" y="1252828"/>
            <a:ext cx="306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u="sng" dirty="0" smtClean="0"/>
              <a:t>Maintenance</a:t>
            </a:r>
            <a:endParaRPr lang="zh-CN" altLang="en-US" sz="2000" b="1" u="sng" dirty="0"/>
          </a:p>
        </p:txBody>
      </p:sp>
      <p:sp>
        <p:nvSpPr>
          <p:cNvPr id="55" name="文本框 54"/>
          <p:cNvSpPr txBox="1"/>
          <p:nvPr/>
        </p:nvSpPr>
        <p:spPr>
          <a:xfrm>
            <a:off x="6098400" y="1252061"/>
            <a:ext cx="304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u="sng" dirty="0" smtClean="0"/>
              <a:t>Tornado Demise</a:t>
            </a:r>
            <a:endParaRPr lang="zh-CN" altLang="en-US" sz="2000" b="1" u="sng" dirty="0"/>
          </a:p>
        </p:txBody>
      </p:sp>
      <p:sp>
        <p:nvSpPr>
          <p:cNvPr id="56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>
                <a:solidFill>
                  <a:srgbClr val="FFFFFF"/>
                </a:solidFill>
              </a:rPr>
              <a:t>Mechanisms at a Glance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982555" y="4971498"/>
            <a:ext cx="2162440" cy="1079862"/>
            <a:chOff x="3485065" y="4636161"/>
            <a:chExt cx="2162440" cy="1079862"/>
          </a:xfrm>
        </p:grpSpPr>
        <p:sp>
          <p:nvSpPr>
            <p:cNvPr id="90" name="弧形 89"/>
            <p:cNvSpPr/>
            <p:nvPr/>
          </p:nvSpPr>
          <p:spPr>
            <a:xfrm>
              <a:off x="3485065" y="4636161"/>
              <a:ext cx="1079862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 flipH="1">
              <a:off x="4564922" y="4636161"/>
              <a:ext cx="1082583" cy="1079862"/>
            </a:xfrm>
            <a:prstGeom prst="arc">
              <a:avLst>
                <a:gd name="adj1" fmla="val 6"/>
                <a:gd name="adj2" fmla="val 419884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651503" y="5446184"/>
            <a:ext cx="825903" cy="268751"/>
            <a:chOff x="3785504" y="5046281"/>
            <a:chExt cx="1558835" cy="507249"/>
          </a:xfrm>
        </p:grpSpPr>
        <p:sp>
          <p:nvSpPr>
            <p:cNvPr id="93" name="椭圆 92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4" name="直接箭头连接符 93"/>
            <p:cNvCxnSpPr/>
            <p:nvPr/>
          </p:nvCxnSpPr>
          <p:spPr>
            <a:xfrm>
              <a:off x="4122821" y="5487799"/>
              <a:ext cx="253662" cy="6573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 flipH="1" flipV="1">
              <a:off x="4802875" y="5046281"/>
              <a:ext cx="325442" cy="8667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直接箭头连接符 97"/>
          <p:cNvCxnSpPr>
            <a:stCxn id="97" idx="2"/>
          </p:cNvCxnSpPr>
          <p:nvPr/>
        </p:nvCxnSpPr>
        <p:spPr>
          <a:xfrm flipH="1" flipV="1">
            <a:off x="4729727" y="4298403"/>
            <a:ext cx="323468" cy="12422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流程图: 手动操作 96"/>
          <p:cNvSpPr/>
          <p:nvPr/>
        </p:nvSpPr>
        <p:spPr>
          <a:xfrm rot="20700000">
            <a:off x="4314768" y="2974547"/>
            <a:ext cx="801188" cy="2610572"/>
          </a:xfrm>
          <a:prstGeom prst="flowChartManualOperation">
            <a:avLst/>
          </a:prstGeom>
          <a:solidFill>
            <a:schemeClr val="bg1">
              <a:lumMod val="50000"/>
              <a:alpha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1102406" y="5441484"/>
            <a:ext cx="825903" cy="268751"/>
            <a:chOff x="3785504" y="5046281"/>
            <a:chExt cx="1558835" cy="507249"/>
          </a:xfrm>
        </p:grpSpPr>
        <p:sp>
          <p:nvSpPr>
            <p:cNvPr id="104" name="椭圆 103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5" name="直接箭头连接符 104"/>
            <p:cNvCxnSpPr/>
            <p:nvPr/>
          </p:nvCxnSpPr>
          <p:spPr>
            <a:xfrm>
              <a:off x="4122821" y="5487799"/>
              <a:ext cx="253662" cy="6573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 flipH="1" flipV="1">
              <a:off x="4802875" y="5046281"/>
              <a:ext cx="325442" cy="8667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流程图: 手动操作 145"/>
          <p:cNvSpPr/>
          <p:nvPr/>
        </p:nvSpPr>
        <p:spPr>
          <a:xfrm>
            <a:off x="7220606" y="2967908"/>
            <a:ext cx="801188" cy="870868"/>
          </a:xfrm>
          <a:prstGeom prst="flowChartManualOperation">
            <a:avLst/>
          </a:prstGeom>
          <a:solidFill>
            <a:schemeClr val="bg1">
              <a:lumMod val="50000"/>
              <a:alpha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2" name="组合 151"/>
          <p:cNvGrpSpPr/>
          <p:nvPr/>
        </p:nvGrpSpPr>
        <p:grpSpPr>
          <a:xfrm>
            <a:off x="6277119" y="1756050"/>
            <a:ext cx="2863365" cy="3958556"/>
            <a:chOff x="6277119" y="2052150"/>
            <a:chExt cx="2863365" cy="3958556"/>
          </a:xfrm>
        </p:grpSpPr>
        <p:grpSp>
          <p:nvGrpSpPr>
            <p:cNvPr id="130" name="组合 129"/>
            <p:cNvGrpSpPr/>
            <p:nvPr/>
          </p:nvGrpSpPr>
          <p:grpSpPr>
            <a:xfrm>
              <a:off x="6277119" y="2052150"/>
              <a:ext cx="2863365" cy="3958556"/>
              <a:chOff x="3235036" y="2047779"/>
              <a:chExt cx="2863365" cy="3958556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3801939" y="3037791"/>
                <a:ext cx="1558835" cy="455697"/>
                <a:chOff x="3785504" y="5061624"/>
                <a:chExt cx="1558835" cy="455697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3785504" y="5061624"/>
                  <a:ext cx="1558835" cy="455697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4" name="直接箭头连接符 143"/>
                <p:cNvCxnSpPr>
                  <a:stCxn id="143" idx="3"/>
                </p:cNvCxnSpPr>
                <p:nvPr/>
              </p:nvCxnSpPr>
              <p:spPr>
                <a:xfrm>
                  <a:off x="4013790" y="5450586"/>
                  <a:ext cx="178580" cy="41572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箭头连接符 144"/>
                <p:cNvCxnSpPr>
                  <a:stCxn id="143" idx="7"/>
                </p:cNvCxnSpPr>
                <p:nvPr/>
              </p:nvCxnSpPr>
              <p:spPr>
                <a:xfrm flipH="1" flipV="1">
                  <a:off x="4925209" y="5088524"/>
                  <a:ext cx="190844" cy="39835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文本框 131"/>
              <p:cNvSpPr txBox="1"/>
              <p:nvPr/>
            </p:nvSpPr>
            <p:spPr>
              <a:xfrm>
                <a:off x="4496221" y="2047779"/>
                <a:ext cx="1602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rgbClr val="009999"/>
                    </a:solidFill>
                  </a:rPr>
                  <a:t>Suction</a:t>
                </a:r>
                <a:endParaRPr lang="zh-CN" altLang="en-US" sz="2800" b="1" dirty="0">
                  <a:solidFill>
                    <a:srgbClr val="009999"/>
                  </a:solidFill>
                </a:endParaRPr>
              </a:p>
            </p:txBody>
          </p:sp>
          <p:grpSp>
            <p:nvGrpSpPr>
              <p:cNvPr id="133" name="组合 132"/>
              <p:cNvGrpSpPr/>
              <p:nvPr/>
            </p:nvGrpSpPr>
            <p:grpSpPr>
              <a:xfrm>
                <a:off x="3235036" y="2873374"/>
                <a:ext cx="2692642" cy="787145"/>
                <a:chOff x="2674620" y="2255963"/>
                <a:chExt cx="3783330" cy="1105988"/>
              </a:xfrm>
            </p:grpSpPr>
            <p:sp>
              <p:nvSpPr>
                <p:cNvPr id="140" name="椭圆 139"/>
                <p:cNvSpPr/>
                <p:nvPr/>
              </p:nvSpPr>
              <p:spPr>
                <a:xfrm>
                  <a:off x="2674620" y="2255963"/>
                  <a:ext cx="3783330" cy="1105988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1" name="直接箭头连接符 140"/>
                <p:cNvCxnSpPr>
                  <a:stCxn id="140" idx="3"/>
                </p:cNvCxnSpPr>
                <p:nvPr/>
              </p:nvCxnSpPr>
              <p:spPr>
                <a:xfrm>
                  <a:off x="3228676" y="3199983"/>
                  <a:ext cx="253661" cy="6573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箭头连接符 141"/>
                <p:cNvCxnSpPr>
                  <a:stCxn id="140" idx="7"/>
                </p:cNvCxnSpPr>
                <p:nvPr/>
              </p:nvCxnSpPr>
              <p:spPr>
                <a:xfrm flipH="1" flipV="1">
                  <a:off x="5547360" y="2312125"/>
                  <a:ext cx="356534" cy="10580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直接箭头连接符 133"/>
              <p:cNvCxnSpPr/>
              <p:nvPr/>
            </p:nvCxnSpPr>
            <p:spPr>
              <a:xfrm flipH="1" flipV="1">
                <a:off x="4578689" y="2428617"/>
                <a:ext cx="149" cy="826500"/>
              </a:xfrm>
              <a:prstGeom prst="straightConnector1">
                <a:avLst/>
              </a:prstGeom>
              <a:ln w="76200">
                <a:solidFill>
                  <a:srgbClr val="009999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组合 134"/>
              <p:cNvGrpSpPr/>
              <p:nvPr/>
            </p:nvGrpSpPr>
            <p:grpSpPr>
              <a:xfrm>
                <a:off x="3697222" y="5737584"/>
                <a:ext cx="825903" cy="268751"/>
                <a:chOff x="3785504" y="5046281"/>
                <a:chExt cx="1558835" cy="507249"/>
              </a:xfrm>
            </p:grpSpPr>
            <p:sp>
              <p:nvSpPr>
                <p:cNvPr id="137" name="椭圆 136"/>
                <p:cNvSpPr/>
                <p:nvPr/>
              </p:nvSpPr>
              <p:spPr>
                <a:xfrm>
                  <a:off x="3785504" y="5061624"/>
                  <a:ext cx="1558835" cy="455697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8" name="直接箭头连接符 137"/>
                <p:cNvCxnSpPr/>
                <p:nvPr/>
              </p:nvCxnSpPr>
              <p:spPr>
                <a:xfrm>
                  <a:off x="4122821" y="5487799"/>
                  <a:ext cx="253662" cy="65731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 flipH="1" flipV="1">
                  <a:off x="4802875" y="5046281"/>
                  <a:ext cx="325442" cy="86678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流程图: 手动操作 150"/>
            <p:cNvSpPr/>
            <p:nvPr/>
          </p:nvSpPr>
          <p:spPr>
            <a:xfrm rot="900000">
              <a:off x="7094765" y="3264868"/>
              <a:ext cx="801188" cy="2610572"/>
            </a:xfrm>
            <a:prstGeom prst="flowChartManualOperation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0" name="右箭头 149"/>
          <p:cNvSpPr/>
          <p:nvPr/>
        </p:nvSpPr>
        <p:spPr>
          <a:xfrm rot="19661375" flipH="1">
            <a:off x="6942889" y="4006531"/>
            <a:ext cx="1939612" cy="1323632"/>
          </a:xfrm>
          <a:prstGeom prst="rightArrow">
            <a:avLst>
              <a:gd name="adj1" fmla="val 50000"/>
              <a:gd name="adj2" fmla="val 79009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A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CA6F14"/>
                </a:solidFill>
              </a:rPr>
              <a:t>Occlusion</a:t>
            </a:r>
          </a:p>
          <a:p>
            <a:pPr algn="ctr"/>
            <a:r>
              <a:rPr lang="en-US" altLang="zh-CN" sz="2000" b="1">
                <a:solidFill>
                  <a:srgbClr val="CA6F14"/>
                </a:solidFill>
              </a:rPr>
              <a:t>Downdraft</a:t>
            </a:r>
            <a:endParaRPr lang="zh-CN" altLang="en-US" sz="2000" b="1" dirty="0">
              <a:solidFill>
                <a:srgbClr val="CA6F14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1511428" y="4149703"/>
            <a:ext cx="1363" cy="13706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手动操作 30"/>
          <p:cNvSpPr/>
          <p:nvPr/>
        </p:nvSpPr>
        <p:spPr>
          <a:xfrm>
            <a:off x="1113555" y="2970847"/>
            <a:ext cx="801188" cy="2610572"/>
          </a:xfrm>
          <a:prstGeom prst="flowChartManualOperation">
            <a:avLst/>
          </a:prstGeom>
          <a:solidFill>
            <a:schemeClr val="bg1">
              <a:lumMod val="50000"/>
              <a:alpha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3229420" y="6077491"/>
            <a:ext cx="285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</a:rPr>
              <a:t>Successful</a:t>
            </a:r>
            <a:endParaRPr lang="zh-CN" altLang="en-US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b="1" i="1" dirty="0">
                <a:solidFill>
                  <a:schemeClr val="bg1"/>
                </a:solidFill>
              </a:rPr>
              <a:t>v</a:t>
            </a:r>
            <a:r>
              <a:rPr lang="en-US" altLang="zh-CN" sz="2000" b="1" i="1" dirty="0" smtClean="0">
                <a:solidFill>
                  <a:schemeClr val="bg1"/>
                </a:solidFill>
              </a:rPr>
              <a:t>orticity replacement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6277119" y="6076051"/>
            <a:ext cx="286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</a:rPr>
              <a:t>Unsuccessful</a:t>
            </a:r>
          </a:p>
          <a:p>
            <a:pPr algn="ctr"/>
            <a:r>
              <a:rPr lang="en-US" altLang="zh-CN" sz="2000" b="1" i="1" dirty="0">
                <a:solidFill>
                  <a:schemeClr val="bg1"/>
                </a:solidFill>
              </a:rPr>
              <a:t>v</a:t>
            </a:r>
            <a:r>
              <a:rPr lang="en-US" altLang="zh-CN" sz="2000" b="1" i="1" dirty="0" smtClean="0">
                <a:solidFill>
                  <a:schemeClr val="bg1"/>
                </a:solidFill>
              </a:rPr>
              <a:t>orticity replacement</a:t>
            </a:r>
            <a:endParaRPr lang="zh-CN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69138" y="6076051"/>
            <a:ext cx="2876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</a:rPr>
              <a:t>Intensified when</a:t>
            </a:r>
          </a:p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</a:rPr>
              <a:t>touching the ground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926770" y="5626549"/>
            <a:ext cx="11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/>
              <a:t>#1</a:t>
            </a:r>
            <a:endParaRPr lang="zh-CN" altLang="en-US" sz="2400" b="1" i="1" dirty="0"/>
          </a:p>
        </p:txBody>
      </p:sp>
      <p:sp>
        <p:nvSpPr>
          <p:cNvPr id="102" name="文本框 101"/>
          <p:cNvSpPr txBox="1"/>
          <p:nvPr/>
        </p:nvSpPr>
        <p:spPr>
          <a:xfrm>
            <a:off x="3038903" y="5629881"/>
            <a:ext cx="60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/>
              <a:t>#1</a:t>
            </a:r>
            <a:endParaRPr lang="zh-CN" altLang="en-US" sz="2400" b="1" i="1" dirty="0"/>
          </a:p>
        </p:txBody>
      </p:sp>
      <p:sp>
        <p:nvSpPr>
          <p:cNvPr id="107" name="文本框 106"/>
          <p:cNvSpPr txBox="1"/>
          <p:nvPr/>
        </p:nvSpPr>
        <p:spPr>
          <a:xfrm>
            <a:off x="5481931" y="5626549"/>
            <a:ext cx="60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/>
              <a:t>#2</a:t>
            </a:r>
            <a:endParaRPr lang="zh-CN" altLang="en-US" sz="2400" b="1" i="1" dirty="0"/>
          </a:p>
        </p:txBody>
      </p:sp>
      <p:sp>
        <p:nvSpPr>
          <p:cNvPr id="108" name="文本框 107"/>
          <p:cNvSpPr txBox="1"/>
          <p:nvPr/>
        </p:nvSpPr>
        <p:spPr>
          <a:xfrm>
            <a:off x="6114358" y="5624105"/>
            <a:ext cx="62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/>
              <a:t>#2</a:t>
            </a:r>
            <a:endParaRPr lang="zh-CN" altLang="en-US" sz="2400" b="1" i="1" dirty="0"/>
          </a:p>
        </p:txBody>
      </p:sp>
      <p:sp>
        <p:nvSpPr>
          <p:cNvPr id="109" name="文本框 108"/>
          <p:cNvSpPr txBox="1"/>
          <p:nvPr/>
        </p:nvSpPr>
        <p:spPr>
          <a:xfrm>
            <a:off x="8530205" y="5622473"/>
            <a:ext cx="60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/>
              <a:t>#3</a:t>
            </a:r>
            <a:endParaRPr lang="zh-CN" altLang="en-US" sz="2400" b="1" i="1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69138" y="2580975"/>
            <a:ext cx="2692642" cy="787145"/>
            <a:chOff x="2674620" y="2255963"/>
            <a:chExt cx="3783330" cy="1105988"/>
          </a:xfrm>
        </p:grpSpPr>
        <p:sp>
          <p:nvSpPr>
            <p:cNvPr id="37" name="椭圆 36"/>
            <p:cNvSpPr/>
            <p:nvPr/>
          </p:nvSpPr>
          <p:spPr>
            <a:xfrm>
              <a:off x="2674620" y="2255963"/>
              <a:ext cx="3783330" cy="110598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箭头连接符 37"/>
            <p:cNvCxnSpPr>
              <a:stCxn id="37" idx="3"/>
            </p:cNvCxnSpPr>
            <p:nvPr/>
          </p:nvCxnSpPr>
          <p:spPr>
            <a:xfrm>
              <a:off x="3228676" y="3199983"/>
              <a:ext cx="253661" cy="6573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37" idx="7"/>
            </p:cNvCxnSpPr>
            <p:nvPr/>
          </p:nvCxnSpPr>
          <p:spPr>
            <a:xfrm flipH="1" flipV="1">
              <a:off x="5547360" y="2312125"/>
              <a:ext cx="356534" cy="10580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736041" y="2747767"/>
            <a:ext cx="1558835" cy="455697"/>
            <a:chOff x="3785504" y="5061624"/>
            <a:chExt cx="1558835" cy="455697"/>
          </a:xfrm>
        </p:grpSpPr>
        <p:sp>
          <p:nvSpPr>
            <p:cNvPr id="50" name="椭圆 49"/>
            <p:cNvSpPr/>
            <p:nvPr/>
          </p:nvSpPr>
          <p:spPr>
            <a:xfrm>
              <a:off x="3785504" y="5061624"/>
              <a:ext cx="1558835" cy="45569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箭头连接符 50"/>
            <p:cNvCxnSpPr>
              <a:stCxn id="50" idx="3"/>
            </p:cNvCxnSpPr>
            <p:nvPr/>
          </p:nvCxnSpPr>
          <p:spPr>
            <a:xfrm>
              <a:off x="4013790" y="5450586"/>
              <a:ext cx="178580" cy="4157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50" idx="7"/>
            </p:cNvCxnSpPr>
            <p:nvPr/>
          </p:nvCxnSpPr>
          <p:spPr>
            <a:xfrm flipH="1" flipV="1">
              <a:off x="4925209" y="5088524"/>
              <a:ext cx="190844" cy="398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箭头连接符 39"/>
          <p:cNvCxnSpPr/>
          <p:nvPr/>
        </p:nvCxnSpPr>
        <p:spPr>
          <a:xfrm flipH="1" flipV="1">
            <a:off x="1512791" y="2136218"/>
            <a:ext cx="149" cy="826500"/>
          </a:xfrm>
          <a:prstGeom prst="straightConnector1">
            <a:avLst/>
          </a:prstGeom>
          <a:ln w="76200">
            <a:solidFill>
              <a:srgbClr val="0099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3235036" y="1751679"/>
            <a:ext cx="2863365" cy="3958556"/>
            <a:chOff x="3235036" y="2047779"/>
            <a:chExt cx="2863365" cy="3958556"/>
          </a:xfrm>
        </p:grpSpPr>
        <p:grpSp>
          <p:nvGrpSpPr>
            <p:cNvPr id="67" name="组合 66"/>
            <p:cNvGrpSpPr/>
            <p:nvPr/>
          </p:nvGrpSpPr>
          <p:grpSpPr>
            <a:xfrm>
              <a:off x="3801939" y="3037791"/>
              <a:ext cx="1558835" cy="455697"/>
              <a:chOff x="3785504" y="5061624"/>
              <a:chExt cx="1558835" cy="455697"/>
            </a:xfrm>
          </p:grpSpPr>
          <p:cxnSp>
            <p:nvCxnSpPr>
              <p:cNvPr id="69" name="直接箭头连接符 68"/>
              <p:cNvCxnSpPr>
                <a:stCxn id="68" idx="3"/>
              </p:cNvCxnSpPr>
              <p:nvPr/>
            </p:nvCxnSpPr>
            <p:spPr>
              <a:xfrm>
                <a:off x="4013790" y="5450586"/>
                <a:ext cx="178580" cy="41572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69"/>
              <p:cNvCxnSpPr>
                <a:stCxn id="68" idx="7"/>
              </p:cNvCxnSpPr>
              <p:nvPr/>
            </p:nvCxnSpPr>
            <p:spPr>
              <a:xfrm flipH="1" flipV="1">
                <a:off x="4925209" y="5088524"/>
                <a:ext cx="190844" cy="3983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椭圆 67"/>
              <p:cNvSpPr/>
              <p:nvPr/>
            </p:nvSpPr>
            <p:spPr>
              <a:xfrm>
                <a:off x="3785504" y="5061624"/>
                <a:ext cx="1558835" cy="455697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4496221" y="2047779"/>
              <a:ext cx="1602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009999"/>
                  </a:solidFill>
                </a:rPr>
                <a:t>Suction</a:t>
              </a:r>
              <a:endParaRPr lang="zh-CN" altLang="en-US" sz="2800" b="1" dirty="0">
                <a:solidFill>
                  <a:srgbClr val="009999"/>
                </a:solidFill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235036" y="2873374"/>
              <a:ext cx="2692642" cy="787145"/>
              <a:chOff x="2674620" y="2255963"/>
              <a:chExt cx="3783330" cy="1105988"/>
            </a:xfrm>
          </p:grpSpPr>
          <p:cxnSp>
            <p:nvCxnSpPr>
              <p:cNvPr id="73" name="直接箭头连接符 72"/>
              <p:cNvCxnSpPr>
                <a:stCxn id="72" idx="3"/>
              </p:cNvCxnSpPr>
              <p:nvPr/>
            </p:nvCxnSpPr>
            <p:spPr>
              <a:xfrm>
                <a:off x="3228676" y="3199983"/>
                <a:ext cx="253661" cy="6573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>
                <a:stCxn id="72" idx="7"/>
              </p:cNvCxnSpPr>
              <p:nvPr/>
            </p:nvCxnSpPr>
            <p:spPr>
              <a:xfrm flipH="1" flipV="1">
                <a:off x="5547360" y="2312125"/>
                <a:ext cx="356534" cy="10580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71"/>
              <p:cNvSpPr/>
              <p:nvPr/>
            </p:nvSpPr>
            <p:spPr>
              <a:xfrm>
                <a:off x="2674620" y="2255963"/>
                <a:ext cx="3783330" cy="1105988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5" name="直接箭头连接符 74"/>
            <p:cNvCxnSpPr/>
            <p:nvPr/>
          </p:nvCxnSpPr>
          <p:spPr>
            <a:xfrm flipH="1" flipV="1">
              <a:off x="4578689" y="2428617"/>
              <a:ext cx="149" cy="826500"/>
            </a:xfrm>
            <a:prstGeom prst="straightConnector1">
              <a:avLst/>
            </a:prstGeom>
            <a:ln w="76200">
              <a:solidFill>
                <a:srgbClr val="0099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84"/>
            <p:cNvGrpSpPr/>
            <p:nvPr/>
          </p:nvGrpSpPr>
          <p:grpSpPr>
            <a:xfrm>
              <a:off x="3697222" y="5737584"/>
              <a:ext cx="825903" cy="268751"/>
              <a:chOff x="3785504" y="5046281"/>
              <a:chExt cx="1558835" cy="507249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3785504" y="5061624"/>
                <a:ext cx="1558835" cy="45569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" name="直接箭头连接符 86"/>
              <p:cNvCxnSpPr/>
              <p:nvPr/>
            </p:nvCxnSpPr>
            <p:spPr>
              <a:xfrm>
                <a:off x="4122821" y="5487799"/>
                <a:ext cx="253662" cy="6573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/>
              <p:cNvCxnSpPr/>
              <p:nvPr/>
            </p:nvCxnSpPr>
            <p:spPr>
              <a:xfrm flipH="1" flipV="1">
                <a:off x="4802875" y="5046281"/>
                <a:ext cx="325442" cy="8667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流程图: 手动操作 95"/>
            <p:cNvSpPr/>
            <p:nvPr/>
          </p:nvSpPr>
          <p:spPr>
            <a:xfrm rot="900000">
              <a:off x="4044276" y="3266139"/>
              <a:ext cx="801188" cy="2610572"/>
            </a:xfrm>
            <a:prstGeom prst="flowChartManualOperation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9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052 0.37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0052 -0.379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2" grpId="0"/>
      <p:bldP spid="97" grpId="0" animBg="1"/>
      <p:bldP spid="146" grpId="0" animBg="1"/>
      <p:bldP spid="150" grpId="0" animBg="1"/>
      <p:bldP spid="31" grpId="0" animBg="1"/>
      <p:bldP spid="154" grpId="0"/>
      <p:bldP spid="155" grpId="0"/>
      <p:bldP spid="156" grpId="0"/>
      <p:bldP spid="100" grpId="0"/>
      <p:bldP spid="102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DRC Captured by CM1</a:t>
            </a:r>
            <a:endParaRPr lang="zh-CN" altLang="en-US" sz="4400" b="1" i="1" dirty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1" y="1926471"/>
            <a:ext cx="8525497" cy="3432366"/>
            <a:chOff x="342901" y="1612904"/>
            <a:chExt cx="8525497" cy="343236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/>
            <a:srcRect t="16698"/>
            <a:stretch/>
          </p:blipFill>
          <p:spPr>
            <a:xfrm>
              <a:off x="342901" y="1612904"/>
              <a:ext cx="8525497" cy="343236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" name="文本框 6"/>
            <p:cNvSpPr txBox="1"/>
            <p:nvPr/>
          </p:nvSpPr>
          <p:spPr>
            <a:xfrm>
              <a:off x="3117669" y="1612904"/>
              <a:ext cx="14543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 smtClean="0">
                  <a:solidFill>
                    <a:schemeClr val="accent2"/>
                  </a:solidFill>
                </a:rPr>
                <a:t>Observed</a:t>
              </a:r>
              <a:endParaRPr lang="zh-CN" alt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19406" y="1612904"/>
              <a:ext cx="16489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 smtClean="0">
                  <a:solidFill>
                    <a:schemeClr val="accent2"/>
                  </a:solidFill>
                </a:rPr>
                <a:t>Simulated</a:t>
              </a:r>
              <a:endParaRPr lang="zh-CN" altLang="en-US" sz="24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70263" y="5503651"/>
            <a:ext cx="847638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1" dirty="0" smtClean="0">
                <a:ea typeface="仿宋" panose="02010609060101010101" pitchFamily="49" charset="-122"/>
              </a:rPr>
              <a:t>DRC:</a:t>
            </a:r>
            <a:r>
              <a:rPr lang="en-US" altLang="zh-CN" sz="3200" b="1" i="1" dirty="0" smtClean="0">
                <a:solidFill>
                  <a:schemeClr val="accent2"/>
                </a:solidFill>
                <a:ea typeface="仿宋" panose="02010609060101010101" pitchFamily="49" charset="-122"/>
              </a:rPr>
              <a:t> descending reflectivity core</a:t>
            </a:r>
          </a:p>
          <a:p>
            <a:pPr algn="ctr"/>
            <a:r>
              <a:rPr lang="en-US" altLang="zh-CN" sz="2800" b="1" i="1" dirty="0" smtClean="0">
                <a:ea typeface="仿宋" panose="02010609060101010101" pitchFamily="49" charset="-122"/>
              </a:rPr>
              <a:t>Not the funnel cloud</a:t>
            </a:r>
            <a:r>
              <a:rPr lang="en-US" altLang="zh-CN" sz="2800" b="1" i="1" dirty="0">
                <a:ea typeface="仿宋" panose="02010609060101010101" pitchFamily="49" charset="-122"/>
              </a:rPr>
              <a:t>.</a:t>
            </a:r>
            <a:r>
              <a:rPr lang="en-US" altLang="zh-CN" sz="2800" b="1" i="1" dirty="0" smtClean="0">
                <a:ea typeface="仿宋" panose="02010609060101010101" pitchFamily="49" charset="-122"/>
              </a:rPr>
              <a:t> Mechanisms unclear.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9115" y="1319992"/>
            <a:ext cx="852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/>
              <a:t>3D </a:t>
            </a:r>
            <a:r>
              <a:rPr lang="en-US" altLang="zh-CN" sz="2400" b="1" u="sng" dirty="0" err="1"/>
              <a:t>I</a:t>
            </a:r>
            <a:r>
              <a:rPr lang="en-US" altLang="zh-CN" sz="2400" b="1" u="sng" dirty="0" err="1" smtClean="0"/>
              <a:t>sosurfaces</a:t>
            </a:r>
            <a:r>
              <a:rPr lang="en-US" altLang="zh-CN" sz="2400" b="1" u="sng" dirty="0" smtClean="0"/>
              <a:t> of Reflectivity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8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DRC &amp; Tornadogenesis</a:t>
            </a:r>
            <a:endParaRPr lang="en-US" altLang="zh-CN" b="1" i="1" dirty="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2898" y="5478082"/>
            <a:ext cx="8505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accent2"/>
                </a:solidFill>
              </a:rPr>
              <a:t>Next-step interests:</a:t>
            </a:r>
          </a:p>
          <a:p>
            <a:r>
              <a:rPr lang="en-US" altLang="zh-CN" sz="2400" b="1" dirty="0" smtClean="0"/>
              <a:t>Impact of DRC on the intensification of near-surface rotation.</a:t>
            </a:r>
            <a:endParaRPr lang="zh-CN" altLang="en-US" sz="24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2" y="1337891"/>
            <a:ext cx="8541236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19-A5E0-45C3-AD0D-87342314753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901" y="286605"/>
            <a:ext cx="7467599" cy="725378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solidFill>
                  <a:srgbClr val="FFFFFF"/>
                </a:solidFill>
              </a:rPr>
              <a:t>Skeleton of My PhD Thesis</a:t>
            </a:r>
            <a:endParaRPr lang="en-US" altLang="zh-CN" b="1" i="1" dirty="0">
              <a:solidFill>
                <a:srgbClr val="FFFFFF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42901" y="1489075"/>
            <a:ext cx="8334374" cy="497071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None/>
            </a:pPr>
            <a:r>
              <a:rPr lang="en-US" altLang="zh-CN" b="1" dirty="0" smtClean="0">
                <a:solidFill>
                  <a:schemeClr val="accent2"/>
                </a:solidFill>
              </a:rPr>
              <a:t>Part I: Observational Facts 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(Finished)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Damage survey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Radar analysis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Sounding analysis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Part II: Simulated </a:t>
            </a:r>
            <a:r>
              <a:rPr lang="en-US" altLang="zh-CN" b="1" dirty="0" smtClean="0">
                <a:solidFill>
                  <a:schemeClr val="accent2"/>
                </a:solidFill>
              </a:rPr>
              <a:t>Features 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(Finished)</a:t>
            </a:r>
            <a:endParaRPr lang="en-US" altLang="zh-CN" b="1" i="1" dirty="0">
              <a:solidFill>
                <a:schemeClr val="accent2"/>
              </a:solidFill>
            </a:endParaRP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From genesis to maintenance &amp; demise in comparison to observations </a:t>
            </a:r>
            <a:endParaRPr lang="en-US" altLang="zh-CN" sz="2000" b="1" i="1" dirty="0">
              <a:solidFill>
                <a:srgbClr val="000000"/>
              </a:solidFill>
            </a:endParaRP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Development of vertical vorticity w.r.t. tornadogenesis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Replacement of near-surface vorticity w.r.t. maintenance &amp; demise</a:t>
            </a:r>
          </a:p>
          <a:p>
            <a:pPr marL="0" indent="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Part </a:t>
            </a:r>
            <a:r>
              <a:rPr lang="en-US" altLang="zh-CN" b="1" dirty="0" smtClean="0">
                <a:solidFill>
                  <a:schemeClr val="accent2"/>
                </a:solidFill>
              </a:rPr>
              <a:t>III</a:t>
            </a:r>
            <a:r>
              <a:rPr lang="en-US" altLang="zh-CN" b="1" dirty="0">
                <a:solidFill>
                  <a:schemeClr val="accent2"/>
                </a:solidFill>
              </a:rPr>
              <a:t>: </a:t>
            </a:r>
            <a:r>
              <a:rPr lang="en-US" altLang="zh-CN" b="1" dirty="0" smtClean="0">
                <a:solidFill>
                  <a:schemeClr val="accent2"/>
                </a:solidFill>
              </a:rPr>
              <a:t>Dynamical Analyses 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(To be finished here)</a:t>
            </a:r>
            <a:endParaRPr lang="en-US" altLang="zh-CN" b="1" i="1" dirty="0">
              <a:solidFill>
                <a:schemeClr val="accent2"/>
              </a:solidFill>
            </a:endParaRP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>
                <a:solidFill>
                  <a:srgbClr val="000000"/>
                </a:solidFill>
              </a:rPr>
              <a:t>Impact of </a:t>
            </a:r>
            <a:r>
              <a:rPr lang="en-US" altLang="zh-CN" sz="2000" b="1" i="1" dirty="0" smtClean="0">
                <a:solidFill>
                  <a:srgbClr val="000000"/>
                </a:solidFill>
              </a:rPr>
              <a:t>the DRC </a:t>
            </a:r>
            <a:r>
              <a:rPr lang="en-US" altLang="zh-CN" sz="2000" b="1" i="1" dirty="0">
                <a:solidFill>
                  <a:srgbClr val="000000"/>
                </a:solidFill>
              </a:rPr>
              <a:t>on the intensification of near-surface </a:t>
            </a:r>
            <a:r>
              <a:rPr lang="en-US" altLang="zh-CN" sz="2000" b="1" i="1" dirty="0" smtClean="0">
                <a:solidFill>
                  <a:srgbClr val="000000"/>
                </a:solidFill>
              </a:rPr>
              <a:t>rotation</a:t>
            </a:r>
            <a:endParaRPr lang="en-US" altLang="zh-CN" dirty="0" smtClean="0"/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i="1" dirty="0" smtClean="0">
                <a:solidFill>
                  <a:srgbClr val="000000"/>
                </a:solidFill>
              </a:rPr>
              <a:t>Formation mechanism of the DRC in the Beijing tornado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F3000B"/>
              </a:buClr>
              <a:buFont typeface="Calibri" pitchFamily="34" charset="0"/>
              <a:buChar char="◦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(Collaborate with Profs. Paul Markowski &amp; Yvette Richardson)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4|9.6|16.2"/>
</p:tagLst>
</file>

<file path=ppt/theme/theme1.xml><?xml version="1.0" encoding="utf-8"?>
<a:theme xmlns:a="http://schemas.openxmlformats.org/drawingml/2006/main" name="Office 主题">
  <a:themeElements>
    <a:clrScheme name="姚聃北大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8F000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姚聃正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姚聃AMS16thMESO北大红封面</Template>
  <TotalTime>1313</TotalTime>
  <Words>380</Words>
  <Application>Microsoft Office PowerPoint</Application>
  <PresentationFormat>全屏显示(4:3)</PresentationFormat>
  <Paragraphs>105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仿宋</vt:lpstr>
      <vt:lpstr>华文仿宋</vt:lpstr>
      <vt:lpstr>华文新魏</vt:lpstr>
      <vt:lpstr>华文楷体</vt:lpstr>
      <vt:lpstr>宋体</vt:lpstr>
      <vt:lpstr>楷体</vt:lpstr>
      <vt:lpstr>Arial</vt:lpstr>
      <vt:lpstr>Calibri</vt:lpstr>
      <vt:lpstr>Times New Roman</vt:lpstr>
      <vt:lpstr>Office 主题</vt:lpstr>
      <vt:lpstr>PowerPoint 演示文稿</vt:lpstr>
      <vt:lpstr>21 July 2012 Beijing Tornado</vt:lpstr>
      <vt:lpstr>Storm &amp; Tornado by CM1</vt:lpstr>
      <vt:lpstr>Vorticity Development</vt:lpstr>
      <vt:lpstr>Vorticity Replacement</vt:lpstr>
      <vt:lpstr>Mechanisms at a Glance</vt:lpstr>
      <vt:lpstr>DRC Captured by CM1</vt:lpstr>
      <vt:lpstr>DRC &amp; Tornadogenesis</vt:lpstr>
      <vt:lpstr>Skeleton of My PhD Thesis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yaod</dc:creator>
  <cp:lastModifiedBy>yaod</cp:lastModifiedBy>
  <cp:revision>663</cp:revision>
  <dcterms:created xsi:type="dcterms:W3CDTF">2015-07-26T14:54:32Z</dcterms:created>
  <dcterms:modified xsi:type="dcterms:W3CDTF">2015-08-18T00:28:07Z</dcterms:modified>
</cp:coreProperties>
</file>