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8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63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85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33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5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9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58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15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5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2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4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6B39-044E-4EE1-9996-A8B0D550259E}" type="datetimeFigureOut">
              <a:rPr lang="zh-CN" altLang="en-US" smtClean="0"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2221-36F3-47F5-87DA-B246CD58C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94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Intrinsic Predictability of Thunderstorms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7"/>
          <a:stretch/>
        </p:blipFill>
        <p:spPr>
          <a:xfrm>
            <a:off x="681947" y="1690689"/>
            <a:ext cx="7780106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Initiation &amp; Early Development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0" y="1690688"/>
            <a:ext cx="9144000" cy="4689449"/>
            <a:chOff x="244013" y="1690688"/>
            <a:chExt cx="10075790" cy="51673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9"/>
            <a:stretch/>
          </p:blipFill>
          <p:spPr>
            <a:xfrm>
              <a:off x="244013" y="1690688"/>
              <a:ext cx="4908478" cy="516731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491" y="1690688"/>
              <a:ext cx="5167312" cy="5167312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0" y="6211669"/>
            <a:ext cx="110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10 m/s W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40 dBZ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6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Organization: Merging Processes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0" y="1690689"/>
            <a:ext cx="9144000" cy="4239724"/>
            <a:chOff x="780835" y="1690689"/>
            <a:chExt cx="6364276" cy="29508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7" b="50978"/>
            <a:stretch/>
          </p:blipFill>
          <p:spPr>
            <a:xfrm>
              <a:off x="780835" y="1690689"/>
              <a:ext cx="2316539" cy="141184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65"/>
            <a:stretch/>
          </p:blipFill>
          <p:spPr>
            <a:xfrm>
              <a:off x="2825111" y="1694970"/>
              <a:ext cx="4320000" cy="147843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95" b="51334"/>
            <a:stretch/>
          </p:blipFill>
          <p:spPr>
            <a:xfrm>
              <a:off x="785972" y="3174258"/>
              <a:ext cx="2311402" cy="14015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22"/>
            <a:stretch/>
          </p:blipFill>
          <p:spPr>
            <a:xfrm>
              <a:off x="2825111" y="3173403"/>
              <a:ext cx="4320000" cy="146815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0" y="5615855"/>
            <a:ext cx="110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20 m/s W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60 dBZ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Cold Bias in Frequent WRF Initializations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35436"/>
            <a:ext cx="2447302" cy="17075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2957"/>
            <a:ext cx="2447302" cy="17075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50479"/>
            <a:ext cx="2447302" cy="170752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63" y="1735436"/>
            <a:ext cx="2368124" cy="170752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963" y="3442957"/>
            <a:ext cx="2368124" cy="1707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963" y="5150479"/>
            <a:ext cx="2368124" cy="170752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877" y="1735436"/>
            <a:ext cx="2368124" cy="170752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9"/>
          <a:srcRect r="9762"/>
          <a:stretch/>
        </p:blipFill>
        <p:spPr>
          <a:xfrm>
            <a:off x="6775877" y="3442957"/>
            <a:ext cx="2136954" cy="170752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0"/>
          <a:srcRect r="9111"/>
          <a:stretch/>
        </p:blipFill>
        <p:spPr>
          <a:xfrm>
            <a:off x="6775877" y="5150479"/>
            <a:ext cx="2152366" cy="170752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2662" y="1735436"/>
            <a:ext cx="2447302" cy="170752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2"/>
          <a:srcRect r="10543"/>
          <a:stretch/>
        </p:blipFill>
        <p:spPr>
          <a:xfrm>
            <a:off x="2192662" y="3442957"/>
            <a:ext cx="2189266" cy="170752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3"/>
          <a:srcRect r="9914"/>
          <a:stretch/>
        </p:blipFill>
        <p:spPr>
          <a:xfrm>
            <a:off x="2192662" y="5150479"/>
            <a:ext cx="2204677" cy="1707521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39283" y="190348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TRUTH</a:t>
            </a:r>
            <a:endParaRPr lang="zh-CN" altLang="en-US" sz="20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2447302" y="1886395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INT</a:t>
            </a:r>
            <a:endParaRPr lang="zh-CN" altLang="en-US" sz="20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4871104" y="190348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TRUTH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08087" y="1903486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INT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4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Vertical Distribution of Cold Bias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9351" y="1690689"/>
            <a:ext cx="9005297" cy="5167311"/>
            <a:chOff x="0" y="2759546"/>
            <a:chExt cx="6480000" cy="37182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59546"/>
              <a:ext cx="2160000" cy="185913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000" y="2759546"/>
              <a:ext cx="2160000" cy="18591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000" y="2759546"/>
              <a:ext cx="2160000" cy="18591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18684"/>
              <a:ext cx="2160000" cy="18591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60000" y="4618684"/>
              <a:ext cx="2160000" cy="185913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0000" y="4618684"/>
              <a:ext cx="2160000" cy="185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51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Cold Bias in 2-m T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1690689"/>
            <a:ext cx="9144000" cy="4637252"/>
            <a:chOff x="0" y="908720"/>
            <a:chExt cx="7923246" cy="40181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08720"/>
              <a:ext cx="2880000" cy="20090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404" y="908720"/>
              <a:ext cx="2880000" cy="200908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3246" y="908720"/>
              <a:ext cx="2880000" cy="200908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917802"/>
              <a:ext cx="2880000" cy="200908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0404" y="2917802"/>
              <a:ext cx="2880000" cy="200908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r="11128"/>
            <a:stretch/>
          </p:blipFill>
          <p:spPr>
            <a:xfrm>
              <a:off x="5043246" y="2917802"/>
              <a:ext cx="2559509" cy="2009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90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Evolution of Cold Bias in Different Layers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144000" cy="3843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48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Possible Culprits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altLang="zh-CN" dirty="0" smtClean="0"/>
              <a:t>TSK is correctly ingested during standard initialization</a:t>
            </a:r>
          </a:p>
          <a:p>
            <a:r>
              <a:rPr lang="en-US" altLang="zh-CN" dirty="0" smtClean="0"/>
              <a:t>Modify registry to output all restart variables in standard outputs</a:t>
            </a:r>
          </a:p>
          <a:p>
            <a:r>
              <a:rPr lang="en-US" altLang="zh-CN" dirty="0" smtClean="0"/>
              <a:t>60+ variables were incorrectly initialized in LSM model</a:t>
            </a:r>
          </a:p>
          <a:p>
            <a:r>
              <a:rPr lang="en-US" altLang="zh-CN" dirty="0" smtClean="0"/>
              <a:t>Input variable of surface-layer scheme: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Minor effect on atmosphere if no PBL </a:t>
            </a:r>
            <a:r>
              <a:rPr lang="en-US" altLang="zh-CN" dirty="0" smtClean="0"/>
              <a:t>scheme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Simple Solution</a:t>
            </a:r>
            <a:r>
              <a:rPr lang="en-US" altLang="zh-CN" dirty="0" smtClean="0"/>
              <a:t>: Using WRF restart in EnKF</a:t>
            </a:r>
          </a:p>
          <a:p>
            <a:pPr lvl="1"/>
            <a:r>
              <a:rPr lang="en-US" altLang="zh-CN" dirty="0" smtClean="0"/>
              <a:t>Issue: Storage (5x) and computational cost (2x </a:t>
            </a:r>
            <a:r>
              <a:rPr lang="en-US" altLang="zh-CN" smtClean="0"/>
              <a:t>in ensemble for my case)</a:t>
            </a:r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71799"/>
              </p:ext>
            </p:extLst>
          </p:nvPr>
        </p:nvGraphicFramePr>
        <p:xfrm>
          <a:off x="878440" y="3431283"/>
          <a:ext cx="7636910" cy="1854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616436"/>
                <a:gridCol w="3855804"/>
                <a:gridCol w="524847"/>
                <a:gridCol w="263982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AKHS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exchange coefficient for heat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THZ0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temperature at ZNT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AKMS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exchange coefficient for momentum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UZ0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wind component at ZNT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QSFC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humidity at lower boundary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VZ0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wind component at ZNT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RMOL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1/Monin-Obukhov length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ZNT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Time-varying roughness length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latin typeface="+mn-lt"/>
                        </a:rPr>
                        <a:t>QZ0</a:t>
                      </a:r>
                      <a:endParaRPr lang="zh-CN" altLang="en-US" sz="1600" b="1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humidity at ZNT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7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163</Words>
  <Application>Microsoft Office PowerPoint</Application>
  <PresentationFormat>全屏显示(4:3)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主题</vt:lpstr>
      <vt:lpstr>Intrinsic Predictability of Thunderstorms</vt:lpstr>
      <vt:lpstr>Initiation &amp; Early Development</vt:lpstr>
      <vt:lpstr>Organization: Merging Processes</vt:lpstr>
      <vt:lpstr>Cold Bias in Frequent WRF Initializations</vt:lpstr>
      <vt:lpstr>Vertical Distribution of Cold Bias</vt:lpstr>
      <vt:lpstr>Cold Bias in 2-m T</vt:lpstr>
      <vt:lpstr>Evolution of Cold Bias in Different Layers</vt:lpstr>
      <vt:lpstr>Possible Culprits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Gerald Zhang</dc:creator>
  <cp:lastModifiedBy>Gerald Zhang</cp:lastModifiedBy>
  <cp:revision>14</cp:revision>
  <dcterms:created xsi:type="dcterms:W3CDTF">2015-08-17T16:12:17Z</dcterms:created>
  <dcterms:modified xsi:type="dcterms:W3CDTF">2015-08-18T13:33:10Z</dcterms:modified>
</cp:coreProperties>
</file>