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3" r:id="rId4"/>
    <p:sldId id="264" r:id="rId5"/>
    <p:sldId id="268" r:id="rId6"/>
    <p:sldId id="265" r:id="rId7"/>
    <p:sldId id="266" r:id="rId8"/>
    <p:sldId id="267" r:id="rId9"/>
    <p:sldId id="258" r:id="rId10"/>
    <p:sldId id="259" r:id="rId11"/>
    <p:sldId id="260" r:id="rId12"/>
    <p:sldId id="269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0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6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4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B8C62-DD30-F647-846B-2367131221D3}" type="datetimeFigureOut">
              <a:rPr lang="en-US" smtClean="0"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7F255-5576-544E-AF26-FB7C7BEDB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4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4042"/>
            <a:ext cx="7772400" cy="1470025"/>
          </a:xfrm>
        </p:spPr>
        <p:txBody>
          <a:bodyPr/>
          <a:lstStyle/>
          <a:p>
            <a:r>
              <a:rPr lang="en-US" dirty="0" smtClean="0"/>
              <a:t>ADAPT HWRF</a:t>
            </a:r>
            <a:r>
              <a:rPr lang="en-US" dirty="0" smtClean="0"/>
              <a:t>-</a:t>
            </a:r>
            <a:r>
              <a:rPr lang="en-US" dirty="0" err="1" smtClean="0"/>
              <a:t>EnKF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Yonghui Weng &amp; </a:t>
            </a:r>
            <a:r>
              <a:rPr lang="en-US" dirty="0" err="1" smtClean="0"/>
              <a:t>Fuqing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04/30/</a:t>
            </a:r>
            <a:r>
              <a:rPr lang="en-US" dirty="0" smtClean="0"/>
              <a:t>2015</a:t>
            </a:r>
            <a:endParaRPr lang="en-US" dirty="0"/>
          </a:p>
        </p:txBody>
      </p:sp>
      <p:pic>
        <p:nvPicPr>
          <p:cNvPr id="4" name="Picture 3" descr="adaptlog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47" y="142381"/>
            <a:ext cx="1212853" cy="401327"/>
          </a:xfrm>
          <a:prstGeom prst="rect">
            <a:avLst/>
          </a:prstGeom>
        </p:spPr>
      </p:pic>
      <p:pic>
        <p:nvPicPr>
          <p:cNvPr id="5" name="Picture 4" descr="psulogonav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767" y="57989"/>
            <a:ext cx="1168866" cy="6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12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58"/>
            <a:ext cx="8229600" cy="978162"/>
          </a:xfrm>
        </p:spPr>
        <p:txBody>
          <a:bodyPr/>
          <a:lstStyle/>
          <a:p>
            <a:r>
              <a:rPr lang="en-US" dirty="0" err="1" smtClean="0"/>
              <a:t>EnKF</a:t>
            </a:r>
            <a:r>
              <a:rPr lang="en-US" dirty="0" smtClean="0"/>
              <a:t> </a:t>
            </a:r>
            <a:r>
              <a:rPr lang="en-US" dirty="0" smtClean="0"/>
              <a:t>analysis: 1 </a:t>
            </a:r>
            <a:r>
              <a:rPr lang="en-US" dirty="0" err="1" smtClean="0"/>
              <a:t>obs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69476" y="5851898"/>
            <a:ext cx="206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Prior spread</a:t>
            </a:r>
          </a:p>
          <a:p>
            <a:pPr algn="ctr"/>
            <a:r>
              <a:rPr lang="en-US" dirty="0" smtClean="0"/>
              <a:t>T @ 35</a:t>
            </a:r>
            <a:r>
              <a:rPr lang="en-US" baseline="30000" dirty="0" smtClean="0"/>
              <a:t>th</a:t>
            </a:r>
            <a:r>
              <a:rPr lang="en-US" dirty="0" smtClean="0"/>
              <a:t> sigma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45382" y="5935178"/>
            <a:ext cx="2065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EnKF</a:t>
            </a:r>
            <a:r>
              <a:rPr lang="en-US" dirty="0" smtClean="0"/>
              <a:t> analysis</a:t>
            </a:r>
          </a:p>
          <a:p>
            <a:pPr algn="ctr"/>
            <a:r>
              <a:rPr lang="en-US" dirty="0" smtClean="0"/>
              <a:t>T @ 35</a:t>
            </a:r>
            <a:r>
              <a:rPr lang="en-US" baseline="30000" dirty="0" smtClean="0"/>
              <a:t>th</a:t>
            </a:r>
            <a:r>
              <a:rPr lang="en-US" dirty="0" smtClean="0"/>
              <a:t> sigma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3773" y="1062720"/>
            <a:ext cx="734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temperature </a:t>
            </a:r>
            <a:r>
              <a:rPr lang="en-US" dirty="0" err="1" smtClean="0"/>
              <a:t>obs</a:t>
            </a:r>
            <a:r>
              <a:rPr lang="en-US" dirty="0" smtClean="0"/>
              <a:t> </a:t>
            </a:r>
          </a:p>
          <a:p>
            <a:r>
              <a:rPr lang="en-US" dirty="0" smtClean="0"/>
              <a:t>@ (9.1N;17.1W;500mb), in the inner domain (x=103.5; y=176; z=35.48)  </a:t>
            </a:r>
          </a:p>
          <a:p>
            <a:r>
              <a:rPr lang="en-US" dirty="0" smtClean="0"/>
              <a:t>To=265.1; </a:t>
            </a:r>
            <a:r>
              <a:rPr lang="en-US" dirty="0" err="1" smtClean="0"/>
              <a:t>O_err</a:t>
            </a:r>
            <a:r>
              <a:rPr lang="en-US" dirty="0" smtClean="0"/>
              <a:t>=0.42;</a:t>
            </a:r>
          </a:p>
          <a:p>
            <a:r>
              <a:rPr lang="en-US" dirty="0" smtClean="0"/>
              <a:t>Tb=264.1; prior spread=0.42</a:t>
            </a:r>
            <a:endParaRPr lang="en-US" dirty="0"/>
          </a:p>
        </p:txBody>
      </p:sp>
      <p:pic>
        <p:nvPicPr>
          <p:cNvPr id="10" name="Picture 9" descr="pf_d03_201409080000_mean_t_35sig_st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48" y="2420380"/>
            <a:ext cx="4292853" cy="3351140"/>
          </a:xfrm>
          <a:prstGeom prst="rect">
            <a:avLst/>
          </a:prstGeom>
        </p:spPr>
      </p:pic>
      <p:pic>
        <p:nvPicPr>
          <p:cNvPr id="11" name="Picture 10" descr="km_ave_d03_201409080000_t_35si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53" y="2420380"/>
            <a:ext cx="4386175" cy="33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8162"/>
          </a:xfrm>
        </p:spPr>
        <p:txBody>
          <a:bodyPr/>
          <a:lstStyle/>
          <a:p>
            <a:r>
              <a:rPr lang="en-US" dirty="0" err="1" smtClean="0"/>
              <a:t>EnKF</a:t>
            </a:r>
            <a:r>
              <a:rPr lang="en-US" dirty="0" smtClean="0"/>
              <a:t> </a:t>
            </a:r>
            <a:r>
              <a:rPr lang="en-US" dirty="0"/>
              <a:t>increments: 1 </a:t>
            </a:r>
            <a:r>
              <a:rPr lang="en-US" dirty="0" err="1"/>
              <a:t>obs</a:t>
            </a:r>
            <a:r>
              <a:rPr lang="en-US" dirty="0"/>
              <a:t> test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4229" y="5825978"/>
            <a:ext cx="2175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Horizontal increment</a:t>
            </a:r>
          </a:p>
          <a:p>
            <a:pPr algn="ctr"/>
            <a:r>
              <a:rPr lang="en-US" dirty="0" smtClean="0"/>
              <a:t>T @ 35</a:t>
            </a:r>
            <a:r>
              <a:rPr lang="en-US" baseline="30000" dirty="0" smtClean="0"/>
              <a:t>th</a:t>
            </a:r>
            <a:r>
              <a:rPr lang="en-US" dirty="0" smtClean="0"/>
              <a:t> sigma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6996" y="6006916"/>
            <a:ext cx="1752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EnKF</a:t>
            </a:r>
            <a:r>
              <a:rPr lang="en-US" dirty="0" smtClean="0"/>
              <a:t> increments</a:t>
            </a:r>
          </a:p>
          <a:p>
            <a:pPr algn="ctr"/>
            <a:r>
              <a:rPr lang="en-US" dirty="0" smtClean="0"/>
              <a:t>T @ y=176</a:t>
            </a:r>
            <a:endParaRPr lang="en-US" dirty="0"/>
          </a:p>
        </p:txBody>
      </p:sp>
      <p:pic>
        <p:nvPicPr>
          <p:cNvPr id="9" name="Picture 8" descr="km_ave_d03_201409080000_t_35sig_inc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6" y="2673461"/>
            <a:ext cx="4038414" cy="3152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817" y="1252800"/>
            <a:ext cx="7344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temperature </a:t>
            </a:r>
            <a:r>
              <a:rPr lang="en-US" dirty="0" err="1" smtClean="0"/>
              <a:t>obs</a:t>
            </a:r>
            <a:r>
              <a:rPr lang="en-US" dirty="0" smtClean="0"/>
              <a:t> </a:t>
            </a:r>
          </a:p>
          <a:p>
            <a:r>
              <a:rPr lang="en-US" dirty="0" smtClean="0"/>
              <a:t>@ (9.1N;17.1W;500mb), in the inner domain (x=103.5; y=176; z=35.48)  </a:t>
            </a:r>
          </a:p>
          <a:p>
            <a:r>
              <a:rPr lang="en-US" dirty="0" smtClean="0"/>
              <a:t>To=265.1; </a:t>
            </a:r>
            <a:r>
              <a:rPr lang="en-US" dirty="0" err="1" smtClean="0"/>
              <a:t>obs</a:t>
            </a:r>
            <a:r>
              <a:rPr lang="en-US" dirty="0" smtClean="0"/>
              <a:t> error=0.42;</a:t>
            </a:r>
          </a:p>
          <a:p>
            <a:r>
              <a:rPr lang="en-US" dirty="0" smtClean="0"/>
              <a:t>Tb=264.1; prior spread=0.42</a:t>
            </a:r>
            <a:endParaRPr lang="en-US" dirty="0"/>
          </a:p>
        </p:txBody>
      </p:sp>
      <p:pic>
        <p:nvPicPr>
          <p:cNvPr id="11" name="Picture 10" descr="km_ave_d03_201409080000_t_176y_inc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89" y="2448398"/>
            <a:ext cx="4039345" cy="33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930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2271"/>
          </a:xfrm>
        </p:spPr>
        <p:txBody>
          <a:bodyPr/>
          <a:lstStyle/>
          <a:p>
            <a:r>
              <a:rPr lang="en-US" dirty="0" smtClean="0"/>
              <a:t>Tests for Karl (2010)</a:t>
            </a:r>
            <a:endParaRPr lang="en-US" dirty="0"/>
          </a:p>
        </p:txBody>
      </p:sp>
      <p:pic>
        <p:nvPicPr>
          <p:cNvPr id="7" name="Picture 6" descr="2010al13Karl_HPSUNM35HWRF_track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99" y="1114136"/>
            <a:ext cx="2992244" cy="2434167"/>
          </a:xfrm>
          <a:prstGeom prst="rect">
            <a:avLst/>
          </a:prstGeom>
        </p:spPr>
      </p:pic>
      <p:pic>
        <p:nvPicPr>
          <p:cNvPr id="8" name="Picture 7" descr="2010al13Karl_HPSUNM35HWRF_pmi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3698009"/>
            <a:ext cx="3626466" cy="3006052"/>
          </a:xfrm>
          <a:prstGeom prst="rect">
            <a:avLst/>
          </a:prstGeom>
        </p:spPr>
      </p:pic>
      <p:pic>
        <p:nvPicPr>
          <p:cNvPr id="9" name="Picture 8" descr="2010al13Karl_HPSUNM35HWRF_vmax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18" y="3684157"/>
            <a:ext cx="3876579" cy="30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06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Next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000090"/>
                </a:solidFill>
              </a:rPr>
              <a:t>Upgrade ROI method for E-grid;</a:t>
            </a:r>
            <a:endParaRPr lang="en-US" sz="3600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Adding </a:t>
            </a:r>
            <a:r>
              <a:rPr lang="en-US" dirty="0" smtClean="0">
                <a:solidFill>
                  <a:srgbClr val="000090"/>
                </a:solidFill>
              </a:rPr>
              <a:t>TDR assimilation;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Coding plotting scripts; </a:t>
            </a:r>
            <a:endParaRPr lang="en-US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DA increment and covariance diagnosis;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Batch runs;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Global-Hawk data test;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90"/>
                </a:solidFill>
              </a:rPr>
              <a:t>Exploring the possibility of real-time.</a:t>
            </a:r>
            <a:endParaRPr lang="en-US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42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832"/>
            <a:ext cx="8229600" cy="71784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714"/>
            <a:ext cx="8229600" cy="5559574"/>
          </a:xfrm>
        </p:spPr>
        <p:txBody>
          <a:bodyPr/>
          <a:lstStyle/>
          <a:p>
            <a:r>
              <a:rPr lang="en-US" sz="2800" dirty="0" smtClean="0"/>
              <a:t>Based </a:t>
            </a:r>
            <a:r>
              <a:rPr lang="en-US" sz="2800" dirty="0" smtClean="0"/>
              <a:t>on HWRF (or NMM) </a:t>
            </a:r>
          </a:p>
          <a:p>
            <a:pPr lvl="1"/>
            <a:r>
              <a:rPr lang="en-US" sz="2400" dirty="0" smtClean="0"/>
              <a:t>No convert or interpolation from/to other map projection, coordinates and variables;</a:t>
            </a:r>
          </a:p>
          <a:p>
            <a:pPr lvl="1"/>
            <a:r>
              <a:rPr lang="en-US" sz="2400" dirty="0" smtClean="0"/>
              <a:t>Can be started from any HWRF/NMM runs</a:t>
            </a:r>
          </a:p>
          <a:p>
            <a:pPr lvl="2"/>
            <a:r>
              <a:rPr lang="en-US" sz="2000" dirty="0" smtClean="0"/>
              <a:t>w/ or w/o GSI; w/ or w/o ocean</a:t>
            </a:r>
          </a:p>
          <a:p>
            <a:r>
              <a:rPr lang="en-US" sz="2800" dirty="0" smtClean="0"/>
              <a:t>EnKF should be fully functioned as PSU WRF-EnKF</a:t>
            </a:r>
          </a:p>
          <a:p>
            <a:pPr lvl="1"/>
            <a:r>
              <a:rPr lang="en-US" sz="2400" dirty="0" smtClean="0"/>
              <a:t>Fully parallel, </a:t>
            </a:r>
            <a:r>
              <a:rPr lang="en-US" sz="2400" dirty="0" err="1" smtClean="0"/>
              <a:t>member+domain</a:t>
            </a:r>
            <a:r>
              <a:rPr lang="en-US" sz="2400" dirty="0" smtClean="0"/>
              <a:t> parallel;</a:t>
            </a:r>
          </a:p>
          <a:p>
            <a:pPr lvl="1"/>
            <a:r>
              <a:rPr lang="en-US" sz="2400" dirty="0" smtClean="0"/>
              <a:t>Currently can digest GTS, TDR, </a:t>
            </a:r>
            <a:r>
              <a:rPr lang="en-US" sz="2400" dirty="0" err="1" smtClean="0"/>
              <a:t>Tcvitals</a:t>
            </a:r>
            <a:r>
              <a:rPr lang="en-US" sz="2400" dirty="0" smtClean="0"/>
              <a:t>, sat winds;</a:t>
            </a:r>
          </a:p>
          <a:p>
            <a:r>
              <a:rPr lang="en-US" sz="2800" dirty="0"/>
              <a:t>Cycling system</a:t>
            </a:r>
          </a:p>
          <a:p>
            <a:pPr lvl="1"/>
            <a:r>
              <a:rPr lang="en-US" sz="2400" dirty="0" smtClean="0"/>
              <a:t>The system will be initialized at the very begging of the storm, after spin-up, the system will run data assimilation every 3 hours till the end of the storm;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62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77" y="215715"/>
            <a:ext cx="8229600" cy="65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ADAPT HWRF-</a:t>
            </a:r>
            <a:r>
              <a:rPr lang="en-US" dirty="0" err="1" smtClean="0"/>
              <a:t>EnKF</a:t>
            </a:r>
            <a:r>
              <a:rPr lang="en-US" dirty="0" smtClean="0"/>
              <a:t> Work 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51006" y="2902337"/>
            <a:ext cx="800790" cy="299625"/>
          </a:xfrm>
          <a:prstGeom prst="roundRect">
            <a:avLst/>
          </a:prstGeom>
          <a:noFill/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WPS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25563" y="2088290"/>
            <a:ext cx="8944" cy="81404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551006" y="1733012"/>
            <a:ext cx="856692" cy="355278"/>
          </a:xfrm>
          <a:prstGeom prst="roundRect">
            <a:avLst/>
          </a:prstGeom>
          <a:noFill/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HWRF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21" idx="3"/>
            <a:endCxn id="58" idx="1"/>
          </p:cNvCxnSpPr>
          <p:nvPr/>
        </p:nvCxnSpPr>
        <p:spPr>
          <a:xfrm flipV="1">
            <a:off x="1407698" y="1836624"/>
            <a:ext cx="1766234" cy="74027"/>
          </a:xfrm>
          <a:prstGeom prst="straightConnector1">
            <a:avLst/>
          </a:prstGeom>
          <a:ln w="28575"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3173932" y="1658985"/>
            <a:ext cx="856692" cy="355278"/>
          </a:xfrm>
          <a:prstGeom prst="roundRect">
            <a:avLst/>
          </a:prstGeom>
          <a:noFill/>
          <a:ln w="349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HWRF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486144" y="2360822"/>
            <a:ext cx="955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Domain Info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15277" y="3791055"/>
            <a:ext cx="1681654" cy="646331"/>
          </a:xfrm>
          <a:prstGeom prst="rect">
            <a:avLst/>
          </a:prstGeom>
          <a:noFill/>
          <a:ln w="254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GFS_EnKF</a:t>
            </a:r>
            <a:r>
              <a:rPr lang="en-US" sz="1200" dirty="0" smtClean="0"/>
              <a:t> 80 member perturbations &amp; </a:t>
            </a:r>
          </a:p>
          <a:p>
            <a:pPr algn="ctr"/>
            <a:r>
              <a:rPr lang="en-US" sz="1200" dirty="0" smtClean="0"/>
              <a:t>GFS forecasts</a:t>
            </a:r>
            <a:endParaRPr lang="en-US" sz="1200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47866" y="3200175"/>
            <a:ext cx="0" cy="590880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1728142" y="2813258"/>
            <a:ext cx="1085273" cy="483926"/>
          </a:xfrm>
          <a:prstGeom prst="roundRect">
            <a:avLst/>
          </a:prstGeom>
          <a:noFill/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HWRF ensemble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1351796" y="3044067"/>
            <a:ext cx="408093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2951506">
            <a:off x="1385325" y="2237903"/>
            <a:ext cx="86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Ocean Info</a:t>
            </a:r>
            <a:endParaRPr lang="en-US" sz="1200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410240" y="2060444"/>
            <a:ext cx="686691" cy="75281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4692" y="1363680"/>
            <a:ext cx="93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-6/-12 h</a:t>
            </a:r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3173931" y="2830954"/>
            <a:ext cx="1806007" cy="48392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Domain </a:t>
            </a:r>
            <a:r>
              <a:rPr lang="en-US" sz="1600" b="1" dirty="0" smtClean="0">
                <a:solidFill>
                  <a:schemeClr val="tx1"/>
                </a:solidFill>
              </a:rPr>
              <a:t>Update &amp;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Environment Relax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797585" y="3061763"/>
            <a:ext cx="408093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3503280" y="2026714"/>
            <a:ext cx="8944" cy="814047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5400000">
            <a:off x="3163861" y="2299246"/>
            <a:ext cx="955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Domain Info</a:t>
            </a:r>
            <a:endParaRPr lang="en-US" sz="1200" dirty="0"/>
          </a:p>
        </p:txBody>
      </p:sp>
      <p:sp>
        <p:nvSpPr>
          <p:cNvPr id="86" name="Rounded Rectangle 85"/>
          <p:cNvSpPr/>
          <p:nvPr/>
        </p:nvSpPr>
        <p:spPr>
          <a:xfrm>
            <a:off x="5482708" y="2802104"/>
            <a:ext cx="909484" cy="48392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EnKF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91" name="Straight Arrow Connector 90"/>
          <p:cNvCxnSpPr>
            <a:endCxn id="86" idx="1"/>
          </p:cNvCxnSpPr>
          <p:nvPr/>
        </p:nvCxnSpPr>
        <p:spPr>
          <a:xfrm>
            <a:off x="4969776" y="3044067"/>
            <a:ext cx="51293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225815" y="1289653"/>
            <a:ext cx="71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 err="1" smtClean="0"/>
              <a:t>hrly</a:t>
            </a:r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5949690" y="3557576"/>
            <a:ext cx="898558" cy="48392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3H EF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 rot="816937">
            <a:off x="4458924" y="2008606"/>
            <a:ext cx="865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Ocean Info</a:t>
            </a:r>
            <a:endParaRPr lang="en-US" sz="1200" dirty="0"/>
          </a:p>
        </p:txBody>
      </p:sp>
      <p:cxnSp>
        <p:nvCxnSpPr>
          <p:cNvPr id="96" name="Straight Arrow Connector 95"/>
          <p:cNvCxnSpPr>
            <a:stCxn id="58" idx="3"/>
            <a:endCxn id="93" idx="1"/>
          </p:cNvCxnSpPr>
          <p:nvPr/>
        </p:nvCxnSpPr>
        <p:spPr>
          <a:xfrm>
            <a:off x="4030624" y="1836624"/>
            <a:ext cx="1919066" cy="1962915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5920549" y="4428377"/>
            <a:ext cx="909484" cy="48392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Domain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Update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717861" y="4430995"/>
            <a:ext cx="854745" cy="48392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EnKF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379764" y="3565830"/>
            <a:ext cx="882290" cy="48392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3h EF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261310" y="2849036"/>
            <a:ext cx="1594834" cy="483926"/>
          </a:xfrm>
          <a:prstGeom prst="roundRect">
            <a:avLst/>
          </a:prstGeom>
          <a:noFill/>
          <a:ln w="349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126h DF &amp; EF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flipV="1">
            <a:off x="6392192" y="2977240"/>
            <a:ext cx="869118" cy="569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7261310" y="3829964"/>
            <a:ext cx="1594834" cy="483926"/>
          </a:xfrm>
          <a:prstGeom prst="roundRect">
            <a:avLst/>
          </a:prstGeom>
          <a:noFill/>
          <a:ln w="3492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Post-</a:t>
            </a:r>
            <a:r>
              <a:rPr lang="en-US" sz="1600" b="1" dirty="0" err="1" smtClean="0">
                <a:solidFill>
                  <a:schemeClr val="tx1"/>
                </a:solidFill>
              </a:rPr>
              <a:t>Proc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7944068" y="3314880"/>
            <a:ext cx="0" cy="51508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endCxn id="99" idx="0"/>
          </p:cNvCxnSpPr>
          <p:nvPr/>
        </p:nvCxnSpPr>
        <p:spPr>
          <a:xfrm flipH="1">
            <a:off x="6375291" y="4049756"/>
            <a:ext cx="3461" cy="37862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99" idx="1"/>
          </p:cNvCxnSpPr>
          <p:nvPr/>
        </p:nvCxnSpPr>
        <p:spPr>
          <a:xfrm flipH="1">
            <a:off x="5572606" y="4670340"/>
            <a:ext cx="34794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0" idx="0"/>
            <a:endCxn id="101" idx="2"/>
          </p:cNvCxnSpPr>
          <p:nvPr/>
        </p:nvCxnSpPr>
        <p:spPr>
          <a:xfrm flipH="1" flipV="1">
            <a:off x="4820909" y="4049756"/>
            <a:ext cx="324325" cy="381239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1" idx="0"/>
            <a:endCxn id="74" idx="2"/>
          </p:cNvCxnSpPr>
          <p:nvPr/>
        </p:nvCxnSpPr>
        <p:spPr>
          <a:xfrm flipH="1" flipV="1">
            <a:off x="4076935" y="3314880"/>
            <a:ext cx="743974" cy="25095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02" idx="0"/>
          </p:cNvCxnSpPr>
          <p:nvPr/>
        </p:nvCxnSpPr>
        <p:spPr>
          <a:xfrm>
            <a:off x="4035405" y="1809982"/>
            <a:ext cx="4023322" cy="103905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6406409" y="3076789"/>
            <a:ext cx="24597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Rounded Rectangle 140"/>
          <p:cNvSpPr/>
          <p:nvPr/>
        </p:nvSpPr>
        <p:spPr>
          <a:xfrm>
            <a:off x="3238730" y="3565830"/>
            <a:ext cx="882290" cy="483926"/>
          </a:xfrm>
          <a:prstGeom prst="roundRect">
            <a:avLst/>
          </a:prstGeom>
          <a:noFill/>
          <a:ln w="349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WPS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flipV="1">
            <a:off x="3674641" y="3314880"/>
            <a:ext cx="0" cy="25095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>
            <a:stCxn id="6" idx="3"/>
            <a:endCxn id="141" idx="1"/>
          </p:cNvCxnSpPr>
          <p:nvPr/>
        </p:nvCxnSpPr>
        <p:spPr>
          <a:xfrm flipV="1">
            <a:off x="2096931" y="3807793"/>
            <a:ext cx="1141799" cy="30642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650182" y="3063396"/>
            <a:ext cx="2201" cy="49685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67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HWRF Ensemble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GFS-</a:t>
            </a:r>
            <a:r>
              <a:rPr lang="en-US" sz="2400" dirty="0" err="1" smtClean="0"/>
              <a:t>EnKF</a:t>
            </a:r>
            <a:r>
              <a:rPr lang="en-US" sz="2400" dirty="0" smtClean="0"/>
              <a:t> 80 members </a:t>
            </a:r>
          </a:p>
          <a:p>
            <a:r>
              <a:rPr lang="en-US" sz="2400" dirty="0" smtClean="0"/>
              <a:t>Spectral in .bin format</a:t>
            </a:r>
          </a:p>
          <a:p>
            <a:r>
              <a:rPr lang="en-US" sz="2400" dirty="0" smtClean="0"/>
              <a:t>Steps</a:t>
            </a:r>
          </a:p>
          <a:p>
            <a:pPr lvl="1"/>
            <a:r>
              <a:rPr lang="en-US" sz="2000" dirty="0" smtClean="0"/>
              <a:t>Convert GFS-</a:t>
            </a:r>
            <a:r>
              <a:rPr lang="en-US" sz="2000" dirty="0" err="1" smtClean="0"/>
              <a:t>EnKF</a:t>
            </a:r>
            <a:r>
              <a:rPr lang="en-US" sz="2000" dirty="0" smtClean="0"/>
              <a:t> spectral data to grib1 at ~0.3125 X 0.3125</a:t>
            </a:r>
          </a:p>
          <a:p>
            <a:pPr lvl="1"/>
            <a:r>
              <a:rPr lang="en-US" sz="2000" dirty="0" smtClean="0"/>
              <a:t>produce wrfinput_d01s with GFS-</a:t>
            </a:r>
            <a:r>
              <a:rPr lang="en-US" sz="2000" dirty="0" err="1" smtClean="0"/>
              <a:t>EnKF</a:t>
            </a:r>
            <a:r>
              <a:rPr lang="en-US" sz="2000" dirty="0" smtClean="0"/>
              <a:t> perturbations;</a:t>
            </a:r>
          </a:p>
          <a:p>
            <a:pPr lvl="1"/>
            <a:r>
              <a:rPr lang="en-US" sz="2000" dirty="0" smtClean="0"/>
              <a:t>Produce wrfbdy_d01 with GFS forecasts;</a:t>
            </a:r>
          </a:p>
          <a:p>
            <a:pPr lvl="1"/>
            <a:r>
              <a:rPr lang="en-US" sz="2000" dirty="0" smtClean="0"/>
              <a:t>Run HWRF-</a:t>
            </a:r>
            <a:r>
              <a:rPr lang="en-US" sz="2000" dirty="0" err="1" smtClean="0"/>
              <a:t>relocalization</a:t>
            </a:r>
            <a:r>
              <a:rPr lang="en-US" sz="2000" dirty="0" smtClean="0"/>
              <a:t> to get wrfanl_d0[2-3]s; or run short time NMM to </a:t>
            </a:r>
            <a:r>
              <a:rPr lang="en-US" sz="2000" dirty="0"/>
              <a:t>wrfanl_d0[2-3]s;</a:t>
            </a:r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934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HWRF Ensemble Domain Positions</a:t>
            </a:r>
            <a:endParaRPr lang="en-US" dirty="0"/>
          </a:p>
        </p:txBody>
      </p:sp>
      <p:pic>
        <p:nvPicPr>
          <p:cNvPr id="4" name="Picture 3" descr="2014al06_2014090800_d03_prior_d03_cent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71" y="1417638"/>
            <a:ext cx="61849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5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2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Domain Update </a:t>
            </a:r>
            <a:r>
              <a:rPr lang="en-US" b="1" dirty="0" smtClean="0"/>
              <a:t>&amp; Environment Relax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9050"/>
            <a:ext cx="8229600" cy="63961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Every 6h at 00, 06, 12 and 18 Z, relocate ensemble prior domains to the HWRF defined position and replace the environment fields by GFS-</a:t>
            </a:r>
            <a:r>
              <a:rPr lang="en-US" sz="1600" dirty="0" err="1" smtClean="0"/>
              <a:t>EnKF</a:t>
            </a:r>
            <a:r>
              <a:rPr lang="en-US" sz="1600" dirty="0" smtClean="0"/>
              <a:t> perturbations.  </a:t>
            </a:r>
            <a:endParaRPr lang="en-US" sz="1600" dirty="0"/>
          </a:p>
        </p:txBody>
      </p:sp>
      <p:pic>
        <p:nvPicPr>
          <p:cNvPr id="4" name="Picture 3" descr="2014al06_2014091706_d02_gefs_e20_pin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50"/>
          <a:stretch/>
        </p:blipFill>
        <p:spPr>
          <a:xfrm>
            <a:off x="349442" y="2132062"/>
            <a:ext cx="2475345" cy="2247515"/>
          </a:xfrm>
          <a:prstGeom prst="rect">
            <a:avLst/>
          </a:prstGeom>
        </p:spPr>
      </p:pic>
      <p:pic>
        <p:nvPicPr>
          <p:cNvPr id="5" name="Picture 4" descr="2014al06_2014091706_d02_prior_e20_pin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69"/>
          <a:stretch/>
        </p:blipFill>
        <p:spPr>
          <a:xfrm>
            <a:off x="3078786" y="2132062"/>
            <a:ext cx="2449183" cy="2247515"/>
          </a:xfrm>
          <a:prstGeom prst="rect">
            <a:avLst/>
          </a:prstGeom>
        </p:spPr>
      </p:pic>
      <p:pic>
        <p:nvPicPr>
          <p:cNvPr id="6" name="Picture 5" descr="2014al06_2014091706_d02_relax_e20_pin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4" y="2132062"/>
            <a:ext cx="2843571" cy="2247515"/>
          </a:xfrm>
          <a:prstGeom prst="rect">
            <a:avLst/>
          </a:prstGeom>
        </p:spPr>
      </p:pic>
      <p:pic>
        <p:nvPicPr>
          <p:cNvPr id="7" name="Picture 6" descr="2014al06_2014091706_d03_gefs_e20_pin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43"/>
          <a:stretch/>
        </p:blipFill>
        <p:spPr>
          <a:xfrm>
            <a:off x="349442" y="4359949"/>
            <a:ext cx="2459951" cy="2200880"/>
          </a:xfrm>
          <a:prstGeom prst="rect">
            <a:avLst/>
          </a:prstGeom>
        </p:spPr>
      </p:pic>
      <p:pic>
        <p:nvPicPr>
          <p:cNvPr id="8" name="Picture 7" descr="2014al06_2014091706_d03_prior_e20_pint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5"/>
          <a:stretch/>
        </p:blipFill>
        <p:spPr>
          <a:xfrm>
            <a:off x="3078786" y="4332735"/>
            <a:ext cx="2516911" cy="2228093"/>
          </a:xfrm>
          <a:prstGeom prst="rect">
            <a:avLst/>
          </a:prstGeom>
        </p:spPr>
      </p:pic>
      <p:pic>
        <p:nvPicPr>
          <p:cNvPr id="9" name="Picture 8" descr="2014al06_2014091706_d03_relax_e20_pin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629" y="4332735"/>
            <a:ext cx="2890500" cy="22280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879" y="176273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HWRF domains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2524" y="176273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3h forecast domains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77589" y="1762730"/>
            <a:ext cx="182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domains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2667" y="2217099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667" y="446307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3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2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Domain Update </a:t>
            </a:r>
            <a:r>
              <a:rPr lang="en-US" b="1" dirty="0" smtClean="0"/>
              <a:t>&amp; Environment Relax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626"/>
            <a:ext cx="8229600" cy="63961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Every 6h at 00, 06, 12 and 18 Z, relocate ensemble prior domains to the HWRF defined position and replace the environment fields by GFS-</a:t>
            </a:r>
            <a:r>
              <a:rPr lang="en-US" sz="1600" dirty="0" err="1" smtClean="0"/>
              <a:t>EnKF</a:t>
            </a:r>
            <a:r>
              <a:rPr lang="en-US" sz="1600" dirty="0" smtClean="0"/>
              <a:t> perturbations.  </a:t>
            </a:r>
            <a:endParaRPr lang="en-US" sz="1600" dirty="0"/>
          </a:p>
        </p:txBody>
      </p:sp>
      <p:pic>
        <p:nvPicPr>
          <p:cNvPr id="10" name="Picture 9" descr="2014al06_2014090900_d02_gefs_e20_pin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7"/>
          <a:stretch/>
        </p:blipFill>
        <p:spPr>
          <a:xfrm>
            <a:off x="193580" y="2155154"/>
            <a:ext cx="2442769" cy="2332181"/>
          </a:xfrm>
          <a:prstGeom prst="rect">
            <a:avLst/>
          </a:prstGeom>
        </p:spPr>
      </p:pic>
      <p:pic>
        <p:nvPicPr>
          <p:cNvPr id="11" name="Picture 10" descr="2014al06_2014090900_d02_prior_e20_pin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7"/>
          <a:stretch/>
        </p:blipFill>
        <p:spPr>
          <a:xfrm>
            <a:off x="2941398" y="2155154"/>
            <a:ext cx="2442769" cy="2332181"/>
          </a:xfrm>
          <a:prstGeom prst="rect">
            <a:avLst/>
          </a:prstGeom>
        </p:spPr>
      </p:pic>
      <p:pic>
        <p:nvPicPr>
          <p:cNvPr id="12" name="Picture 11" descr="2014al06_2014090900_d02_relax_e20_pin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47" y="2155154"/>
            <a:ext cx="2839673" cy="2332181"/>
          </a:xfrm>
          <a:prstGeom prst="rect">
            <a:avLst/>
          </a:prstGeom>
        </p:spPr>
      </p:pic>
      <p:pic>
        <p:nvPicPr>
          <p:cNvPr id="13" name="Picture 12" descr="2014al06_2014090900_d03_gefs_e20_pin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4"/>
          <a:stretch/>
        </p:blipFill>
        <p:spPr>
          <a:xfrm>
            <a:off x="193581" y="4498495"/>
            <a:ext cx="2365576" cy="2101951"/>
          </a:xfrm>
          <a:prstGeom prst="rect">
            <a:avLst/>
          </a:prstGeom>
        </p:spPr>
      </p:pic>
      <p:pic>
        <p:nvPicPr>
          <p:cNvPr id="14" name="Picture 13" descr="2014al06_2014090900_d03_prior_e20_pint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5"/>
          <a:stretch/>
        </p:blipFill>
        <p:spPr>
          <a:xfrm>
            <a:off x="2941398" y="4498495"/>
            <a:ext cx="2359315" cy="2101951"/>
          </a:xfrm>
          <a:prstGeom prst="rect">
            <a:avLst/>
          </a:prstGeom>
        </p:spPr>
      </p:pic>
      <p:pic>
        <p:nvPicPr>
          <p:cNvPr id="15" name="Picture 14" descr="2014al06_2014090900_d03_relax_e20_pin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028" y="4498495"/>
            <a:ext cx="2721691" cy="21019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5879" y="176273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HWRF domains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32524" y="176273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3h forecast domains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177589" y="1762730"/>
            <a:ext cx="182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domains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6040" y="2217099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8914" y="4563074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3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21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Domain </a:t>
            </a:r>
            <a:r>
              <a:rPr lang="en-US" b="1" dirty="0" smtClean="0"/>
              <a:t>Shifting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080"/>
            <a:ext cx="8229600" cy="639618"/>
          </a:xfrm>
        </p:spPr>
        <p:txBody>
          <a:bodyPr>
            <a:normAutofit/>
          </a:bodyPr>
          <a:lstStyle/>
          <a:p>
            <a:r>
              <a:rPr lang="en-US" sz="1600" dirty="0" smtClean="0"/>
              <a:t>Every 6h at 03, 09, 15 and 21 Z, relocate ensemble prior domains to the domain position of short-time DF initialized from </a:t>
            </a:r>
            <a:r>
              <a:rPr lang="en-US" sz="1600" dirty="0" err="1" smtClean="0"/>
              <a:t>EnKF</a:t>
            </a:r>
            <a:r>
              <a:rPr lang="en-US" sz="1600" dirty="0" smtClean="0"/>
              <a:t> mean.  </a:t>
            </a:r>
            <a:endParaRPr lang="en-US" sz="1600" dirty="0"/>
          </a:p>
        </p:txBody>
      </p:sp>
      <p:pic>
        <p:nvPicPr>
          <p:cNvPr id="4" name="Picture 3" descr="2014al06_2014090903_d02_gefs_e20_pin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3"/>
          <a:stretch/>
        </p:blipFill>
        <p:spPr>
          <a:xfrm>
            <a:off x="695504" y="2514025"/>
            <a:ext cx="2109162" cy="2013179"/>
          </a:xfrm>
          <a:prstGeom prst="rect">
            <a:avLst/>
          </a:prstGeom>
        </p:spPr>
      </p:pic>
      <p:pic>
        <p:nvPicPr>
          <p:cNvPr id="5" name="Picture 4" descr="2014al06_2014090903_d02_prior_e20_pint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3"/>
          <a:stretch/>
        </p:blipFill>
        <p:spPr>
          <a:xfrm>
            <a:off x="3127747" y="2514025"/>
            <a:ext cx="2109161" cy="2013179"/>
          </a:xfrm>
          <a:prstGeom prst="rect">
            <a:avLst/>
          </a:prstGeom>
        </p:spPr>
      </p:pic>
      <p:pic>
        <p:nvPicPr>
          <p:cNvPr id="6" name="Picture 5" descr="2014al06_2014090903_d02_relax_e20_pin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49" y="2514025"/>
            <a:ext cx="2446332" cy="2013179"/>
          </a:xfrm>
          <a:prstGeom prst="rect">
            <a:avLst/>
          </a:prstGeom>
        </p:spPr>
      </p:pic>
      <p:pic>
        <p:nvPicPr>
          <p:cNvPr id="7" name="Picture 6" descr="2014al06_2014090903_d03_gefs_e20_pint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54"/>
          <a:stretch/>
        </p:blipFill>
        <p:spPr>
          <a:xfrm>
            <a:off x="695503" y="4527204"/>
            <a:ext cx="2109162" cy="1878352"/>
          </a:xfrm>
          <a:prstGeom prst="rect">
            <a:avLst/>
          </a:prstGeom>
        </p:spPr>
      </p:pic>
      <p:pic>
        <p:nvPicPr>
          <p:cNvPr id="8" name="Picture 7" descr="2014al06_2014090903_d03_prior_e20_pint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99"/>
          <a:stretch/>
        </p:blipFill>
        <p:spPr>
          <a:xfrm>
            <a:off x="3127746" y="4527204"/>
            <a:ext cx="2109161" cy="1885817"/>
          </a:xfrm>
          <a:prstGeom prst="rect">
            <a:avLst/>
          </a:prstGeom>
        </p:spPr>
      </p:pic>
      <p:pic>
        <p:nvPicPr>
          <p:cNvPr id="9" name="Picture 8" descr="2014al06_2014090903_d03_relax_e20_pint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949" y="4527204"/>
            <a:ext cx="2420272" cy="18783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32598" y="216527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DF domains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78584" y="214758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Ensemble domains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7589" y="2132062"/>
            <a:ext cx="182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domains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5572" y="3148310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5573" y="5248165"/>
            <a:ext cx="53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9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80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Parallel on Domain</a:t>
            </a:r>
            <a:endParaRPr lang="en-US" dirty="0"/>
          </a:p>
        </p:txBody>
      </p:sp>
      <p:pic>
        <p:nvPicPr>
          <p:cNvPr id="8" name="Picture 7" descr="pf_d03_201409080000_mean_t_20si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1" y="1327910"/>
            <a:ext cx="3749491" cy="2864698"/>
          </a:xfrm>
          <a:prstGeom prst="rect">
            <a:avLst/>
          </a:prstGeom>
        </p:spPr>
      </p:pic>
      <p:pic>
        <p:nvPicPr>
          <p:cNvPr id="9" name="Picture 8" descr="em_ave_d03_201409080000_t_20si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861" y="1327910"/>
            <a:ext cx="3749491" cy="28646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070" y="4192608"/>
            <a:ext cx="36899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Ensemble mean calculated by </a:t>
            </a:r>
            <a:r>
              <a:rPr lang="en-US" dirty="0" err="1" smtClean="0"/>
              <a:t>Matlab</a:t>
            </a:r>
            <a:endParaRPr lang="en-US" dirty="0" smtClean="0"/>
          </a:p>
          <a:p>
            <a:pPr algn="ctr"/>
            <a:r>
              <a:rPr lang="en-US" dirty="0" smtClean="0"/>
              <a:t>no parallel</a:t>
            </a:r>
          </a:p>
          <a:p>
            <a:pPr algn="ctr"/>
            <a:r>
              <a:rPr lang="en-US" dirty="0" smtClean="0"/>
              <a:t>T @ 20</a:t>
            </a:r>
            <a:r>
              <a:rPr lang="en-US" baseline="30000" dirty="0" smtClean="0"/>
              <a:t>th</a:t>
            </a:r>
            <a:r>
              <a:rPr lang="en-US" dirty="0" smtClean="0"/>
              <a:t> sigma level in D02</a:t>
            </a:r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90088" y="4258608"/>
            <a:ext cx="2701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Ensemble mean from </a:t>
            </a:r>
            <a:r>
              <a:rPr lang="en-US" dirty="0" err="1" smtClean="0"/>
              <a:t>EnKF</a:t>
            </a:r>
            <a:endParaRPr lang="en-US" dirty="0" smtClean="0"/>
          </a:p>
          <a:p>
            <a:pPr algn="ctr"/>
            <a:r>
              <a:rPr lang="en-US" dirty="0" smtClean="0"/>
              <a:t>Parallel</a:t>
            </a:r>
          </a:p>
          <a:p>
            <a:pPr algn="ctr"/>
            <a:r>
              <a:rPr lang="en-US" dirty="0" smtClean="0"/>
              <a:t>T @ 20</a:t>
            </a:r>
            <a:r>
              <a:rPr lang="en-US" baseline="30000" dirty="0" smtClean="0"/>
              <a:t>th</a:t>
            </a:r>
            <a:r>
              <a:rPr lang="en-US" dirty="0" smtClean="0"/>
              <a:t> sigma level in D02</a:t>
            </a:r>
          </a:p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9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596</Words>
  <Application>Microsoft Macintosh PowerPoint</Application>
  <PresentationFormat>On-screen Show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ADAPT HWRF-EnKF System</vt:lpstr>
      <vt:lpstr>Design</vt:lpstr>
      <vt:lpstr>ADAPT HWRF-EnKF Work Flow</vt:lpstr>
      <vt:lpstr>HWRF Ensemble Initialization</vt:lpstr>
      <vt:lpstr>HWRF Ensemble Domain Positions</vt:lpstr>
      <vt:lpstr>Domain Update &amp; Environment Relax</vt:lpstr>
      <vt:lpstr>Domain Update &amp; Environment Relax</vt:lpstr>
      <vt:lpstr>Domain Shifting</vt:lpstr>
      <vt:lpstr>Parallel on Domain</vt:lpstr>
      <vt:lpstr>EnKF analysis: 1 obs test</vt:lpstr>
      <vt:lpstr>EnKF increments: 1 obs test</vt:lpstr>
      <vt:lpstr>Tests for Karl (2010)</vt:lpstr>
      <vt:lpstr>Next</vt:lpstr>
    </vt:vector>
  </TitlesOfParts>
  <Company>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HWRF-EnKF Coding Progress </dc:title>
  <dc:creator>Yonghui Weng</dc:creator>
  <cp:lastModifiedBy>Yonghui Weng</cp:lastModifiedBy>
  <cp:revision>27</cp:revision>
  <dcterms:created xsi:type="dcterms:W3CDTF">2015-01-19T22:21:55Z</dcterms:created>
  <dcterms:modified xsi:type="dcterms:W3CDTF">2015-04-30T17:27:20Z</dcterms:modified>
</cp:coreProperties>
</file>