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charts/chart1.xml" ContentType="application/vnd.openxmlformats-officedocument.drawingml.chart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harts/chart2.xml" ContentType="application/vnd.openxmlformats-officedocument.drawingml.chart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330" r:id="rId3"/>
    <p:sldId id="304" r:id="rId4"/>
    <p:sldId id="305" r:id="rId5"/>
    <p:sldId id="311" r:id="rId6"/>
    <p:sldId id="312" r:id="rId7"/>
    <p:sldId id="313" r:id="rId8"/>
    <p:sldId id="315" r:id="rId9"/>
    <p:sldId id="316" r:id="rId10"/>
    <p:sldId id="322" r:id="rId11"/>
    <p:sldId id="314" r:id="rId12"/>
    <p:sldId id="329" r:id="rId13"/>
    <p:sldId id="317" r:id="rId14"/>
    <p:sldId id="320" r:id="rId15"/>
    <p:sldId id="321" r:id="rId16"/>
    <p:sldId id="323" r:id="rId17"/>
    <p:sldId id="309" r:id="rId18"/>
    <p:sldId id="319" r:id="rId19"/>
    <p:sldId id="318" r:id="rId20"/>
    <p:sldId id="308" r:id="rId21"/>
    <p:sldId id="326" r:id="rId22"/>
    <p:sldId id="325" r:id="rId23"/>
    <p:sldId id="324" r:id="rId2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2" autoAdjust="0"/>
    <p:restoredTop sz="95526" autoAdjust="0"/>
  </p:normalViewPr>
  <p:slideViewPr>
    <p:cSldViewPr snapToGrid="0" snapToObjects="1">
      <p:cViewPr varScale="1">
        <p:scale>
          <a:sx n="231" d="100"/>
          <a:sy n="231" d="100"/>
        </p:scale>
        <p:origin x="-1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um373:Box%20Sync:research:works:EnKF:0015_assimilation_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um373:Box%20Sync:research:works:EnKF:radiance_d03_201009170000_s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F_check!$B$1</c:f>
              <c:strCache>
                <c:ptCount val="1"/>
                <c:pt idx="0">
                  <c:v>radiance</c:v>
                </c:pt>
              </c:strCache>
            </c:strRef>
          </c:tx>
          <c:spPr>
            <a:solidFill>
              <a:srgbClr val="000090"/>
            </a:solidFill>
          </c:spPr>
          <c:invertIfNegative val="0"/>
          <c:cat>
            <c:numRef>
              <c:f>F_check!$A$2:$A$10</c:f>
              <c:numCache>
                <c:formatCode>General</c:formatCode>
                <c:ptCount val="9"/>
                <c:pt idx="0">
                  <c:v>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7">
                  <c:v>100.0</c:v>
                </c:pt>
                <c:pt idx="8">
                  <c:v>200.0</c:v>
                </c:pt>
              </c:numCache>
            </c:numRef>
          </c:cat>
          <c:val>
            <c:numRef>
              <c:f>F_check!$B$2:$B$10</c:f>
              <c:numCache>
                <c:formatCode>General</c:formatCode>
                <c:ptCount val="9"/>
                <c:pt idx="0">
                  <c:v>9.34675737927</c:v>
                </c:pt>
                <c:pt idx="2">
                  <c:v>6.523310901369998</c:v>
                </c:pt>
                <c:pt idx="3">
                  <c:v>4.96859663477</c:v>
                </c:pt>
                <c:pt idx="4">
                  <c:v>5.667282453889998</c:v>
                </c:pt>
                <c:pt idx="5">
                  <c:v>6.619104627259997</c:v>
                </c:pt>
                <c:pt idx="7">
                  <c:v>9.74293934046</c:v>
                </c:pt>
                <c:pt idx="8">
                  <c:v>11.8084832987</c:v>
                </c:pt>
              </c:numCache>
            </c:numRef>
          </c:val>
        </c:ser>
        <c:ser>
          <c:idx val="1"/>
          <c:order val="1"/>
          <c:tx>
            <c:strRef>
              <c:f>F_check!$C$1</c:f>
              <c:strCache>
                <c:ptCount val="1"/>
              </c:strCache>
            </c:strRef>
          </c:tx>
          <c:invertIfNegative val="0"/>
          <c:cat>
            <c:numRef>
              <c:f>F_check!$A$2:$A$10</c:f>
              <c:numCache>
                <c:formatCode>General</c:formatCode>
                <c:ptCount val="9"/>
                <c:pt idx="0">
                  <c:v>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7">
                  <c:v>100.0</c:v>
                </c:pt>
                <c:pt idx="8">
                  <c:v>200.0</c:v>
                </c:pt>
              </c:numCache>
            </c:numRef>
          </c:cat>
          <c:val>
            <c:numRef>
              <c:f>F_check!$C$2:$C$10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F_check!$D$1</c:f>
              <c:strCache>
                <c:ptCount val="1"/>
              </c:strCache>
            </c:strRef>
          </c:tx>
          <c:invertIfNegative val="0"/>
          <c:cat>
            <c:numRef>
              <c:f>F_check!$A$2:$A$10</c:f>
              <c:numCache>
                <c:formatCode>General</c:formatCode>
                <c:ptCount val="9"/>
                <c:pt idx="0">
                  <c:v>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7">
                  <c:v>100.0</c:v>
                </c:pt>
                <c:pt idx="8">
                  <c:v>200.0</c:v>
                </c:pt>
              </c:numCache>
            </c:numRef>
          </c:cat>
          <c:val>
            <c:numRef>
              <c:f>F_check!$D$2:$D$10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109478008"/>
        <c:axId val="2109483864"/>
      </c:barChart>
      <c:barChart>
        <c:barDir val="col"/>
        <c:grouping val="clustered"/>
        <c:varyColors val="0"/>
        <c:ser>
          <c:idx val="3"/>
          <c:order val="3"/>
          <c:tx>
            <c:strRef>
              <c:f>F_check!$E$1</c:f>
              <c:strCache>
                <c:ptCount val="1"/>
                <c:pt idx="0">
                  <c:v>SLP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numRef>
              <c:f>F_check!$A$2:$A$10</c:f>
              <c:numCache>
                <c:formatCode>General</c:formatCode>
                <c:ptCount val="9"/>
                <c:pt idx="0">
                  <c:v>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7">
                  <c:v>100.0</c:v>
                </c:pt>
                <c:pt idx="8">
                  <c:v>200.0</c:v>
                </c:pt>
              </c:numCache>
            </c:numRef>
          </c:cat>
          <c:val>
            <c:numRef>
              <c:f>F_check!$E$2:$E$10</c:f>
              <c:numCache>
                <c:formatCode>General</c:formatCode>
                <c:ptCount val="9"/>
                <c:pt idx="0">
                  <c:v>1.22550761407</c:v>
                </c:pt>
                <c:pt idx="2">
                  <c:v>1.22681201735</c:v>
                </c:pt>
                <c:pt idx="3">
                  <c:v>1.2208394336</c:v>
                </c:pt>
                <c:pt idx="4">
                  <c:v>1.26955046206</c:v>
                </c:pt>
                <c:pt idx="5">
                  <c:v>1.23188714001</c:v>
                </c:pt>
                <c:pt idx="7">
                  <c:v>1.09401499997</c:v>
                </c:pt>
                <c:pt idx="8">
                  <c:v>1.29184038081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50"/>
        <c:axId val="2109496072"/>
        <c:axId val="2109489880"/>
      </c:barChart>
      <c:catAx>
        <c:axId val="2109478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Radius of Influence [km]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09483864"/>
        <c:crosses val="autoZero"/>
        <c:auto val="1"/>
        <c:lblAlgn val="ctr"/>
        <c:lblOffset val="100"/>
        <c:noMultiLvlLbl val="0"/>
      </c:catAx>
      <c:valAx>
        <c:axId val="21094838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ja-JP">
                    <a:solidFill>
                      <a:srgbClr val="000090"/>
                    </a:solidFill>
                  </a:defRPr>
                </a:pPr>
                <a:r>
                  <a:rPr lang="en-US" altLang="ja-JP" dirty="0">
                    <a:solidFill>
                      <a:srgbClr val="000090"/>
                    </a:solidFill>
                  </a:rPr>
                  <a:t>RMSE of </a:t>
                </a:r>
                <a:r>
                  <a:rPr lang="en-US" altLang="ja-JP" u="sng" dirty="0">
                    <a:solidFill>
                      <a:srgbClr val="000090"/>
                    </a:solidFill>
                  </a:rPr>
                  <a:t>radiance</a:t>
                </a:r>
                <a:r>
                  <a:rPr lang="en-US" altLang="ja-JP" baseline="0" dirty="0">
                    <a:solidFill>
                      <a:srgbClr val="000090"/>
                    </a:solidFill>
                  </a:rPr>
                  <a:t> [K]</a:t>
                </a:r>
                <a:endParaRPr lang="ja-JP" altLang="en-US" dirty="0">
                  <a:solidFill>
                    <a:srgbClr val="00009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09478008"/>
        <c:crosses val="autoZero"/>
        <c:crossBetween val="between"/>
      </c:valAx>
      <c:valAx>
        <c:axId val="21094898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800000"/>
                    </a:solidFill>
                  </a:defRPr>
                </a:pPr>
                <a:r>
                  <a:rPr lang="en-US" dirty="0">
                    <a:solidFill>
                      <a:srgbClr val="800000"/>
                    </a:solidFill>
                  </a:rPr>
                  <a:t>RMSE of </a:t>
                </a:r>
                <a:r>
                  <a:rPr lang="en-US" u="sng" dirty="0">
                    <a:solidFill>
                      <a:srgbClr val="800000"/>
                    </a:solidFill>
                  </a:rPr>
                  <a:t>SLP</a:t>
                </a:r>
                <a:r>
                  <a:rPr lang="en-US" dirty="0">
                    <a:solidFill>
                      <a:srgbClr val="800000"/>
                    </a:solidFill>
                  </a:rPr>
                  <a:t> [</a:t>
                </a:r>
                <a:r>
                  <a:rPr lang="en-US" dirty="0" err="1">
                    <a:solidFill>
                      <a:srgbClr val="800000"/>
                    </a:solidFill>
                  </a:rPr>
                  <a:t>hPa</a:t>
                </a:r>
                <a:r>
                  <a:rPr lang="en-US" dirty="0">
                    <a:solidFill>
                      <a:srgbClr val="800000"/>
                    </a:solidFill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09496072"/>
        <c:crosses val="max"/>
        <c:crossBetween val="between"/>
      </c:valAx>
      <c:catAx>
        <c:axId val="2109496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9489880"/>
        <c:crosses val="autoZero"/>
        <c:auto val="1"/>
        <c:lblAlgn val="ctr"/>
        <c:lblOffset val="100"/>
        <c:noMultiLvlLbl val="0"/>
      </c:catAx>
      <c:spPr>
        <a:ln>
          <a:solidFill>
            <a:schemeClr val="tx1"/>
          </a:solidFill>
        </a:ln>
      </c:spPr>
    </c:plotArea>
    <c:legend>
      <c:legendPos val="l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44478479270997"/>
          <c:y val="0.0530587898161575"/>
          <c:w val="0.11013140346899"/>
          <c:h val="0.109804549743807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6013398034548"/>
          <c:y val="0.0181325050877436"/>
          <c:w val="0.954212452933405"/>
          <c:h val="0.87801956250732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rawdata!$P$1</c:f>
              <c:strCache>
                <c:ptCount val="1"/>
                <c:pt idx="0">
                  <c:v>ch7</c:v>
                </c:pt>
              </c:strCache>
            </c:strRef>
          </c:tx>
          <c:spPr>
            <a:solidFill>
              <a:srgbClr val="006A00"/>
            </a:solidFill>
            <a:ln>
              <a:noFill/>
            </a:ln>
          </c:spPr>
          <c:invertIfNegative val="0"/>
          <c:cat>
            <c:numRef>
              <c:f>rawdata!$K$3:$K$109</c:f>
              <c:numCache>
                <c:formatCode>General</c:formatCode>
                <c:ptCount val="107"/>
                <c:pt idx="0">
                  <c:v>189.5</c:v>
                </c:pt>
                <c:pt idx="1">
                  <c:v>190.5</c:v>
                </c:pt>
                <c:pt idx="2">
                  <c:v>191.5</c:v>
                </c:pt>
                <c:pt idx="3">
                  <c:v>192.5</c:v>
                </c:pt>
                <c:pt idx="4">
                  <c:v>193.5</c:v>
                </c:pt>
                <c:pt idx="5">
                  <c:v>194.5</c:v>
                </c:pt>
                <c:pt idx="6">
                  <c:v>195.5</c:v>
                </c:pt>
                <c:pt idx="7">
                  <c:v>196.5</c:v>
                </c:pt>
                <c:pt idx="8">
                  <c:v>197.5</c:v>
                </c:pt>
                <c:pt idx="9">
                  <c:v>198.5</c:v>
                </c:pt>
                <c:pt idx="10">
                  <c:v>199.5</c:v>
                </c:pt>
                <c:pt idx="11">
                  <c:v>200.5</c:v>
                </c:pt>
                <c:pt idx="12">
                  <c:v>201.5</c:v>
                </c:pt>
                <c:pt idx="13">
                  <c:v>202.5</c:v>
                </c:pt>
                <c:pt idx="14">
                  <c:v>203.5</c:v>
                </c:pt>
                <c:pt idx="15">
                  <c:v>204.5</c:v>
                </c:pt>
                <c:pt idx="16">
                  <c:v>205.5</c:v>
                </c:pt>
                <c:pt idx="17">
                  <c:v>206.5</c:v>
                </c:pt>
                <c:pt idx="18">
                  <c:v>207.5</c:v>
                </c:pt>
                <c:pt idx="19">
                  <c:v>208.5</c:v>
                </c:pt>
                <c:pt idx="20">
                  <c:v>209.5</c:v>
                </c:pt>
                <c:pt idx="21">
                  <c:v>210.5</c:v>
                </c:pt>
                <c:pt idx="22">
                  <c:v>211.5</c:v>
                </c:pt>
                <c:pt idx="23">
                  <c:v>212.5</c:v>
                </c:pt>
                <c:pt idx="24">
                  <c:v>213.5</c:v>
                </c:pt>
                <c:pt idx="25">
                  <c:v>214.5</c:v>
                </c:pt>
                <c:pt idx="26">
                  <c:v>215.5</c:v>
                </c:pt>
                <c:pt idx="27">
                  <c:v>216.5</c:v>
                </c:pt>
                <c:pt idx="28">
                  <c:v>217.5</c:v>
                </c:pt>
                <c:pt idx="29">
                  <c:v>218.5</c:v>
                </c:pt>
                <c:pt idx="30">
                  <c:v>219.5</c:v>
                </c:pt>
                <c:pt idx="31">
                  <c:v>220.5</c:v>
                </c:pt>
                <c:pt idx="32">
                  <c:v>221.5</c:v>
                </c:pt>
                <c:pt idx="33">
                  <c:v>222.5</c:v>
                </c:pt>
                <c:pt idx="34">
                  <c:v>223.5</c:v>
                </c:pt>
                <c:pt idx="35">
                  <c:v>224.5</c:v>
                </c:pt>
                <c:pt idx="36">
                  <c:v>225.5</c:v>
                </c:pt>
                <c:pt idx="37">
                  <c:v>226.5</c:v>
                </c:pt>
                <c:pt idx="38">
                  <c:v>227.5</c:v>
                </c:pt>
                <c:pt idx="39">
                  <c:v>228.5</c:v>
                </c:pt>
                <c:pt idx="40">
                  <c:v>229.5</c:v>
                </c:pt>
                <c:pt idx="41">
                  <c:v>230.5</c:v>
                </c:pt>
                <c:pt idx="42">
                  <c:v>231.5</c:v>
                </c:pt>
                <c:pt idx="43">
                  <c:v>232.5</c:v>
                </c:pt>
                <c:pt idx="44">
                  <c:v>233.5</c:v>
                </c:pt>
                <c:pt idx="45">
                  <c:v>234.5</c:v>
                </c:pt>
                <c:pt idx="46">
                  <c:v>235.5</c:v>
                </c:pt>
                <c:pt idx="47">
                  <c:v>236.5</c:v>
                </c:pt>
                <c:pt idx="48">
                  <c:v>237.5</c:v>
                </c:pt>
                <c:pt idx="49">
                  <c:v>238.5</c:v>
                </c:pt>
                <c:pt idx="50">
                  <c:v>239.5</c:v>
                </c:pt>
                <c:pt idx="51">
                  <c:v>240.5</c:v>
                </c:pt>
                <c:pt idx="52">
                  <c:v>241.5</c:v>
                </c:pt>
                <c:pt idx="53">
                  <c:v>242.5</c:v>
                </c:pt>
                <c:pt idx="54">
                  <c:v>243.5</c:v>
                </c:pt>
                <c:pt idx="55">
                  <c:v>244.5</c:v>
                </c:pt>
                <c:pt idx="56">
                  <c:v>245.5</c:v>
                </c:pt>
                <c:pt idx="57">
                  <c:v>246.5</c:v>
                </c:pt>
                <c:pt idx="58">
                  <c:v>247.5</c:v>
                </c:pt>
                <c:pt idx="59">
                  <c:v>248.5</c:v>
                </c:pt>
                <c:pt idx="60">
                  <c:v>249.5</c:v>
                </c:pt>
                <c:pt idx="61">
                  <c:v>250.5</c:v>
                </c:pt>
                <c:pt idx="62">
                  <c:v>251.5</c:v>
                </c:pt>
                <c:pt idx="63">
                  <c:v>252.5</c:v>
                </c:pt>
                <c:pt idx="64">
                  <c:v>253.5</c:v>
                </c:pt>
                <c:pt idx="65">
                  <c:v>254.5</c:v>
                </c:pt>
                <c:pt idx="66">
                  <c:v>255.5</c:v>
                </c:pt>
                <c:pt idx="67">
                  <c:v>256.5</c:v>
                </c:pt>
                <c:pt idx="68">
                  <c:v>257.5</c:v>
                </c:pt>
                <c:pt idx="69">
                  <c:v>258.5</c:v>
                </c:pt>
                <c:pt idx="70">
                  <c:v>259.5</c:v>
                </c:pt>
                <c:pt idx="71">
                  <c:v>260.5</c:v>
                </c:pt>
                <c:pt idx="72">
                  <c:v>261.5</c:v>
                </c:pt>
                <c:pt idx="73">
                  <c:v>262.5</c:v>
                </c:pt>
                <c:pt idx="74">
                  <c:v>263.5</c:v>
                </c:pt>
                <c:pt idx="75">
                  <c:v>264.5</c:v>
                </c:pt>
                <c:pt idx="76">
                  <c:v>265.5</c:v>
                </c:pt>
                <c:pt idx="77">
                  <c:v>266.5</c:v>
                </c:pt>
                <c:pt idx="78">
                  <c:v>267.5</c:v>
                </c:pt>
                <c:pt idx="79">
                  <c:v>268.5</c:v>
                </c:pt>
                <c:pt idx="80">
                  <c:v>269.5</c:v>
                </c:pt>
                <c:pt idx="81">
                  <c:v>270.5</c:v>
                </c:pt>
                <c:pt idx="82">
                  <c:v>271.5</c:v>
                </c:pt>
                <c:pt idx="83">
                  <c:v>272.5</c:v>
                </c:pt>
                <c:pt idx="84">
                  <c:v>273.5</c:v>
                </c:pt>
                <c:pt idx="85">
                  <c:v>274.5</c:v>
                </c:pt>
                <c:pt idx="86">
                  <c:v>275.5</c:v>
                </c:pt>
                <c:pt idx="87">
                  <c:v>276.5</c:v>
                </c:pt>
                <c:pt idx="88">
                  <c:v>277.5</c:v>
                </c:pt>
                <c:pt idx="89">
                  <c:v>278.5</c:v>
                </c:pt>
                <c:pt idx="90">
                  <c:v>279.5</c:v>
                </c:pt>
                <c:pt idx="91">
                  <c:v>280.5</c:v>
                </c:pt>
                <c:pt idx="92">
                  <c:v>281.5</c:v>
                </c:pt>
                <c:pt idx="93">
                  <c:v>282.5</c:v>
                </c:pt>
                <c:pt idx="94">
                  <c:v>283.5</c:v>
                </c:pt>
                <c:pt idx="95">
                  <c:v>284.5</c:v>
                </c:pt>
                <c:pt idx="96">
                  <c:v>285.5</c:v>
                </c:pt>
                <c:pt idx="97">
                  <c:v>286.5</c:v>
                </c:pt>
                <c:pt idx="98">
                  <c:v>287.5</c:v>
                </c:pt>
                <c:pt idx="99">
                  <c:v>288.5</c:v>
                </c:pt>
                <c:pt idx="100">
                  <c:v>289.5</c:v>
                </c:pt>
                <c:pt idx="101">
                  <c:v>290.5</c:v>
                </c:pt>
                <c:pt idx="102">
                  <c:v>291.5</c:v>
                </c:pt>
                <c:pt idx="103">
                  <c:v>292.5</c:v>
                </c:pt>
                <c:pt idx="104">
                  <c:v>293.5</c:v>
                </c:pt>
                <c:pt idx="105">
                  <c:v>294.5</c:v>
                </c:pt>
                <c:pt idx="106">
                  <c:v>295.5</c:v>
                </c:pt>
              </c:numCache>
            </c:numRef>
          </c:cat>
          <c:val>
            <c:numRef>
              <c:f>rawdata!$P$3:$P$109</c:f>
              <c:numCache>
                <c:formatCode>General</c:formatCode>
                <c:ptCount val="10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1.66447510777476E-5</c:v>
                </c:pt>
                <c:pt idx="4">
                  <c:v>9.98685064664858E-5</c:v>
                </c:pt>
                <c:pt idx="5">
                  <c:v>8.32237553887382E-5</c:v>
                </c:pt>
                <c:pt idx="6">
                  <c:v>0.000183092261855224</c:v>
                </c:pt>
                <c:pt idx="7">
                  <c:v>0.000266316017243962</c:v>
                </c:pt>
                <c:pt idx="8">
                  <c:v>0.000749013798498643</c:v>
                </c:pt>
                <c:pt idx="9">
                  <c:v>0.00109855357113134</c:v>
                </c:pt>
                <c:pt idx="10">
                  <c:v>0.00121506682867558</c:v>
                </c:pt>
                <c:pt idx="11">
                  <c:v>0.00179763311639674</c:v>
                </c:pt>
                <c:pt idx="12">
                  <c:v>0.00221375189334043</c:v>
                </c:pt>
                <c:pt idx="13">
                  <c:v>0.00354533197956024</c:v>
                </c:pt>
                <c:pt idx="14">
                  <c:v>0.00462724079961384</c:v>
                </c:pt>
                <c:pt idx="15">
                  <c:v>0.00577572862397843</c:v>
                </c:pt>
                <c:pt idx="16">
                  <c:v>0.00773980925115265</c:v>
                </c:pt>
                <c:pt idx="17">
                  <c:v>0.00917125784383894</c:v>
                </c:pt>
                <c:pt idx="18">
                  <c:v>0.0110854042177799</c:v>
                </c:pt>
                <c:pt idx="19">
                  <c:v>0.0107857986983805</c:v>
                </c:pt>
                <c:pt idx="20">
                  <c:v>0.0143311306779407</c:v>
                </c:pt>
                <c:pt idx="21">
                  <c:v>0.0202566620616189</c:v>
                </c:pt>
                <c:pt idx="22">
                  <c:v>0.0229697564872917</c:v>
                </c:pt>
                <c:pt idx="23">
                  <c:v>0.0238186387922569</c:v>
                </c:pt>
                <c:pt idx="24">
                  <c:v>0.0230696249937582</c:v>
                </c:pt>
                <c:pt idx="25">
                  <c:v>0.0235190332728574</c:v>
                </c:pt>
                <c:pt idx="26">
                  <c:v>0.0223372559463373</c:v>
                </c:pt>
                <c:pt idx="27">
                  <c:v>0.0202899515637744</c:v>
                </c:pt>
                <c:pt idx="28">
                  <c:v>0.0183591604387556</c:v>
                </c:pt>
                <c:pt idx="29">
                  <c:v>0.0174936333827128</c:v>
                </c:pt>
                <c:pt idx="30">
                  <c:v>0.0181261339236672</c:v>
                </c:pt>
                <c:pt idx="31">
                  <c:v>0.0199903460443749</c:v>
                </c:pt>
                <c:pt idx="32">
                  <c:v>0.0199404117911417</c:v>
                </c:pt>
                <c:pt idx="33">
                  <c:v>0.0201235040529969</c:v>
                </c:pt>
                <c:pt idx="34">
                  <c:v>0.0182426471812114</c:v>
                </c:pt>
                <c:pt idx="35">
                  <c:v>0.0174270543784018</c:v>
                </c:pt>
                <c:pt idx="36">
                  <c:v>0.0188585029710881</c:v>
                </c:pt>
                <c:pt idx="37">
                  <c:v>0.0199903460443749</c:v>
                </c:pt>
                <c:pt idx="38">
                  <c:v>0.0228033089765143</c:v>
                </c:pt>
                <c:pt idx="39">
                  <c:v>0.024667521097222</c:v>
                </c:pt>
                <c:pt idx="40">
                  <c:v>0.0251169293763212</c:v>
                </c:pt>
                <c:pt idx="41">
                  <c:v>0.0239185072987233</c:v>
                </c:pt>
                <c:pt idx="42">
                  <c:v>0.0246342315950665</c:v>
                </c:pt>
                <c:pt idx="43">
                  <c:v>0.0227866642254365</c:v>
                </c:pt>
                <c:pt idx="44">
                  <c:v>0.0291782486392916</c:v>
                </c:pt>
                <c:pt idx="45">
                  <c:v>0.0343214767223156</c:v>
                </c:pt>
                <c:pt idx="46">
                  <c:v>0.0374174004227767</c:v>
                </c:pt>
                <c:pt idx="47">
                  <c:v>0.0493017526922885</c:v>
                </c:pt>
                <c:pt idx="48">
                  <c:v>0.0543284675177683</c:v>
                </c:pt>
                <c:pt idx="49">
                  <c:v>0.070374007556717</c:v>
                </c:pt>
                <c:pt idx="50">
                  <c:v>0.084289019457714</c:v>
                </c:pt>
                <c:pt idx="51">
                  <c:v>0.0454068809400955</c:v>
                </c:pt>
                <c:pt idx="52">
                  <c:v>0.0267148254797849</c:v>
                </c:pt>
                <c:pt idx="53">
                  <c:v>0.00472710930608033</c:v>
                </c:pt>
                <c:pt idx="54">
                  <c:v>0.000299605519399457</c:v>
                </c:pt>
                <c:pt idx="55">
                  <c:v>4.99342532332429E-5</c:v>
                </c:pt>
                <c:pt idx="56">
                  <c:v>1.66447510777476E-5</c:v>
                </c:pt>
                <c:pt idx="57">
                  <c:v>3.32895021554953E-5</c:v>
                </c:pt>
                <c:pt idx="58">
                  <c:v>1.66447510777476E-5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</c:numCache>
            </c:numRef>
          </c:val>
        </c:ser>
        <c:ser>
          <c:idx val="0"/>
          <c:order val="1"/>
          <c:tx>
            <c:strRef>
              <c:f>rawdata!$Q$1</c:f>
              <c:strCache>
                <c:ptCount val="1"/>
                <c:pt idx="0">
                  <c:v>ch8</c:v>
                </c:pt>
              </c:strCache>
            </c:strRef>
          </c:tx>
          <c:spPr>
            <a:solidFill>
              <a:srgbClr val="000090"/>
            </a:solidFill>
            <a:ln>
              <a:noFill/>
            </a:ln>
          </c:spPr>
          <c:invertIfNegative val="0"/>
          <c:cat>
            <c:numRef>
              <c:f>rawdata!$K$3:$K$109</c:f>
              <c:numCache>
                <c:formatCode>General</c:formatCode>
                <c:ptCount val="107"/>
                <c:pt idx="0">
                  <c:v>189.5</c:v>
                </c:pt>
                <c:pt idx="1">
                  <c:v>190.5</c:v>
                </c:pt>
                <c:pt idx="2">
                  <c:v>191.5</c:v>
                </c:pt>
                <c:pt idx="3">
                  <c:v>192.5</c:v>
                </c:pt>
                <c:pt idx="4">
                  <c:v>193.5</c:v>
                </c:pt>
                <c:pt idx="5">
                  <c:v>194.5</c:v>
                </c:pt>
                <c:pt idx="6">
                  <c:v>195.5</c:v>
                </c:pt>
                <c:pt idx="7">
                  <c:v>196.5</c:v>
                </c:pt>
                <c:pt idx="8">
                  <c:v>197.5</c:v>
                </c:pt>
                <c:pt idx="9">
                  <c:v>198.5</c:v>
                </c:pt>
                <c:pt idx="10">
                  <c:v>199.5</c:v>
                </c:pt>
                <c:pt idx="11">
                  <c:v>200.5</c:v>
                </c:pt>
                <c:pt idx="12">
                  <c:v>201.5</c:v>
                </c:pt>
                <c:pt idx="13">
                  <c:v>202.5</c:v>
                </c:pt>
                <c:pt idx="14">
                  <c:v>203.5</c:v>
                </c:pt>
                <c:pt idx="15">
                  <c:v>204.5</c:v>
                </c:pt>
                <c:pt idx="16">
                  <c:v>205.5</c:v>
                </c:pt>
                <c:pt idx="17">
                  <c:v>206.5</c:v>
                </c:pt>
                <c:pt idx="18">
                  <c:v>207.5</c:v>
                </c:pt>
                <c:pt idx="19">
                  <c:v>208.5</c:v>
                </c:pt>
                <c:pt idx="20">
                  <c:v>209.5</c:v>
                </c:pt>
                <c:pt idx="21">
                  <c:v>210.5</c:v>
                </c:pt>
                <c:pt idx="22">
                  <c:v>211.5</c:v>
                </c:pt>
                <c:pt idx="23">
                  <c:v>212.5</c:v>
                </c:pt>
                <c:pt idx="24">
                  <c:v>213.5</c:v>
                </c:pt>
                <c:pt idx="25">
                  <c:v>214.5</c:v>
                </c:pt>
                <c:pt idx="26">
                  <c:v>215.5</c:v>
                </c:pt>
                <c:pt idx="27">
                  <c:v>216.5</c:v>
                </c:pt>
                <c:pt idx="28">
                  <c:v>217.5</c:v>
                </c:pt>
                <c:pt idx="29">
                  <c:v>218.5</c:v>
                </c:pt>
                <c:pt idx="30">
                  <c:v>219.5</c:v>
                </c:pt>
                <c:pt idx="31">
                  <c:v>220.5</c:v>
                </c:pt>
                <c:pt idx="32">
                  <c:v>221.5</c:v>
                </c:pt>
                <c:pt idx="33">
                  <c:v>222.5</c:v>
                </c:pt>
                <c:pt idx="34">
                  <c:v>223.5</c:v>
                </c:pt>
                <c:pt idx="35">
                  <c:v>224.5</c:v>
                </c:pt>
                <c:pt idx="36">
                  <c:v>225.5</c:v>
                </c:pt>
                <c:pt idx="37">
                  <c:v>226.5</c:v>
                </c:pt>
                <c:pt idx="38">
                  <c:v>227.5</c:v>
                </c:pt>
                <c:pt idx="39">
                  <c:v>228.5</c:v>
                </c:pt>
                <c:pt idx="40">
                  <c:v>229.5</c:v>
                </c:pt>
                <c:pt idx="41">
                  <c:v>230.5</c:v>
                </c:pt>
                <c:pt idx="42">
                  <c:v>231.5</c:v>
                </c:pt>
                <c:pt idx="43">
                  <c:v>232.5</c:v>
                </c:pt>
                <c:pt idx="44">
                  <c:v>233.5</c:v>
                </c:pt>
                <c:pt idx="45">
                  <c:v>234.5</c:v>
                </c:pt>
                <c:pt idx="46">
                  <c:v>235.5</c:v>
                </c:pt>
                <c:pt idx="47">
                  <c:v>236.5</c:v>
                </c:pt>
                <c:pt idx="48">
                  <c:v>237.5</c:v>
                </c:pt>
                <c:pt idx="49">
                  <c:v>238.5</c:v>
                </c:pt>
                <c:pt idx="50">
                  <c:v>239.5</c:v>
                </c:pt>
                <c:pt idx="51">
                  <c:v>240.5</c:v>
                </c:pt>
                <c:pt idx="52">
                  <c:v>241.5</c:v>
                </c:pt>
                <c:pt idx="53">
                  <c:v>242.5</c:v>
                </c:pt>
                <c:pt idx="54">
                  <c:v>243.5</c:v>
                </c:pt>
                <c:pt idx="55">
                  <c:v>244.5</c:v>
                </c:pt>
                <c:pt idx="56">
                  <c:v>245.5</c:v>
                </c:pt>
                <c:pt idx="57">
                  <c:v>246.5</c:v>
                </c:pt>
                <c:pt idx="58">
                  <c:v>247.5</c:v>
                </c:pt>
                <c:pt idx="59">
                  <c:v>248.5</c:v>
                </c:pt>
                <c:pt idx="60">
                  <c:v>249.5</c:v>
                </c:pt>
                <c:pt idx="61">
                  <c:v>250.5</c:v>
                </c:pt>
                <c:pt idx="62">
                  <c:v>251.5</c:v>
                </c:pt>
                <c:pt idx="63">
                  <c:v>252.5</c:v>
                </c:pt>
                <c:pt idx="64">
                  <c:v>253.5</c:v>
                </c:pt>
                <c:pt idx="65">
                  <c:v>254.5</c:v>
                </c:pt>
                <c:pt idx="66">
                  <c:v>255.5</c:v>
                </c:pt>
                <c:pt idx="67">
                  <c:v>256.5</c:v>
                </c:pt>
                <c:pt idx="68">
                  <c:v>257.5</c:v>
                </c:pt>
                <c:pt idx="69">
                  <c:v>258.5</c:v>
                </c:pt>
                <c:pt idx="70">
                  <c:v>259.5</c:v>
                </c:pt>
                <c:pt idx="71">
                  <c:v>260.5</c:v>
                </c:pt>
                <c:pt idx="72">
                  <c:v>261.5</c:v>
                </c:pt>
                <c:pt idx="73">
                  <c:v>262.5</c:v>
                </c:pt>
                <c:pt idx="74">
                  <c:v>263.5</c:v>
                </c:pt>
                <c:pt idx="75">
                  <c:v>264.5</c:v>
                </c:pt>
                <c:pt idx="76">
                  <c:v>265.5</c:v>
                </c:pt>
                <c:pt idx="77">
                  <c:v>266.5</c:v>
                </c:pt>
                <c:pt idx="78">
                  <c:v>267.5</c:v>
                </c:pt>
                <c:pt idx="79">
                  <c:v>268.5</c:v>
                </c:pt>
                <c:pt idx="80">
                  <c:v>269.5</c:v>
                </c:pt>
                <c:pt idx="81">
                  <c:v>270.5</c:v>
                </c:pt>
                <c:pt idx="82">
                  <c:v>271.5</c:v>
                </c:pt>
                <c:pt idx="83">
                  <c:v>272.5</c:v>
                </c:pt>
                <c:pt idx="84">
                  <c:v>273.5</c:v>
                </c:pt>
                <c:pt idx="85">
                  <c:v>274.5</c:v>
                </c:pt>
                <c:pt idx="86">
                  <c:v>275.5</c:v>
                </c:pt>
                <c:pt idx="87">
                  <c:v>276.5</c:v>
                </c:pt>
                <c:pt idx="88">
                  <c:v>277.5</c:v>
                </c:pt>
                <c:pt idx="89">
                  <c:v>278.5</c:v>
                </c:pt>
                <c:pt idx="90">
                  <c:v>279.5</c:v>
                </c:pt>
                <c:pt idx="91">
                  <c:v>280.5</c:v>
                </c:pt>
                <c:pt idx="92">
                  <c:v>281.5</c:v>
                </c:pt>
                <c:pt idx="93">
                  <c:v>282.5</c:v>
                </c:pt>
                <c:pt idx="94">
                  <c:v>283.5</c:v>
                </c:pt>
                <c:pt idx="95">
                  <c:v>284.5</c:v>
                </c:pt>
                <c:pt idx="96">
                  <c:v>285.5</c:v>
                </c:pt>
                <c:pt idx="97">
                  <c:v>286.5</c:v>
                </c:pt>
                <c:pt idx="98">
                  <c:v>287.5</c:v>
                </c:pt>
                <c:pt idx="99">
                  <c:v>288.5</c:v>
                </c:pt>
                <c:pt idx="100">
                  <c:v>289.5</c:v>
                </c:pt>
                <c:pt idx="101">
                  <c:v>290.5</c:v>
                </c:pt>
                <c:pt idx="102">
                  <c:v>291.5</c:v>
                </c:pt>
                <c:pt idx="103">
                  <c:v>292.5</c:v>
                </c:pt>
                <c:pt idx="104">
                  <c:v>293.5</c:v>
                </c:pt>
                <c:pt idx="105">
                  <c:v>294.5</c:v>
                </c:pt>
                <c:pt idx="106">
                  <c:v>295.5</c:v>
                </c:pt>
              </c:numCache>
            </c:numRef>
          </c:cat>
          <c:val>
            <c:numRef>
              <c:f>rawdata!$Q$3:$Q$109</c:f>
              <c:numCache>
                <c:formatCode>General</c:formatCode>
                <c:ptCount val="107"/>
                <c:pt idx="0">
                  <c:v>0.0</c:v>
                </c:pt>
                <c:pt idx="1">
                  <c:v>1.66466906379012E-5</c:v>
                </c:pt>
                <c:pt idx="2">
                  <c:v>3.32933812758024E-5</c:v>
                </c:pt>
                <c:pt idx="3">
                  <c:v>0.000116526834465308</c:v>
                </c:pt>
                <c:pt idx="4">
                  <c:v>8.32334531895059E-5</c:v>
                </c:pt>
                <c:pt idx="5">
                  <c:v>0.000166466906379012</c:v>
                </c:pt>
                <c:pt idx="6">
                  <c:v>0.000249700359568518</c:v>
                </c:pt>
                <c:pt idx="7">
                  <c:v>0.000615927553602344</c:v>
                </c:pt>
                <c:pt idx="8">
                  <c:v>0.00106538820082568</c:v>
                </c:pt>
                <c:pt idx="9">
                  <c:v>0.00084898122253296</c:v>
                </c:pt>
                <c:pt idx="10">
                  <c:v>0.0014316153948595</c:v>
                </c:pt>
                <c:pt idx="11">
                  <c:v>0.00183113597016913</c:v>
                </c:pt>
                <c:pt idx="12">
                  <c:v>0.00249700359568518</c:v>
                </c:pt>
                <c:pt idx="13">
                  <c:v>0.00342921827140764</c:v>
                </c:pt>
                <c:pt idx="14">
                  <c:v>0.00481089359435344</c:v>
                </c:pt>
                <c:pt idx="15">
                  <c:v>0.00551005460114529</c:v>
                </c:pt>
                <c:pt idx="16">
                  <c:v>0.00765747769343454</c:v>
                </c:pt>
                <c:pt idx="17">
                  <c:v>0.0084898122253296</c:v>
                </c:pt>
                <c:pt idx="18">
                  <c:v>0.0104707684112398</c:v>
                </c:pt>
                <c:pt idx="19">
                  <c:v>0.00967172726062059</c:v>
                </c:pt>
                <c:pt idx="20">
                  <c:v>0.0133672925822346</c:v>
                </c:pt>
                <c:pt idx="21">
                  <c:v>0.0175955520042615</c:v>
                </c:pt>
                <c:pt idx="22">
                  <c:v>0.0208749500599281</c:v>
                </c:pt>
                <c:pt idx="23">
                  <c:v>0.0216406978292715</c:v>
                </c:pt>
                <c:pt idx="24">
                  <c:v>0.0218737514982022</c:v>
                </c:pt>
                <c:pt idx="25">
                  <c:v>0.0209082434412039</c:v>
                </c:pt>
                <c:pt idx="26">
                  <c:v>0.0211080037288587</c:v>
                </c:pt>
                <c:pt idx="27">
                  <c:v>0.0195765081901718</c:v>
                </c:pt>
                <c:pt idx="28">
                  <c:v>0.0167132774004528</c:v>
                </c:pt>
                <c:pt idx="29">
                  <c:v>0.0155313623651618</c:v>
                </c:pt>
                <c:pt idx="30">
                  <c:v>0.0147323212145425</c:v>
                </c:pt>
                <c:pt idx="31">
                  <c:v>0.0144659741643361</c:v>
                </c:pt>
                <c:pt idx="32">
                  <c:v>0.015997469703023</c:v>
                </c:pt>
                <c:pt idx="33">
                  <c:v>0.0161972299906778</c:v>
                </c:pt>
                <c:pt idx="34">
                  <c:v>0.0158143561060061</c:v>
                </c:pt>
                <c:pt idx="35">
                  <c:v>0.0157644160340924</c:v>
                </c:pt>
                <c:pt idx="36">
                  <c:v>0.0143993874017845</c:v>
                </c:pt>
                <c:pt idx="37">
                  <c:v>0.014316153948595</c:v>
                </c:pt>
                <c:pt idx="38">
                  <c:v>0.0135670528698895</c:v>
                </c:pt>
                <c:pt idx="39">
                  <c:v>0.0155147156745239</c:v>
                </c:pt>
                <c:pt idx="40">
                  <c:v>0.0158809428685577</c:v>
                </c:pt>
                <c:pt idx="41">
                  <c:v>0.0175289652417099</c:v>
                </c:pt>
                <c:pt idx="42">
                  <c:v>0.0172459715008656</c:v>
                </c:pt>
                <c:pt idx="43">
                  <c:v>0.020209082434412</c:v>
                </c:pt>
                <c:pt idx="44">
                  <c:v>0.0205420162471701</c:v>
                </c:pt>
                <c:pt idx="45">
                  <c:v>0.0187774670395525</c:v>
                </c:pt>
                <c:pt idx="46">
                  <c:v>0.0163969902783327</c:v>
                </c:pt>
                <c:pt idx="47">
                  <c:v>0.0166300439472633</c:v>
                </c:pt>
                <c:pt idx="48">
                  <c:v>0.0177287255293648</c:v>
                </c:pt>
                <c:pt idx="49">
                  <c:v>0.0191270475429485</c:v>
                </c:pt>
                <c:pt idx="50">
                  <c:v>0.0207584232254628</c:v>
                </c:pt>
                <c:pt idx="51">
                  <c:v>0.0243041683313357</c:v>
                </c:pt>
                <c:pt idx="52">
                  <c:v>0.0247369822879212</c:v>
                </c:pt>
                <c:pt idx="53">
                  <c:v>0.0304467971767213</c:v>
                </c:pt>
                <c:pt idx="54">
                  <c:v>0.0362398455187109</c:v>
                </c:pt>
                <c:pt idx="55">
                  <c:v>0.0496237847915834</c:v>
                </c:pt>
                <c:pt idx="56">
                  <c:v>0.0606938340657877</c:v>
                </c:pt>
                <c:pt idx="57">
                  <c:v>0.0861133306698628</c:v>
                </c:pt>
                <c:pt idx="58">
                  <c:v>0.0647722732720735</c:v>
                </c:pt>
                <c:pt idx="59">
                  <c:v>0.0201757890531362</c:v>
                </c:pt>
                <c:pt idx="60">
                  <c:v>0.00301305100546011</c:v>
                </c:pt>
                <c:pt idx="61">
                  <c:v>3.32933812758024E-5</c:v>
                </c:pt>
                <c:pt idx="62">
                  <c:v>3.32933812758024E-5</c:v>
                </c:pt>
                <c:pt idx="63">
                  <c:v>1.66466906379012E-5</c:v>
                </c:pt>
                <c:pt idx="64">
                  <c:v>1.66466906379012E-5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</c:numCache>
            </c:numRef>
          </c:val>
        </c:ser>
        <c:ser>
          <c:idx val="1"/>
          <c:order val="2"/>
          <c:tx>
            <c:strRef>
              <c:f>rawdata!$R$1</c:f>
              <c:strCache>
                <c:ptCount val="1"/>
                <c:pt idx="0">
                  <c:v>ch9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</c:spPr>
          <c:invertIfNegative val="0"/>
          <c:cat>
            <c:numRef>
              <c:f>rawdata!$K$3:$K$109</c:f>
              <c:numCache>
                <c:formatCode>General</c:formatCode>
                <c:ptCount val="107"/>
                <c:pt idx="0">
                  <c:v>189.5</c:v>
                </c:pt>
                <c:pt idx="1">
                  <c:v>190.5</c:v>
                </c:pt>
                <c:pt idx="2">
                  <c:v>191.5</c:v>
                </c:pt>
                <c:pt idx="3">
                  <c:v>192.5</c:v>
                </c:pt>
                <c:pt idx="4">
                  <c:v>193.5</c:v>
                </c:pt>
                <c:pt idx="5">
                  <c:v>194.5</c:v>
                </c:pt>
                <c:pt idx="6">
                  <c:v>195.5</c:v>
                </c:pt>
                <c:pt idx="7">
                  <c:v>196.5</c:v>
                </c:pt>
                <c:pt idx="8">
                  <c:v>197.5</c:v>
                </c:pt>
                <c:pt idx="9">
                  <c:v>198.5</c:v>
                </c:pt>
                <c:pt idx="10">
                  <c:v>199.5</c:v>
                </c:pt>
                <c:pt idx="11">
                  <c:v>200.5</c:v>
                </c:pt>
                <c:pt idx="12">
                  <c:v>201.5</c:v>
                </c:pt>
                <c:pt idx="13">
                  <c:v>202.5</c:v>
                </c:pt>
                <c:pt idx="14">
                  <c:v>203.5</c:v>
                </c:pt>
                <c:pt idx="15">
                  <c:v>204.5</c:v>
                </c:pt>
                <c:pt idx="16">
                  <c:v>205.5</c:v>
                </c:pt>
                <c:pt idx="17">
                  <c:v>206.5</c:v>
                </c:pt>
                <c:pt idx="18">
                  <c:v>207.5</c:v>
                </c:pt>
                <c:pt idx="19">
                  <c:v>208.5</c:v>
                </c:pt>
                <c:pt idx="20">
                  <c:v>209.5</c:v>
                </c:pt>
                <c:pt idx="21">
                  <c:v>210.5</c:v>
                </c:pt>
                <c:pt idx="22">
                  <c:v>211.5</c:v>
                </c:pt>
                <c:pt idx="23">
                  <c:v>212.5</c:v>
                </c:pt>
                <c:pt idx="24">
                  <c:v>213.5</c:v>
                </c:pt>
                <c:pt idx="25">
                  <c:v>214.5</c:v>
                </c:pt>
                <c:pt idx="26">
                  <c:v>215.5</c:v>
                </c:pt>
                <c:pt idx="27">
                  <c:v>216.5</c:v>
                </c:pt>
                <c:pt idx="28">
                  <c:v>217.5</c:v>
                </c:pt>
                <c:pt idx="29">
                  <c:v>218.5</c:v>
                </c:pt>
                <c:pt idx="30">
                  <c:v>219.5</c:v>
                </c:pt>
                <c:pt idx="31">
                  <c:v>220.5</c:v>
                </c:pt>
                <c:pt idx="32">
                  <c:v>221.5</c:v>
                </c:pt>
                <c:pt idx="33">
                  <c:v>222.5</c:v>
                </c:pt>
                <c:pt idx="34">
                  <c:v>223.5</c:v>
                </c:pt>
                <c:pt idx="35">
                  <c:v>224.5</c:v>
                </c:pt>
                <c:pt idx="36">
                  <c:v>225.5</c:v>
                </c:pt>
                <c:pt idx="37">
                  <c:v>226.5</c:v>
                </c:pt>
                <c:pt idx="38">
                  <c:v>227.5</c:v>
                </c:pt>
                <c:pt idx="39">
                  <c:v>228.5</c:v>
                </c:pt>
                <c:pt idx="40">
                  <c:v>229.5</c:v>
                </c:pt>
                <c:pt idx="41">
                  <c:v>230.5</c:v>
                </c:pt>
                <c:pt idx="42">
                  <c:v>231.5</c:v>
                </c:pt>
                <c:pt idx="43">
                  <c:v>232.5</c:v>
                </c:pt>
                <c:pt idx="44">
                  <c:v>233.5</c:v>
                </c:pt>
                <c:pt idx="45">
                  <c:v>234.5</c:v>
                </c:pt>
                <c:pt idx="46">
                  <c:v>235.5</c:v>
                </c:pt>
                <c:pt idx="47">
                  <c:v>236.5</c:v>
                </c:pt>
                <c:pt idx="48">
                  <c:v>237.5</c:v>
                </c:pt>
                <c:pt idx="49">
                  <c:v>238.5</c:v>
                </c:pt>
                <c:pt idx="50">
                  <c:v>239.5</c:v>
                </c:pt>
                <c:pt idx="51">
                  <c:v>240.5</c:v>
                </c:pt>
                <c:pt idx="52">
                  <c:v>241.5</c:v>
                </c:pt>
                <c:pt idx="53">
                  <c:v>242.5</c:v>
                </c:pt>
                <c:pt idx="54">
                  <c:v>243.5</c:v>
                </c:pt>
                <c:pt idx="55">
                  <c:v>244.5</c:v>
                </c:pt>
                <c:pt idx="56">
                  <c:v>245.5</c:v>
                </c:pt>
                <c:pt idx="57">
                  <c:v>246.5</c:v>
                </c:pt>
                <c:pt idx="58">
                  <c:v>247.5</c:v>
                </c:pt>
                <c:pt idx="59">
                  <c:v>248.5</c:v>
                </c:pt>
                <c:pt idx="60">
                  <c:v>249.5</c:v>
                </c:pt>
                <c:pt idx="61">
                  <c:v>250.5</c:v>
                </c:pt>
                <c:pt idx="62">
                  <c:v>251.5</c:v>
                </c:pt>
                <c:pt idx="63">
                  <c:v>252.5</c:v>
                </c:pt>
                <c:pt idx="64">
                  <c:v>253.5</c:v>
                </c:pt>
                <c:pt idx="65">
                  <c:v>254.5</c:v>
                </c:pt>
                <c:pt idx="66">
                  <c:v>255.5</c:v>
                </c:pt>
                <c:pt idx="67">
                  <c:v>256.5</c:v>
                </c:pt>
                <c:pt idx="68">
                  <c:v>257.5</c:v>
                </c:pt>
                <c:pt idx="69">
                  <c:v>258.5</c:v>
                </c:pt>
                <c:pt idx="70">
                  <c:v>259.5</c:v>
                </c:pt>
                <c:pt idx="71">
                  <c:v>260.5</c:v>
                </c:pt>
                <c:pt idx="72">
                  <c:v>261.5</c:v>
                </c:pt>
                <c:pt idx="73">
                  <c:v>262.5</c:v>
                </c:pt>
                <c:pt idx="74">
                  <c:v>263.5</c:v>
                </c:pt>
                <c:pt idx="75">
                  <c:v>264.5</c:v>
                </c:pt>
                <c:pt idx="76">
                  <c:v>265.5</c:v>
                </c:pt>
                <c:pt idx="77">
                  <c:v>266.5</c:v>
                </c:pt>
                <c:pt idx="78">
                  <c:v>267.5</c:v>
                </c:pt>
                <c:pt idx="79">
                  <c:v>268.5</c:v>
                </c:pt>
                <c:pt idx="80">
                  <c:v>269.5</c:v>
                </c:pt>
                <c:pt idx="81">
                  <c:v>270.5</c:v>
                </c:pt>
                <c:pt idx="82">
                  <c:v>271.5</c:v>
                </c:pt>
                <c:pt idx="83">
                  <c:v>272.5</c:v>
                </c:pt>
                <c:pt idx="84">
                  <c:v>273.5</c:v>
                </c:pt>
                <c:pt idx="85">
                  <c:v>274.5</c:v>
                </c:pt>
                <c:pt idx="86">
                  <c:v>275.5</c:v>
                </c:pt>
                <c:pt idx="87">
                  <c:v>276.5</c:v>
                </c:pt>
                <c:pt idx="88">
                  <c:v>277.5</c:v>
                </c:pt>
                <c:pt idx="89">
                  <c:v>278.5</c:v>
                </c:pt>
                <c:pt idx="90">
                  <c:v>279.5</c:v>
                </c:pt>
                <c:pt idx="91">
                  <c:v>280.5</c:v>
                </c:pt>
                <c:pt idx="92">
                  <c:v>281.5</c:v>
                </c:pt>
                <c:pt idx="93">
                  <c:v>282.5</c:v>
                </c:pt>
                <c:pt idx="94">
                  <c:v>283.5</c:v>
                </c:pt>
                <c:pt idx="95">
                  <c:v>284.5</c:v>
                </c:pt>
                <c:pt idx="96">
                  <c:v>285.5</c:v>
                </c:pt>
                <c:pt idx="97">
                  <c:v>286.5</c:v>
                </c:pt>
                <c:pt idx="98">
                  <c:v>287.5</c:v>
                </c:pt>
                <c:pt idx="99">
                  <c:v>288.5</c:v>
                </c:pt>
                <c:pt idx="100">
                  <c:v>289.5</c:v>
                </c:pt>
                <c:pt idx="101">
                  <c:v>290.5</c:v>
                </c:pt>
                <c:pt idx="102">
                  <c:v>291.5</c:v>
                </c:pt>
                <c:pt idx="103">
                  <c:v>292.5</c:v>
                </c:pt>
                <c:pt idx="104">
                  <c:v>293.5</c:v>
                </c:pt>
                <c:pt idx="105">
                  <c:v>294.5</c:v>
                </c:pt>
                <c:pt idx="106">
                  <c:v>295.5</c:v>
                </c:pt>
              </c:numCache>
            </c:numRef>
          </c:cat>
          <c:val>
            <c:numRef>
              <c:f>rawdata!$R$3:$R$109</c:f>
              <c:numCache>
                <c:formatCode>General</c:formatCode>
                <c:ptCount val="107"/>
                <c:pt idx="0">
                  <c:v>0.0</c:v>
                </c:pt>
                <c:pt idx="1">
                  <c:v>0.0</c:v>
                </c:pt>
                <c:pt idx="2">
                  <c:v>1.66419810614255E-5</c:v>
                </c:pt>
                <c:pt idx="3">
                  <c:v>9.98518863685536E-5</c:v>
                </c:pt>
                <c:pt idx="4">
                  <c:v>8.32099053071278E-5</c:v>
                </c:pt>
                <c:pt idx="5">
                  <c:v>0.000166419810614255</c:v>
                </c:pt>
                <c:pt idx="6">
                  <c:v>0.000199703772737107</c:v>
                </c:pt>
                <c:pt idx="7">
                  <c:v>0.000382765564412788</c:v>
                </c:pt>
                <c:pt idx="8">
                  <c:v>0.000965234901562682</c:v>
                </c:pt>
                <c:pt idx="9">
                  <c:v>0.00101516084474696</c:v>
                </c:pt>
                <c:pt idx="10">
                  <c:v>0.00119822263642264</c:v>
                </c:pt>
                <c:pt idx="11">
                  <c:v>0.00164755612508113</c:v>
                </c:pt>
                <c:pt idx="12">
                  <c:v>0.0021468155569239</c:v>
                </c:pt>
                <c:pt idx="13">
                  <c:v>0.00331175423122368</c:v>
                </c:pt>
                <c:pt idx="14">
                  <c:v>0.00436019903809349</c:v>
                </c:pt>
                <c:pt idx="15">
                  <c:v>0.00514237214798049</c:v>
                </c:pt>
                <c:pt idx="16">
                  <c:v>0.00680657025412305</c:v>
                </c:pt>
                <c:pt idx="17">
                  <c:v>0.00802143487160711</c:v>
                </c:pt>
                <c:pt idx="18">
                  <c:v>0.0100351145800396</c:v>
                </c:pt>
                <c:pt idx="19">
                  <c:v>0.0102181763717153</c:v>
                </c:pt>
                <c:pt idx="20">
                  <c:v>0.0123317079665163</c:v>
                </c:pt>
                <c:pt idx="21">
                  <c:v>0.0167917588909784</c:v>
                </c:pt>
                <c:pt idx="22">
                  <c:v>0.0202366489706935</c:v>
                </c:pt>
                <c:pt idx="23">
                  <c:v>0.0216845013230375</c:v>
                </c:pt>
                <c:pt idx="24">
                  <c:v>0.0213849456639318</c:v>
                </c:pt>
                <c:pt idx="25">
                  <c:v>0.021002180099519</c:v>
                </c:pt>
                <c:pt idx="26">
                  <c:v>0.019554327747175</c:v>
                </c:pt>
                <c:pt idx="27">
                  <c:v>0.0199870192547721</c:v>
                </c:pt>
                <c:pt idx="28">
                  <c:v>0.0156767461598629</c:v>
                </c:pt>
                <c:pt idx="29">
                  <c:v>0.0152773386143887</c:v>
                </c:pt>
                <c:pt idx="30">
                  <c:v>0.0134966466408161</c:v>
                </c:pt>
                <c:pt idx="31">
                  <c:v>0.0124149178718235</c:v>
                </c:pt>
                <c:pt idx="32">
                  <c:v>0.0136630664514304</c:v>
                </c:pt>
                <c:pt idx="33">
                  <c:v>0.0134633626786933</c:v>
                </c:pt>
                <c:pt idx="34">
                  <c:v>0.0137296343756761</c:v>
                </c:pt>
                <c:pt idx="35">
                  <c:v>0.0129641032468505</c:v>
                </c:pt>
                <c:pt idx="36">
                  <c:v>0.0130639551332191</c:v>
                </c:pt>
                <c:pt idx="37">
                  <c:v>0.0121320041937792</c:v>
                </c:pt>
                <c:pt idx="38">
                  <c:v>0.0123483499475778</c:v>
                </c:pt>
                <c:pt idx="39">
                  <c:v>0.0118657324967964</c:v>
                </c:pt>
                <c:pt idx="40">
                  <c:v>0.0122484980612092</c:v>
                </c:pt>
                <c:pt idx="41">
                  <c:v>0.0128975353226048</c:v>
                </c:pt>
                <c:pt idx="42">
                  <c:v>0.0134633626786933</c:v>
                </c:pt>
                <c:pt idx="43">
                  <c:v>0.014195609845396</c:v>
                </c:pt>
                <c:pt idx="44">
                  <c:v>0.0153771905007572</c:v>
                </c:pt>
                <c:pt idx="45">
                  <c:v>0.0168416848341627</c:v>
                </c:pt>
                <c:pt idx="46">
                  <c:v>0.015210770690143</c:v>
                </c:pt>
                <c:pt idx="47">
                  <c:v>0.0143620296560102</c:v>
                </c:pt>
                <c:pt idx="48">
                  <c:v>0.0127810414551748</c:v>
                </c:pt>
                <c:pt idx="49">
                  <c:v>0.0105842999550666</c:v>
                </c:pt>
                <c:pt idx="50">
                  <c:v>0.0118657324967964</c:v>
                </c:pt>
                <c:pt idx="51">
                  <c:v>0.0122817820233321</c:v>
                </c:pt>
                <c:pt idx="52">
                  <c:v>0.0109004975952337</c:v>
                </c:pt>
                <c:pt idx="53">
                  <c:v>0.0119156584399807</c:v>
                </c:pt>
                <c:pt idx="54">
                  <c:v>0.0143453876749488</c:v>
                </c:pt>
                <c:pt idx="55">
                  <c:v>0.0133468688112633</c:v>
                </c:pt>
                <c:pt idx="56">
                  <c:v>0.0124149178718235</c:v>
                </c:pt>
                <c:pt idx="57">
                  <c:v>0.0122484980612092</c:v>
                </c:pt>
                <c:pt idx="58">
                  <c:v>0.0122484980612092</c:v>
                </c:pt>
                <c:pt idx="59">
                  <c:v>0.0115994607998136</c:v>
                </c:pt>
                <c:pt idx="60">
                  <c:v>0.0137462763567375</c:v>
                </c:pt>
                <c:pt idx="61">
                  <c:v>0.0140458320158432</c:v>
                </c:pt>
                <c:pt idx="62">
                  <c:v>0.0144951655045017</c:v>
                </c:pt>
                <c:pt idx="63">
                  <c:v>0.0211020319858876</c:v>
                </c:pt>
                <c:pt idx="64">
                  <c:v>0.0308043069446987</c:v>
                </c:pt>
                <c:pt idx="65">
                  <c:v>0.0367122102215048</c:v>
                </c:pt>
                <c:pt idx="66">
                  <c:v>0.0647705902910682</c:v>
                </c:pt>
                <c:pt idx="67">
                  <c:v>0.112150310372947</c:v>
                </c:pt>
                <c:pt idx="68">
                  <c:v>0.060693304931019</c:v>
                </c:pt>
                <c:pt idx="69">
                  <c:v>0.00138128442809832</c:v>
                </c:pt>
                <c:pt idx="70">
                  <c:v>4.99259431842767E-5</c:v>
                </c:pt>
                <c:pt idx="71">
                  <c:v>3.32839621228511E-5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</c:numCache>
            </c:numRef>
          </c:val>
        </c:ser>
        <c:ser>
          <c:idx val="2"/>
          <c:order val="3"/>
          <c:tx>
            <c:strRef>
              <c:f>rawdata!$S$1</c:f>
              <c:strCache>
                <c:ptCount val="1"/>
                <c:pt idx="0">
                  <c:v>ch14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numRef>
              <c:f>rawdata!$K$3:$K$109</c:f>
              <c:numCache>
                <c:formatCode>General</c:formatCode>
                <c:ptCount val="107"/>
                <c:pt idx="0">
                  <c:v>189.5</c:v>
                </c:pt>
                <c:pt idx="1">
                  <c:v>190.5</c:v>
                </c:pt>
                <c:pt idx="2">
                  <c:v>191.5</c:v>
                </c:pt>
                <c:pt idx="3">
                  <c:v>192.5</c:v>
                </c:pt>
                <c:pt idx="4">
                  <c:v>193.5</c:v>
                </c:pt>
                <c:pt idx="5">
                  <c:v>194.5</c:v>
                </c:pt>
                <c:pt idx="6">
                  <c:v>195.5</c:v>
                </c:pt>
                <c:pt idx="7">
                  <c:v>196.5</c:v>
                </c:pt>
                <c:pt idx="8">
                  <c:v>197.5</c:v>
                </c:pt>
                <c:pt idx="9">
                  <c:v>198.5</c:v>
                </c:pt>
                <c:pt idx="10">
                  <c:v>199.5</c:v>
                </c:pt>
                <c:pt idx="11">
                  <c:v>200.5</c:v>
                </c:pt>
                <c:pt idx="12">
                  <c:v>201.5</c:v>
                </c:pt>
                <c:pt idx="13">
                  <c:v>202.5</c:v>
                </c:pt>
                <c:pt idx="14">
                  <c:v>203.5</c:v>
                </c:pt>
                <c:pt idx="15">
                  <c:v>204.5</c:v>
                </c:pt>
                <c:pt idx="16">
                  <c:v>205.5</c:v>
                </c:pt>
                <c:pt idx="17">
                  <c:v>206.5</c:v>
                </c:pt>
                <c:pt idx="18">
                  <c:v>207.5</c:v>
                </c:pt>
                <c:pt idx="19">
                  <c:v>208.5</c:v>
                </c:pt>
                <c:pt idx="20">
                  <c:v>209.5</c:v>
                </c:pt>
                <c:pt idx="21">
                  <c:v>210.5</c:v>
                </c:pt>
                <c:pt idx="22">
                  <c:v>211.5</c:v>
                </c:pt>
                <c:pt idx="23">
                  <c:v>212.5</c:v>
                </c:pt>
                <c:pt idx="24">
                  <c:v>213.5</c:v>
                </c:pt>
                <c:pt idx="25">
                  <c:v>214.5</c:v>
                </c:pt>
                <c:pt idx="26">
                  <c:v>215.5</c:v>
                </c:pt>
                <c:pt idx="27">
                  <c:v>216.5</c:v>
                </c:pt>
                <c:pt idx="28">
                  <c:v>217.5</c:v>
                </c:pt>
                <c:pt idx="29">
                  <c:v>218.5</c:v>
                </c:pt>
                <c:pt idx="30">
                  <c:v>219.5</c:v>
                </c:pt>
                <c:pt idx="31">
                  <c:v>220.5</c:v>
                </c:pt>
                <c:pt idx="32">
                  <c:v>221.5</c:v>
                </c:pt>
                <c:pt idx="33">
                  <c:v>222.5</c:v>
                </c:pt>
                <c:pt idx="34">
                  <c:v>223.5</c:v>
                </c:pt>
                <c:pt idx="35">
                  <c:v>224.5</c:v>
                </c:pt>
                <c:pt idx="36">
                  <c:v>225.5</c:v>
                </c:pt>
                <c:pt idx="37">
                  <c:v>226.5</c:v>
                </c:pt>
                <c:pt idx="38">
                  <c:v>227.5</c:v>
                </c:pt>
                <c:pt idx="39">
                  <c:v>228.5</c:v>
                </c:pt>
                <c:pt idx="40">
                  <c:v>229.5</c:v>
                </c:pt>
                <c:pt idx="41">
                  <c:v>230.5</c:v>
                </c:pt>
                <c:pt idx="42">
                  <c:v>231.5</c:v>
                </c:pt>
                <c:pt idx="43">
                  <c:v>232.5</c:v>
                </c:pt>
                <c:pt idx="44">
                  <c:v>233.5</c:v>
                </c:pt>
                <c:pt idx="45">
                  <c:v>234.5</c:v>
                </c:pt>
                <c:pt idx="46">
                  <c:v>235.5</c:v>
                </c:pt>
                <c:pt idx="47">
                  <c:v>236.5</c:v>
                </c:pt>
                <c:pt idx="48">
                  <c:v>237.5</c:v>
                </c:pt>
                <c:pt idx="49">
                  <c:v>238.5</c:v>
                </c:pt>
                <c:pt idx="50">
                  <c:v>239.5</c:v>
                </c:pt>
                <c:pt idx="51">
                  <c:v>240.5</c:v>
                </c:pt>
                <c:pt idx="52">
                  <c:v>241.5</c:v>
                </c:pt>
                <c:pt idx="53">
                  <c:v>242.5</c:v>
                </c:pt>
                <c:pt idx="54">
                  <c:v>243.5</c:v>
                </c:pt>
                <c:pt idx="55">
                  <c:v>244.5</c:v>
                </c:pt>
                <c:pt idx="56">
                  <c:v>245.5</c:v>
                </c:pt>
                <c:pt idx="57">
                  <c:v>246.5</c:v>
                </c:pt>
                <c:pt idx="58">
                  <c:v>247.5</c:v>
                </c:pt>
                <c:pt idx="59">
                  <c:v>248.5</c:v>
                </c:pt>
                <c:pt idx="60">
                  <c:v>249.5</c:v>
                </c:pt>
                <c:pt idx="61">
                  <c:v>250.5</c:v>
                </c:pt>
                <c:pt idx="62">
                  <c:v>251.5</c:v>
                </c:pt>
                <c:pt idx="63">
                  <c:v>252.5</c:v>
                </c:pt>
                <c:pt idx="64">
                  <c:v>253.5</c:v>
                </c:pt>
                <c:pt idx="65">
                  <c:v>254.5</c:v>
                </c:pt>
                <c:pt idx="66">
                  <c:v>255.5</c:v>
                </c:pt>
                <c:pt idx="67">
                  <c:v>256.5</c:v>
                </c:pt>
                <c:pt idx="68">
                  <c:v>257.5</c:v>
                </c:pt>
                <c:pt idx="69">
                  <c:v>258.5</c:v>
                </c:pt>
                <c:pt idx="70">
                  <c:v>259.5</c:v>
                </c:pt>
                <c:pt idx="71">
                  <c:v>260.5</c:v>
                </c:pt>
                <c:pt idx="72">
                  <c:v>261.5</c:v>
                </c:pt>
                <c:pt idx="73">
                  <c:v>262.5</c:v>
                </c:pt>
                <c:pt idx="74">
                  <c:v>263.5</c:v>
                </c:pt>
                <c:pt idx="75">
                  <c:v>264.5</c:v>
                </c:pt>
                <c:pt idx="76">
                  <c:v>265.5</c:v>
                </c:pt>
                <c:pt idx="77">
                  <c:v>266.5</c:v>
                </c:pt>
                <c:pt idx="78">
                  <c:v>267.5</c:v>
                </c:pt>
                <c:pt idx="79">
                  <c:v>268.5</c:v>
                </c:pt>
                <c:pt idx="80">
                  <c:v>269.5</c:v>
                </c:pt>
                <c:pt idx="81">
                  <c:v>270.5</c:v>
                </c:pt>
                <c:pt idx="82">
                  <c:v>271.5</c:v>
                </c:pt>
                <c:pt idx="83">
                  <c:v>272.5</c:v>
                </c:pt>
                <c:pt idx="84">
                  <c:v>273.5</c:v>
                </c:pt>
                <c:pt idx="85">
                  <c:v>274.5</c:v>
                </c:pt>
                <c:pt idx="86">
                  <c:v>275.5</c:v>
                </c:pt>
                <c:pt idx="87">
                  <c:v>276.5</c:v>
                </c:pt>
                <c:pt idx="88">
                  <c:v>277.5</c:v>
                </c:pt>
                <c:pt idx="89">
                  <c:v>278.5</c:v>
                </c:pt>
                <c:pt idx="90">
                  <c:v>279.5</c:v>
                </c:pt>
                <c:pt idx="91">
                  <c:v>280.5</c:v>
                </c:pt>
                <c:pt idx="92">
                  <c:v>281.5</c:v>
                </c:pt>
                <c:pt idx="93">
                  <c:v>282.5</c:v>
                </c:pt>
                <c:pt idx="94">
                  <c:v>283.5</c:v>
                </c:pt>
                <c:pt idx="95">
                  <c:v>284.5</c:v>
                </c:pt>
                <c:pt idx="96">
                  <c:v>285.5</c:v>
                </c:pt>
                <c:pt idx="97">
                  <c:v>286.5</c:v>
                </c:pt>
                <c:pt idx="98">
                  <c:v>287.5</c:v>
                </c:pt>
                <c:pt idx="99">
                  <c:v>288.5</c:v>
                </c:pt>
                <c:pt idx="100">
                  <c:v>289.5</c:v>
                </c:pt>
                <c:pt idx="101">
                  <c:v>290.5</c:v>
                </c:pt>
                <c:pt idx="102">
                  <c:v>291.5</c:v>
                </c:pt>
                <c:pt idx="103">
                  <c:v>292.5</c:v>
                </c:pt>
                <c:pt idx="104">
                  <c:v>293.5</c:v>
                </c:pt>
                <c:pt idx="105">
                  <c:v>294.5</c:v>
                </c:pt>
                <c:pt idx="106">
                  <c:v>295.5</c:v>
                </c:pt>
              </c:numCache>
            </c:numRef>
          </c:cat>
          <c:val>
            <c:numRef>
              <c:f>rawdata!$S$3:$S$109</c:f>
              <c:numCache>
                <c:formatCode>General</c:formatCode>
                <c:ptCount val="107"/>
                <c:pt idx="0">
                  <c:v>1.66464135302049E-5</c:v>
                </c:pt>
                <c:pt idx="1">
                  <c:v>8.32320676510246E-5</c:v>
                </c:pt>
                <c:pt idx="2">
                  <c:v>6.65856541208197E-5</c:v>
                </c:pt>
                <c:pt idx="3">
                  <c:v>0.000133171308241639</c:v>
                </c:pt>
                <c:pt idx="4">
                  <c:v>0.000183110548832254</c:v>
                </c:pt>
                <c:pt idx="5">
                  <c:v>0.000682502954738401</c:v>
                </c:pt>
                <c:pt idx="6">
                  <c:v>0.00106537046593311</c:v>
                </c:pt>
                <c:pt idx="7">
                  <c:v>0.000898906330631065</c:v>
                </c:pt>
                <c:pt idx="8">
                  <c:v>0.00131506666888619</c:v>
                </c:pt>
                <c:pt idx="9">
                  <c:v>0.0016812877665507</c:v>
                </c:pt>
                <c:pt idx="10">
                  <c:v>0.00287982954072545</c:v>
                </c:pt>
                <c:pt idx="11">
                  <c:v>0.00396184642018877</c:v>
                </c:pt>
                <c:pt idx="12">
                  <c:v>0.00444459241256471</c:v>
                </c:pt>
                <c:pt idx="13">
                  <c:v>0.00622575866029664</c:v>
                </c:pt>
                <c:pt idx="14">
                  <c:v>0.00740765402094119</c:v>
                </c:pt>
                <c:pt idx="15">
                  <c:v>0.00972150550163967</c:v>
                </c:pt>
                <c:pt idx="16">
                  <c:v>0.0104373012834385</c:v>
                </c:pt>
                <c:pt idx="17">
                  <c:v>0.0109200472758144</c:v>
                </c:pt>
                <c:pt idx="18">
                  <c:v>0.0140329266059627</c:v>
                </c:pt>
                <c:pt idx="19">
                  <c:v>0.018194529988514</c:v>
                </c:pt>
                <c:pt idx="20">
                  <c:v>0.0200422818903667</c:v>
                </c:pt>
                <c:pt idx="21">
                  <c:v>0.0207913704992259</c:v>
                </c:pt>
                <c:pt idx="22">
                  <c:v>0.0203419173339104</c:v>
                </c:pt>
                <c:pt idx="23">
                  <c:v>0.0199424034091855</c:v>
                </c:pt>
                <c:pt idx="24">
                  <c:v>0.0182944084696952</c:v>
                </c:pt>
                <c:pt idx="25">
                  <c:v>0.0178449553043797</c:v>
                </c:pt>
                <c:pt idx="26">
                  <c:v>0.0151315898989563</c:v>
                </c:pt>
                <c:pt idx="27">
                  <c:v>0.0131506666888619</c:v>
                </c:pt>
                <c:pt idx="28">
                  <c:v>0.0127178599370766</c:v>
                </c:pt>
                <c:pt idx="29">
                  <c:v>0.0108368152081634</c:v>
                </c:pt>
                <c:pt idx="30">
                  <c:v>0.0108701080352238</c:v>
                </c:pt>
                <c:pt idx="31">
                  <c:v>0.0118356000199757</c:v>
                </c:pt>
                <c:pt idx="32">
                  <c:v>0.0113029147870091</c:v>
                </c:pt>
                <c:pt idx="33">
                  <c:v>0.0111863898922977</c:v>
                </c:pt>
                <c:pt idx="34">
                  <c:v>0.0111863898922977</c:v>
                </c:pt>
                <c:pt idx="35">
                  <c:v>0.00957168777986782</c:v>
                </c:pt>
                <c:pt idx="36">
                  <c:v>0.0102874835616666</c:v>
                </c:pt>
                <c:pt idx="37">
                  <c:v>0.0103041299751968</c:v>
                </c:pt>
                <c:pt idx="38">
                  <c:v>0.00958833419339803</c:v>
                </c:pt>
                <c:pt idx="39">
                  <c:v>0.00935528440397516</c:v>
                </c:pt>
                <c:pt idx="40">
                  <c:v>0.00985467680988131</c:v>
                </c:pt>
                <c:pt idx="41">
                  <c:v>0.00952174853927721</c:v>
                </c:pt>
                <c:pt idx="42">
                  <c:v>0.00980473756929069</c:v>
                </c:pt>
                <c:pt idx="43">
                  <c:v>0.0114027932681904</c:v>
                </c:pt>
                <c:pt idx="44">
                  <c:v>0.0116358430576132</c:v>
                </c:pt>
                <c:pt idx="45">
                  <c:v>0.0120852962229288</c:v>
                </c:pt>
                <c:pt idx="46">
                  <c:v>0.0105371797646197</c:v>
                </c:pt>
                <c:pt idx="47">
                  <c:v>0.0105871190052103</c:v>
                </c:pt>
                <c:pt idx="48">
                  <c:v>0.00932199157691475</c:v>
                </c:pt>
                <c:pt idx="49">
                  <c:v>0.00900570971984086</c:v>
                </c:pt>
                <c:pt idx="50">
                  <c:v>0.00785710718625672</c:v>
                </c:pt>
                <c:pt idx="51">
                  <c:v>0.00769064305095467</c:v>
                </c:pt>
                <c:pt idx="52">
                  <c:v>0.00655868693090074</c:v>
                </c:pt>
                <c:pt idx="53">
                  <c:v>0.00647545486324971</c:v>
                </c:pt>
                <c:pt idx="54">
                  <c:v>0.00649210127677992</c:v>
                </c:pt>
                <c:pt idx="55">
                  <c:v>0.00662527258502155</c:v>
                </c:pt>
                <c:pt idx="56">
                  <c:v>0.00832320676510246</c:v>
                </c:pt>
                <c:pt idx="57">
                  <c:v>0.00607594093852479</c:v>
                </c:pt>
                <c:pt idx="58">
                  <c:v>0.00557654853261865</c:v>
                </c:pt>
                <c:pt idx="59">
                  <c:v>0.00552660929202803</c:v>
                </c:pt>
                <c:pt idx="60">
                  <c:v>0.00506050971318229</c:v>
                </c:pt>
                <c:pt idx="61">
                  <c:v>0.00462770296139697</c:v>
                </c:pt>
                <c:pt idx="62">
                  <c:v>0.00482745992375942</c:v>
                </c:pt>
                <c:pt idx="63">
                  <c:v>0.00432806751785328</c:v>
                </c:pt>
                <c:pt idx="64">
                  <c:v>0.0047442278561084</c:v>
                </c:pt>
                <c:pt idx="65">
                  <c:v>0.00476087426963861</c:v>
                </c:pt>
                <c:pt idx="66">
                  <c:v>0.00461105654786676</c:v>
                </c:pt>
                <c:pt idx="67">
                  <c:v>0.00467764220198758</c:v>
                </c:pt>
                <c:pt idx="68">
                  <c:v>0.00477752068316881</c:v>
                </c:pt>
                <c:pt idx="69">
                  <c:v>0.00456111730727615</c:v>
                </c:pt>
                <c:pt idx="70">
                  <c:v>0.00486075275081984</c:v>
                </c:pt>
                <c:pt idx="71">
                  <c:v>0.00464434937492717</c:v>
                </c:pt>
                <c:pt idx="72">
                  <c:v>0.00527691308907496</c:v>
                </c:pt>
                <c:pt idx="73">
                  <c:v>0.00550996287849783</c:v>
                </c:pt>
                <c:pt idx="74">
                  <c:v>0.00501057047259168</c:v>
                </c:pt>
                <c:pt idx="75">
                  <c:v>0.00469428861551779</c:v>
                </c:pt>
                <c:pt idx="76">
                  <c:v>0.00536014515672598</c:v>
                </c:pt>
                <c:pt idx="77">
                  <c:v>0.00529355950260516</c:v>
                </c:pt>
                <c:pt idx="78">
                  <c:v>0.00567642701379988</c:v>
                </c:pt>
                <c:pt idx="79">
                  <c:v>0.00565978060026967</c:v>
                </c:pt>
                <c:pt idx="80">
                  <c:v>0.0064421620361893</c:v>
                </c:pt>
                <c:pt idx="81">
                  <c:v>0.00622575866029664</c:v>
                </c:pt>
                <c:pt idx="82">
                  <c:v>0.00687496878797463</c:v>
                </c:pt>
                <c:pt idx="83">
                  <c:v>0.00777387511860569</c:v>
                </c:pt>
                <c:pt idx="84">
                  <c:v>0.00762405739683385</c:v>
                </c:pt>
                <c:pt idx="85">
                  <c:v>0.00810680338920979</c:v>
                </c:pt>
                <c:pt idx="86">
                  <c:v>0.00878930634394819</c:v>
                </c:pt>
                <c:pt idx="87">
                  <c:v>0.00935528440397516</c:v>
                </c:pt>
                <c:pt idx="88">
                  <c:v>0.00902235613337106</c:v>
                </c:pt>
                <c:pt idx="89">
                  <c:v>0.00912223461455229</c:v>
                </c:pt>
                <c:pt idx="90">
                  <c:v>0.00810680338920979</c:v>
                </c:pt>
                <c:pt idx="91">
                  <c:v>0.0101210194263646</c:v>
                </c:pt>
                <c:pt idx="92">
                  <c:v>0.0101210194263646</c:v>
                </c:pt>
                <c:pt idx="93">
                  <c:v>0.00903900254690127</c:v>
                </c:pt>
                <c:pt idx="94">
                  <c:v>0.00937193081750536</c:v>
                </c:pt>
                <c:pt idx="95">
                  <c:v>0.0103041299751968</c:v>
                </c:pt>
                <c:pt idx="96">
                  <c:v>0.0102541907346062</c:v>
                </c:pt>
                <c:pt idx="97">
                  <c:v>0.0119687713282173</c:v>
                </c:pt>
                <c:pt idx="98">
                  <c:v>0.0124182244935329</c:v>
                </c:pt>
                <c:pt idx="99">
                  <c:v>0.0171458059361111</c:v>
                </c:pt>
                <c:pt idx="100">
                  <c:v>0.0249030346411866</c:v>
                </c:pt>
                <c:pt idx="101">
                  <c:v>0.0335591696768931</c:v>
                </c:pt>
                <c:pt idx="102">
                  <c:v>0.0527857773042798</c:v>
                </c:pt>
                <c:pt idx="103">
                  <c:v>0.033958683601618</c:v>
                </c:pt>
                <c:pt idx="104">
                  <c:v>0.0234215038369983</c:v>
                </c:pt>
                <c:pt idx="105">
                  <c:v>0.00432806751785328</c:v>
                </c:pt>
                <c:pt idx="106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9715256"/>
        <c:axId val="2108854536"/>
      </c:barChart>
      <c:catAx>
        <c:axId val="2109715256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lang="ja-JP" sz="1050"/>
            </a:pPr>
            <a:endParaRPr lang="en-US"/>
          </a:p>
        </c:txPr>
        <c:crossAx val="210885453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2108854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600"/>
            </a:pPr>
            <a:endParaRPr lang="en-US"/>
          </a:p>
        </c:txPr>
        <c:crossAx val="210971525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3645175321421"/>
          <c:y val="0.0936489594947412"/>
          <c:w val="0.0866713115206753"/>
          <c:h val="0.382402083609324"/>
        </c:manualLayout>
      </c:layout>
      <c:overlay val="1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 userDrawn="1"/>
        </p:nvSpPr>
        <p:spPr bwMode="auto">
          <a:xfrm>
            <a:off x="1" y="4434763"/>
            <a:ext cx="9143999" cy="2423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background_red.jp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434762"/>
            <a:ext cx="9144001" cy="2423237"/>
          </a:xfrm>
          <a:prstGeom prst="rect">
            <a:avLst/>
          </a:prstGeom>
        </p:spPr>
      </p:pic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35280" y="4535488"/>
            <a:ext cx="6081713" cy="9096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de-DE" altLang="ja-JP" noProof="0" dirty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35280" y="544354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9692580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09645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1950" y="622310"/>
            <a:ext cx="2132013" cy="528637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4330" y="622310"/>
            <a:ext cx="6245225" cy="528637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189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325" y="1556792"/>
            <a:ext cx="8524875" cy="4029075"/>
          </a:xfrm>
        </p:spPr>
        <p:txBody>
          <a:bodyPr/>
          <a:lstStyle>
            <a:lvl1pPr marL="142871" indent="-142871">
              <a:buClrTx/>
              <a:buFont typeface="Wingdings" panose="05000000000000000000" pitchFamily="2" charset="2"/>
              <a:buChar char="n"/>
              <a:defRPr sz="2400"/>
            </a:lvl1pPr>
            <a:lvl2pPr>
              <a:buClrTx/>
              <a:defRPr sz="2000"/>
            </a:lvl2pPr>
            <a:lvl3pPr>
              <a:buClrTx/>
              <a:defRPr sz="2000"/>
            </a:lvl3pPr>
            <a:lvl4pPr>
              <a:buClrTx/>
              <a:defRPr sz="2000"/>
            </a:lvl4pPr>
            <a:lvl5pPr>
              <a:buClrTx/>
              <a:defRPr sz="20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79" y="45420"/>
            <a:ext cx="8515350" cy="60007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5" name="スライド番号プレースホルダ 2"/>
          <p:cNvSpPr txBox="1">
            <a:spLocks/>
          </p:cNvSpPr>
          <p:nvPr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15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06364291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8212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9093" y="1879605"/>
            <a:ext cx="4186237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7726" y="1879605"/>
            <a:ext cx="4186238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6" name="Picture 5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2750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14" name="Picture 13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594349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772827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3" name="Picture 2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628637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1500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ja-JP" smtClean="0"/>
              <a:t>Drag picture to placeholder or click icon to add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2398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1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de-DE" altLang="ja-JP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5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de-DE" altLang="ja-JP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314325" y="6321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C0EB-85CF-D64F-AB63-FBE15183BB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5pPr>
      <a:lvl6pPr marL="34289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6pPr>
      <a:lvl7pPr marL="68578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7pPr>
      <a:lvl8pPr marL="102867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8pPr>
      <a:lvl9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142871" indent="-14287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43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421471" indent="-13453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564342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1501" indent="-15596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1.emf"/><Relationship Id="rId7" Type="http://schemas.openxmlformats.org/officeDocument/2006/relationships/chart" Target="../charts/chart2.xml"/><Relationship Id="rId8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3.emf"/><Relationship Id="rId5" Type="http://schemas.openxmlformats.org/officeDocument/2006/relationships/image" Target="../media/image22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24.emf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2.emf"/><Relationship Id="rId11" Type="http://schemas.openxmlformats.org/officeDocument/2006/relationships/image" Target="../media/image3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3.emf"/><Relationship Id="rId7" Type="http://schemas.openxmlformats.org/officeDocument/2006/relationships/image" Target="../media/image36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34.em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emf"/><Relationship Id="rId9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32988"/>
            <a:ext cx="9144000" cy="6128988"/>
            <a:chOff x="0" y="-32988"/>
            <a:chExt cx="9144000" cy="612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096000"/>
            </a:xfrm>
            <a:prstGeom prst="rect">
              <a:avLst/>
            </a:prstGeom>
          </p:spPr>
        </p:pic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7608774" y="-32988"/>
              <a:ext cx="1513235" cy="223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89" indent="0" algn="r">
                <a:buNone/>
              </a:pPr>
              <a:r>
                <a:rPr lang="en-US" sz="600" dirty="0" smtClean="0">
                  <a:solidFill>
                    <a:srgbClr val="FFFFFF"/>
                  </a:solidFill>
                </a:rPr>
                <a:t>picture ©</a:t>
              </a:r>
              <a:r>
                <a:rPr lang="en-US" sz="600" dirty="0" smtClean="0">
                  <a:solidFill>
                    <a:srgbClr val="FFFFFF"/>
                  </a:solidFill>
                </a:rPr>
                <a:t>Bungotakada city 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0" y="2786827"/>
            <a:ext cx="4607047" cy="909637"/>
          </a:xfrm>
        </p:spPr>
        <p:txBody>
          <a:bodyPr/>
          <a:lstStyle/>
          <a:p>
            <a:pPr algn="r"/>
            <a:r>
              <a:rPr lang="en-US" sz="2800" b="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  <a:t>Impact </a:t>
            </a:r>
            <a:r>
              <a:rPr lang="en-US" sz="2800" b="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  <a:t>of Assimilating GOES-R Infrared Radiance </a:t>
            </a:r>
            <a:br>
              <a:rPr lang="en-US" sz="2800" b="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</a:br>
            <a:r>
              <a:rPr lang="en-US" sz="2800" b="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  <a:t>on the Forecast of </a:t>
            </a:r>
            <a:r>
              <a:rPr lang="en-US" sz="2800" b="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  <a:t/>
            </a:r>
            <a:br>
              <a:rPr lang="en-US" sz="2800" b="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</a:br>
            <a:r>
              <a:rPr lang="en-US" sz="2800" b="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  <a:t>Tropical </a:t>
            </a:r>
            <a:r>
              <a:rPr lang="en-US" sz="2800" b="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cs typeface="Calibri"/>
              </a:rPr>
              <a:t>Cyclones </a:t>
            </a:r>
            <a:endParaRPr kumimoji="1" lang="ja-JP" altLang="en-US" sz="2800" dirty="0">
              <a:effectLst>
                <a:glow rad="25400">
                  <a:srgbClr val="800000">
                    <a:alpha val="75000"/>
                  </a:srgbClr>
                </a:glow>
              </a:effectLst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2835280" y="5940109"/>
            <a:ext cx="6088063" cy="904875"/>
          </a:xfrm>
        </p:spPr>
        <p:txBody>
          <a:bodyPr/>
          <a:lstStyle/>
          <a:p>
            <a:pPr algn="r"/>
            <a:r>
              <a:rPr kumimoji="1" lang="en-US" altLang="ja-JP" b="0" dirty="0" smtClean="0"/>
              <a:t>Group Meeting on 2015.04.31</a:t>
            </a:r>
          </a:p>
          <a:p>
            <a:pPr algn="r"/>
            <a:r>
              <a:rPr kumimoji="1" lang="en-US" altLang="ja-JP" b="0" u="sng" dirty="0" smtClean="0"/>
              <a:t>Masashi MINAMIDE</a:t>
            </a:r>
            <a:r>
              <a:rPr kumimoji="1" lang="en-US" altLang="ja-JP" b="0" dirty="0" smtClean="0"/>
              <a:t> (mum373@psu.edu)</a:t>
            </a:r>
            <a:endParaRPr kumimoji="1" lang="ja-JP" altLang="en-US" b="0" dirty="0"/>
          </a:p>
        </p:txBody>
      </p:sp>
    </p:spTree>
    <p:extLst>
      <p:ext uri="{BB962C8B-B14F-4D97-AF65-F5344CB8AC3E}">
        <p14:creationId xmlns:p14="http://schemas.microsoft.com/office/powerpoint/2010/main" val="9382197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78" y="1132342"/>
            <a:ext cx="89611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200" dirty="0" smtClean="0"/>
              <a:t>How far is the de-correlation radius for infrared satellite observations?</a:t>
            </a:r>
            <a:endParaRPr lang="en-US" sz="2200" dirty="0"/>
          </a:p>
        </p:txBody>
      </p:sp>
      <p:sp>
        <p:nvSpPr>
          <p:cNvPr id="21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182879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63432" y="1606286"/>
            <a:ext cx="6504775" cy="4545913"/>
            <a:chOff x="1263432" y="2167077"/>
            <a:chExt cx="6504775" cy="4545913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1907692" y="3689122"/>
              <a:ext cx="512932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9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1907692" y="3610608"/>
              <a:ext cx="512932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3" name="グラフ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64742945"/>
                </p:ext>
              </p:extLst>
            </p:nvPr>
          </p:nvGraphicFramePr>
          <p:xfrm>
            <a:off x="1263432" y="2305577"/>
            <a:ext cx="6504775" cy="44074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1825226" y="3356551"/>
              <a:ext cx="1374417" cy="27699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No-assimilation</a:t>
              </a:r>
              <a:endParaRPr lang="en-US" sz="1200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07693" y="2167077"/>
              <a:ext cx="5129326" cy="27699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RMSE after first analysis cycle with different ROIs</a:t>
              </a:r>
              <a:endParaRPr lang="en-US" sz="1200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182876" y="6033691"/>
            <a:ext cx="8961123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200" u="sng" dirty="0" smtClean="0">
                <a:solidFill>
                  <a:srgbClr val="800000"/>
                </a:solidFill>
              </a:rPr>
              <a:t>Small radius</a:t>
            </a:r>
            <a:r>
              <a:rPr lang="en-US" sz="2200" dirty="0" smtClean="0">
                <a:solidFill>
                  <a:srgbClr val="800000"/>
                </a:solidFill>
              </a:rPr>
              <a:t>: </a:t>
            </a:r>
            <a:r>
              <a:rPr lang="en-US" sz="2200" dirty="0" smtClean="0">
                <a:solidFill>
                  <a:srgbClr val="000000"/>
                </a:solidFill>
              </a:rPr>
              <a:t>OK! Because we have </a:t>
            </a:r>
            <a:r>
              <a:rPr lang="en-US" sz="2200" u="sng" dirty="0" smtClean="0">
                <a:solidFill>
                  <a:srgbClr val="800000"/>
                </a:solidFill>
              </a:rPr>
              <a:t>hemispheric coverage with 2km</a:t>
            </a:r>
            <a:r>
              <a:rPr lang="en-US" sz="2200" u="sng" baseline="30000" dirty="0" smtClean="0">
                <a:solidFill>
                  <a:srgbClr val="800000"/>
                </a:solidFill>
              </a:rPr>
              <a:t>2</a:t>
            </a:r>
          </a:p>
          <a:p>
            <a:pPr marL="0" indent="0">
              <a:spcBef>
                <a:spcPts val="264"/>
              </a:spcBef>
              <a:buNone/>
            </a:pPr>
            <a:r>
              <a:rPr lang="en-US" sz="2200" u="sng" dirty="0" smtClean="0">
                <a:solidFill>
                  <a:srgbClr val="800000"/>
                </a:solidFill>
              </a:rPr>
              <a:t>Small influence on pressure fields</a:t>
            </a:r>
            <a:r>
              <a:rPr lang="en-US" sz="2200" dirty="0" smtClean="0">
                <a:solidFill>
                  <a:srgbClr val="800000"/>
                </a:solidFill>
              </a:rPr>
              <a:t>:</a:t>
            </a:r>
            <a:r>
              <a:rPr lang="en-US" sz="2200" dirty="0" smtClean="0">
                <a:solidFill>
                  <a:srgbClr val="000000"/>
                </a:solidFill>
              </a:rPr>
              <a:t> need </a:t>
            </a:r>
            <a:r>
              <a:rPr lang="en-US" sz="2200" u="sng" dirty="0" smtClean="0">
                <a:solidFill>
                  <a:srgbClr val="800000"/>
                </a:solidFill>
              </a:rPr>
              <a:t>other observations</a:t>
            </a:r>
            <a:endParaRPr lang="en-US" sz="2200" u="sng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5872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36" name="角丸四角形 10"/>
          <p:cNvSpPr/>
          <p:nvPr/>
        </p:nvSpPr>
        <p:spPr bwMode="auto">
          <a:xfrm>
            <a:off x="182879" y="1499397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schemeClr val="tx1"/>
                </a:solidFill>
                <a:latin typeface="Arial" panose="020B0604020202020204" pitchFamily="34" charset="0"/>
              </a:rPr>
              <a:t>Data Thinning</a:t>
            </a:r>
            <a:endParaRPr kumimoji="0" lang="ja-JP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角丸四角形 10"/>
          <p:cNvSpPr/>
          <p:nvPr/>
        </p:nvSpPr>
        <p:spPr bwMode="auto">
          <a:xfrm>
            <a:off x="182880" y="257424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Variables Updated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角丸四角形 10"/>
          <p:cNvSpPr/>
          <p:nvPr/>
        </p:nvSpPr>
        <p:spPr bwMode="auto">
          <a:xfrm>
            <a:off x="182879" y="5392480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Ensemble Mean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角丸四角形 10"/>
          <p:cNvSpPr/>
          <p:nvPr/>
        </p:nvSpPr>
        <p:spPr bwMode="auto">
          <a:xfrm>
            <a:off x="182879" y="4699740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Relaxation</a:t>
            </a:r>
          </a:p>
        </p:txBody>
      </p:sp>
      <p:sp>
        <p:nvSpPr>
          <p:cNvPr id="40" name="角丸四角形 10"/>
          <p:cNvSpPr/>
          <p:nvPr/>
        </p:nvSpPr>
        <p:spPr bwMode="auto">
          <a:xfrm>
            <a:off x="182879" y="386405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Frequency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角丸四角形 10"/>
          <p:cNvSpPr/>
          <p:nvPr/>
        </p:nvSpPr>
        <p:spPr bwMode="auto">
          <a:xfrm>
            <a:off x="182880" y="6178687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Successive Order Localization (SCL)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角丸四角形 10"/>
          <p:cNvSpPr/>
          <p:nvPr/>
        </p:nvSpPr>
        <p:spPr bwMode="auto">
          <a:xfrm>
            <a:off x="182879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角丸四角形 10"/>
          <p:cNvSpPr/>
          <p:nvPr/>
        </p:nvSpPr>
        <p:spPr bwMode="auto">
          <a:xfrm>
            <a:off x="2297945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177780"/>
              </p:ext>
            </p:extLst>
          </p:nvPr>
        </p:nvGraphicFramePr>
        <p:xfrm>
          <a:off x="2391701" y="1230960"/>
          <a:ext cx="6707737" cy="53582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07737"/>
              </a:tblGrid>
              <a:tr h="981638"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264"/>
                        </a:spcBef>
                        <a:buFontTx/>
                        <a:buChar char="-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Pick up one in each </a:t>
                      </a:r>
                      <a:r>
                        <a:rPr lang="en-US" sz="1800" b="0" u="sng" dirty="0" smtClean="0">
                          <a:solidFill>
                            <a:srgbClr val="800000"/>
                          </a:solidFill>
                        </a:rPr>
                        <a:t>5x5 grids</a:t>
                      </a:r>
                    </a:p>
                    <a:p>
                      <a:pPr lvl="1">
                        <a:spcBef>
                          <a:spcPts val="264"/>
                        </a:spcBef>
                        <a:buFont typeface="Wingdings" charset="0"/>
                        <a:buChar char="Ø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De-correlated length by each radiances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81400"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264"/>
                        </a:spcBef>
                        <a:buFontTx/>
                        <a:buChar char="-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Only allow </a:t>
                      </a:r>
                      <a:r>
                        <a:rPr lang="en-US" sz="1800" b="0" u="sng" dirty="0" smtClean="0">
                          <a:solidFill>
                            <a:srgbClr val="800000"/>
                          </a:solidFill>
                        </a:rPr>
                        <a:t>radiance to update hydrometeors</a:t>
                      </a:r>
                    </a:p>
                    <a:p>
                      <a:pPr marL="285750" lvl="0" indent="-285750">
                        <a:spcBef>
                          <a:spcPts val="264"/>
                        </a:spcBef>
                        <a:buFontTx/>
                        <a:buChar char="-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If radiance is assimilated with other observations,        radiance only updates </a:t>
                      </a:r>
                      <a:r>
                        <a:rPr lang="en-US" sz="1800" b="0" u="sng" dirty="0" smtClean="0">
                          <a:solidFill>
                            <a:srgbClr val="800000"/>
                          </a:solidFill>
                        </a:rPr>
                        <a:t>moisture, hydrometers &amp; temperature.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1638"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264"/>
                        </a:spcBef>
                        <a:buFontTx/>
                        <a:buChar char="-"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The more frequent, the better.</a:t>
                      </a:r>
                    </a:p>
                    <a:p>
                      <a:pPr lvl="1">
                        <a:spcBef>
                          <a:spcPts val="264"/>
                        </a:spcBef>
                        <a:buFont typeface="Wingdings" charset="0"/>
                        <a:buChar char="Ø"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Needs more </a:t>
                      </a:r>
                      <a:r>
                        <a:rPr lang="en-US" sz="1800" u="sng" dirty="0" smtClean="0">
                          <a:solidFill>
                            <a:srgbClr val="800000"/>
                          </a:solidFill>
                        </a:rPr>
                        <a:t>computational costs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&amp; </a:t>
                      </a:r>
                      <a:r>
                        <a:rPr lang="en-US" sz="1800" u="sng" dirty="0" smtClean="0">
                          <a:solidFill>
                            <a:srgbClr val="800000"/>
                          </a:solidFill>
                        </a:rPr>
                        <a:t>smaller time step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0419">
                <a:tc>
                  <a:txBody>
                    <a:bodyPr/>
                    <a:lstStyle/>
                    <a:p>
                      <a:pPr marL="285750" marR="0" lvl="1" indent="-28575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u="sng" dirty="0" smtClean="0">
                          <a:solidFill>
                            <a:srgbClr val="800000"/>
                          </a:solidFill>
                        </a:rPr>
                        <a:t>Relaxation Coefficient ~ 0.3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is good to suppress spread.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2778">
                <a:tc>
                  <a:txBody>
                    <a:bodyPr/>
                    <a:lstStyle/>
                    <a:p>
                      <a:pPr marL="285750" marR="0" lvl="1" indent="-28575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When locations of storms are different between ensembles, we may need to use </a:t>
                      </a:r>
                      <a:r>
                        <a:rPr lang="en-US" sz="1800" u="sng" dirty="0" smtClean="0">
                          <a:solidFill>
                            <a:srgbClr val="800000"/>
                          </a:solidFill>
                        </a:rPr>
                        <a:t>deterministic forecast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as the </a:t>
                      </a:r>
                      <a:r>
                        <a:rPr lang="en-US" sz="1800" u="sng" dirty="0" smtClean="0">
                          <a:solidFill>
                            <a:srgbClr val="800000"/>
                          </a:solidFill>
                        </a:rPr>
                        <a:t>prior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0419">
                <a:tc>
                  <a:txBody>
                    <a:bodyPr/>
                    <a:lstStyle/>
                    <a:p>
                      <a:pPr marL="285750" marR="0" lvl="1" indent="-28575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TBD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57493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Current Performance</a:t>
            </a:r>
            <a:endParaRPr lang="en-US" sz="2400" dirty="0"/>
          </a:p>
        </p:txBody>
      </p:sp>
      <p:sp>
        <p:nvSpPr>
          <p:cNvPr id="23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5877009" y="703738"/>
            <a:ext cx="1022209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minslp_fct_Cq_rp-m1h_rc03_cv3_goes_mslp_15minr30-21t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860"/>
            <a:ext cx="6209925" cy="3104963"/>
          </a:xfrm>
          <a:prstGeom prst="rect">
            <a:avLst/>
          </a:prstGeom>
        </p:spPr>
      </p:pic>
      <p:pic>
        <p:nvPicPr>
          <p:cNvPr id="11" name="Picture 10" descr="rmse_Cq_rp-m1h_rc03_cv3_goes_mslp_15minr30-21t5_ch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7" y="4117961"/>
            <a:ext cx="2452443" cy="2458919"/>
          </a:xfrm>
          <a:prstGeom prst="rect">
            <a:avLst/>
          </a:prstGeom>
        </p:spPr>
      </p:pic>
      <p:pic>
        <p:nvPicPr>
          <p:cNvPr id="12" name="Picture 11" descr="Radiance_8comp_Cq_rp-m1h_rc03_cv3_goes_mslp_15minr30-21t5_ch9_2010091707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8978" b="10690"/>
          <a:stretch/>
        </p:blipFill>
        <p:spPr>
          <a:xfrm>
            <a:off x="2902770" y="3958522"/>
            <a:ext cx="4044294" cy="2899478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12" idx="0"/>
          </p:cNvCxnSpPr>
          <p:nvPr/>
        </p:nvCxnSpPr>
        <p:spPr bwMode="auto">
          <a:xfrm>
            <a:off x="2594900" y="2501565"/>
            <a:ext cx="2330017" cy="14569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629614" y="1364024"/>
            <a:ext cx="3514387" cy="19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None/>
            </a:pPr>
            <a:r>
              <a:rPr lang="en-US" sz="1400" u="sng" dirty="0" smtClean="0"/>
              <a:t>OSSE using radiance(10-minutely) &amp; </a:t>
            </a:r>
            <a:r>
              <a:rPr lang="en-US" sz="1400" u="sng" dirty="0" err="1" smtClean="0"/>
              <a:t>minSLP</a:t>
            </a:r>
            <a:r>
              <a:rPr lang="en-US" sz="1400" u="sng" dirty="0" smtClean="0"/>
              <a:t> (hourly)</a:t>
            </a:r>
          </a:p>
          <a:p>
            <a:pPr lvl="1"/>
            <a:r>
              <a:rPr lang="en-US" sz="1400" dirty="0" smtClean="0"/>
              <a:t>Even 10 hours after the initiation, continuous assimilation resulted in </a:t>
            </a:r>
            <a:r>
              <a:rPr lang="en-US" sz="1400" dirty="0" smtClean="0">
                <a:solidFill>
                  <a:srgbClr val="800000"/>
                </a:solidFill>
              </a:rPr>
              <a:t>good reproduction of cloud fields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Cloud not reproduce re-intensification of hurricane.</a:t>
            </a:r>
          </a:p>
          <a:p>
            <a:pPr lvl="1"/>
            <a:r>
              <a:rPr lang="en-US" sz="1400" dirty="0" smtClean="0"/>
              <a:t>RMSE increases after the </a:t>
            </a:r>
            <a:r>
              <a:rPr lang="en-US" sz="1400" dirty="0" smtClean="0"/>
              <a:t>initiation</a:t>
            </a:r>
            <a:endParaRPr lang="en-US" sz="1400" dirty="0" smtClean="0"/>
          </a:p>
          <a:p>
            <a:pPr lvl="1"/>
            <a:r>
              <a:rPr lang="en-US" sz="1400" dirty="0" smtClean="0"/>
              <a:t>Large perturbation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881949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82878" y="1132342"/>
            <a:ext cx="86472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200" dirty="0" smtClean="0"/>
              <a:t>Problem: </a:t>
            </a:r>
            <a:r>
              <a:rPr lang="en-US" sz="2200" dirty="0" smtClean="0">
                <a:solidFill>
                  <a:srgbClr val="800000"/>
                </a:solidFill>
              </a:rPr>
              <a:t>increment</a:t>
            </a:r>
            <a:r>
              <a:rPr lang="en-US" sz="2200" dirty="0" smtClean="0"/>
              <a:t> sometimes becomes quite </a:t>
            </a:r>
            <a:r>
              <a:rPr lang="en-US" sz="2200" dirty="0" smtClean="0">
                <a:solidFill>
                  <a:srgbClr val="800000"/>
                </a:solidFill>
              </a:rPr>
              <a:t>huge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21" name="正方形/長方形 42"/>
          <p:cNvSpPr/>
          <p:nvPr/>
        </p:nvSpPr>
        <p:spPr bwMode="auto">
          <a:xfrm>
            <a:off x="182878" y="1563229"/>
            <a:ext cx="6793666" cy="2120395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Thought Experiment</a:t>
            </a:r>
            <a:endParaRPr kumimoji="0" lang="en-US" altLang="ja-JP" sz="2000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82878" y="1935901"/>
            <a:ext cx="4595139" cy="96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err="1" smtClean="0"/>
              <a:t>EnSRF</a:t>
            </a:r>
            <a:endParaRPr lang="en-US" sz="1600" dirty="0" smtClean="0"/>
          </a:p>
        </p:txBody>
      </p:sp>
      <p:graphicFrame>
        <p:nvGraphicFramePr>
          <p:cNvPr id="23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93448900"/>
              </p:ext>
            </p:extLst>
          </p:nvPr>
        </p:nvGraphicFramePr>
        <p:xfrm>
          <a:off x="541338" y="2262188"/>
          <a:ext cx="557371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8" name="Equation" r:id="rId3" imgW="4584700" imgH="685800" progId="Equation.3">
                  <p:embed/>
                </p:oleObj>
              </mc:Choice>
              <mc:Fallback>
                <p:oleObj name="Equation" r:id="rId3" imgW="45847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2262188"/>
                        <a:ext cx="5573712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559888030"/>
              </p:ext>
            </p:extLst>
          </p:nvPr>
        </p:nvGraphicFramePr>
        <p:xfrm>
          <a:off x="4235555" y="3117851"/>
          <a:ext cx="23066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Equation" r:id="rId5" imgW="1955800" imgH="419100" progId="Equation.3">
                  <p:embed/>
                </p:oleObj>
              </mc:Choice>
              <mc:Fallback>
                <p:oleObj name="Equation" r:id="rId5" imgW="1955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555" y="3117851"/>
                        <a:ext cx="23066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Elbow Connector 28"/>
          <p:cNvCxnSpPr>
            <a:endCxn id="27" idx="1"/>
          </p:cNvCxnSpPr>
          <p:nvPr/>
        </p:nvCxnSpPr>
        <p:spPr bwMode="auto">
          <a:xfrm rot="16200000" flipH="1">
            <a:off x="3976826" y="3105978"/>
            <a:ext cx="246856" cy="270601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Rectangle 35"/>
          <p:cNvSpPr/>
          <p:nvPr/>
        </p:nvSpPr>
        <p:spPr bwMode="auto">
          <a:xfrm>
            <a:off x="3685714" y="2224291"/>
            <a:ext cx="2471676" cy="893559"/>
          </a:xfrm>
          <a:prstGeom prst="rect">
            <a:avLst/>
          </a:prstGeom>
          <a:noFill/>
          <a:ln w="12700" cmpd="sng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90843" y="1914343"/>
            <a:ext cx="1066547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US" sz="1400" dirty="0" smtClean="0">
                <a:solidFill>
                  <a:srgbClr val="800000"/>
                </a:solidFill>
              </a:rPr>
              <a:t>Increment</a:t>
            </a:r>
            <a:endParaRPr lang="en-US" sz="1400" dirty="0">
              <a:solidFill>
                <a:srgbClr val="8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2879" y="3702706"/>
            <a:ext cx="6793665" cy="3155294"/>
            <a:chOff x="1801372" y="3702706"/>
            <a:chExt cx="6609465" cy="3155294"/>
          </a:xfrm>
        </p:grpSpPr>
        <p:graphicFrame>
          <p:nvGraphicFramePr>
            <p:cNvPr id="42" name="Chart 4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09608881"/>
                </p:ext>
              </p:extLst>
            </p:nvPr>
          </p:nvGraphicFramePr>
          <p:xfrm>
            <a:off x="1801372" y="3702706"/>
            <a:ext cx="6609465" cy="3155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4" name="Rectangle 43"/>
            <p:cNvSpPr/>
            <p:nvPr/>
          </p:nvSpPr>
          <p:spPr>
            <a:xfrm>
              <a:off x="2490446" y="3729817"/>
              <a:ext cx="5459186" cy="27699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Distribution of Brightness Temperatures [K] across </a:t>
              </a:r>
              <a:r>
                <a:rPr lang="en-US" sz="12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domain 3 </a:t>
              </a:r>
              <a:endParaRPr lang="en-US" sz="1200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 t="7957" r="29562" b="55352"/>
          <a:stretch/>
        </p:blipFill>
        <p:spPr>
          <a:xfrm>
            <a:off x="7078886" y="1563229"/>
            <a:ext cx="1741491" cy="2120395"/>
          </a:xfrm>
          <a:prstGeom prst="rect">
            <a:avLst/>
          </a:prstGeom>
        </p:spPr>
      </p:pic>
      <p:sp>
        <p:nvSpPr>
          <p:cNvPr id="24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角丸四角形 10"/>
          <p:cNvSpPr/>
          <p:nvPr/>
        </p:nvSpPr>
        <p:spPr bwMode="auto">
          <a:xfrm>
            <a:off x="182879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848625" y="5098407"/>
            <a:ext cx="21860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 algn="ctr">
              <a:spcBef>
                <a:spcPts val="264"/>
              </a:spcBef>
              <a:buNone/>
            </a:pPr>
            <a:r>
              <a:rPr lang="en-US" sz="1400" dirty="0" smtClean="0">
                <a:solidFill>
                  <a:srgbClr val="800000"/>
                </a:solidFill>
              </a:rPr>
              <a:t>What if most of the ensembles shows cloudy,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4596501" y="5250807"/>
            <a:ext cx="2092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 algn="ctr">
              <a:spcBef>
                <a:spcPts val="264"/>
              </a:spcBef>
              <a:buNone/>
            </a:pPr>
            <a:r>
              <a:rPr lang="en-US" sz="1400" dirty="0">
                <a:solidFill>
                  <a:srgbClr val="800000"/>
                </a:solidFill>
              </a:rPr>
              <a:t>w</a:t>
            </a:r>
            <a:r>
              <a:rPr lang="en-US" sz="1400" dirty="0" smtClean="0">
                <a:solidFill>
                  <a:srgbClr val="800000"/>
                </a:solidFill>
              </a:rPr>
              <a:t>hile observation shows clear-sky?</a:t>
            </a:r>
          </a:p>
        </p:txBody>
      </p:sp>
    </p:spTree>
    <p:extLst>
      <p:ext uri="{BB962C8B-B14F-4D97-AF65-F5344CB8AC3E}">
        <p14:creationId xmlns:p14="http://schemas.microsoft.com/office/powerpoint/2010/main" val="11389044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36" grpId="0" animBg="1"/>
      <p:bldP spid="38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42"/>
          <p:cNvSpPr/>
          <p:nvPr/>
        </p:nvSpPr>
        <p:spPr bwMode="auto">
          <a:xfrm>
            <a:off x="182878" y="1563229"/>
            <a:ext cx="6793666" cy="2120395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Mitigation Strategy</a:t>
            </a:r>
            <a:endParaRPr kumimoji="0" lang="en-US" altLang="ja-JP" sz="2000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82878" y="1132342"/>
            <a:ext cx="86472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200" dirty="0" smtClean="0"/>
              <a:t>Problem: </a:t>
            </a:r>
            <a:r>
              <a:rPr lang="en-US" sz="2200" dirty="0" smtClean="0">
                <a:solidFill>
                  <a:srgbClr val="800000"/>
                </a:solidFill>
              </a:rPr>
              <a:t>increment</a:t>
            </a:r>
            <a:r>
              <a:rPr lang="en-US" sz="2200" dirty="0" smtClean="0"/>
              <a:t> sometimes becomes quite </a:t>
            </a:r>
            <a:r>
              <a:rPr lang="en-US" sz="2200" dirty="0" smtClean="0">
                <a:solidFill>
                  <a:srgbClr val="800000"/>
                </a:solidFill>
              </a:rPr>
              <a:t>huge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82878" y="1935901"/>
            <a:ext cx="4595139" cy="96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err="1" smtClean="0"/>
              <a:t>EnSRF</a:t>
            </a:r>
            <a:endParaRPr lang="en-US" sz="1600" dirty="0" smtClean="0"/>
          </a:p>
        </p:txBody>
      </p:sp>
      <p:graphicFrame>
        <p:nvGraphicFramePr>
          <p:cNvPr id="23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69897467"/>
              </p:ext>
            </p:extLst>
          </p:nvPr>
        </p:nvGraphicFramePr>
        <p:xfrm>
          <a:off x="541338" y="2262188"/>
          <a:ext cx="557371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3" imgW="4584700" imgH="685800" progId="Equation.3">
                  <p:embed/>
                </p:oleObj>
              </mc:Choice>
              <mc:Fallback>
                <p:oleObj name="Equation" r:id="rId3" imgW="45847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2262188"/>
                        <a:ext cx="5573712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ight Arrow 23"/>
          <p:cNvSpPr/>
          <p:nvPr/>
        </p:nvSpPr>
        <p:spPr bwMode="auto">
          <a:xfrm rot="5400000">
            <a:off x="386785" y="3412590"/>
            <a:ext cx="577913" cy="847585"/>
          </a:xfrm>
          <a:prstGeom prst="rightArrow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 t="7957" r="29562" b="55352"/>
          <a:stretch/>
        </p:blipFill>
        <p:spPr>
          <a:xfrm>
            <a:off x="7078886" y="1563229"/>
            <a:ext cx="1741491" cy="2120395"/>
          </a:xfrm>
          <a:prstGeom prst="rect">
            <a:avLst/>
          </a:prstGeom>
        </p:spPr>
      </p:pic>
      <p:cxnSp>
        <p:nvCxnSpPr>
          <p:cNvPr id="25" name="Elbow Connector 24"/>
          <p:cNvCxnSpPr>
            <a:stCxn id="26" idx="2"/>
          </p:cNvCxnSpPr>
          <p:nvPr/>
        </p:nvCxnSpPr>
        <p:spPr bwMode="auto">
          <a:xfrm rot="16200000" flipH="1">
            <a:off x="2012708" y="2617621"/>
            <a:ext cx="362863" cy="1197354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/>
          <p:nvPr/>
        </p:nvSpPr>
        <p:spPr bwMode="auto">
          <a:xfrm>
            <a:off x="1426172" y="2724605"/>
            <a:ext cx="338580" cy="310262"/>
          </a:xfrm>
          <a:prstGeom prst="rect">
            <a:avLst/>
          </a:prstGeom>
          <a:noFill/>
          <a:ln w="12700" cmpd="sng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353360" y="2721874"/>
            <a:ext cx="338580" cy="310262"/>
          </a:xfrm>
          <a:prstGeom prst="rect">
            <a:avLst/>
          </a:prstGeom>
          <a:noFill/>
          <a:ln w="12700" cmpd="sng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1" name="Elbow Connector 30"/>
          <p:cNvCxnSpPr>
            <a:stCxn id="30" idx="2"/>
          </p:cNvCxnSpPr>
          <p:nvPr/>
        </p:nvCxnSpPr>
        <p:spPr bwMode="auto">
          <a:xfrm rot="5400000">
            <a:off x="3694843" y="2569923"/>
            <a:ext cx="365594" cy="129002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7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7874209"/>
              </p:ext>
            </p:extLst>
          </p:nvPr>
        </p:nvGraphicFramePr>
        <p:xfrm>
          <a:off x="2847797" y="3241713"/>
          <a:ext cx="331648" cy="31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Equation" r:id="rId6" imgW="215900" imgH="203200" progId="Equation.3">
                  <p:embed/>
                </p:oleObj>
              </mc:Choice>
              <mc:Fallback>
                <p:oleObj name="Equation" r:id="rId6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797" y="3241713"/>
                        <a:ext cx="331648" cy="31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/>
          <a:stretch/>
        </p:blipFill>
        <p:spPr>
          <a:xfrm>
            <a:off x="310366" y="4212705"/>
            <a:ext cx="4777982" cy="2158237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 bwMode="auto">
          <a:xfrm rot="2199070">
            <a:off x="3139052" y="4681932"/>
            <a:ext cx="1775748" cy="614850"/>
          </a:xfrm>
          <a:prstGeom prst="ellipse">
            <a:avLst/>
          </a:prstGeom>
          <a:noFill/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1522248" y="5197371"/>
            <a:ext cx="25411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spcBef>
                <a:spcPts val="264"/>
              </a:spcBef>
              <a:buNone/>
            </a:pPr>
            <a:r>
              <a:rPr lang="en-US" sz="1400" dirty="0" smtClean="0">
                <a:solidFill>
                  <a:srgbClr val="800000"/>
                </a:solidFill>
              </a:rPr>
              <a:t>Too Strong Increment exists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/>
          <a:stretch/>
        </p:blipFill>
        <p:spPr>
          <a:xfrm>
            <a:off x="4481681" y="4212705"/>
            <a:ext cx="4777982" cy="2158237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 bwMode="auto">
          <a:xfrm rot="21119139">
            <a:off x="5086479" y="4411753"/>
            <a:ext cx="3742838" cy="527277"/>
          </a:xfrm>
          <a:prstGeom prst="ellipse">
            <a:avLst/>
          </a:prstGeom>
          <a:noFill/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91157" y="3935706"/>
            <a:ext cx="3710393" cy="27699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200" dirty="0" smtClean="0">
                <a:solidFill>
                  <a:srgbClr val="404040"/>
                </a:solidFill>
              </a:rPr>
              <a:t>Temporal change of minimum SLP with </a:t>
            </a:r>
            <a:r>
              <a:rPr lang="en-US" sz="1200" b="1" dirty="0" smtClean="0">
                <a:solidFill>
                  <a:srgbClr val="404040"/>
                </a:solidFill>
              </a:rPr>
              <a:t>original </a:t>
            </a:r>
            <a:r>
              <a:rPr kumimoji="0" lang="el-GR" altLang="ja-JP" sz="1200" b="1" dirty="0" smtClean="0">
                <a:solidFill>
                  <a:srgbClr val="404040"/>
                </a:solidFill>
                <a:latin typeface="Arial" panose="020B0604020202020204" pitchFamily="34" charset="0"/>
              </a:rPr>
              <a:t>σ</a:t>
            </a:r>
            <a:r>
              <a:rPr kumimoji="0" lang="en-US" altLang="ja-JP" sz="1200" b="1" baseline="-25000" dirty="0" err="1" smtClean="0">
                <a:solidFill>
                  <a:srgbClr val="404040"/>
                </a:solidFill>
                <a:latin typeface="Arial" panose="020B0604020202020204" pitchFamily="34" charset="0"/>
              </a:rPr>
              <a:t>yo</a:t>
            </a:r>
            <a:endParaRPr kumimoji="0" lang="en-US" altLang="ja-JP" sz="1200" b="1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78018" y="3949606"/>
            <a:ext cx="4265650" cy="27699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Temporal change of minimum SLP with </a:t>
            </a:r>
            <a:r>
              <a:rPr lang="en-US" sz="12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changing </a:t>
            </a:r>
            <a:r>
              <a:rPr kumimoji="0" lang="el-GR" altLang="ja-JP" sz="1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σ</a:t>
            </a:r>
            <a:r>
              <a:rPr kumimoji="0" lang="en-US" altLang="ja-JP" sz="1200" b="1" baseline="-25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yo</a:t>
            </a:r>
            <a:r>
              <a:rPr kumimoji="0" lang="en-US" altLang="ja-JP" sz="1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to </a:t>
            </a:r>
            <a:r>
              <a:rPr kumimoji="0" lang="el-GR" altLang="ja-JP" sz="1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Δ</a:t>
            </a:r>
            <a:r>
              <a:rPr kumimoji="0" lang="en-US" altLang="ja-JP" sz="1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y</a:t>
            </a:r>
            <a:endParaRPr kumimoji="0" lang="en-US" altLang="ja-JP" sz="1200" b="1" dirty="0">
              <a:solidFill>
                <a:schemeClr val="accent4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6525576" y="5308385"/>
            <a:ext cx="26184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spcBef>
                <a:spcPts val="264"/>
              </a:spcBef>
              <a:buNone/>
            </a:pPr>
            <a:r>
              <a:rPr lang="en-US" sz="1400" dirty="0" smtClean="0">
                <a:solidFill>
                  <a:srgbClr val="800000"/>
                </a:solidFill>
              </a:rPr>
              <a:t>Increments are too weakened</a:t>
            </a: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182876" y="6271722"/>
            <a:ext cx="896112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Currently looking for the intermediate quality controlling strategy.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36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角丸四角形 10"/>
          <p:cNvSpPr/>
          <p:nvPr/>
        </p:nvSpPr>
        <p:spPr bwMode="auto">
          <a:xfrm>
            <a:off x="182879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9767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46" grpId="0" animBg="1"/>
      <p:bldP spid="49" grpId="0"/>
      <p:bldP spid="47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3. Results    </a:t>
            </a:r>
            <a:r>
              <a:rPr lang="en-US" sz="1050" dirty="0"/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Summary &amp; Future Plans</a:t>
            </a:r>
            <a:endParaRPr lang="en-US" sz="24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83412" y="1457132"/>
            <a:ext cx="8460588" cy="2553007"/>
          </a:xfrm>
        </p:spPr>
        <p:txBody>
          <a:bodyPr wrap="square">
            <a:spAutoFit/>
          </a:bodyPr>
          <a:lstStyle/>
          <a:p>
            <a:pPr marL="144061" lvl="1" indent="0">
              <a:lnSpc>
                <a:spcPct val="110000"/>
              </a:lnSpc>
              <a:buNone/>
            </a:pPr>
            <a:r>
              <a:rPr lang="en-US" sz="1800" dirty="0" smtClean="0"/>
              <a:t>Strategy for infrared satellite data observation has been investigated.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Channel selection, radius of influence and some other strategies are well investigated with OSSE experiments.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There are some remaining strategies to be done such as quality control and observation errors.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Reproducibility of cloud fields are quite good, but pressure and wind fields are not yet sufficient to reproduce intensity change of tropical cyclones.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683412" y="4500397"/>
            <a:ext cx="8119729" cy="141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</a:pPr>
            <a:r>
              <a:rPr lang="en-US" sz="1800" dirty="0" smtClean="0"/>
              <a:t>Improvement in the impact on the RMSE of radiance, and on the pressure and wind fields.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I would like to fix the assimilation strategies before the real observation data of Himawari-8 is released!</a:t>
            </a:r>
          </a:p>
        </p:txBody>
      </p:sp>
      <p:sp>
        <p:nvSpPr>
          <p:cNvPr id="25" name="角丸四角形 10"/>
          <p:cNvSpPr/>
          <p:nvPr/>
        </p:nvSpPr>
        <p:spPr bwMode="auto">
          <a:xfrm>
            <a:off x="683413" y="1032915"/>
            <a:ext cx="4088706" cy="35274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Summary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683413" y="4147654"/>
            <a:ext cx="4088706" cy="35274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Further researches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テキスト ボックス 10"/>
          <p:cNvSpPr txBox="1"/>
          <p:nvPr/>
        </p:nvSpPr>
        <p:spPr>
          <a:xfrm>
            <a:off x="5672568" y="6077558"/>
            <a:ext cx="313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しねきゃぷしょん" panose="02000600000000000000" pitchFamily="2" charset="-128"/>
                <a:ea typeface="しねきゃぷしょん" panose="02000600000000000000" pitchFamily="2" charset="-128"/>
              </a:rPr>
              <a:t>Thank you for your listening.</a:t>
            </a:r>
          </a:p>
          <a:p>
            <a:r>
              <a:rPr lang="en-US" altLang="ja-JP" dirty="0" err="1" smtClean="0">
                <a:latin typeface="しねきゃぷしょん" panose="02000600000000000000" pitchFamily="2" charset="-128"/>
                <a:ea typeface="しねきゃぷしょん" panose="02000600000000000000" pitchFamily="2" charset="-128"/>
              </a:rPr>
              <a:t>minamide@psu.edu</a:t>
            </a:r>
            <a:endParaRPr lang="en-US" altLang="ja-JP" dirty="0">
              <a:latin typeface="しねきゃぷしょん" panose="02000600000000000000" pitchFamily="2" charset="-128"/>
              <a:ea typeface="しねきゃぷしょん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05398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14418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Advanced Satellite Infrared Imagers</a:t>
            </a:r>
            <a:endParaRPr lang="en-US" sz="2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936"/>
          <a:stretch/>
        </p:blipFill>
        <p:spPr>
          <a:xfrm>
            <a:off x="604745" y="1667105"/>
            <a:ext cx="2641287" cy="1987790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8" name="角丸四角形 10"/>
          <p:cNvSpPr/>
          <p:nvPr/>
        </p:nvSpPr>
        <p:spPr bwMode="auto">
          <a:xfrm>
            <a:off x="3333289" y="1584635"/>
            <a:ext cx="5556439" cy="400110"/>
          </a:xfrm>
          <a:prstGeom prst="roundRect">
            <a:avLst>
              <a:gd name="adj" fmla="val 0"/>
            </a:avLst>
          </a:prstGeom>
          <a:noFill/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Himawari</a:t>
            </a:r>
            <a:r>
              <a:rPr kumimoji="0" lang="en-US" altLang="ja-JP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-8/9 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Advanced </a:t>
            </a:r>
            <a:r>
              <a:rPr kumimoji="0" lang="en-US" altLang="ja-JP" sz="2000" b="0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Himawari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 Imager (AHI)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角丸四角形 10"/>
          <p:cNvSpPr/>
          <p:nvPr/>
        </p:nvSpPr>
        <p:spPr bwMode="auto">
          <a:xfrm>
            <a:off x="3333289" y="4117645"/>
            <a:ext cx="5556439" cy="400110"/>
          </a:xfrm>
          <a:prstGeom prst="roundRect">
            <a:avLst>
              <a:gd name="adj" fmla="val 0"/>
            </a:avLst>
          </a:prstGeom>
          <a:noFill/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006A00"/>
                </a:solidFill>
                <a:effectLst/>
                <a:latin typeface="Arial" panose="020B0604020202020204" pitchFamily="34" charset="0"/>
              </a:rPr>
              <a:t>GOES-R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006A00"/>
                </a:solidFill>
                <a:effectLst/>
                <a:latin typeface="Arial" panose="020B0604020202020204" pitchFamily="34" charset="0"/>
              </a:rPr>
              <a:t> Advanced Baseline Imager (ABI)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006A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333289" y="1956903"/>
            <a:ext cx="5556439" cy="1697992"/>
          </a:xfrm>
        </p:spPr>
        <p:txBody>
          <a:bodyPr/>
          <a:lstStyle/>
          <a:p>
            <a:pPr lvl="1"/>
            <a:r>
              <a:rPr lang="en-US" sz="1800" dirty="0" smtClean="0"/>
              <a:t>Launched on </a:t>
            </a:r>
            <a:r>
              <a:rPr lang="en-US" sz="1800" dirty="0" smtClean="0">
                <a:solidFill>
                  <a:srgbClr val="800000"/>
                </a:solidFill>
              </a:rPr>
              <a:t>Oct. 7, 2014 </a:t>
            </a:r>
            <a:r>
              <a:rPr lang="en-US" sz="1800" dirty="0" smtClean="0"/>
              <a:t>(</a:t>
            </a:r>
            <a:r>
              <a:rPr lang="en-US" sz="1800" u="sng" dirty="0" smtClean="0"/>
              <a:t>just 2 month ago!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To cover East Asia &amp; Western Pacific Region</a:t>
            </a:r>
          </a:p>
          <a:p>
            <a:pPr lvl="1"/>
            <a:r>
              <a:rPr lang="en-US" sz="1800" dirty="0" smtClean="0"/>
              <a:t>16 bands (7 IR-band)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289" y="4458467"/>
            <a:ext cx="5556439" cy="169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/>
              <a:t>To be launched on </a:t>
            </a:r>
            <a:r>
              <a:rPr lang="en-US" sz="1800" dirty="0" smtClean="0">
                <a:solidFill>
                  <a:srgbClr val="006A00"/>
                </a:solidFill>
              </a:rPr>
              <a:t>Oct. 2015</a:t>
            </a:r>
          </a:p>
          <a:p>
            <a:pPr lvl="1"/>
            <a:r>
              <a:rPr lang="en-US" sz="1800" dirty="0" smtClean="0"/>
              <a:t>To cover West Hemisphere</a:t>
            </a:r>
          </a:p>
          <a:p>
            <a:pPr lvl="1"/>
            <a:r>
              <a:rPr lang="en-US" sz="1800" dirty="0"/>
              <a:t>16 bands (7 IR-band</a:t>
            </a:r>
            <a:r>
              <a:rPr lang="en-US" sz="1800" dirty="0" smtClean="0"/>
              <a:t>)</a:t>
            </a:r>
          </a:p>
          <a:p>
            <a:pPr lvl="1"/>
            <a:endParaRPr lang="en-US" sz="1800" dirty="0"/>
          </a:p>
        </p:txBody>
      </p:sp>
      <p:sp>
        <p:nvSpPr>
          <p:cNvPr id="14" name="テキスト ボックス 25"/>
          <p:cNvSpPr txBox="1"/>
          <p:nvPr/>
        </p:nvSpPr>
        <p:spPr>
          <a:xfrm>
            <a:off x="5530655" y="5684876"/>
            <a:ext cx="3122677" cy="400110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(Almost) Same bands!</a:t>
            </a:r>
          </a:p>
        </p:txBody>
      </p:sp>
      <p:pic>
        <p:nvPicPr>
          <p:cNvPr id="15" name="Picture 63"/>
          <p:cNvPicPr>
            <a:picLocks noChangeAspect="1"/>
          </p:cNvPicPr>
          <p:nvPr/>
        </p:nvPicPr>
        <p:blipFill rotWithShape="1">
          <a:blip r:embed="rId3"/>
          <a:srcRect l="13767" t="764" r="6456" b="52842"/>
          <a:stretch/>
        </p:blipFill>
        <p:spPr>
          <a:xfrm>
            <a:off x="604745" y="4182380"/>
            <a:ext cx="2641287" cy="1987791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6" name="角丸四角形 4"/>
          <p:cNvSpPr/>
          <p:nvPr/>
        </p:nvSpPr>
        <p:spPr bwMode="auto">
          <a:xfrm>
            <a:off x="424495" y="1008095"/>
            <a:ext cx="2505763" cy="3643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Sensors!!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582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14418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Advanced Satellite Infrared Imagers</a:t>
            </a:r>
            <a:endParaRPr lang="en-US" sz="2400" b="0" dirty="0"/>
          </a:p>
        </p:txBody>
      </p:sp>
      <p:pic>
        <p:nvPicPr>
          <p:cNvPr id="18" name="Picture 17" descr="Screen Shot 2014-12-11 at 2.55.28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9" y="1228452"/>
            <a:ext cx="6947494" cy="53196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443088"/>
            <a:ext cx="7169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(from http</a:t>
            </a:r>
            <a:r>
              <a:rPr lang="en-US" sz="1200" dirty="0"/>
              <a:t>://</a:t>
            </a:r>
            <a:r>
              <a:rPr lang="en-US" sz="1200" dirty="0" err="1"/>
              <a:t>www.data.jma.go.jp</a:t>
            </a:r>
            <a:r>
              <a:rPr lang="en-US" sz="1200" dirty="0"/>
              <a:t>/</a:t>
            </a:r>
            <a:r>
              <a:rPr lang="en-US" sz="1200" dirty="0" err="1"/>
              <a:t>mscweb</a:t>
            </a:r>
            <a:r>
              <a:rPr lang="en-US" sz="1200" dirty="0"/>
              <a:t>/en/himawari89/</a:t>
            </a:r>
            <a:r>
              <a:rPr lang="en-US" sz="1200" dirty="0" err="1" smtClean="0"/>
              <a:t>index.html</a:t>
            </a:r>
            <a:r>
              <a:rPr lang="en-US" sz="1200" dirty="0"/>
              <a:t>)</a:t>
            </a:r>
          </a:p>
        </p:txBody>
      </p:sp>
      <p:sp>
        <p:nvSpPr>
          <p:cNvPr id="21" name="テキスト ボックス 25"/>
          <p:cNvSpPr txBox="1"/>
          <p:nvPr/>
        </p:nvSpPr>
        <p:spPr>
          <a:xfrm>
            <a:off x="2815863" y="4577794"/>
            <a:ext cx="610242" cy="7848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1</a:t>
            </a:r>
            <a:r>
              <a:rPr lang="en-US" altLang="ja-JP" sz="1200" dirty="0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0min</a:t>
            </a:r>
            <a:r>
              <a:rPr lang="en-US" altLang="ja-JP" sz="1000" dirty="0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 </a:t>
            </a:r>
            <a:r>
              <a:rPr lang="en-US" altLang="ja-JP" sz="700" dirty="0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(</a:t>
            </a:r>
            <a:r>
              <a:rPr lang="en-US" altLang="ja-JP" sz="700" dirty="0" err="1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Himawari</a:t>
            </a:r>
            <a:r>
              <a:rPr lang="en-US" altLang="ja-JP" sz="700" dirty="0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)</a:t>
            </a:r>
          </a:p>
          <a:p>
            <a:pPr algn="ctr"/>
            <a:endParaRPr lang="en-US" altLang="ja-JP" sz="700" dirty="0" smtClean="0">
              <a:solidFill>
                <a:srgbClr val="000090"/>
              </a:solidFill>
              <a:latin typeface="+mn-lt"/>
              <a:ea typeface="HG丸ｺﾞｼｯｸM-PRO" pitchFamily="50" charset="-128"/>
            </a:endParaRPr>
          </a:p>
          <a:p>
            <a:pPr algn="ctr"/>
            <a:r>
              <a:rPr lang="en-US" altLang="ja-JP" sz="1200" dirty="0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15min</a:t>
            </a:r>
          </a:p>
          <a:p>
            <a:pPr algn="ctr"/>
            <a:r>
              <a:rPr lang="en-US" altLang="ja-JP" sz="700" dirty="0" smtClean="0">
                <a:solidFill>
                  <a:srgbClr val="000090"/>
                </a:solidFill>
                <a:latin typeface="+mn-lt"/>
                <a:ea typeface="HG丸ｺﾞｼｯｸM-PRO" pitchFamily="50" charset="-128"/>
              </a:rPr>
              <a:t>(GOES)</a:t>
            </a:r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6873274" y="5250648"/>
            <a:ext cx="2270725" cy="707886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New Water Vapor channels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916348" y="5901722"/>
            <a:ext cx="2197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FontTx/>
              <a:buNone/>
            </a:pPr>
            <a:r>
              <a:rPr lang="en-US" altLang="ja-JP" sz="1800" dirty="0" smtClean="0"/>
              <a:t>▶︎</a:t>
            </a:r>
            <a:r>
              <a:rPr lang="en-US" sz="1800" dirty="0" smtClean="0"/>
              <a:t>Vertical Structure</a:t>
            </a:r>
          </a:p>
          <a:p>
            <a:pPr marL="144061" lvl="1" indent="0">
              <a:spcBef>
                <a:spcPts val="0"/>
              </a:spcBef>
              <a:buFontTx/>
              <a:buNone/>
            </a:pPr>
            <a:r>
              <a:rPr lang="en-US" sz="1800" dirty="0" smtClean="0"/>
              <a:t>     of Moisture</a:t>
            </a:r>
            <a:endParaRPr lang="en-US" sz="1800" dirty="0"/>
          </a:p>
        </p:txBody>
      </p:sp>
      <p:pic>
        <p:nvPicPr>
          <p:cNvPr id="24" name="Picture 3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r="14449" b="27299"/>
          <a:stretch/>
        </p:blipFill>
        <p:spPr>
          <a:xfrm>
            <a:off x="7059945" y="2770502"/>
            <a:ext cx="2084053" cy="1948848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7095078" y="4664727"/>
            <a:ext cx="20185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 algn="ctr">
              <a:buFontTx/>
              <a:buNone/>
            </a:pPr>
            <a:r>
              <a:rPr lang="en-US" sz="1200" dirty="0" err="1" smtClean="0"/>
              <a:t>Otkin</a:t>
            </a:r>
            <a:r>
              <a:rPr lang="en-US" sz="1200" dirty="0" smtClean="0"/>
              <a:t> (2012) MWR</a:t>
            </a:r>
            <a:endParaRPr lang="en-US" sz="1200" dirty="0"/>
          </a:p>
        </p:txBody>
      </p:sp>
      <p:sp>
        <p:nvSpPr>
          <p:cNvPr id="26" name="角丸四角形 4"/>
          <p:cNvSpPr/>
          <p:nvPr/>
        </p:nvSpPr>
        <p:spPr bwMode="auto">
          <a:xfrm>
            <a:off x="182879" y="825944"/>
            <a:ext cx="6601246" cy="3643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schemeClr val="tx1"/>
                </a:solidFill>
                <a:latin typeface="Arial" panose="020B0604020202020204" pitchFamily="34" charset="0"/>
              </a:rPr>
              <a:t>Comparison between current and advanced Imagers</a:t>
            </a:r>
            <a:endParaRPr kumimoji="0" lang="ja-JP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6245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98047" y="1426656"/>
            <a:ext cx="8465239" cy="286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None/>
            </a:pPr>
            <a:r>
              <a:rPr lang="en-US" sz="1800" b="1" dirty="0" smtClean="0"/>
              <a:t>Observation Error of Satellite Observation in Data Assimilation</a:t>
            </a:r>
          </a:p>
          <a:p>
            <a:pPr lvl="1"/>
            <a:r>
              <a:rPr lang="en-US" sz="1800" dirty="0" smtClean="0"/>
              <a:t>must include measurement &amp; representative error, &amp; error correlation </a:t>
            </a:r>
            <a:r>
              <a:rPr lang="en-US" sz="1400" dirty="0" smtClean="0"/>
              <a:t>[</a:t>
            </a:r>
            <a:r>
              <a:rPr lang="en-US" sz="1400" i="1" dirty="0" smtClean="0"/>
              <a:t>Cohn, 1997</a:t>
            </a:r>
            <a:r>
              <a:rPr lang="en-US" sz="1400" dirty="0" smtClean="0"/>
              <a:t>]</a:t>
            </a:r>
          </a:p>
          <a:p>
            <a:pPr lvl="1"/>
            <a:r>
              <a:rPr lang="en-US" sz="1800" dirty="0" smtClean="0"/>
              <a:t>have been obtained from sensitivity test </a:t>
            </a:r>
            <a:r>
              <a:rPr lang="en-US" sz="1400" dirty="0" smtClean="0"/>
              <a:t>[</a:t>
            </a:r>
            <a:r>
              <a:rPr lang="en-US" sz="1400" i="1" dirty="0" err="1" smtClean="0"/>
              <a:t>Otkin</a:t>
            </a:r>
            <a:r>
              <a:rPr lang="en-US" sz="1400" i="1" dirty="0" smtClean="0"/>
              <a:t> 2010, 2012</a:t>
            </a:r>
            <a:r>
              <a:rPr lang="en-US" sz="1400" dirty="0" smtClean="0"/>
              <a:t>]</a:t>
            </a:r>
            <a:r>
              <a:rPr lang="en-US" sz="1800" dirty="0" smtClean="0"/>
              <a:t>, assumption from something…? </a:t>
            </a:r>
            <a:r>
              <a:rPr lang="en-US" sz="1400" dirty="0" smtClean="0"/>
              <a:t>[</a:t>
            </a:r>
            <a:r>
              <a:rPr lang="en-US" sz="1400" i="1" dirty="0" err="1" smtClean="0"/>
              <a:t>Vukicevic</a:t>
            </a:r>
            <a:r>
              <a:rPr lang="en-US" sz="1400" i="1" dirty="0" smtClean="0"/>
              <a:t> et al. 2006</a:t>
            </a:r>
            <a:r>
              <a:rPr lang="en-US" sz="1400" dirty="0" smtClean="0"/>
              <a:t>] </a:t>
            </a:r>
            <a:r>
              <a:rPr lang="en-US" sz="1800" dirty="0" smtClean="0"/>
              <a:t>etc.</a:t>
            </a:r>
          </a:p>
          <a:p>
            <a:pPr lvl="2"/>
            <a:r>
              <a:rPr lang="en-US" sz="1800" dirty="0" smtClean="0"/>
              <a:t>Not many studies have statistically estimated.</a:t>
            </a:r>
          </a:p>
          <a:p>
            <a:pPr lvl="1"/>
            <a:r>
              <a:rPr lang="en-US" sz="1800" dirty="0" smtClean="0"/>
              <a:t>For satellite, constant value has been assumed.</a:t>
            </a:r>
          </a:p>
          <a:p>
            <a:pPr lvl="2"/>
            <a:r>
              <a:rPr lang="en-US" sz="1800" dirty="0" smtClean="0"/>
              <a:t>However, clear &amp; cloudy sky may have different observation error.</a:t>
            </a:r>
          </a:p>
          <a:p>
            <a:pPr lvl="1"/>
            <a:r>
              <a:rPr lang="en-US" sz="1800" dirty="0" err="1" smtClean="0"/>
              <a:t>Suoperobs</a:t>
            </a:r>
            <a:r>
              <a:rPr lang="en-US" sz="1800" dirty="0" smtClean="0"/>
              <a:t> also makes it difficult to assume observation error.</a:t>
            </a:r>
          </a:p>
          <a:p>
            <a:pPr lvl="1"/>
            <a:endParaRPr lang="en-US" sz="1800" dirty="0" smtClean="0"/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Online estimation technique was proposed by </a:t>
            </a:r>
            <a:r>
              <a:rPr lang="en-US" i="1" dirty="0" err="1" smtClean="0">
                <a:solidFill>
                  <a:srgbClr val="800000"/>
                </a:solidFill>
              </a:rPr>
              <a:t>Desroziers</a:t>
            </a:r>
            <a:r>
              <a:rPr lang="en-US" i="1" dirty="0" smtClean="0">
                <a:solidFill>
                  <a:srgbClr val="800000"/>
                </a:solidFill>
              </a:rPr>
              <a:t> et al</a:t>
            </a:r>
            <a:r>
              <a:rPr lang="en-US" dirty="0" smtClean="0">
                <a:solidFill>
                  <a:srgbClr val="800000"/>
                </a:solidFill>
              </a:rPr>
              <a:t>. [2005].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2"/>
            <a:endParaRPr lang="en-US" sz="1800" dirty="0" smtClean="0"/>
          </a:p>
        </p:txBody>
      </p:sp>
      <p:sp>
        <p:nvSpPr>
          <p:cNvPr id="13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182879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34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正方形/長方形 42"/>
          <p:cNvSpPr/>
          <p:nvPr/>
        </p:nvSpPr>
        <p:spPr bwMode="auto">
          <a:xfrm>
            <a:off x="8032096" y="4085680"/>
            <a:ext cx="950456" cy="760795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0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20" name="正方形/長方形 42"/>
          <p:cNvSpPr/>
          <p:nvPr/>
        </p:nvSpPr>
        <p:spPr bwMode="auto">
          <a:xfrm>
            <a:off x="264711" y="1240242"/>
            <a:ext cx="4529258" cy="1709608"/>
          </a:xfrm>
          <a:prstGeom prst="rect">
            <a:avLst/>
          </a:prstGeom>
          <a:solidFill>
            <a:srgbClr val="3366FF">
              <a:alpha val="10000"/>
            </a:srgbClr>
          </a:solidFill>
          <a:ln w="12700" cmpd="sng">
            <a:solidFill>
              <a:srgbClr val="00009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err="1" smtClean="0">
                <a:solidFill>
                  <a:srgbClr val="000090"/>
                </a:solidFill>
                <a:latin typeface="Arial" panose="020B0604020202020204" pitchFamily="34" charset="0"/>
              </a:rPr>
              <a:t>EnKF</a:t>
            </a:r>
            <a:endParaRPr kumimoji="0" lang="en-US" altLang="ja-JP" sz="20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22" name="正方形/長方形 42"/>
          <p:cNvSpPr/>
          <p:nvPr/>
        </p:nvSpPr>
        <p:spPr bwMode="auto">
          <a:xfrm>
            <a:off x="4869604" y="1240242"/>
            <a:ext cx="3960548" cy="1709608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Observation Error: R</a:t>
            </a:r>
            <a:endParaRPr kumimoji="0" lang="en-US" altLang="ja-JP" sz="20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869603" y="1567539"/>
            <a:ext cx="4595139" cy="96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smtClean="0"/>
              <a:t>Unknown in real</a:t>
            </a:r>
          </a:p>
          <a:p>
            <a:pPr marL="144061" lvl="1" indent="0">
              <a:buNone/>
            </a:pPr>
            <a:r>
              <a:rPr lang="en-US" sz="1600" b="1" dirty="0"/>
              <a:t>Online estimation technique  </a:t>
            </a:r>
            <a:endParaRPr lang="en-US" sz="1600" b="1" dirty="0" smtClean="0"/>
          </a:p>
          <a:p>
            <a:pPr marL="144061" lvl="1" indent="0">
              <a:buNone/>
            </a:pPr>
            <a:r>
              <a:rPr lang="en-US" sz="1100" dirty="0" smtClean="0"/>
              <a:t>[</a:t>
            </a:r>
            <a:r>
              <a:rPr lang="en-US" sz="1100" i="1" dirty="0" err="1" smtClean="0"/>
              <a:t>Desroziers</a:t>
            </a:r>
            <a:r>
              <a:rPr lang="en-US" sz="1100" i="1" dirty="0" smtClean="0"/>
              <a:t> et al. 2005</a:t>
            </a:r>
            <a:r>
              <a:rPr lang="en-US" sz="1100" dirty="0" smtClean="0"/>
              <a:t>]</a:t>
            </a:r>
            <a:endParaRPr lang="en-US" sz="1200" dirty="0"/>
          </a:p>
          <a:p>
            <a:pPr marL="144061" lvl="1" indent="0">
              <a:buNone/>
            </a:pPr>
            <a:endParaRPr lang="en-US" sz="1200" dirty="0"/>
          </a:p>
        </p:txBody>
      </p:sp>
      <p:graphicFrame>
        <p:nvGraphicFramePr>
          <p:cNvPr id="24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70484293"/>
              </p:ext>
            </p:extLst>
          </p:nvPr>
        </p:nvGraphicFramePr>
        <p:xfrm>
          <a:off x="7143291" y="2272237"/>
          <a:ext cx="13223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3" name="Equation" r:id="rId3" imgW="977900" imgH="304800" progId="Equation.3">
                  <p:embed/>
                </p:oleObj>
              </mc:Choice>
              <mc:Fallback>
                <p:oleObj name="Equation" r:id="rId3" imgW="977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291" y="2272237"/>
                        <a:ext cx="132238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9714467"/>
              </p:ext>
            </p:extLst>
          </p:nvPr>
        </p:nvGraphicFramePr>
        <p:xfrm>
          <a:off x="469900" y="2476501"/>
          <a:ext cx="19145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" name="Equation" r:id="rId5" imgW="1473200" imgH="317500" progId="Equation.3">
                  <p:embed/>
                </p:oleObj>
              </mc:Choice>
              <mc:Fallback>
                <p:oleObj name="Equation" r:id="rId5" imgW="14732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2476501"/>
                        <a:ext cx="19145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91558001"/>
              </p:ext>
            </p:extLst>
          </p:nvPr>
        </p:nvGraphicFramePr>
        <p:xfrm>
          <a:off x="449263" y="2060576"/>
          <a:ext cx="40925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" name="Equation" r:id="rId7" imgW="3124200" imgH="317500" progId="Equation.3">
                  <p:embed/>
                </p:oleObj>
              </mc:Choice>
              <mc:Fallback>
                <p:oleObj name="Equation" r:id="rId7" imgW="31242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3" y="2060576"/>
                        <a:ext cx="40925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90575259"/>
              </p:ext>
            </p:extLst>
          </p:nvPr>
        </p:nvGraphicFramePr>
        <p:xfrm>
          <a:off x="427038" y="1627188"/>
          <a:ext cx="21621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" name="Equation" r:id="rId9" imgW="1320800" imgH="254000" progId="Equation.3">
                  <p:embed/>
                </p:oleObj>
              </mc:Choice>
              <mc:Fallback>
                <p:oleObj name="Equation" r:id="rId9" imgW="1320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1627188"/>
                        <a:ext cx="21621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 bwMode="auto">
          <a:xfrm>
            <a:off x="4309092" y="2130707"/>
            <a:ext cx="160077" cy="249063"/>
          </a:xfrm>
          <a:prstGeom prst="rect">
            <a:avLst/>
          </a:prstGeom>
          <a:noFill/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065400" y="2130707"/>
            <a:ext cx="160077" cy="249063"/>
          </a:xfrm>
          <a:prstGeom prst="rect">
            <a:avLst/>
          </a:prstGeom>
          <a:noFill/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5" name="Elbow Connector 4"/>
          <p:cNvCxnSpPr>
            <a:stCxn id="44" idx="2"/>
            <a:endCxn id="24" idx="1"/>
          </p:cNvCxnSpPr>
          <p:nvPr/>
        </p:nvCxnSpPr>
        <p:spPr bwMode="auto">
          <a:xfrm rot="16200000" flipH="1">
            <a:off x="5716790" y="1052111"/>
            <a:ext cx="98842" cy="275416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Elbow Connector 52"/>
          <p:cNvCxnSpPr>
            <a:stCxn id="45" idx="2"/>
            <a:endCxn id="24" idx="1"/>
          </p:cNvCxnSpPr>
          <p:nvPr/>
        </p:nvCxnSpPr>
        <p:spPr bwMode="auto">
          <a:xfrm rot="16200000" flipH="1">
            <a:off x="4594944" y="-69735"/>
            <a:ext cx="98842" cy="499785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275711" y="4940484"/>
            <a:ext cx="456306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5" name="Picture 54" descr="obs-error_osse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/>
          <a:stretch/>
        </p:blipFill>
        <p:spPr>
          <a:xfrm>
            <a:off x="76968" y="3083666"/>
            <a:ext cx="5351497" cy="2947472"/>
          </a:xfrm>
          <a:prstGeom prst="rect">
            <a:avLst/>
          </a:prstGeom>
        </p:spPr>
      </p:pic>
      <p:sp>
        <p:nvSpPr>
          <p:cNvPr id="56" name="角丸四角形 4"/>
          <p:cNvSpPr/>
          <p:nvPr/>
        </p:nvSpPr>
        <p:spPr bwMode="auto">
          <a:xfrm>
            <a:off x="732014" y="3206530"/>
            <a:ext cx="3425048" cy="3643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Estimated 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157062" y="4885503"/>
            <a:ext cx="683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800000"/>
                </a:solidFill>
              </a:rPr>
              <a:t>True</a:t>
            </a:r>
            <a:endParaRPr lang="en-US" sz="1400" dirty="0">
              <a:solidFill>
                <a:srgbClr val="800000"/>
              </a:solidFill>
            </a:endParaRP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767810"/>
              </p:ext>
            </p:extLst>
          </p:nvPr>
        </p:nvGraphicFramePr>
        <p:xfrm>
          <a:off x="5079848" y="3390585"/>
          <a:ext cx="3925336" cy="145589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981334"/>
                <a:gridCol w="1074794"/>
                <a:gridCol w="887874"/>
                <a:gridCol w="9813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Experiment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σ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o(</a:t>
                      </a:r>
                      <a:r>
                        <a:rPr kumimoji="0" lang="en-US" altLang="ja-JP" sz="1200" b="0" baseline="-25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ini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R 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method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σ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o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37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true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3.0K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osse2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6.0K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OMA x OMB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800000"/>
                          </a:solidFill>
                        </a:rPr>
                        <a:t>3.3142K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osse05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1.5K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800000"/>
                          </a:solidFill>
                        </a:rPr>
                        <a:t>3.3538K</a:t>
                      </a:r>
                      <a:endParaRPr lang="en-US" b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5079848" y="4896499"/>
            <a:ext cx="4064152" cy="97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err="1" smtClean="0"/>
              <a:t>Desroziers</a:t>
            </a:r>
            <a:r>
              <a:rPr lang="en-US" sz="1600" dirty="0" smtClean="0"/>
              <a:t>’ Statistical estimation strategy has an ability to </a:t>
            </a:r>
            <a:r>
              <a:rPr lang="en-US" sz="1600" dirty="0" smtClean="0">
                <a:solidFill>
                  <a:srgbClr val="800000"/>
                </a:solidFill>
              </a:rPr>
              <a:t>steadily estimate the observation error in spite of bad initial value</a:t>
            </a:r>
            <a:r>
              <a:rPr lang="en-US" sz="1600" dirty="0" smtClean="0"/>
              <a:t>, though it is a little bit </a:t>
            </a:r>
            <a:r>
              <a:rPr lang="en-US" sz="1600" dirty="0" smtClean="0">
                <a:solidFill>
                  <a:srgbClr val="800000"/>
                </a:solidFill>
              </a:rPr>
              <a:t>overestimation</a:t>
            </a:r>
            <a:r>
              <a:rPr lang="en-US" sz="1600" dirty="0" smtClean="0"/>
              <a:t>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6899576" y="2652779"/>
            <a:ext cx="193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/>
              <a:t>called </a:t>
            </a:r>
            <a:r>
              <a:rPr lang="en-US" sz="1100" i="1" dirty="0" smtClean="0"/>
              <a:t>OMA x OMB method</a:t>
            </a:r>
            <a:endParaRPr lang="en-US" sz="1100" i="1" baseline="30000" dirty="0"/>
          </a:p>
        </p:txBody>
      </p:sp>
      <p:sp>
        <p:nvSpPr>
          <p:cNvPr id="31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角丸四角形 10"/>
          <p:cNvSpPr/>
          <p:nvPr/>
        </p:nvSpPr>
        <p:spPr bwMode="auto">
          <a:xfrm>
            <a:off x="182879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6794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2" grpId="0" animBg="1"/>
      <p:bldP spid="44" grpId="0" animBg="1"/>
      <p:bldP spid="45" grpId="0" animBg="1"/>
      <p:bldP spid="56" grpId="0" animBg="1"/>
      <p:bldP spid="57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416"/>
          <a:stretch/>
        </p:blipFill>
        <p:spPr>
          <a:xfrm>
            <a:off x="534730" y="1542115"/>
            <a:ext cx="3940373" cy="296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角丸四角形 10"/>
          <p:cNvSpPr/>
          <p:nvPr/>
        </p:nvSpPr>
        <p:spPr bwMode="auto">
          <a:xfrm rot="20700000">
            <a:off x="769" y="651681"/>
            <a:ext cx="3963900" cy="527802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600" dirty="0" smtClean="0">
                <a:solidFill>
                  <a:schemeClr val="tx1"/>
                </a:solidFill>
                <a:latin typeface="Calibri"/>
                <a:cs typeface="Calibri"/>
              </a:rPr>
              <a:t>Introduction</a:t>
            </a:r>
            <a:endParaRPr kumimoji="0" lang="ja-JP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13" y="1542115"/>
            <a:ext cx="1963383" cy="296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534730" y="4446021"/>
            <a:ext cx="394037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“</a:t>
            </a:r>
            <a:r>
              <a:rPr lang="en-US" altLang="ja-JP" sz="1600" b="1" dirty="0" err="1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Himawari</a:t>
            </a:r>
            <a:r>
              <a:rPr lang="en-US" altLang="ja-JP" sz="16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” (=sunflower in Japanese)</a:t>
            </a:r>
            <a:endParaRPr lang="en-US" altLang="ja-JP" sz="1600" b="1" dirty="0">
              <a:solidFill>
                <a:srgbClr val="8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7213" y="4446021"/>
            <a:ext cx="1963383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Himawari-8</a:t>
            </a:r>
          </a:p>
          <a:p>
            <a:pPr algn="ctr"/>
            <a:r>
              <a:rPr lang="en-US" altLang="ja-JP" sz="14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(my focus satellite!)</a:t>
            </a:r>
            <a:endParaRPr lang="en-US" altLang="ja-JP" sz="1400" b="1" dirty="0">
              <a:solidFill>
                <a:srgbClr val="8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08757220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8" y="214418"/>
            <a:ext cx="8961121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Simultaneous Estimation Strategy</a:t>
            </a:r>
            <a:endParaRPr lang="en-US" sz="2400" b="0" dirty="0"/>
          </a:p>
        </p:txBody>
      </p:sp>
      <p:sp>
        <p:nvSpPr>
          <p:cNvPr id="115" name="角丸四角形 10"/>
          <p:cNvSpPr/>
          <p:nvPr/>
        </p:nvSpPr>
        <p:spPr bwMode="auto">
          <a:xfrm>
            <a:off x="624602" y="773057"/>
            <a:ext cx="2904904" cy="464766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Simultaneous Approach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6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35903124"/>
              </p:ext>
            </p:extLst>
          </p:nvPr>
        </p:nvGraphicFramePr>
        <p:xfrm>
          <a:off x="2324100" y="1839913"/>
          <a:ext cx="6350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1" name="Equation" r:id="rId3" imgW="292100" imgH="190500" progId="Equation.3">
                  <p:embed/>
                </p:oleObj>
              </mc:Choice>
              <mc:Fallback>
                <p:oleObj name="Equation" r:id="rId3" imgW="2921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1839913"/>
                        <a:ext cx="63500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7" name="Straight Arrow Connector 116"/>
          <p:cNvCxnSpPr>
            <a:stCxn id="116" idx="2"/>
          </p:cNvCxnSpPr>
          <p:nvPr/>
        </p:nvCxnSpPr>
        <p:spPr bwMode="auto">
          <a:xfrm>
            <a:off x="2642574" y="2254061"/>
            <a:ext cx="0" cy="4038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カギ線コネクタ 39"/>
          <p:cNvCxnSpPr>
            <a:stCxn id="116" idx="1"/>
          </p:cNvCxnSpPr>
          <p:nvPr/>
        </p:nvCxnSpPr>
        <p:spPr bwMode="auto">
          <a:xfrm rot="10800000" flipH="1" flipV="1">
            <a:off x="2324100" y="2047080"/>
            <a:ext cx="1436306" cy="3819227"/>
          </a:xfrm>
          <a:prstGeom prst="bentConnector4">
            <a:avLst>
              <a:gd name="adj1" fmla="val -39647"/>
              <a:gd name="adj2" fmla="val 113317"/>
            </a:avLst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カギ線コネクタ 39"/>
          <p:cNvCxnSpPr>
            <a:stCxn id="116" idx="3"/>
          </p:cNvCxnSpPr>
          <p:nvPr/>
        </p:nvCxnSpPr>
        <p:spPr bwMode="auto">
          <a:xfrm>
            <a:off x="2959100" y="2047081"/>
            <a:ext cx="5013716" cy="2653663"/>
          </a:xfrm>
          <a:prstGeom prst="bentConnector3">
            <a:avLst>
              <a:gd name="adj1" fmla="val 109432"/>
            </a:avLst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20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70467893"/>
              </p:ext>
            </p:extLst>
          </p:nvPr>
        </p:nvGraphicFramePr>
        <p:xfrm>
          <a:off x="5472679" y="1657403"/>
          <a:ext cx="849305" cy="41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Equation" r:id="rId5" imgW="495300" imgH="241300" progId="Equation.3">
                  <p:embed/>
                </p:oleObj>
              </mc:Choice>
              <mc:Fallback>
                <p:oleObj name="Equation" r:id="rId5" imgW="495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679" y="1657403"/>
                        <a:ext cx="849305" cy="413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066" y="2657930"/>
            <a:ext cx="6132077" cy="3626221"/>
          </a:xfrm>
          <a:prstGeom prst="rect">
            <a:avLst/>
          </a:prstGeom>
        </p:spPr>
      </p:pic>
      <p:graphicFrame>
        <p:nvGraphicFramePr>
          <p:cNvPr id="122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38370632"/>
              </p:ext>
            </p:extLst>
          </p:nvPr>
        </p:nvGraphicFramePr>
        <p:xfrm>
          <a:off x="901642" y="3469204"/>
          <a:ext cx="891753" cy="44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3" name="Equation" r:id="rId8" imgW="482600" imgH="241300" progId="Equation.3">
                  <p:embed/>
                </p:oleObj>
              </mc:Choice>
              <mc:Fallback>
                <p:oleObj name="Equation" r:id="rId8" imgW="482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642" y="3469204"/>
                        <a:ext cx="891753" cy="445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76482912"/>
              </p:ext>
            </p:extLst>
          </p:nvPr>
        </p:nvGraphicFramePr>
        <p:xfrm>
          <a:off x="828071" y="1315682"/>
          <a:ext cx="124301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4" name="Equation" r:id="rId10" imgW="723900" imgH="241300" progId="Equation.3">
                  <p:embed/>
                </p:oleObj>
              </mc:Choice>
              <mc:Fallback>
                <p:oleObj name="Equation" r:id="rId10" imgW="723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071" y="1315682"/>
                        <a:ext cx="1243012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4" name="カギ線コネクタ 39"/>
          <p:cNvCxnSpPr>
            <a:stCxn id="116" idx="0"/>
            <a:endCxn id="123" idx="3"/>
          </p:cNvCxnSpPr>
          <p:nvPr/>
        </p:nvCxnSpPr>
        <p:spPr bwMode="auto">
          <a:xfrm rot="16200000" flipV="1">
            <a:off x="2198393" y="1395541"/>
            <a:ext cx="316872" cy="571491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9555933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8" y="214418"/>
            <a:ext cx="8961121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Model </a:t>
            </a:r>
            <a:r>
              <a:rPr lang="en-US" sz="2400" dirty="0"/>
              <a:t>D</a:t>
            </a:r>
            <a:r>
              <a:rPr lang="en-US" sz="2400" dirty="0" smtClean="0"/>
              <a:t>omain of Simultaneous Estimation Experiment</a:t>
            </a:r>
            <a:endParaRPr lang="en-US" sz="2400" b="0" dirty="0"/>
          </a:p>
        </p:txBody>
      </p:sp>
      <p:pic>
        <p:nvPicPr>
          <p:cNvPr id="79" name="Picture 78" descr="simulation_ar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66"/>
            <a:ext cx="4931410" cy="4931410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 bwMode="auto">
          <a:xfrm>
            <a:off x="1283491" y="5389941"/>
            <a:ext cx="0" cy="10684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807539" y="5122828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21:00/16</a:t>
            </a:r>
          </a:p>
        </p:txBody>
      </p:sp>
      <p:sp>
        <p:nvSpPr>
          <p:cNvPr id="82" name="テキスト ボックス 25"/>
          <p:cNvSpPr txBox="1"/>
          <p:nvPr/>
        </p:nvSpPr>
        <p:spPr>
          <a:xfrm>
            <a:off x="410535" y="5362009"/>
            <a:ext cx="746510" cy="338554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OSSE</a:t>
            </a:r>
          </a:p>
        </p:txBody>
      </p:sp>
      <p:cxnSp>
        <p:nvCxnSpPr>
          <p:cNvPr id="83" name="Straight Arrow Connector 82"/>
          <p:cNvCxnSpPr/>
          <p:nvPr/>
        </p:nvCxnSpPr>
        <p:spPr bwMode="auto">
          <a:xfrm>
            <a:off x="1283491" y="5531288"/>
            <a:ext cx="283830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>
            <a:off x="1961348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>
            <a:off x="2445143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>
            <a:off x="2918029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/>
          <p:nvPr/>
        </p:nvCxnSpPr>
        <p:spPr bwMode="auto">
          <a:xfrm>
            <a:off x="4121793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1485396" y="5122828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22:00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1961348" y="5121661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22:15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 bwMode="auto">
          <a:xfrm>
            <a:off x="2442077" y="5118497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22:30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3645840" y="5120494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end</a:t>
            </a:r>
          </a:p>
        </p:txBody>
      </p:sp>
      <p:sp>
        <p:nvSpPr>
          <p:cNvPr id="92" name="テキスト ボックス 25"/>
          <p:cNvSpPr txBox="1"/>
          <p:nvPr/>
        </p:nvSpPr>
        <p:spPr>
          <a:xfrm>
            <a:off x="410535" y="6147788"/>
            <a:ext cx="746510" cy="338554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Real</a:t>
            </a:r>
          </a:p>
        </p:txBody>
      </p:sp>
      <p:cxnSp>
        <p:nvCxnSpPr>
          <p:cNvPr id="93" name="Straight Arrow Connector 92"/>
          <p:cNvCxnSpPr/>
          <p:nvPr/>
        </p:nvCxnSpPr>
        <p:spPr bwMode="auto">
          <a:xfrm>
            <a:off x="1283491" y="6317067"/>
            <a:ext cx="283830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Connector 93"/>
          <p:cNvCxnSpPr/>
          <p:nvPr/>
        </p:nvCxnSpPr>
        <p:spPr bwMode="auto">
          <a:xfrm>
            <a:off x="1961348" y="617572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/>
          <p:cNvCxnSpPr/>
          <p:nvPr/>
        </p:nvCxnSpPr>
        <p:spPr bwMode="auto">
          <a:xfrm>
            <a:off x="2445143" y="617572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Connector 95"/>
          <p:cNvCxnSpPr/>
          <p:nvPr/>
        </p:nvCxnSpPr>
        <p:spPr bwMode="auto">
          <a:xfrm>
            <a:off x="2918029" y="617572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Connector 96"/>
          <p:cNvCxnSpPr/>
          <p:nvPr/>
        </p:nvCxnSpPr>
        <p:spPr bwMode="auto">
          <a:xfrm>
            <a:off x="4121793" y="617572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角丸四角形 7"/>
          <p:cNvSpPr/>
          <p:nvPr/>
        </p:nvSpPr>
        <p:spPr bwMode="auto">
          <a:xfrm>
            <a:off x="1694495" y="6395909"/>
            <a:ext cx="2647659" cy="329935"/>
          </a:xfrm>
          <a:prstGeom prst="roundRect">
            <a:avLst/>
          </a:prstGeom>
          <a:ln w="19050">
            <a:solidFill>
              <a:srgbClr val="005024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GOES-13 ch.3</a:t>
            </a: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2110893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Connector 99"/>
          <p:cNvCxnSpPr/>
          <p:nvPr/>
        </p:nvCxnSpPr>
        <p:spPr bwMode="auto">
          <a:xfrm>
            <a:off x="2594688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/>
          <p:nvPr/>
        </p:nvCxnSpPr>
        <p:spPr bwMode="auto">
          <a:xfrm>
            <a:off x="3067574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Connector 101"/>
          <p:cNvCxnSpPr/>
          <p:nvPr/>
        </p:nvCxnSpPr>
        <p:spPr bwMode="auto">
          <a:xfrm>
            <a:off x="2268791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>
            <a:off x="2752586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Connector 103"/>
          <p:cNvCxnSpPr/>
          <p:nvPr/>
        </p:nvCxnSpPr>
        <p:spPr bwMode="auto">
          <a:xfrm>
            <a:off x="3225472" y="538994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角丸四角形 7"/>
          <p:cNvSpPr/>
          <p:nvPr/>
        </p:nvSpPr>
        <p:spPr bwMode="auto">
          <a:xfrm>
            <a:off x="1694495" y="5610130"/>
            <a:ext cx="2647659" cy="329935"/>
          </a:xfrm>
          <a:prstGeom prst="roundRect">
            <a:avLst/>
          </a:prstGeom>
          <a:ln w="19050">
            <a:solidFill>
              <a:srgbClr val="005024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Simulated infrared obs.</a:t>
            </a: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 bwMode="auto">
          <a:xfrm>
            <a:off x="3062076" y="5079746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…</a:t>
            </a: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 bwMode="auto">
          <a:xfrm>
            <a:off x="4720708" y="984666"/>
            <a:ext cx="4423292" cy="6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None/>
            </a:pPr>
            <a:r>
              <a:rPr lang="en-US" sz="1600" u="sng" dirty="0" smtClean="0"/>
              <a:t>OSSE</a:t>
            </a:r>
            <a:endParaRPr lang="en-US" sz="1600" u="sng" dirty="0"/>
          </a:p>
          <a:p>
            <a:pPr lvl="1"/>
            <a:r>
              <a:rPr lang="en-US" sz="1600" dirty="0" smtClean="0">
                <a:solidFill>
                  <a:srgbClr val="000090"/>
                </a:solidFill>
              </a:rPr>
              <a:t>Simulated “True” observation </a:t>
            </a:r>
            <a:r>
              <a:rPr lang="en-US" sz="1600" dirty="0" smtClean="0"/>
              <a:t>(i.e. error is perfectly controlled) is assimilated</a:t>
            </a:r>
          </a:p>
          <a:p>
            <a:pPr lvl="1"/>
            <a:r>
              <a:rPr lang="en-US" sz="1600" dirty="0" smtClean="0"/>
              <a:t>Every 5 minutes</a:t>
            </a:r>
          </a:p>
          <a:p>
            <a:pPr lvl="1"/>
            <a:r>
              <a:rPr lang="en-US" sz="1600" dirty="0" smtClean="0"/>
              <a:t>Observations are the same grid as simulation</a:t>
            </a:r>
          </a:p>
          <a:p>
            <a:pPr lvl="1"/>
            <a:r>
              <a:rPr lang="en-US" sz="1600" dirty="0" smtClean="0">
                <a:solidFill>
                  <a:srgbClr val="800000"/>
                </a:solidFill>
              </a:rPr>
              <a:t>To check whether simultaneous estimation works with strongly non-linear case: infrared radiance assimilation</a:t>
            </a:r>
          </a:p>
        </p:txBody>
      </p:sp>
      <p:sp>
        <p:nvSpPr>
          <p:cNvPr id="108" name="Content Placeholder 2"/>
          <p:cNvSpPr txBox="1">
            <a:spLocks/>
          </p:cNvSpPr>
          <p:nvPr/>
        </p:nvSpPr>
        <p:spPr bwMode="auto">
          <a:xfrm>
            <a:off x="4720708" y="3469737"/>
            <a:ext cx="4423292" cy="6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None/>
            </a:pPr>
            <a:r>
              <a:rPr lang="en-US" sz="1600" u="sng" dirty="0" smtClean="0"/>
              <a:t>Real observation assimilation</a:t>
            </a:r>
          </a:p>
          <a:p>
            <a:pPr lvl="1"/>
            <a:r>
              <a:rPr lang="en-US" sz="1600" dirty="0" smtClean="0">
                <a:solidFill>
                  <a:srgbClr val="000090"/>
                </a:solidFill>
              </a:rPr>
              <a:t>Channel 3 of GOES-13 </a:t>
            </a:r>
            <a:r>
              <a:rPr lang="en-US" sz="1600" dirty="0" smtClean="0"/>
              <a:t>(infrared water vapor channel) is assimilated</a:t>
            </a:r>
          </a:p>
          <a:p>
            <a:pPr lvl="1"/>
            <a:r>
              <a:rPr lang="en-US" sz="1600" dirty="0" smtClean="0"/>
              <a:t>Each observation is the average of 7*</a:t>
            </a:r>
            <a:r>
              <a:rPr lang="en-US" sz="1600" dirty="0"/>
              <a:t>5</a:t>
            </a:r>
            <a:r>
              <a:rPr lang="en-US" sz="1600" dirty="0" smtClean="0"/>
              <a:t> pixels</a:t>
            </a:r>
          </a:p>
          <a:p>
            <a:pPr lvl="1"/>
            <a:r>
              <a:rPr lang="en-US" sz="1600" dirty="0" smtClean="0"/>
              <a:t>Every 15 minutes(Rapid scan)</a:t>
            </a:r>
          </a:p>
          <a:p>
            <a:pPr lvl="1"/>
            <a:r>
              <a:rPr lang="en-US" sz="1600" dirty="0" smtClean="0">
                <a:solidFill>
                  <a:srgbClr val="800000"/>
                </a:solidFill>
              </a:rPr>
              <a:t>To estimate appropriate observation error &amp; inflation factor.</a:t>
            </a:r>
          </a:p>
        </p:txBody>
      </p:sp>
      <p:sp>
        <p:nvSpPr>
          <p:cNvPr id="109" name="Content Placeholder 2"/>
          <p:cNvSpPr txBox="1">
            <a:spLocks/>
          </p:cNvSpPr>
          <p:nvPr/>
        </p:nvSpPr>
        <p:spPr bwMode="auto">
          <a:xfrm>
            <a:off x="615740" y="4071576"/>
            <a:ext cx="3842872" cy="6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smtClean="0"/>
              <a:t>Grid: 27km*27km (199*149)</a:t>
            </a:r>
          </a:p>
          <a:p>
            <a:pPr lvl="1"/>
            <a:r>
              <a:rPr lang="en-US" sz="1600" dirty="0" smtClean="0"/>
              <a:t>1 domain simulation</a:t>
            </a:r>
          </a:p>
          <a:p>
            <a:pPr lvl="1"/>
            <a:endParaRPr lang="en-US" sz="1600" dirty="0" smtClean="0"/>
          </a:p>
        </p:txBody>
      </p:sp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571169"/>
              </p:ext>
            </p:extLst>
          </p:nvPr>
        </p:nvGraphicFramePr>
        <p:xfrm>
          <a:off x="7165903" y="5405288"/>
          <a:ext cx="1457960" cy="9121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8242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242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242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242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242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1" name="Content Placeholder 2"/>
          <p:cNvSpPr txBox="1">
            <a:spLocks/>
          </p:cNvSpPr>
          <p:nvPr/>
        </p:nvSpPr>
        <p:spPr bwMode="auto">
          <a:xfrm>
            <a:off x="7315866" y="6317423"/>
            <a:ext cx="1249505" cy="2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sz="1400" dirty="0" smtClean="0"/>
              <a:t>Simulation grid</a:t>
            </a:r>
          </a:p>
        </p:txBody>
      </p:sp>
      <p:cxnSp>
        <p:nvCxnSpPr>
          <p:cNvPr id="112" name="Straight Arrow Connector 111"/>
          <p:cNvCxnSpPr/>
          <p:nvPr/>
        </p:nvCxnSpPr>
        <p:spPr bwMode="auto">
          <a:xfrm>
            <a:off x="7165903" y="6389224"/>
            <a:ext cx="14579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" name="Content Placeholder 2"/>
          <p:cNvSpPr txBox="1">
            <a:spLocks/>
          </p:cNvSpPr>
          <p:nvPr/>
        </p:nvSpPr>
        <p:spPr bwMode="auto">
          <a:xfrm>
            <a:off x="6158605" y="5755212"/>
            <a:ext cx="800231" cy="2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sz="1400" dirty="0" err="1" smtClean="0"/>
              <a:t>Obs</a:t>
            </a:r>
            <a:r>
              <a:rPr lang="en-US" sz="1400" dirty="0" smtClean="0"/>
              <a:t>-pixel</a:t>
            </a:r>
          </a:p>
        </p:txBody>
      </p:sp>
      <p:cxnSp>
        <p:nvCxnSpPr>
          <p:cNvPr id="114" name="Straight Arrow Connector 113"/>
          <p:cNvCxnSpPr>
            <a:stCxn id="113" idx="3"/>
          </p:cNvCxnSpPr>
          <p:nvPr/>
        </p:nvCxnSpPr>
        <p:spPr bwMode="auto">
          <a:xfrm>
            <a:off x="6958836" y="5883539"/>
            <a:ext cx="314582" cy="1806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3522875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8" y="214418"/>
            <a:ext cx="8961121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Simultaneous Estimation of </a:t>
            </a:r>
            <a:r>
              <a:rPr kumimoji="0" lang="el-GR" altLang="ja-JP" sz="2400" b="0" dirty="0" smtClean="0">
                <a:latin typeface="Arial" panose="020B0604020202020204" pitchFamily="34" charset="0"/>
              </a:rPr>
              <a:t>σ</a:t>
            </a:r>
            <a:r>
              <a:rPr kumimoji="0" lang="en-US" altLang="ja-JP" sz="2400" b="0" baseline="-25000" dirty="0" smtClean="0">
                <a:latin typeface="Arial" panose="020B0604020202020204" pitchFamily="34" charset="0"/>
              </a:rPr>
              <a:t>o</a:t>
            </a:r>
            <a:r>
              <a:rPr kumimoji="0" lang="en-US" altLang="ja-JP" sz="2400" b="0" dirty="0" smtClean="0">
                <a:latin typeface="Arial" panose="020B0604020202020204" pitchFamily="34" charset="0"/>
              </a:rPr>
              <a:t> &amp; </a:t>
            </a:r>
            <a:r>
              <a:rPr kumimoji="0" lang="el-GR" altLang="ja-JP" sz="2400" b="0" dirty="0" smtClean="0">
                <a:latin typeface="Arial" panose="020B0604020202020204" pitchFamily="34" charset="0"/>
              </a:rPr>
              <a:t>Δ</a:t>
            </a:r>
            <a:r>
              <a:rPr kumimoji="0" lang="en-US" altLang="ja-JP" sz="2400" b="0" dirty="0" smtClean="0">
                <a:latin typeface="Arial" panose="020B0604020202020204" pitchFamily="34" charset="0"/>
              </a:rPr>
              <a:t> </a:t>
            </a:r>
            <a:r>
              <a:rPr lang="en-US" sz="2400" dirty="0" smtClean="0"/>
              <a:t>through OSSE</a:t>
            </a:r>
            <a:endParaRPr lang="en-US" sz="2400" b="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373844" y="5503445"/>
            <a:ext cx="456306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 descr="inflation_os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45" y="879099"/>
            <a:ext cx="5894944" cy="2947472"/>
          </a:xfrm>
          <a:prstGeom prst="rect">
            <a:avLst/>
          </a:prstGeom>
        </p:spPr>
      </p:pic>
      <p:pic>
        <p:nvPicPr>
          <p:cNvPr id="34" name="Picture 33" descr="obs-error_os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45" y="3646627"/>
            <a:ext cx="5894944" cy="2947472"/>
          </a:xfrm>
          <a:prstGeom prst="rect">
            <a:avLst/>
          </a:prstGeom>
        </p:spPr>
      </p:pic>
      <p:sp>
        <p:nvSpPr>
          <p:cNvPr id="35" name="角丸四角形 4"/>
          <p:cNvSpPr/>
          <p:nvPr/>
        </p:nvSpPr>
        <p:spPr bwMode="auto">
          <a:xfrm>
            <a:off x="830147" y="986853"/>
            <a:ext cx="3331588" cy="3643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Estimated Inflation factor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角丸四角形 4"/>
          <p:cNvSpPr/>
          <p:nvPr/>
        </p:nvSpPr>
        <p:spPr bwMode="auto">
          <a:xfrm>
            <a:off x="830147" y="3769491"/>
            <a:ext cx="3425048" cy="3643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Estimated 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55195" y="5459460"/>
            <a:ext cx="683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800000"/>
                </a:solidFill>
              </a:rPr>
              <a:t>True</a:t>
            </a:r>
            <a:endParaRPr lang="en-US" sz="1400" dirty="0">
              <a:solidFill>
                <a:srgbClr val="800000"/>
              </a:solidFill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289368"/>
              </p:ext>
            </p:extLst>
          </p:nvPr>
        </p:nvGraphicFramePr>
        <p:xfrm>
          <a:off x="5079848" y="1171585"/>
          <a:ext cx="3925336" cy="1483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981334"/>
                <a:gridCol w="1074794"/>
                <a:gridCol w="887874"/>
                <a:gridCol w="9813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Experiment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σ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o(</a:t>
                      </a:r>
                      <a:r>
                        <a:rPr kumimoji="0" lang="en-US" altLang="ja-JP" sz="1200" b="0" baseline="-25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ini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Δ</a:t>
                      </a:r>
                      <a:r>
                        <a:rPr kumimoji="0" lang="en-US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method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Δ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True-error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3.0K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(const.)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AMB x OMB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0.9996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osse2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6.0K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0.9966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osse05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1.5K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0.9966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26945"/>
              </p:ext>
            </p:extLst>
          </p:nvPr>
        </p:nvGraphicFramePr>
        <p:xfrm>
          <a:off x="5079848" y="3953546"/>
          <a:ext cx="3925336" cy="11125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981334"/>
                <a:gridCol w="1074794"/>
                <a:gridCol w="887874"/>
                <a:gridCol w="9813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Experiment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σ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o(</a:t>
                      </a:r>
                      <a:r>
                        <a:rPr kumimoji="0" lang="en-US" altLang="ja-JP" sz="1200" b="0" baseline="-25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ini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R 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method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σ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o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osse2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6.0K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OMA x OMB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3.3142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osse05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1.5K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3.3538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 bwMode="auto">
          <a:xfrm>
            <a:off x="8207094" y="1585350"/>
            <a:ext cx="660647" cy="998685"/>
          </a:xfrm>
          <a:prstGeom prst="rect">
            <a:avLst/>
          </a:prstGeom>
          <a:noFill/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8207093" y="4372810"/>
            <a:ext cx="660647" cy="635820"/>
          </a:xfrm>
          <a:prstGeom prst="rect">
            <a:avLst/>
          </a:prstGeom>
          <a:noFill/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5079848" y="2654097"/>
            <a:ext cx="4064152" cy="97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smtClean="0"/>
              <a:t>Since </a:t>
            </a:r>
            <a:r>
              <a:rPr kumimoji="0" lang="el-GR" altLang="ja-JP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kumimoji="0"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oscillated around 1.0, inflation are not required with GOES-13 infrared radiance assimilation case.</a:t>
            </a:r>
            <a:endParaRPr lang="en-US" sz="1600" dirty="0" smtClean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079848" y="5066066"/>
            <a:ext cx="4064152" cy="97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smtClean="0"/>
              <a:t>Simultaneous estimation strategy has an ability to </a:t>
            </a:r>
            <a:r>
              <a:rPr lang="en-US" sz="1600" dirty="0" smtClean="0">
                <a:solidFill>
                  <a:srgbClr val="800000"/>
                </a:solidFill>
              </a:rPr>
              <a:t>well estimate the observation error in spite of bad initial value</a:t>
            </a:r>
            <a:r>
              <a:rPr lang="en-US" sz="1600" dirty="0" smtClean="0"/>
              <a:t>, though it is a little bit </a:t>
            </a:r>
            <a:r>
              <a:rPr lang="en-US" sz="1600" dirty="0" smtClean="0">
                <a:solidFill>
                  <a:srgbClr val="800000"/>
                </a:solidFill>
              </a:rPr>
              <a:t>overestimation</a:t>
            </a:r>
            <a:r>
              <a:rPr lang="en-US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079048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8" y="214418"/>
            <a:ext cx="8961121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Simultaneous Estimation of </a:t>
            </a:r>
            <a:r>
              <a:rPr kumimoji="0" lang="el-GR" altLang="ja-JP" sz="2400" b="0" dirty="0" smtClean="0">
                <a:latin typeface="Arial" panose="020B0604020202020204" pitchFamily="34" charset="0"/>
              </a:rPr>
              <a:t>σ</a:t>
            </a:r>
            <a:r>
              <a:rPr kumimoji="0" lang="en-US" altLang="ja-JP" sz="2400" b="0" baseline="-25000" dirty="0" smtClean="0">
                <a:latin typeface="Arial" panose="020B0604020202020204" pitchFamily="34" charset="0"/>
              </a:rPr>
              <a:t>o</a:t>
            </a:r>
            <a:r>
              <a:rPr kumimoji="0" lang="en-US" altLang="ja-JP" sz="2400" b="0" dirty="0" smtClean="0">
                <a:latin typeface="Arial" panose="020B0604020202020204" pitchFamily="34" charset="0"/>
              </a:rPr>
              <a:t> &amp; </a:t>
            </a:r>
            <a:r>
              <a:rPr kumimoji="0" lang="el-GR" altLang="ja-JP" sz="2400" b="0" dirty="0" smtClean="0">
                <a:latin typeface="Arial" panose="020B0604020202020204" pitchFamily="34" charset="0"/>
              </a:rPr>
              <a:t>Δ</a:t>
            </a:r>
            <a:r>
              <a:rPr kumimoji="0" lang="en-US" altLang="ja-JP" sz="2400" b="0" dirty="0" smtClean="0">
                <a:latin typeface="Arial" panose="020B0604020202020204" pitchFamily="34" charset="0"/>
              </a:rPr>
              <a:t> </a:t>
            </a:r>
            <a:r>
              <a:rPr lang="en-US" sz="2400" dirty="0" smtClean="0"/>
              <a:t>with Real GOES-13 Data </a:t>
            </a:r>
            <a:endParaRPr lang="en-US" sz="2400" b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2" y="653396"/>
            <a:ext cx="7135975" cy="3567988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678800"/>
              </p:ext>
            </p:extLst>
          </p:nvPr>
        </p:nvGraphicFramePr>
        <p:xfrm>
          <a:off x="182879" y="4028670"/>
          <a:ext cx="8024214" cy="5715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04843"/>
                <a:gridCol w="1757684"/>
                <a:gridCol w="1452001"/>
                <a:gridCol w="1604843"/>
                <a:gridCol w="1604843"/>
              </a:tblGrid>
              <a:tr h="26991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Experiment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Δ</a:t>
                      </a:r>
                      <a:r>
                        <a:rPr kumimoji="0" lang="en-US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method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R 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method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σ</a:t>
                      </a:r>
                      <a:r>
                        <a:rPr kumimoji="0" lang="en-US" altLang="ja-JP" sz="1200" b="0" baseline="-25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o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ja-JP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Δ</a:t>
                      </a:r>
                      <a:endParaRPr kumimoji="0" lang="en-US" altLang="ja-JP" sz="1200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919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Real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AMB x OMB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OMA x OMB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1.4942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0.9697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4666992"/>
            <a:ext cx="9144000" cy="59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 smtClean="0"/>
              <a:t>The results are largely oscillating, but I could not simulate more due to the computational cost.</a:t>
            </a:r>
          </a:p>
          <a:p>
            <a:pPr lvl="1"/>
            <a:r>
              <a:rPr lang="en-US" sz="1600" dirty="0" smtClean="0"/>
              <a:t>However, last several hours seems to have weak tendency.</a:t>
            </a:r>
          </a:p>
          <a:p>
            <a:pPr lvl="1"/>
            <a:r>
              <a:rPr lang="en-US" sz="1600" dirty="0" smtClean="0"/>
              <a:t>Since adaptive </a:t>
            </a:r>
            <a:r>
              <a:rPr kumimoji="0" lang="el-GR" altLang="ja-JP" sz="1600" dirty="0" smtClean="0">
                <a:solidFill>
                  <a:srgbClr val="006A00"/>
                </a:solidFill>
                <a:latin typeface="Arial" panose="020B0604020202020204" pitchFamily="34" charset="0"/>
              </a:rPr>
              <a:t>Δ</a:t>
            </a:r>
            <a:r>
              <a:rPr kumimoji="0"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is around -3% in average,</a:t>
            </a:r>
            <a:r>
              <a:rPr lang="en-US" sz="1600" dirty="0" smtClean="0"/>
              <a:t> it might need to give larger weight on observation error than using the inflation factor of 1.0.</a:t>
            </a:r>
          </a:p>
          <a:p>
            <a:pPr lvl="1"/>
            <a:r>
              <a:rPr kumimoji="0" lang="el-GR" altLang="ja-JP" sz="1600" dirty="0" smtClean="0">
                <a:solidFill>
                  <a:srgbClr val="800000"/>
                </a:solidFill>
                <a:latin typeface="Arial" panose="020B0604020202020204" pitchFamily="34" charset="0"/>
              </a:rPr>
              <a:t>σ</a:t>
            </a:r>
            <a:r>
              <a:rPr kumimoji="0" lang="en-US" altLang="ja-JP" sz="1600" baseline="-25000" dirty="0" smtClean="0">
                <a:solidFill>
                  <a:srgbClr val="800000"/>
                </a:solidFill>
                <a:latin typeface="Arial" panose="020B0604020202020204" pitchFamily="34" charset="0"/>
              </a:rPr>
              <a:t>o</a:t>
            </a:r>
            <a:r>
              <a:rPr lang="en-US" sz="1600" dirty="0" smtClean="0"/>
              <a:t> is much smaller than typically used value of ~2.5-3.0K.</a:t>
            </a:r>
          </a:p>
          <a:p>
            <a:pPr lvl="2"/>
            <a:r>
              <a:rPr lang="en-US" sz="1600" dirty="0" smtClean="0"/>
              <a:t>Assimilation strategy can greatly change the value of appropriate observation error.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</p:txBody>
      </p:sp>
      <p:sp>
        <p:nvSpPr>
          <p:cNvPr id="20" name="Rectangle 19"/>
          <p:cNvSpPr/>
          <p:nvPr/>
        </p:nvSpPr>
        <p:spPr bwMode="auto">
          <a:xfrm>
            <a:off x="7107560" y="4345033"/>
            <a:ext cx="605671" cy="217976"/>
          </a:xfrm>
          <a:prstGeom prst="rect">
            <a:avLst/>
          </a:prstGeom>
          <a:noFill/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512308" y="4345033"/>
            <a:ext cx="586013" cy="217976"/>
          </a:xfrm>
          <a:prstGeom prst="rect">
            <a:avLst/>
          </a:prstGeom>
          <a:noFill/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9634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rgbClr val="FFFFFF"/>
                </a:solidFill>
              </a:rPr>
              <a:t>1. Introduction    </a:t>
            </a:r>
            <a:r>
              <a:rPr lang="en-US" sz="1050" dirty="0">
                <a:solidFill>
                  <a:srgbClr val="7F7F7F"/>
                </a:solidFill>
              </a:rPr>
              <a:t>2. Methodology    3. Results    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14418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0" dirty="0" smtClean="0"/>
              <a:t>Characteristics of Infrared Satellite Observation</a:t>
            </a:r>
            <a:endParaRPr lang="en-US" sz="24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936"/>
          <a:stretch/>
        </p:blipFill>
        <p:spPr>
          <a:xfrm>
            <a:off x="2282989" y="772402"/>
            <a:ext cx="3940374" cy="296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8865" y="3773541"/>
            <a:ext cx="8825135" cy="149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/>
              <a:t>Radiance depends on Temperature, Moisture and Cloud Microphysical Variables</a:t>
            </a:r>
          </a:p>
          <a:p>
            <a:pPr lvl="2">
              <a:buFont typeface="Wingdings" charset="0"/>
              <a:buChar char="Ø"/>
            </a:pPr>
            <a:r>
              <a:rPr lang="en-US" sz="1800" dirty="0" smtClean="0"/>
              <a:t>Can provide information especially about </a:t>
            </a:r>
            <a:r>
              <a:rPr lang="en-US" sz="1800" u="sng" dirty="0" smtClean="0">
                <a:solidFill>
                  <a:srgbClr val="800000"/>
                </a:solidFill>
              </a:rPr>
              <a:t>moisture profile </a:t>
            </a:r>
            <a:r>
              <a:rPr lang="en-US" sz="1400" dirty="0" smtClean="0"/>
              <a:t>[</a:t>
            </a:r>
            <a:r>
              <a:rPr lang="en-US" sz="1400" i="1" dirty="0" smtClean="0"/>
              <a:t>Singh et al. 2014</a:t>
            </a:r>
            <a:r>
              <a:rPr lang="en-US" sz="1400" dirty="0" smtClean="0"/>
              <a:t>]</a:t>
            </a:r>
          </a:p>
          <a:p>
            <a:pPr lvl="2">
              <a:buFont typeface="Wingdings" charset="0"/>
              <a:buChar char="Ø"/>
            </a:pPr>
            <a:r>
              <a:rPr lang="en-US" sz="1800" dirty="0" smtClean="0"/>
              <a:t>Impact does not last long because of </a:t>
            </a:r>
            <a:r>
              <a:rPr lang="en-US" sz="1800" u="sng" dirty="0" smtClean="0">
                <a:solidFill>
                  <a:srgbClr val="800000"/>
                </a:solidFill>
              </a:rPr>
              <a:t>small sensitivity on wind &amp; pressure</a:t>
            </a:r>
            <a:r>
              <a:rPr lang="en-US" sz="1800" dirty="0" smtClean="0"/>
              <a:t> fields. </a:t>
            </a:r>
            <a:r>
              <a:rPr lang="en-US" sz="1400" dirty="0" smtClean="0"/>
              <a:t>[</a:t>
            </a:r>
            <a:r>
              <a:rPr lang="en-US" sz="1400" i="1" dirty="0" err="1" smtClean="0"/>
              <a:t>Otkin</a:t>
            </a:r>
            <a:r>
              <a:rPr lang="en-US" sz="1400" i="1" dirty="0" smtClean="0"/>
              <a:t> et al. 2012, Jones et al. 2014</a:t>
            </a:r>
            <a:r>
              <a:rPr lang="en-US" sz="1400" dirty="0" smtClean="0"/>
              <a:t>]</a:t>
            </a:r>
            <a:endParaRPr lang="en-US" sz="1400" dirty="0"/>
          </a:p>
          <a:p>
            <a:pPr lvl="1"/>
            <a:r>
              <a:rPr lang="en-US" sz="1800" dirty="0"/>
              <a:t>2D field </a:t>
            </a:r>
            <a:r>
              <a:rPr lang="en-US" sz="1800" dirty="0" smtClean="0"/>
              <a:t>observation</a:t>
            </a:r>
          </a:p>
          <a:p>
            <a:pPr lvl="2">
              <a:buFont typeface="Wingdings" charset="0"/>
              <a:buChar char="Ø"/>
            </a:pPr>
            <a:r>
              <a:rPr lang="en-US" sz="1800" u="sng" dirty="0" smtClean="0">
                <a:solidFill>
                  <a:srgbClr val="800000"/>
                </a:solidFill>
              </a:rPr>
              <a:t>Hemispheric</a:t>
            </a:r>
            <a:r>
              <a:rPr lang="en-US" sz="1800" dirty="0" smtClean="0"/>
              <a:t> coverage with </a:t>
            </a:r>
            <a:r>
              <a:rPr lang="en-US" sz="1800" u="sng" dirty="0" smtClean="0">
                <a:solidFill>
                  <a:srgbClr val="800000"/>
                </a:solidFill>
              </a:rPr>
              <a:t>continuous</a:t>
            </a:r>
            <a:r>
              <a:rPr lang="en-US" sz="1800" dirty="0" smtClean="0"/>
              <a:t> observation</a:t>
            </a:r>
          </a:p>
          <a:p>
            <a:pPr lvl="2">
              <a:buFont typeface="Wingdings" charset="0"/>
              <a:buChar char="Ø"/>
            </a:pPr>
            <a:r>
              <a:rPr lang="en-US" sz="1800" dirty="0" smtClean="0"/>
              <a:t>Lack </a:t>
            </a:r>
            <a:r>
              <a:rPr lang="en-US" sz="1800" dirty="0"/>
              <a:t>of </a:t>
            </a:r>
            <a:r>
              <a:rPr lang="en-US" sz="1800" u="sng" dirty="0">
                <a:solidFill>
                  <a:srgbClr val="800000"/>
                </a:solidFill>
              </a:rPr>
              <a:t>vertical Information</a:t>
            </a:r>
          </a:p>
          <a:p>
            <a:pPr marL="144061" lvl="1" indent="0">
              <a:buNone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7156566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rgbClr val="FFFFFF"/>
                </a:solidFill>
              </a:rPr>
              <a:t>1. Introduction    </a:t>
            </a:r>
            <a:r>
              <a:rPr lang="en-US" sz="1050" dirty="0">
                <a:solidFill>
                  <a:srgbClr val="7F7F7F"/>
                </a:solidFill>
              </a:rPr>
              <a:t>2. Methodology    3. Results    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14418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0" dirty="0" smtClean="0"/>
              <a:t>New Satellites!  ~Advanced Imagers~</a:t>
            </a:r>
            <a:endParaRPr lang="en-US" sz="2400" b="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82879" y="858825"/>
            <a:ext cx="8845953" cy="191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None/>
            </a:pPr>
            <a:r>
              <a:rPr lang="en-US" sz="1800" b="1" dirty="0" smtClean="0"/>
              <a:t>Advanced </a:t>
            </a:r>
            <a:r>
              <a:rPr lang="en-US" sz="1800" b="1" dirty="0" smtClean="0"/>
              <a:t>“</a:t>
            </a:r>
            <a:r>
              <a:rPr lang="en-US" sz="1800" b="1" dirty="0" err="1" smtClean="0"/>
              <a:t>Himawari</a:t>
            </a:r>
            <a:r>
              <a:rPr lang="en-US" sz="1800" b="1" dirty="0" smtClean="0"/>
              <a:t>” </a:t>
            </a:r>
            <a:r>
              <a:rPr lang="en-US" sz="1800" b="1" dirty="0" smtClean="0"/>
              <a:t>Imager </a:t>
            </a:r>
            <a:r>
              <a:rPr lang="en-US" sz="1800" dirty="0" smtClean="0"/>
              <a:t>(AHI) &amp; </a:t>
            </a:r>
            <a:r>
              <a:rPr lang="en-US" sz="1800" b="1" dirty="0" smtClean="0"/>
              <a:t>Advanced Baseline Imager </a:t>
            </a:r>
            <a:r>
              <a:rPr lang="en-US" sz="1800" dirty="0" smtClean="0"/>
              <a:t>(GOES-R ABI)</a:t>
            </a:r>
          </a:p>
          <a:p>
            <a:pPr lvl="1"/>
            <a:r>
              <a:rPr lang="en-US" sz="1800" dirty="0"/>
              <a:t>with high-resolution (~2-4km) at anytime (~every 10-15min)</a:t>
            </a:r>
          </a:p>
          <a:p>
            <a:pPr lvl="2">
              <a:buFont typeface="Wingdings" charset="0"/>
              <a:buChar char="Ø"/>
            </a:pPr>
            <a:r>
              <a:rPr lang="en-US" sz="1800" u="sng" dirty="0" smtClean="0">
                <a:solidFill>
                  <a:srgbClr val="800000"/>
                </a:solidFill>
              </a:rPr>
              <a:t>High temporal frequency </a:t>
            </a:r>
            <a:r>
              <a:rPr lang="en-US" sz="1800" dirty="0" smtClean="0"/>
              <a:t>can be the solution to small de-correlation time scale</a:t>
            </a:r>
          </a:p>
          <a:p>
            <a:pPr lvl="1"/>
            <a:r>
              <a:rPr lang="en-US" sz="1800" dirty="0"/>
              <a:t>3</a:t>
            </a:r>
            <a:r>
              <a:rPr lang="en-US" sz="1800" dirty="0" smtClean="0"/>
              <a:t> Water Vapor (WV) channels</a:t>
            </a:r>
          </a:p>
          <a:p>
            <a:pPr lvl="2">
              <a:buFont typeface="Wingdings" charset="0"/>
              <a:buChar char="Ø"/>
            </a:pPr>
            <a:r>
              <a:rPr lang="en-US" sz="1800" dirty="0" smtClean="0"/>
              <a:t>Expected to provide </a:t>
            </a:r>
            <a:r>
              <a:rPr lang="en-US" sz="1800" u="sng" dirty="0" smtClean="0">
                <a:solidFill>
                  <a:srgbClr val="800000"/>
                </a:solidFill>
              </a:rPr>
              <a:t>vertical information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2880" y="2774920"/>
            <a:ext cx="6836883" cy="3617096"/>
            <a:chOff x="182880" y="3240904"/>
            <a:chExt cx="6836883" cy="36170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2880" y="3240904"/>
              <a:ext cx="4462652" cy="3617096"/>
            </a:xfrm>
            <a:prstGeom prst="rect">
              <a:avLst/>
            </a:prstGeom>
          </p:spPr>
        </p:pic>
        <p:pic>
          <p:nvPicPr>
            <p:cNvPr id="12" name="Picture 3"/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9" r="14449" b="27299"/>
            <a:stretch/>
          </p:blipFill>
          <p:spPr>
            <a:xfrm>
              <a:off x="4387141" y="3761846"/>
              <a:ext cx="2632622" cy="2461829"/>
            </a:xfrm>
            <a:prstGeom prst="rect">
              <a:avLst/>
            </a:prstGeom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5596549" y="6124315"/>
              <a:ext cx="1368999" cy="17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89" indent="0" algn="r">
                <a:buNone/>
              </a:pPr>
              <a:r>
                <a:rPr lang="en-US" sz="105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en-US" sz="1050" i="1" dirty="0" err="1" smtClean="0">
                  <a:solidFill>
                    <a:schemeClr val="accent4">
                      <a:lumMod val="65000"/>
                      <a:lumOff val="35000"/>
                    </a:schemeClr>
                  </a:solidFill>
                </a:rPr>
                <a:t>Otkin</a:t>
              </a:r>
              <a:r>
                <a:rPr lang="en-US" sz="105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</a:rPr>
                <a:t> 2012]</a:t>
              </a: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780597" y="3416242"/>
              <a:ext cx="2239166" cy="223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89" indent="0">
                <a:buNone/>
              </a:pPr>
              <a:r>
                <a:rPr lang="en-US" sz="105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</a:rPr>
                <a:t>Weighting functions on WV channels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3859364" y="3344093"/>
            <a:ext cx="0" cy="23142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4149206" y="3344093"/>
            <a:ext cx="0" cy="23142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348657" y="3344093"/>
            <a:ext cx="0" cy="23142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A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正方形/長方形 42"/>
          <p:cNvSpPr/>
          <p:nvPr/>
        </p:nvSpPr>
        <p:spPr bwMode="auto">
          <a:xfrm>
            <a:off x="494790" y="6295262"/>
            <a:ext cx="8649211" cy="416918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To investigate the assimilation strategy of infrared satellite observations</a:t>
            </a:r>
            <a:endParaRPr kumimoji="0" lang="en-US" altLang="ja-JP" sz="20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角丸四角形 7"/>
          <p:cNvSpPr/>
          <p:nvPr/>
        </p:nvSpPr>
        <p:spPr bwMode="auto">
          <a:xfrm>
            <a:off x="182880" y="5968787"/>
            <a:ext cx="1143516" cy="329935"/>
          </a:xfrm>
          <a:prstGeom prst="roundRect">
            <a:avLst/>
          </a:prstGeom>
          <a:ln w="19050"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Purpose</a:t>
            </a:r>
            <a:endParaRPr kumimoji="0" lang="en-US" altLang="ja-JP" sz="1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1516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</a:t>
            </a:r>
            <a:r>
              <a:rPr lang="en-US" sz="1050" dirty="0"/>
              <a:t>2. Methodology    </a:t>
            </a:r>
            <a:r>
              <a:rPr lang="en-US" sz="1050" dirty="0">
                <a:solidFill>
                  <a:srgbClr val="7F7F7F"/>
                </a:solidFill>
              </a:rPr>
              <a:t>3. Results    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/>
              <a:t>EnKF</a:t>
            </a:r>
            <a:r>
              <a:rPr lang="en-US" sz="2400" dirty="0" smtClean="0"/>
              <a:t>-CRTM</a:t>
            </a:r>
            <a:endParaRPr lang="en-US" sz="2400" dirty="0"/>
          </a:p>
        </p:txBody>
      </p:sp>
      <p:graphicFrame>
        <p:nvGraphicFramePr>
          <p:cNvPr id="58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60641298"/>
              </p:ext>
            </p:extLst>
          </p:nvPr>
        </p:nvGraphicFramePr>
        <p:xfrm>
          <a:off x="3266894" y="2476501"/>
          <a:ext cx="201771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Equation" r:id="rId3" imgW="1549400" imgH="317500" progId="Equation.3">
                  <p:embed/>
                </p:oleObj>
              </mc:Choice>
              <mc:Fallback>
                <p:oleObj name="Equation" r:id="rId3" imgW="15494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894" y="2476501"/>
                        <a:ext cx="2017712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 bwMode="auto">
          <a:xfrm>
            <a:off x="4925579" y="2829856"/>
            <a:ext cx="0" cy="92151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ectangle 59"/>
          <p:cNvSpPr/>
          <p:nvPr/>
        </p:nvSpPr>
        <p:spPr bwMode="auto">
          <a:xfrm>
            <a:off x="4669782" y="2496425"/>
            <a:ext cx="520020" cy="333431"/>
          </a:xfrm>
          <a:prstGeom prst="rect">
            <a:avLst/>
          </a:prstGeom>
          <a:noFill/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137443" y="4259974"/>
            <a:ext cx="5728572" cy="6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Community </a:t>
            </a:r>
            <a:r>
              <a:rPr lang="en-US" dirty="0" err="1" smtClean="0"/>
              <a:t>Radiative</a:t>
            </a:r>
            <a:r>
              <a:rPr lang="en-US" dirty="0" smtClean="0"/>
              <a:t> Transfer Model (CRTM) </a:t>
            </a:r>
            <a:r>
              <a:rPr lang="en-US" dirty="0" smtClean="0"/>
              <a:t>is newly coupled to </a:t>
            </a:r>
            <a:r>
              <a:rPr lang="en-US" dirty="0" err="1" smtClean="0"/>
              <a:t>EnKF</a:t>
            </a:r>
            <a:r>
              <a:rPr lang="en-US" dirty="0" smtClean="0"/>
              <a:t> framework</a:t>
            </a:r>
            <a:endParaRPr lang="en-US" dirty="0" smtClean="0"/>
          </a:p>
          <a:p>
            <a:pPr lvl="1"/>
            <a:r>
              <a:rPr lang="en-US" dirty="0" smtClean="0"/>
              <a:t>This new system can </a:t>
            </a:r>
            <a:r>
              <a:rPr lang="en-US" dirty="0" smtClean="0"/>
              <a:t>directly assimilate satellite infrared observations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Using this system, the assimilation strategy for satellite infrared observation has been investigated.</a:t>
            </a:r>
            <a:endParaRPr lang="en-US" dirty="0" smtClean="0"/>
          </a:p>
        </p:txBody>
      </p:sp>
      <p:sp>
        <p:nvSpPr>
          <p:cNvPr id="62" name="正方形/長方形 42"/>
          <p:cNvSpPr/>
          <p:nvPr/>
        </p:nvSpPr>
        <p:spPr bwMode="auto">
          <a:xfrm>
            <a:off x="3112504" y="1240242"/>
            <a:ext cx="5826707" cy="1709608"/>
          </a:xfrm>
          <a:prstGeom prst="rect">
            <a:avLst/>
          </a:prstGeom>
          <a:solidFill>
            <a:srgbClr val="3366FF">
              <a:alpha val="10000"/>
            </a:srgbClr>
          </a:solidFill>
          <a:ln w="12700" cmpd="sng">
            <a:solidFill>
              <a:srgbClr val="00009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err="1" smtClean="0">
                <a:solidFill>
                  <a:srgbClr val="000090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000" dirty="0" smtClean="0">
                <a:solidFill>
                  <a:srgbClr val="000090"/>
                </a:solidFill>
                <a:latin typeface="Arial" panose="020B0604020202020204" pitchFamily="34" charset="0"/>
              </a:rPr>
              <a:t>-CRTM</a:t>
            </a:r>
            <a:endParaRPr kumimoji="0" lang="en-US" altLang="ja-JP" sz="20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3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47744473"/>
              </p:ext>
            </p:extLst>
          </p:nvPr>
        </p:nvGraphicFramePr>
        <p:xfrm>
          <a:off x="3297057" y="2060576"/>
          <a:ext cx="40925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Equation" r:id="rId5" imgW="3124200" imgH="317500" progId="Equation.3">
                  <p:embed/>
                </p:oleObj>
              </mc:Choice>
              <mc:Fallback>
                <p:oleObj name="Equation" r:id="rId5" imgW="31242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7057" y="2060576"/>
                        <a:ext cx="40925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5101971"/>
              </p:ext>
            </p:extLst>
          </p:nvPr>
        </p:nvGraphicFramePr>
        <p:xfrm>
          <a:off x="3274832" y="1627188"/>
          <a:ext cx="21621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Equation" r:id="rId7" imgW="1320800" imgH="254000" progId="Equation.3">
                  <p:embed/>
                </p:oleObj>
              </mc:Choice>
              <mc:Fallback>
                <p:oleObj name="Equation" r:id="rId7" imgW="1320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4832" y="1627188"/>
                        <a:ext cx="21621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Oval 64"/>
          <p:cNvSpPr/>
          <p:nvPr/>
        </p:nvSpPr>
        <p:spPr>
          <a:xfrm>
            <a:off x="874704" y="876357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Oval 65"/>
          <p:cNvSpPr/>
          <p:nvPr/>
        </p:nvSpPr>
        <p:spPr>
          <a:xfrm rot="5400000">
            <a:off x="1222215" y="208162"/>
            <a:ext cx="474832" cy="1511860"/>
          </a:xfrm>
          <a:prstGeom prst="ellipse">
            <a:avLst/>
          </a:prstGeom>
          <a:noFill/>
          <a:ln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 rot="5400000">
            <a:off x="1203929" y="2156974"/>
            <a:ext cx="474832" cy="2142180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 rot="5400000">
            <a:off x="7403372" y="1480938"/>
            <a:ext cx="1383893" cy="1313943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Multiply 68"/>
          <p:cNvSpPr/>
          <p:nvPr/>
        </p:nvSpPr>
        <p:spPr bwMode="auto">
          <a:xfrm>
            <a:off x="8015602" y="2041959"/>
            <a:ext cx="197917" cy="201209"/>
          </a:xfrm>
          <a:prstGeom prst="mathMultiply">
            <a:avLst>
              <a:gd name="adj1" fmla="val 12184"/>
            </a:avLst>
          </a:prstGeom>
          <a:solidFill>
            <a:srgbClr val="800000"/>
          </a:solidFill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" name="テキスト ボックス 12"/>
          <p:cNvSpPr txBox="1"/>
          <p:nvPr/>
        </p:nvSpPr>
        <p:spPr>
          <a:xfrm>
            <a:off x="3903093" y="3751373"/>
            <a:ext cx="5036118" cy="40011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rtlCol="0" anchor="b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Community </a:t>
            </a:r>
            <a:r>
              <a:rPr lang="en-US" altLang="ja-JP" sz="2000" b="1" dirty="0" err="1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Radiative</a:t>
            </a:r>
            <a:r>
              <a:rPr lang="en-US" altLang="ja-JP" sz="20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 Transfer Model</a:t>
            </a:r>
            <a:endParaRPr kumimoji="1" lang="ja-JP" altLang="en-US" sz="1400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1" name="テキスト ボックス 25"/>
          <p:cNvSpPr txBox="1"/>
          <p:nvPr/>
        </p:nvSpPr>
        <p:spPr>
          <a:xfrm>
            <a:off x="670123" y="1240242"/>
            <a:ext cx="1545438" cy="1709608"/>
          </a:xfrm>
          <a:prstGeom prst="rect">
            <a:avLst/>
          </a:prstGeom>
          <a:solidFill>
            <a:srgbClr val="CCFFCC"/>
          </a:solidFill>
          <a:ln>
            <a:solidFill>
              <a:srgbClr val="006A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US" altLang="ja-JP" dirty="0" smtClean="0">
                <a:solidFill>
                  <a:srgbClr val="006A00"/>
                </a:solidFill>
                <a:latin typeface="+mn-lt"/>
                <a:ea typeface="HG丸ｺﾞｼｯｸM-PRO" pitchFamily="50" charset="-128"/>
              </a:rPr>
              <a:t>WRF</a:t>
            </a:r>
            <a:endParaRPr lang="en-US" altLang="ja-JP" sz="1000" dirty="0" smtClean="0">
              <a:solidFill>
                <a:srgbClr val="006A00"/>
              </a:solidFill>
              <a:latin typeface="+mn-lt"/>
              <a:ea typeface="HG丸ｺﾞｼｯｸM-PRO" pitchFamily="50" charset="-128"/>
            </a:endParaRPr>
          </a:p>
        </p:txBody>
      </p:sp>
      <p:pic>
        <p:nvPicPr>
          <p:cNvPr id="72" name="Picture 71" descr="sample_radianc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42" y="4151482"/>
            <a:ext cx="3247821" cy="27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817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6E-6 -1.79208E-6 L 0.0533 0.33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16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1 0.33365 L 0.05331 0.38296 C 0.05331 0.40519 0.25404 0.43297 0.41778 0.43297 L 0.7833 0.43297 " pathEditMode="relative" rAng="0" ptsTypes="FfFF">
                                      <p:cBhvr>
                                        <p:cTn id="1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9" y="495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47 0.4332 L 0.78364 0.244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64 0.24497 L 0.78329 0.1944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52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19449 L 0.7833 0.09632 C 0.7833 0.05302 0.56729 -3.32716E-6 0.39156 -3.32716E-6 L -3.88435E-6 -3.32716E-6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73" y="-9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68" grpId="0" animBg="1"/>
      <p:bldP spid="69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66"/>
            <a:ext cx="4931410" cy="4931410"/>
          </a:xfrm>
          <a:prstGeom prst="rect">
            <a:avLst/>
          </a:prstGeom>
        </p:spPr>
      </p:pic>
      <p:sp>
        <p:nvSpPr>
          <p:cNvPr id="32" name="正方形/長方形 42"/>
          <p:cNvSpPr/>
          <p:nvPr/>
        </p:nvSpPr>
        <p:spPr bwMode="auto">
          <a:xfrm>
            <a:off x="2623421" y="5587593"/>
            <a:ext cx="3484096" cy="1179391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800000"/>
                </a:solidFill>
                <a:latin typeface="Arial" panose="020B0604020202020204" pitchFamily="34" charset="0"/>
              </a:rPr>
              <a:t>OSSE</a:t>
            </a:r>
            <a:endParaRPr kumimoji="0" lang="en-US" altLang="ja-JP" sz="1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</a:t>
            </a:r>
            <a:r>
              <a:rPr lang="en-US" sz="1050" dirty="0"/>
              <a:t>2. Methodology    </a:t>
            </a:r>
            <a:r>
              <a:rPr lang="en-US" sz="1050" dirty="0">
                <a:solidFill>
                  <a:srgbClr val="7F7F7F"/>
                </a:solidFill>
              </a:rPr>
              <a:t>3. Results    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Observation Simulation System Experiments (OSSE)</a:t>
            </a:r>
            <a:endParaRPr lang="en-US" sz="2400" dirty="0"/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791507" y="4855069"/>
            <a:ext cx="0" cy="11222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 flipV="1">
            <a:off x="512936" y="4931302"/>
            <a:ext cx="8185293" cy="151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512936" y="480515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1519117" y="480515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2155312" y="480515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2791507" y="4805150"/>
            <a:ext cx="0" cy="3491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8698229" y="480515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043165" y="4538037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19Z/16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1671517" y="4536870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20Z/16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2315555" y="4533706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21Z/16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222277" y="4535703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12Z/17</a:t>
            </a:r>
          </a:p>
        </p:txBody>
      </p:sp>
      <p:sp>
        <p:nvSpPr>
          <p:cNvPr id="60" name="角丸四角形 7"/>
          <p:cNvSpPr/>
          <p:nvPr/>
        </p:nvSpPr>
        <p:spPr bwMode="auto">
          <a:xfrm>
            <a:off x="1252266" y="4988876"/>
            <a:ext cx="1767609" cy="329935"/>
          </a:xfrm>
          <a:prstGeom prst="roundRect">
            <a:avLst/>
          </a:prstGeom>
          <a:ln w="19050"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Airborne</a:t>
            </a:r>
            <a:endParaRPr kumimoji="0" lang="en-US" altLang="ja-JP" sz="11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36985" y="4550143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/>
              <a:t>1</a:t>
            </a:r>
            <a:r>
              <a:rPr lang="en-US" sz="1200" dirty="0" smtClean="0"/>
              <a:t>2Z/16</a:t>
            </a:r>
          </a:p>
        </p:txBody>
      </p: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3683439" y="4988876"/>
            <a:ext cx="5266768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264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Pick up the 3</a:t>
            </a:r>
            <a:r>
              <a:rPr lang="en-US" sz="1600" baseline="30000" dirty="0" smtClean="0">
                <a:solidFill>
                  <a:srgbClr val="000000"/>
                </a:solidFill>
              </a:rPr>
              <a:t>rd</a:t>
            </a:r>
            <a:r>
              <a:rPr lang="en-US" sz="1600" dirty="0" smtClean="0">
                <a:solidFill>
                  <a:srgbClr val="000000"/>
                </a:solidFill>
              </a:rPr>
              <a:t> strongest member as the </a:t>
            </a:r>
            <a:r>
              <a:rPr lang="en-US" sz="1600" dirty="0" smtClean="0">
                <a:solidFill>
                  <a:srgbClr val="800000"/>
                </a:solidFill>
              </a:rPr>
              <a:t>“TRUE”</a:t>
            </a:r>
            <a:r>
              <a:rPr lang="en-US" sz="1600" dirty="0" smtClean="0">
                <a:solidFill>
                  <a:srgbClr val="000000"/>
                </a:solidFill>
              </a:rPr>
              <a:t> state</a:t>
            </a:r>
          </a:p>
          <a:p>
            <a:pPr lvl="1">
              <a:spcBef>
                <a:spcPts val="264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Pick up other members as </a:t>
            </a:r>
            <a:r>
              <a:rPr lang="en-US" sz="1600" dirty="0" err="1" smtClean="0">
                <a:solidFill>
                  <a:srgbClr val="000000"/>
                </a:solidFill>
              </a:rPr>
              <a:t>EnKF</a:t>
            </a:r>
            <a:r>
              <a:rPr lang="en-US" sz="1600" dirty="0" smtClean="0">
                <a:solidFill>
                  <a:srgbClr val="000000"/>
                </a:solidFill>
              </a:rPr>
              <a:t> initial members</a:t>
            </a:r>
          </a:p>
        </p:txBody>
      </p:sp>
      <p:sp>
        <p:nvSpPr>
          <p:cNvPr id="63" name="Down Arrow 62"/>
          <p:cNvSpPr/>
          <p:nvPr/>
        </p:nvSpPr>
        <p:spPr bwMode="auto">
          <a:xfrm>
            <a:off x="3204268" y="5029634"/>
            <a:ext cx="417823" cy="472823"/>
          </a:xfrm>
          <a:prstGeom prst="downArrow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2793264" y="5977357"/>
            <a:ext cx="283830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>
            <a:off x="2793264" y="583601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3471121" y="583601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3954916" y="583601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>
            <a:off x="4427802" y="583601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5631566" y="583601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Content Placeholder 2"/>
          <p:cNvSpPr txBox="1">
            <a:spLocks/>
          </p:cNvSpPr>
          <p:nvPr/>
        </p:nvSpPr>
        <p:spPr bwMode="auto">
          <a:xfrm>
            <a:off x="2995169" y="5568897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22:00</a:t>
            </a:r>
          </a:p>
        </p:txBody>
      </p: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3471121" y="5567730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22:15</a:t>
            </a: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3951850" y="5564566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22:30</a:t>
            </a:r>
          </a:p>
        </p:txBody>
      </p:sp>
      <p:sp>
        <p:nvSpPr>
          <p:cNvPr id="74" name="Content Placeholder 2"/>
          <p:cNvSpPr txBox="1">
            <a:spLocks/>
          </p:cNvSpPr>
          <p:nvPr/>
        </p:nvSpPr>
        <p:spPr bwMode="auto">
          <a:xfrm>
            <a:off x="5155613" y="5566563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end</a:t>
            </a:r>
          </a:p>
        </p:txBody>
      </p:sp>
      <p:sp>
        <p:nvSpPr>
          <p:cNvPr id="75" name="角丸四角形 7"/>
          <p:cNvSpPr/>
          <p:nvPr/>
        </p:nvSpPr>
        <p:spPr bwMode="auto">
          <a:xfrm>
            <a:off x="3204268" y="6056199"/>
            <a:ext cx="2647659" cy="329935"/>
          </a:xfrm>
          <a:prstGeom prst="roundRect">
            <a:avLst/>
          </a:prstGeom>
          <a:ln w="19050">
            <a:solidFill>
              <a:srgbClr val="005024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Radiance: </a:t>
            </a:r>
            <a:r>
              <a:rPr lang="en-US" sz="1600" dirty="0" smtClean="0">
                <a:solidFill>
                  <a:srgbClr val="000000"/>
                </a:solidFill>
              </a:rPr>
              <a:t>6.95</a:t>
            </a:r>
            <a:r>
              <a:rPr lang="el-GR" sz="1600" dirty="0" smtClean="0">
                <a:solidFill>
                  <a:srgbClr val="000000"/>
                </a:solidFill>
              </a:rPr>
              <a:t>μ</a:t>
            </a:r>
            <a:r>
              <a:rPr lang="en-US" sz="1600" dirty="0" smtClean="0">
                <a:solidFill>
                  <a:srgbClr val="000000"/>
                </a:solidFill>
              </a:rPr>
              <a:t>m</a:t>
            </a:r>
            <a:endParaRPr kumimoji="0" lang="en-US" altLang="ja-JP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 bwMode="auto">
          <a:xfrm>
            <a:off x="4496148" y="5529912"/>
            <a:ext cx="95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200" dirty="0" smtClean="0"/>
              <a:t>…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4593609" y="984666"/>
            <a:ext cx="4550391" cy="19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61" lvl="1" indent="0">
              <a:buNone/>
            </a:pPr>
            <a:r>
              <a:rPr lang="en-US" sz="1600" dirty="0" smtClean="0"/>
              <a:t>Since </a:t>
            </a:r>
            <a:r>
              <a:rPr lang="en-US" sz="1600" dirty="0"/>
              <a:t>we do not have observations of new satellites yet, OSSE has been conducted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Resolution</a:t>
            </a:r>
            <a:r>
              <a:rPr lang="en-US" sz="1600" dirty="0"/>
              <a:t>: 27km(d01), 9km(d02) &amp; 3km(d03)</a:t>
            </a:r>
          </a:p>
          <a:p>
            <a:pPr lvl="1"/>
            <a:r>
              <a:rPr lang="en-US" sz="1600" dirty="0"/>
              <a:t>Time step: 60sec</a:t>
            </a:r>
          </a:p>
          <a:p>
            <a:pPr lvl="1"/>
            <a:r>
              <a:rPr lang="en-US" sz="1600" dirty="0"/>
              <a:t>“True” simulation has exactly the same domain</a:t>
            </a:r>
          </a:p>
          <a:p>
            <a:pPr lvl="1"/>
            <a:r>
              <a:rPr lang="en-US" sz="1600" dirty="0"/>
              <a:t>Radiance is assimilated only in domain 3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4211215" y="4654303"/>
            <a:ext cx="4263917" cy="27699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200" b="1" dirty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Christopher’s simulation with Airborne </a:t>
            </a:r>
            <a:r>
              <a:rPr lang="en-US" altLang="ja-JP" sz="12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Radar: ‘’True’</a:t>
            </a:r>
            <a:endParaRPr lang="en-US" altLang="ja-JP" sz="1200" b="1" dirty="0">
              <a:solidFill>
                <a:srgbClr val="8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3749411" y="927014"/>
            <a:ext cx="678391" cy="22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05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domain 1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1854602" y="1849127"/>
            <a:ext cx="678391" cy="22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05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domain 2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1429745" y="2072525"/>
            <a:ext cx="678391" cy="22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05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domain 3</a:t>
            </a:r>
          </a:p>
        </p:txBody>
      </p:sp>
    </p:spTree>
    <p:extLst>
      <p:ext uri="{BB962C8B-B14F-4D97-AF65-F5344CB8AC3E}">
        <p14:creationId xmlns:p14="http://schemas.microsoft.com/office/powerpoint/2010/main" val="51985034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42"/>
          <p:cNvSpPr/>
          <p:nvPr/>
        </p:nvSpPr>
        <p:spPr bwMode="auto">
          <a:xfrm>
            <a:off x="4535693" y="2734527"/>
            <a:ext cx="4391606" cy="890666"/>
          </a:xfrm>
          <a:prstGeom prst="rect">
            <a:avLst/>
          </a:prstGeom>
          <a:solidFill>
            <a:srgbClr val="3366FF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000090"/>
                </a:solidFill>
                <a:latin typeface="Arial" panose="020B0604020202020204" pitchFamily="34" charset="0"/>
              </a:rPr>
              <a:t>Future featured work</a:t>
            </a:r>
            <a:endParaRPr kumimoji="0" lang="en-US" altLang="ja-JP" sz="1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15" name="正方形/長方形 42"/>
          <p:cNvSpPr/>
          <p:nvPr/>
        </p:nvSpPr>
        <p:spPr bwMode="auto">
          <a:xfrm>
            <a:off x="110986" y="2734528"/>
            <a:ext cx="4391606" cy="890666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smtClean="0">
                <a:solidFill>
                  <a:srgbClr val="800000"/>
                </a:solidFill>
                <a:latin typeface="Arial" panose="020B0604020202020204" pitchFamily="34" charset="0"/>
              </a:rPr>
              <a:t>Done! (hopefully)</a:t>
            </a:r>
            <a:endParaRPr kumimoji="0" lang="en-US" altLang="ja-JP" sz="1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32" name="角丸四角形 10"/>
          <p:cNvSpPr/>
          <p:nvPr/>
        </p:nvSpPr>
        <p:spPr bwMode="auto">
          <a:xfrm>
            <a:off x="182878" y="2888470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角丸四角形 10"/>
          <p:cNvSpPr/>
          <p:nvPr/>
        </p:nvSpPr>
        <p:spPr bwMode="auto">
          <a:xfrm>
            <a:off x="2363918" y="2888470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" name="角丸四角形 10"/>
          <p:cNvSpPr/>
          <p:nvPr/>
        </p:nvSpPr>
        <p:spPr bwMode="auto">
          <a:xfrm>
            <a:off x="4561451" y="2888470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角丸四角形 10"/>
          <p:cNvSpPr/>
          <p:nvPr/>
        </p:nvSpPr>
        <p:spPr bwMode="auto">
          <a:xfrm>
            <a:off x="6731496" y="2888470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角丸四角形 10"/>
          <p:cNvSpPr/>
          <p:nvPr/>
        </p:nvSpPr>
        <p:spPr bwMode="auto">
          <a:xfrm>
            <a:off x="182878" y="372261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schemeClr val="tx1"/>
                </a:solidFill>
                <a:latin typeface="Arial" panose="020B0604020202020204" pitchFamily="34" charset="0"/>
              </a:rPr>
              <a:t>Data Thinning</a:t>
            </a:r>
            <a:endParaRPr kumimoji="0" lang="ja-JP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角丸四角形 10"/>
          <p:cNvSpPr/>
          <p:nvPr/>
        </p:nvSpPr>
        <p:spPr bwMode="auto">
          <a:xfrm>
            <a:off x="2363918" y="372261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Variables Updated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角丸四角形 10"/>
          <p:cNvSpPr/>
          <p:nvPr/>
        </p:nvSpPr>
        <p:spPr bwMode="auto">
          <a:xfrm>
            <a:off x="4561451" y="372261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Ensemble Mean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角丸四角形 10"/>
          <p:cNvSpPr/>
          <p:nvPr/>
        </p:nvSpPr>
        <p:spPr bwMode="auto">
          <a:xfrm>
            <a:off x="6731496" y="372261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Relaxation</a:t>
            </a:r>
          </a:p>
        </p:txBody>
      </p:sp>
      <p:sp>
        <p:nvSpPr>
          <p:cNvPr id="40" name="角丸四角形 10"/>
          <p:cNvSpPr/>
          <p:nvPr/>
        </p:nvSpPr>
        <p:spPr bwMode="auto">
          <a:xfrm>
            <a:off x="2363918" y="460503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Frequency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角丸四角形 10"/>
          <p:cNvSpPr/>
          <p:nvPr/>
        </p:nvSpPr>
        <p:spPr bwMode="auto">
          <a:xfrm>
            <a:off x="4561451" y="4605036"/>
            <a:ext cx="2098655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Successive Order Localization (SCL)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82878" y="2303640"/>
            <a:ext cx="86472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200" dirty="0" smtClean="0"/>
              <a:t>Main things to be investigated:</a:t>
            </a:r>
            <a:endParaRPr lang="en-US" sz="2200" dirty="0"/>
          </a:p>
        </p:txBody>
      </p:sp>
      <p:sp>
        <p:nvSpPr>
          <p:cNvPr id="17" name="角丸四角形 10"/>
          <p:cNvSpPr/>
          <p:nvPr/>
        </p:nvSpPr>
        <p:spPr bwMode="auto">
          <a:xfrm rot="20700000">
            <a:off x="769" y="651681"/>
            <a:ext cx="3963900" cy="527802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600" dirty="0" smtClean="0">
                <a:solidFill>
                  <a:schemeClr val="tx1"/>
                </a:solidFill>
                <a:latin typeface="Calibri"/>
                <a:cs typeface="Calibri"/>
              </a:rPr>
              <a:t>Results</a:t>
            </a:r>
            <a:endParaRPr kumimoji="0" lang="ja-JP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8" name="角丸四角形 10"/>
          <p:cNvSpPr/>
          <p:nvPr/>
        </p:nvSpPr>
        <p:spPr bwMode="auto">
          <a:xfrm>
            <a:off x="182878" y="3722616"/>
            <a:ext cx="2098655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2363918" y="3722616"/>
            <a:ext cx="2098655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角丸四角形 10"/>
          <p:cNvSpPr/>
          <p:nvPr/>
        </p:nvSpPr>
        <p:spPr bwMode="auto">
          <a:xfrm>
            <a:off x="4561451" y="3728620"/>
            <a:ext cx="2098655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角丸四角形 10"/>
          <p:cNvSpPr/>
          <p:nvPr/>
        </p:nvSpPr>
        <p:spPr bwMode="auto">
          <a:xfrm>
            <a:off x="6731496" y="3728620"/>
            <a:ext cx="2098655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角丸四角形 10"/>
          <p:cNvSpPr/>
          <p:nvPr/>
        </p:nvSpPr>
        <p:spPr bwMode="auto">
          <a:xfrm>
            <a:off x="4561451" y="4606048"/>
            <a:ext cx="2098655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2363918" y="4606048"/>
            <a:ext cx="2098655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9489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sp>
        <p:nvSpPr>
          <p:cNvPr id="32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3152236"/>
            <a:ext cx="4382418" cy="231723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250451"/>
              </p:ext>
            </p:extLst>
          </p:nvPr>
        </p:nvGraphicFramePr>
        <p:xfrm>
          <a:off x="182879" y="1298036"/>
          <a:ext cx="4382418" cy="1854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91209"/>
                <a:gridCol w="219120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Clear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-sky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Band-8 (6.19µm)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upper troposphere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Band-9 (6.95µm)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middle troposphere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Band-10 (7.34µm)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lower  troposphere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Band-14 (11.2µm)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surface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85989"/>
              </p:ext>
            </p:extLst>
          </p:nvPr>
        </p:nvGraphicFramePr>
        <p:xfrm>
          <a:off x="4642864" y="1298036"/>
          <a:ext cx="4382418" cy="1854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91209"/>
                <a:gridCol w="219120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Cloudy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-sky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Band-8 (6.19µm)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All sensitive to</a:t>
                      </a:r>
                      <a:endParaRPr lang="en-US" sz="1400" b="0" dirty="0" smtClean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Cloud-top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Band-9 (6.95µm)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Band-10 (7.34µm)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Band-14 (11.2µm)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1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3545997" y="5442959"/>
            <a:ext cx="54792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sz="2200" dirty="0" smtClean="0">
                <a:solidFill>
                  <a:srgbClr val="800000"/>
                </a:solidFill>
              </a:rPr>
              <a:t>So, when should we use new 4 channels?</a:t>
            </a:r>
            <a:endParaRPr lang="en-US" sz="2200" dirty="0">
              <a:solidFill>
                <a:srgbClr val="8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8843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1. Introduction    2. Methodology    </a:t>
            </a:r>
            <a:r>
              <a:rPr lang="en-US" sz="1050" dirty="0"/>
              <a:t>3. Results    </a:t>
            </a:r>
            <a:r>
              <a:rPr lang="en-US" sz="1050" dirty="0">
                <a:solidFill>
                  <a:srgbClr val="7F7F7F"/>
                </a:solidFill>
              </a:rPr>
              <a:t>4. Conclusion</a:t>
            </a: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Assimilation Strategy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3152236"/>
            <a:ext cx="4382418" cy="231723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091946"/>
              </p:ext>
            </p:extLst>
          </p:nvPr>
        </p:nvGraphicFramePr>
        <p:xfrm>
          <a:off x="182879" y="1298036"/>
          <a:ext cx="4382418" cy="1854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91209"/>
                <a:gridCol w="219120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Clear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-sky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Band-8 (6.19µm)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upper troposphere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Band-9 (6.95µm)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middle troposphere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Band-10 (7.34µm)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lower  troposphere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Band-14 (11.2µm)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surface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182876" y="6032965"/>
            <a:ext cx="8961123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sz="2200" u="sng" dirty="0" smtClean="0">
                <a:solidFill>
                  <a:srgbClr val="000000"/>
                </a:solidFill>
              </a:rPr>
              <a:t>Use 3 (or 4) channels: band8-10(&amp;14) channels in clear-sky (&gt; ~260K),</a:t>
            </a:r>
          </a:p>
          <a:p>
            <a:pPr marL="0" indent="0">
              <a:spcBef>
                <a:spcPts val="264"/>
              </a:spcBef>
              <a:buNone/>
            </a:pPr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en-US" sz="2200" dirty="0" smtClean="0">
                <a:solidFill>
                  <a:srgbClr val="000000"/>
                </a:solidFill>
              </a:rPr>
              <a:t>		 </a:t>
            </a:r>
            <a:r>
              <a:rPr lang="en-US" sz="2200" u="sng" dirty="0" smtClean="0">
                <a:solidFill>
                  <a:srgbClr val="000000"/>
                </a:solidFill>
              </a:rPr>
              <a:t>1 channel: band14 for cloudy sky (&lt; ~260K).</a:t>
            </a:r>
            <a:endParaRPr lang="en-US" sz="2200" u="sng" dirty="0">
              <a:solidFill>
                <a:srgbClr val="000000"/>
              </a:solidFill>
            </a:endParaRPr>
          </a:p>
        </p:txBody>
      </p:sp>
      <p:pic>
        <p:nvPicPr>
          <p:cNvPr id="2" name="Picture 1" descr="corr_ch_selection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r="5282"/>
          <a:stretch/>
        </p:blipFill>
        <p:spPr>
          <a:xfrm>
            <a:off x="4632047" y="1050108"/>
            <a:ext cx="4511953" cy="4602034"/>
          </a:xfrm>
          <a:prstGeom prst="rect">
            <a:avLst/>
          </a:prstGeom>
        </p:spPr>
      </p:pic>
      <p:sp>
        <p:nvSpPr>
          <p:cNvPr id="18" name="角丸四角形 10"/>
          <p:cNvSpPr/>
          <p:nvPr/>
        </p:nvSpPr>
        <p:spPr bwMode="auto">
          <a:xfrm>
            <a:off x="182878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 selection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tx1"/>
                </a:solidFill>
                <a:latin typeface="Arial" panose="020B0604020202020204" pitchFamily="34" charset="0"/>
              </a:rPr>
              <a:t>Radius of </a:t>
            </a:r>
            <a:r>
              <a:rPr kumimoji="0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Influence</a:t>
            </a: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Quality Control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chemeClr val="tx1"/>
                </a:solidFill>
                <a:latin typeface="Arial" panose="020B0604020202020204" pitchFamily="34" charset="0"/>
              </a:rPr>
              <a:t>Observation error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角丸四角形 10"/>
          <p:cNvSpPr/>
          <p:nvPr/>
        </p:nvSpPr>
        <p:spPr bwMode="auto">
          <a:xfrm>
            <a:off x="2297946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4861037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6987101" y="703738"/>
            <a:ext cx="2038181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82879" y="1088446"/>
            <a:ext cx="8842403" cy="164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角丸四角形 10"/>
          <p:cNvSpPr/>
          <p:nvPr/>
        </p:nvSpPr>
        <p:spPr bwMode="auto">
          <a:xfrm>
            <a:off x="4409538" y="703738"/>
            <a:ext cx="369600" cy="346370"/>
          </a:xfrm>
          <a:prstGeom prst="roundRect">
            <a:avLst/>
          </a:prstGeom>
          <a:solidFill>
            <a:schemeClr val="accent5">
              <a:lumMod val="75000"/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909420" y="5357771"/>
            <a:ext cx="329860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None/>
            </a:pPr>
            <a:r>
              <a:rPr lang="en-US" sz="105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(shaded)Correlation between band-8 &amp; 10 on each grid, calculated with 60 ensemble members</a:t>
            </a:r>
          </a:p>
          <a:p>
            <a:pPr marL="1189" indent="0" algn="ctr">
              <a:buNone/>
            </a:pPr>
            <a:r>
              <a:rPr lang="en-US" sz="105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(contour) band-14 radiance field of ensemble mean </a:t>
            </a:r>
            <a:endParaRPr lang="en-US" sz="1050" dirty="0" smtClean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2493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19050">
          <a:solidFill>
            <a:srgbClr val="800000"/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dirty="0" smtClean="0">
            <a:solidFill>
              <a:schemeClr val="tx1"/>
            </a:solidFill>
            <a:latin typeface="Arial" panose="020B0604020202020204" pitchFamily="34" charset="0"/>
          </a:defRPr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ppt-theme.pptx</Template>
  <TotalTime>7468</TotalTime>
  <Words>1950</Words>
  <Application>Microsoft Macintosh PowerPoint</Application>
  <PresentationFormat>On-screen Show (4:3)</PresentationFormat>
  <Paragraphs>351</Paragraphs>
  <Slides>23</Slides>
  <Notes>0</Notes>
  <HiddenSlides>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2_Standarddesign</vt:lpstr>
      <vt:lpstr>Equation</vt:lpstr>
      <vt:lpstr>Impact of Assimilating GOES-R Infrared Radiance  on the Forecast of  Tropical Cyclones </vt:lpstr>
      <vt:lpstr>PowerPoint Presentation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1. Introduction    2. Methodology    3. Results    4. Conclusion</vt:lpstr>
      <vt:lpstr>0. Supplementary slides</vt:lpstr>
      <vt:lpstr>0. Supplementary slides</vt:lpstr>
      <vt:lpstr>0. Supplementary slides</vt:lpstr>
      <vt:lpstr>0. Supplementary slides</vt:lpstr>
      <vt:lpstr>0. Supplementary slides</vt:lpstr>
      <vt:lpstr>0. Supplementary slides</vt:lpstr>
      <vt:lpstr>0. Supplementary slides</vt:lpstr>
      <vt:lpstr>0. Supplementary slides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Minamide Masashi</dc:creator>
  <cp:lastModifiedBy>Masashi Minamide</cp:lastModifiedBy>
  <cp:revision>254</cp:revision>
  <dcterms:created xsi:type="dcterms:W3CDTF">2014-10-30T21:00:41Z</dcterms:created>
  <dcterms:modified xsi:type="dcterms:W3CDTF">2015-05-01T12:47:02Z</dcterms:modified>
</cp:coreProperties>
</file>