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22" r:id="rId2"/>
    <p:sldId id="357" r:id="rId3"/>
    <p:sldId id="334" r:id="rId4"/>
    <p:sldId id="356" r:id="rId5"/>
    <p:sldId id="336" r:id="rId6"/>
    <p:sldId id="338" r:id="rId7"/>
    <p:sldId id="354" r:id="rId8"/>
    <p:sldId id="353" r:id="rId9"/>
    <p:sldId id="348" r:id="rId10"/>
    <p:sldId id="335" r:id="rId11"/>
    <p:sldId id="344" r:id="rId12"/>
    <p:sldId id="337" r:id="rId13"/>
    <p:sldId id="328" r:id="rId14"/>
    <p:sldId id="329" r:id="rId15"/>
    <p:sldId id="333" r:id="rId16"/>
    <p:sldId id="332" r:id="rId17"/>
    <p:sldId id="342" r:id="rId18"/>
    <p:sldId id="330" r:id="rId19"/>
    <p:sldId id="317" r:id="rId20"/>
    <p:sldId id="323" r:id="rId21"/>
    <p:sldId id="324" r:id="rId22"/>
    <p:sldId id="327" r:id="rId23"/>
    <p:sldId id="350" r:id="rId24"/>
    <p:sldId id="352" r:id="rId25"/>
    <p:sldId id="351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28" autoAdjust="0"/>
  </p:normalViewPr>
  <p:slideViewPr>
    <p:cSldViewPr snapToGrid="0" snapToObjects="1">
      <p:cViewPr>
        <p:scale>
          <a:sx n="152" d="100"/>
          <a:sy n="152" d="100"/>
        </p:scale>
        <p:origin x="-110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0268-F99D-CC44-B0E0-88C26196E5BF}" type="datetimeFigureOut">
              <a:rPr lang="en-US" smtClean="0"/>
              <a:t>4/30/15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0C239-CE22-F44A-8752-48E253FA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2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37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8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Hurricane track and intensity (among other) metrics are commonly compared between operational hurricane forecast models as a proxy for skill</a:t>
            </a:r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Comparisons are made between models that have different physics, dynamical cores, and initialization procedures.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6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27-</a:t>
            </a:r>
            <a:r>
              <a:rPr lang="en-US" baseline="0" dirty="0" smtClean="0"/>
              <a:t> and 9-km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Started 0000 UTC 27 August 2005 an integrated for 72-h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WRF-ARW</a:t>
            </a:r>
            <a:r>
              <a:rPr lang="en-US" baseline="0" dirty="0" smtClean="0"/>
              <a:t> and WRF-NMM both used same physics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0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Staggering allows specific</a:t>
            </a:r>
            <a:r>
              <a:rPr lang="en-US" baseline="0" dirty="0" smtClean="0"/>
              <a:t> </a:t>
            </a:r>
            <a:r>
              <a:rPr lang="en-US" dirty="0" smtClean="0"/>
              <a:t>differences</a:t>
            </a:r>
            <a:r>
              <a:rPr lang="en-US" baseline="0" dirty="0" smtClean="0"/>
              <a:t> (pressure or horizontal convergence) to be calculated over a smaller horizontal difference (1deltax) versus (2deltax).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 grid is a rotated B grid. U/V located at location but distance apart is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(2)</a:t>
            </a:r>
            <a:r>
              <a:rPr lang="en-US" baseline="0" dirty="0" err="1" smtClean="0"/>
              <a:t>deltax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Map Projection (</a:t>
            </a:r>
            <a:r>
              <a:rPr lang="en-US" baseline="0" dirty="0" err="1" smtClean="0"/>
              <a:t>mercator</a:t>
            </a:r>
            <a:r>
              <a:rPr lang="en-US" baseline="0" dirty="0" smtClean="0"/>
              <a:t> versus rotated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, Lon)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4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46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 – specific </a:t>
            </a:r>
            <a:r>
              <a:rPr lang="en-US" dirty="0" smtClean="0"/>
              <a:t>humidity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M’ 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 surface pressure of dry air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COAMPS-TC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Relaxed geostrophic constraints and correlation length scales</a:t>
            </a:r>
            <a:r>
              <a:rPr lang="en-US" baseline="0" dirty="0" smtClean="0"/>
              <a:t> when using NAVDAS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Synoptic perturbations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Generated from static WRFVAR(cv3)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Vortex scale perturbations: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Vortex position, max wind, and RMW.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Variances from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Torn and Snyder 2012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Landsea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Franklin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HWRF</a:t>
            </a:r>
          </a:p>
          <a:p>
            <a:pPr marL="0" lvl="0" indent="0">
              <a:buFontTx/>
              <a:buNone/>
            </a:pP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4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C239-CE22-F44A-8752-48E253FAEC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2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5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9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D851-4ACB-F847-9336-04D2B2BEBD95}" type="datetimeFigureOut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6E01-E32C-414B-87F1-5C33E550E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3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6ECD851-4ACB-F847-9336-04D2B2BEBD95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5166E01-E32C-414B-87F1-5C33E550E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0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>
                <a:latin typeface="Arial"/>
                <a:cs typeface="Arial"/>
              </a:rPr>
              <a:t>A Multiple Model Core Examination of Hurricane Sandy (2012)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Christopher </a:t>
            </a:r>
            <a:r>
              <a:rPr lang="en-US" dirty="0" err="1" smtClean="0">
                <a:latin typeface="Arial"/>
                <a:cs typeface="Arial"/>
              </a:rPr>
              <a:t>Melhauser</a:t>
            </a:r>
            <a:r>
              <a:rPr lang="en-US" dirty="0" smtClean="0">
                <a:latin typeface="Arial"/>
                <a:cs typeface="Arial"/>
              </a:rPr>
              <a:t> – Group Meeting – </a:t>
            </a:r>
            <a:r>
              <a:rPr lang="en-US" dirty="0" smtClean="0">
                <a:latin typeface="Arial"/>
                <a:cs typeface="Arial"/>
              </a:rPr>
              <a:t>04.30.2015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42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6588"/>
            <a:ext cx="8229600" cy="5259575"/>
          </a:xfrm>
        </p:spPr>
        <p:txBody>
          <a:bodyPr/>
          <a:lstStyle/>
          <a:p>
            <a:r>
              <a:rPr lang="en-US" dirty="0" smtClean="0"/>
              <a:t>Initialization (Global IC Data </a:t>
            </a:r>
            <a:r>
              <a:rPr lang="en-US" dirty="0" smtClean="0">
                <a:sym typeface="Wingdings"/>
              </a:rPr>
              <a:t> Model Grid)</a:t>
            </a:r>
            <a:endParaRPr lang="en-US" dirty="0" smtClean="0"/>
          </a:p>
          <a:p>
            <a:pPr lvl="1"/>
            <a:r>
              <a:rPr lang="en-US" dirty="0" smtClean="0"/>
              <a:t>WRF-ARW (</a:t>
            </a:r>
            <a:r>
              <a:rPr lang="en-US" i="1" dirty="0" smtClean="0"/>
              <a:t>real</a:t>
            </a:r>
            <a:r>
              <a:rPr lang="en-US" dirty="0" smtClean="0"/>
              <a:t>) and COAMPS-TC (</a:t>
            </a:r>
            <a:r>
              <a:rPr lang="en-US" i="1" dirty="0" err="1" smtClean="0"/>
              <a:t>coama</a:t>
            </a:r>
            <a:r>
              <a:rPr lang="en-US" dirty="0" smtClean="0"/>
              <a:t>): use U10 and V10 diagnostic winds</a:t>
            </a:r>
          </a:p>
          <a:p>
            <a:pPr lvl="1"/>
            <a:r>
              <a:rPr lang="en-US" dirty="0" smtClean="0"/>
              <a:t>HWRF (</a:t>
            </a:r>
            <a:r>
              <a:rPr lang="en-US" i="1" dirty="0" err="1" smtClean="0"/>
              <a:t>real_nmm</a:t>
            </a:r>
            <a:r>
              <a:rPr lang="en-US" dirty="0" smtClean="0"/>
              <a:t>): uses lowest model level and interpolates down</a:t>
            </a:r>
          </a:p>
          <a:p>
            <a:pPr lvl="1"/>
            <a:r>
              <a:rPr lang="en-US" dirty="0" smtClean="0"/>
              <a:t>All three models use different atmospheric profiles for vertical initialization and interpolation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Few Model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6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6420"/>
            <a:ext cx="8229600" cy="23365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Initial Conditions:</a:t>
            </a:r>
          </a:p>
          <a:p>
            <a:pPr lvl="1"/>
            <a:r>
              <a:rPr lang="en-US" dirty="0" smtClean="0"/>
              <a:t>APSU D2013 retrospective run of Hurricane Sandy (2012) </a:t>
            </a:r>
          </a:p>
          <a:p>
            <a:pPr lvl="1"/>
            <a:r>
              <a:rPr lang="en-US" dirty="0" smtClean="0"/>
              <a:t>GDAS at 0 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Boundary Conditions (mean and ensemble runs)</a:t>
            </a:r>
          </a:p>
          <a:p>
            <a:pPr lvl="1"/>
            <a:r>
              <a:rPr lang="en-US" dirty="0" smtClean="0"/>
              <a:t>GFS forecast 0-120hr</a:t>
            </a:r>
          </a:p>
          <a:p>
            <a:r>
              <a:rPr lang="en-US" dirty="0"/>
              <a:t>All data sources (GFS, APSU) interpolated and merged onto 0.1</a:t>
            </a:r>
            <a:r>
              <a:rPr lang="en-US" baseline="30000" dirty="0"/>
              <a:t>o</a:t>
            </a:r>
            <a:r>
              <a:rPr lang="en-US" dirty="0"/>
              <a:t>x0.1</a:t>
            </a:r>
            <a:r>
              <a:rPr lang="en-US" baseline="30000" dirty="0"/>
              <a:t>o</a:t>
            </a:r>
            <a:r>
              <a:rPr lang="en-US" dirty="0"/>
              <a:t> grid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972" b="8135"/>
          <a:stretch/>
        </p:blipFill>
        <p:spPr>
          <a:xfrm>
            <a:off x="1479561" y="3062939"/>
            <a:ext cx="6110557" cy="3701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8117" y="3212350"/>
            <a:ext cx="5588001" cy="33468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37412" y="4288115"/>
            <a:ext cx="926353" cy="56776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9931" y="4391209"/>
            <a:ext cx="310776" cy="3615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9" idx="3"/>
          </p:cNvCxnSpPr>
          <p:nvPr/>
        </p:nvCxnSpPr>
        <p:spPr>
          <a:xfrm>
            <a:off x="5408706" y="4002599"/>
            <a:ext cx="558801" cy="388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08706" y="4543609"/>
            <a:ext cx="32870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33176" y="3197409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GFS 0.5</a:t>
            </a:r>
            <a:r>
              <a:rPr lang="en-US" sz="2800" baseline="30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x0.5</a:t>
            </a:r>
            <a:r>
              <a:rPr lang="en-US" sz="2800" baseline="30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lang="en-US" sz="2800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1294" y="4281999"/>
            <a:ext cx="192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APSU 3km</a:t>
            </a:r>
            <a:endParaRPr lang="en-US" sz="2800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1294" y="3740989"/>
            <a:ext cx="192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APSU 9km</a:t>
            </a:r>
            <a:endParaRPr lang="en-US" sz="2800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93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main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4314" r="11274" b="9327"/>
          <a:stretch/>
        </p:blipFill>
        <p:spPr>
          <a:xfrm>
            <a:off x="597643" y="726419"/>
            <a:ext cx="7799705" cy="6146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Model Domain Setup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25885" y="5677646"/>
            <a:ext cx="298824" cy="463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9886" y="581211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Permanently fixed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80882" y="5334000"/>
            <a:ext cx="515471" cy="343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4840" y="5587998"/>
            <a:ext cx="228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Fixed for each initialization time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2885" y="3119985"/>
            <a:ext cx="144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Vortex following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4320991" y="3535484"/>
            <a:ext cx="661894" cy="4154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21412" y="3535484"/>
            <a:ext cx="261473" cy="5678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</p:cNvCxnSpPr>
          <p:nvPr/>
        </p:nvCxnSpPr>
        <p:spPr>
          <a:xfrm flipH="1">
            <a:off x="4391218" y="3535484"/>
            <a:ext cx="591667" cy="699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20992" y="3535484"/>
            <a:ext cx="661893" cy="5678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2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Hurricane Sandy 6-hrly Simulations</a:t>
            </a:r>
            <a:endParaRPr lang="en-US" dirty="0"/>
          </a:p>
        </p:txBody>
      </p:sp>
      <p:pic>
        <p:nvPicPr>
          <p:cNvPr id="8" name="Picture 7" descr="2012al18_track_map_ALL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45315" r="29982" b="3269"/>
          <a:stretch/>
        </p:blipFill>
        <p:spPr>
          <a:xfrm>
            <a:off x="657410" y="1930475"/>
            <a:ext cx="3257178" cy="4927525"/>
          </a:xfrm>
          <a:prstGeom prst="rect">
            <a:avLst/>
          </a:prstGeom>
        </p:spPr>
      </p:pic>
      <p:pic>
        <p:nvPicPr>
          <p:cNvPr id="9" name="Picture 8" descr="2012al18_mslp_ALL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45534" r="13814"/>
          <a:stretch/>
        </p:blipFill>
        <p:spPr>
          <a:xfrm>
            <a:off x="4616824" y="3765174"/>
            <a:ext cx="3570344" cy="3077882"/>
          </a:xfrm>
          <a:prstGeom prst="rect">
            <a:avLst/>
          </a:prstGeom>
        </p:spPr>
      </p:pic>
      <p:pic>
        <p:nvPicPr>
          <p:cNvPr id="10" name="Picture 9" descr="2012al18_10mwind_ALL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45534" r="14193"/>
          <a:stretch/>
        </p:blipFill>
        <p:spPr>
          <a:xfrm>
            <a:off x="4616824" y="762003"/>
            <a:ext cx="3521098" cy="3077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3551803" y="2047391"/>
            <a:ext cx="21067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Max 10 m WS [ms</a:t>
            </a:r>
            <a:r>
              <a:rPr lang="en-US" sz="1600" baseline="30000" dirty="0" smtClean="0">
                <a:latin typeface="Arial"/>
                <a:cs typeface="Arial"/>
              </a:rPr>
              <a:t>-1</a:t>
            </a:r>
            <a:r>
              <a:rPr lang="en-US" sz="1600" dirty="0" smtClean="0">
                <a:latin typeface="Arial"/>
                <a:cs typeface="Arial"/>
              </a:rPr>
              <a:t>]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505044" y="4993791"/>
            <a:ext cx="21067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MSLP [</a:t>
            </a:r>
            <a:r>
              <a:rPr lang="en-US" sz="1600" dirty="0" err="1" smtClean="0">
                <a:latin typeface="Arial"/>
                <a:cs typeface="Arial"/>
              </a:rPr>
              <a:t>hPa</a:t>
            </a:r>
            <a:r>
              <a:rPr lang="en-US" sz="1600" dirty="0" smtClean="0">
                <a:latin typeface="Arial"/>
                <a:cs typeface="Arial"/>
              </a:rPr>
              <a:t>]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" y="810269"/>
            <a:ext cx="397867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Initialized 2012-22-18 through 2012-30-18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5 day forecasts</a:t>
            </a:r>
            <a:endParaRPr lang="en-US" sz="2200" dirty="0"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72235" y="3511176"/>
            <a:ext cx="6383767" cy="2569883"/>
            <a:chOff x="1972235" y="3511176"/>
            <a:chExt cx="6383767" cy="2569883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972235" y="3511176"/>
              <a:ext cx="642471" cy="10458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533340" y="5259295"/>
              <a:ext cx="0" cy="82176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11414" y="3787556"/>
              <a:ext cx="26445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  <a:latin typeface="Arial"/>
                  <a:cs typeface="Arial"/>
                </a:rPr>
                <a:t>c</a:t>
              </a:r>
              <a:r>
                <a:rPr lang="en-US" sz="2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lear clustering of solutions</a:t>
              </a:r>
              <a:endParaRPr lang="en-US" sz="2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20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GFDL Tracker Forecast Error Statistics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36353" y="5065060"/>
            <a:ext cx="4045341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All models MSLP biased low</a:t>
            </a:r>
          </a:p>
          <a:p>
            <a:pPr marL="800100" lvl="1" indent="-342900">
              <a:buFontTx/>
              <a:buChar char="-"/>
            </a:pPr>
            <a:r>
              <a:rPr lang="en-US" sz="2200" dirty="0" smtClean="0">
                <a:latin typeface="Arial"/>
                <a:cs typeface="Arial"/>
              </a:rPr>
              <a:t>APSU consistently lowest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COAMPS-TC/HWRF tend to cluster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" name="Picture 3" descr="2012al18_LEAD_TIME_RMSE_LINE_AL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5" r="33179"/>
          <a:stretch/>
        </p:blipFill>
        <p:spPr>
          <a:xfrm>
            <a:off x="0" y="681597"/>
            <a:ext cx="4516023" cy="6116639"/>
          </a:xfrm>
          <a:prstGeom prst="rect">
            <a:avLst/>
          </a:prstGeom>
        </p:spPr>
      </p:pic>
      <p:pic>
        <p:nvPicPr>
          <p:cNvPr id="6" name="Picture 5" descr="2012al18_LEAD_TIME_ME_LINE_ALL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1" r="33551" b="20699"/>
          <a:stretch/>
        </p:blipFill>
        <p:spPr>
          <a:xfrm>
            <a:off x="4407646" y="593667"/>
            <a:ext cx="4720446" cy="4486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009" y="6413963"/>
            <a:ext cx="395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**NHC </a:t>
            </a:r>
            <a:r>
              <a:rPr lang="en-US" i="1" dirty="0">
                <a:latin typeface="Arial"/>
                <a:cs typeface="Arial"/>
              </a:rPr>
              <a:t>b</a:t>
            </a:r>
            <a:r>
              <a:rPr lang="en-US" i="1" dirty="0" smtClean="0">
                <a:latin typeface="Arial"/>
                <a:cs typeface="Arial"/>
              </a:rPr>
              <a:t>est track used as verification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1918" y="638490"/>
            <a:ext cx="21067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Mean Error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8082" y="638490"/>
            <a:ext cx="21067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RMSE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71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Autofit/>
          </a:bodyPr>
          <a:lstStyle/>
          <a:p>
            <a:r>
              <a:rPr lang="en-US" sz="3300" dirty="0" smtClean="0"/>
              <a:t>GFDL Tracker Initial Condition Statistics</a:t>
            </a:r>
            <a:endParaRPr lang="en-US" sz="33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48190" y="3560133"/>
            <a:ext cx="8349022" cy="3260577"/>
            <a:chOff x="348190" y="3560133"/>
            <a:chExt cx="8349022" cy="3260577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-418843" y="5132899"/>
              <a:ext cx="1903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MODEL – APSU</a:t>
              </a:r>
              <a:endParaRPr lang="en-US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pic>
          <p:nvPicPr>
            <p:cNvPr id="17" name="Picture 16" descr="2012al18_IC_ME_APSU_ALL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7" t="46330" r="14024" b="1640"/>
            <a:stretch/>
          </p:blipFill>
          <p:spPr>
            <a:xfrm>
              <a:off x="4876876" y="3627072"/>
              <a:ext cx="3677598" cy="309568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202259" y="3618251"/>
              <a:ext cx="104255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16" name="Picture 15" descr="2012al18_IC_RMSE_APSU_ALL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" t="45364" r="11946"/>
            <a:stretch/>
          </p:blipFill>
          <p:spPr>
            <a:xfrm>
              <a:off x="881892" y="3560133"/>
              <a:ext cx="3830681" cy="326057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437197" y="3618251"/>
              <a:ext cx="104255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656915" y="4973298"/>
              <a:ext cx="23905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Mean Error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184858" y="4961937"/>
              <a:ext cx="14749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RMSE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680" y="3662443"/>
              <a:ext cx="7959532" cy="3158267"/>
            </a:xfrm>
            <a:prstGeom prst="rect">
              <a:avLst/>
            </a:prstGeom>
            <a:solidFill>
              <a:srgbClr val="0000FF">
                <a:alpha val="8000"/>
              </a:srgb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8188" y="574048"/>
            <a:ext cx="8349024" cy="3053024"/>
            <a:chOff x="348188" y="574048"/>
            <a:chExt cx="8349024" cy="3053024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-540517" y="1932499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MODEL – NHC BT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7" name="Picture 6" descr="2012al18_IC_RMSE_NHCB_ALL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5" t="46369" r="9713" b="3742"/>
            <a:stretch/>
          </p:blipFill>
          <p:spPr>
            <a:xfrm>
              <a:off x="881892" y="582816"/>
              <a:ext cx="3920347" cy="2977317"/>
            </a:xfrm>
            <a:prstGeom prst="rect">
              <a:avLst/>
            </a:prstGeom>
          </p:spPr>
        </p:pic>
        <p:pic>
          <p:nvPicPr>
            <p:cNvPr id="10" name="Picture 9" descr="2012al18_IC_ME_NHCB_ALL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5" t="46246" r="12690" b="3741"/>
            <a:stretch/>
          </p:blipFill>
          <p:spPr>
            <a:xfrm>
              <a:off x="4835794" y="575457"/>
              <a:ext cx="3778444" cy="298467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16200000">
              <a:off x="3651696" y="1912384"/>
              <a:ext cx="23905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Mean Error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179639" y="1901023"/>
              <a:ext cx="14749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RMSE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18013" y="575457"/>
              <a:ext cx="104255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9257" y="574048"/>
              <a:ext cx="104255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2484" y="630345"/>
              <a:ext cx="7964728" cy="2996727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334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ttmp_RMSE_profil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4" r="12957"/>
          <a:stretch/>
        </p:blipFill>
        <p:spPr>
          <a:xfrm>
            <a:off x="397436" y="702239"/>
            <a:ext cx="3833705" cy="30479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79634" y="511872"/>
            <a:ext cx="210670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theta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uwind_RMSE_profil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47019" r="12822"/>
          <a:stretch/>
        </p:blipFill>
        <p:spPr>
          <a:xfrm>
            <a:off x="487083" y="3828261"/>
            <a:ext cx="3715172" cy="3019778"/>
          </a:xfrm>
          <a:prstGeom prst="rect">
            <a:avLst/>
          </a:prstGeom>
        </p:spPr>
      </p:pic>
      <p:pic>
        <p:nvPicPr>
          <p:cNvPr id="7" name="Picture 6" descr="vwind_RMSE_profil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47019" r="11177"/>
          <a:stretch/>
        </p:blipFill>
        <p:spPr>
          <a:xfrm>
            <a:off x="4720997" y="3828260"/>
            <a:ext cx="3776597" cy="301977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64127" y="1511576"/>
            <a:ext cx="5872936" cy="4013022"/>
            <a:chOff x="1164127" y="1511576"/>
            <a:chExt cx="5872936" cy="4013022"/>
          </a:xfrm>
        </p:grpSpPr>
        <p:sp>
          <p:nvSpPr>
            <p:cNvPr id="9" name="TextBox 8"/>
            <p:cNvSpPr txBox="1"/>
            <p:nvPr/>
          </p:nvSpPr>
          <p:spPr>
            <a:xfrm>
              <a:off x="1695156" y="1511576"/>
              <a:ext cx="237186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Arial"/>
                  <a:cs typeface="Arial"/>
                </a:rPr>
                <a:t>Systematic difference between WRF and HWRF and COTC for 2012102218 IC</a:t>
              </a:r>
              <a:endParaRPr lang="en-US" sz="2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876917" y="5524598"/>
              <a:ext cx="116014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583444" y="5493370"/>
              <a:ext cx="128119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164127" y="2431773"/>
              <a:ext cx="275271" cy="26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Autofit/>
          </a:bodyPr>
          <a:lstStyle/>
          <a:p>
            <a:r>
              <a:rPr lang="en-US" sz="3100" dirty="0" smtClean="0"/>
              <a:t>min(D03) Single Time Initial Condition RMSE</a:t>
            </a:r>
            <a:endParaRPr lang="en-US" sz="31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8082" y="3624439"/>
            <a:ext cx="2106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u-wind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4835" y="3624439"/>
            <a:ext cx="2106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v-wind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3676" y="1015676"/>
            <a:ext cx="4045341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Horizontal grid and vertical coordinate differences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- Each model initializes mean background state and vertically interpolates differently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Is this an issue?</a:t>
            </a:r>
          </a:p>
        </p:txBody>
      </p:sp>
    </p:spTree>
    <p:extLst>
      <p:ext uri="{BB962C8B-B14F-4D97-AF65-F5344CB8AC3E}">
        <p14:creationId xmlns:p14="http://schemas.microsoft.com/office/powerpoint/2010/main" val="422215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7060"/>
            <a:ext cx="8229600" cy="53791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Future work…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ensemble to calculate lead-time model pair-wise spread, full model specific spread, and combined ensemble spread</a:t>
            </a:r>
          </a:p>
          <a:p>
            <a:endParaRPr lang="en-US" dirty="0"/>
          </a:p>
          <a:p>
            <a:r>
              <a:rPr lang="en-US" dirty="0" smtClean="0"/>
              <a:t>Run multi-physics ensemble </a:t>
            </a:r>
            <a:r>
              <a:rPr lang="en-US" dirty="0" smtClean="0"/>
              <a:t>using WRF-ARW to </a:t>
            </a:r>
            <a:r>
              <a:rPr lang="en-US" dirty="0" smtClean="0"/>
              <a:t>assess impact of physics on pair-wise spread and full model specific ensemble 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3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6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20" y="-920"/>
            <a:ext cx="2170229" cy="87497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HWRF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7606" y="1920644"/>
            <a:ext cx="1565510" cy="3631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GFS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6085" y="554114"/>
            <a:ext cx="1565510" cy="419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geogrid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6085" y="1930709"/>
            <a:ext cx="1565510" cy="343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ungrib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6085" y="2850403"/>
            <a:ext cx="1565510" cy="332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metgrid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36085" y="5831177"/>
            <a:ext cx="1565510" cy="3986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HWRF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5136" y="3784650"/>
            <a:ext cx="1565510" cy="3613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25136" y="4760242"/>
            <a:ext cx="1565510" cy="306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HWRF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3"/>
            <a:endCxn id="6" idx="1"/>
          </p:cNvCxnSpPr>
          <p:nvPr/>
        </p:nvCxnSpPr>
        <p:spPr>
          <a:xfrm>
            <a:off x="2693116" y="2102218"/>
            <a:ext cx="842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>
            <a:off x="4318840" y="973771"/>
            <a:ext cx="0" cy="956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3734" y="3028581"/>
            <a:ext cx="1685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geo_nmm_nest.l</a:t>
            </a:r>
            <a:r>
              <a:rPr lang="en-US" sz="1400" dirty="0" smtClean="0">
                <a:latin typeface="Arial"/>
                <a:cs typeface="Arial"/>
              </a:rPr>
              <a:t>*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8840" y="1453152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geo_nmm.d01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>
            <a:stCxn id="6" idx="2"/>
            <a:endCxn id="7" idx="0"/>
          </p:cNvCxnSpPr>
          <p:nvPr/>
        </p:nvCxnSpPr>
        <p:spPr>
          <a:xfrm>
            <a:off x="4318840" y="2273726"/>
            <a:ext cx="0" cy="576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18840" y="2415757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FILE*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18840" y="3182470"/>
            <a:ext cx="0" cy="576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18840" y="3291653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met_nmm.d01*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96943" y="4204175"/>
            <a:ext cx="138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wrfinput_d01</a:t>
            </a:r>
          </a:p>
          <a:p>
            <a:r>
              <a:rPr lang="en-US" sz="1400" dirty="0" smtClean="0">
                <a:latin typeface="Arial"/>
                <a:cs typeface="Arial"/>
              </a:rPr>
              <a:t>wrfbdy_d01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62" name="Straight Arrow Connector 61"/>
          <p:cNvCxnSpPr>
            <a:stCxn id="9" idx="2"/>
            <a:endCxn id="10" idx="0"/>
          </p:cNvCxnSpPr>
          <p:nvPr/>
        </p:nvCxnSpPr>
        <p:spPr>
          <a:xfrm>
            <a:off x="4307891" y="4145958"/>
            <a:ext cx="0" cy="614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" idx="3"/>
            <a:endCxn id="8" idx="3"/>
          </p:cNvCxnSpPr>
          <p:nvPr/>
        </p:nvCxnSpPr>
        <p:spPr>
          <a:xfrm>
            <a:off x="5101595" y="763943"/>
            <a:ext cx="12700" cy="5266555"/>
          </a:xfrm>
          <a:prstGeom prst="bentConnector3">
            <a:avLst>
              <a:gd name="adj1" fmla="val 1274761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" idx="3"/>
            <a:endCxn id="10" idx="3"/>
          </p:cNvCxnSpPr>
          <p:nvPr/>
        </p:nvCxnSpPr>
        <p:spPr>
          <a:xfrm flipH="1">
            <a:off x="5090646" y="763943"/>
            <a:ext cx="10949" cy="4149579"/>
          </a:xfrm>
          <a:prstGeom prst="bentConnector3">
            <a:avLst>
              <a:gd name="adj1" fmla="val -147862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8" idx="0"/>
          </p:cNvCxnSpPr>
          <p:nvPr/>
        </p:nvCxnSpPr>
        <p:spPr>
          <a:xfrm>
            <a:off x="4296943" y="5066802"/>
            <a:ext cx="21897" cy="76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9" idx="1"/>
            <a:endCxn id="8" idx="1"/>
          </p:cNvCxnSpPr>
          <p:nvPr/>
        </p:nvCxnSpPr>
        <p:spPr>
          <a:xfrm rot="10800000" flipH="1" flipV="1">
            <a:off x="3525135" y="3965304"/>
            <a:ext cx="10949" cy="2065194"/>
          </a:xfrm>
          <a:prstGeom prst="bentConnector3">
            <a:avLst>
              <a:gd name="adj1" fmla="val -91869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30139" y="4543582"/>
            <a:ext cx="138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wrfinput_d01</a:t>
            </a:r>
          </a:p>
          <a:p>
            <a:r>
              <a:rPr lang="en-US" sz="1400" dirty="0" smtClean="0">
                <a:latin typeface="Arial"/>
                <a:cs typeface="Arial"/>
              </a:rPr>
              <a:t>wrfbdy_d01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96943" y="5177729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wrfinput_d</a:t>
            </a:r>
            <a:r>
              <a:rPr lang="en-US" sz="1400" dirty="0" smtClean="0">
                <a:latin typeface="Arial"/>
                <a:cs typeface="Arial"/>
              </a:rPr>
              <a:t>*</a:t>
            </a:r>
          </a:p>
        </p:txBody>
      </p:sp>
      <p:cxnSp>
        <p:nvCxnSpPr>
          <p:cNvPr id="87" name="Straight Arrow Connector 86"/>
          <p:cNvCxnSpPr>
            <a:stCxn id="8" idx="2"/>
          </p:cNvCxnSpPr>
          <p:nvPr/>
        </p:nvCxnSpPr>
        <p:spPr>
          <a:xfrm>
            <a:off x="4318840" y="6229819"/>
            <a:ext cx="0" cy="514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318840" y="6348359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wrfout_d</a:t>
            </a:r>
            <a:r>
              <a:rPr lang="en-US" sz="1400" dirty="0" smtClean="0">
                <a:latin typeface="Arial"/>
                <a:cs typeface="Arial"/>
              </a:rPr>
              <a:t>*</a:t>
            </a:r>
          </a:p>
        </p:txBody>
      </p:sp>
      <p:sp>
        <p:nvSpPr>
          <p:cNvPr id="3" name="Left Arrow 2"/>
          <p:cNvSpPr/>
          <p:nvPr/>
        </p:nvSpPr>
        <p:spPr>
          <a:xfrm>
            <a:off x="5538432" y="3539212"/>
            <a:ext cx="3029382" cy="18612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NOT USE U10, V10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0"/>
            <a:ext cx="88793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7121" y="6488668"/>
            <a:ext cx="20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Arial"/>
                <a:cs typeface="Arial"/>
              </a:rPr>
              <a:t>APSU real-time system</a:t>
            </a:r>
            <a:endParaRPr lang="en-US" sz="12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106" y="81787"/>
            <a:ext cx="789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 know it is not sandy Sandy, but </a:t>
            </a:r>
            <a:r>
              <a:rPr lang="en-US" dirty="0" err="1" smtClean="0">
                <a:latin typeface="Arial"/>
                <a:cs typeface="Arial"/>
              </a:rPr>
              <a:t>Edouard</a:t>
            </a:r>
            <a:r>
              <a:rPr lang="en-US" dirty="0" smtClean="0">
                <a:latin typeface="Arial"/>
                <a:cs typeface="Arial"/>
              </a:rPr>
              <a:t> proved to be an ok guy.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47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20" y="-920"/>
            <a:ext cx="2572689" cy="87497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WRF-ARW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7606" y="1920644"/>
            <a:ext cx="1565510" cy="3631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GFS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6085" y="554114"/>
            <a:ext cx="1565510" cy="419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geogrid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6085" y="1930709"/>
            <a:ext cx="1565510" cy="343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ungrib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6085" y="2850403"/>
            <a:ext cx="1565510" cy="332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metgrid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36085" y="5831177"/>
            <a:ext cx="1565510" cy="3986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WRF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5136" y="3784650"/>
            <a:ext cx="1565510" cy="3613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3"/>
            <a:endCxn id="6" idx="1"/>
          </p:cNvCxnSpPr>
          <p:nvPr/>
        </p:nvCxnSpPr>
        <p:spPr>
          <a:xfrm>
            <a:off x="2693116" y="2102218"/>
            <a:ext cx="842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>
            <a:off x="4318840" y="973771"/>
            <a:ext cx="0" cy="956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18840" y="1143561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geo_nmm.d0*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>
            <a:stCxn id="6" idx="2"/>
            <a:endCxn id="7" idx="0"/>
          </p:cNvCxnSpPr>
          <p:nvPr/>
        </p:nvCxnSpPr>
        <p:spPr>
          <a:xfrm>
            <a:off x="4318840" y="2273726"/>
            <a:ext cx="0" cy="576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18840" y="2415757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FILE*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18840" y="3182470"/>
            <a:ext cx="0" cy="576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18840" y="3291653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met_em.d0*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62" name="Straight Arrow Connector 61"/>
          <p:cNvCxnSpPr>
            <a:stCxn id="9" idx="2"/>
            <a:endCxn id="8" idx="0"/>
          </p:cNvCxnSpPr>
          <p:nvPr/>
        </p:nvCxnSpPr>
        <p:spPr>
          <a:xfrm>
            <a:off x="4307891" y="4145958"/>
            <a:ext cx="10949" cy="1685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409160" y="4543582"/>
            <a:ext cx="138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wrfinput_d0*</a:t>
            </a:r>
          </a:p>
          <a:p>
            <a:r>
              <a:rPr lang="en-US" sz="1400" dirty="0" smtClean="0">
                <a:latin typeface="Arial"/>
                <a:cs typeface="Arial"/>
              </a:rPr>
              <a:t>wrfbdy_d0*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87" name="Straight Arrow Connector 86"/>
          <p:cNvCxnSpPr>
            <a:stCxn id="8" idx="2"/>
          </p:cNvCxnSpPr>
          <p:nvPr/>
        </p:nvCxnSpPr>
        <p:spPr>
          <a:xfrm>
            <a:off x="4318840" y="6229819"/>
            <a:ext cx="0" cy="514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318840" y="6348359"/>
            <a:ext cx="138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wrfout_d</a:t>
            </a:r>
            <a:r>
              <a:rPr lang="en-US" sz="1400" dirty="0" smtClean="0">
                <a:latin typeface="Arial"/>
                <a:cs typeface="Arial"/>
              </a:rPr>
              <a:t>*</a:t>
            </a:r>
          </a:p>
        </p:txBody>
      </p:sp>
      <p:cxnSp>
        <p:nvCxnSpPr>
          <p:cNvPr id="29" name="Elbow Connector 28"/>
          <p:cNvCxnSpPr/>
          <p:nvPr/>
        </p:nvCxnSpPr>
        <p:spPr>
          <a:xfrm rot="10800000" flipH="1" flipV="1">
            <a:off x="3525135" y="3965304"/>
            <a:ext cx="10949" cy="2065194"/>
          </a:xfrm>
          <a:prstGeom prst="bentConnector3">
            <a:avLst>
              <a:gd name="adj1" fmla="val -91869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30139" y="4543582"/>
            <a:ext cx="138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wrfinput_d01</a:t>
            </a:r>
          </a:p>
          <a:p>
            <a:r>
              <a:rPr lang="en-US" sz="1400" dirty="0" smtClean="0">
                <a:latin typeface="Arial"/>
                <a:cs typeface="Arial"/>
              </a:rPr>
              <a:t>wrfbdy_d01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5794030" y="3969880"/>
            <a:ext cx="3029382" cy="18612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USES U10, V10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20" y="-920"/>
            <a:ext cx="3010595" cy="87497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COAMPS-TC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7606" y="1920644"/>
            <a:ext cx="1565510" cy="3631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GFS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6085" y="554114"/>
            <a:ext cx="1565510" cy="419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setup grid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6085" y="1930709"/>
            <a:ext cx="1565510" cy="343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input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36085" y="5831177"/>
            <a:ext cx="1565510" cy="3986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COAMPS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5136" y="3784650"/>
            <a:ext cx="1565510" cy="3613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fields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3"/>
            <a:endCxn id="6" idx="1"/>
          </p:cNvCxnSpPr>
          <p:nvPr/>
        </p:nvCxnSpPr>
        <p:spPr>
          <a:xfrm>
            <a:off x="2693116" y="2102218"/>
            <a:ext cx="842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>
            <a:off x="4318840" y="973771"/>
            <a:ext cx="0" cy="956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18840" y="956825"/>
            <a:ext cx="4154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(1) model domains</a:t>
            </a:r>
          </a:p>
          <a:p>
            <a:r>
              <a:rPr lang="en-US" sz="1400" dirty="0" smtClean="0">
                <a:latin typeface="Arial"/>
                <a:cs typeface="Arial"/>
              </a:rPr>
              <a:t>(2) map factors</a:t>
            </a:r>
          </a:p>
          <a:p>
            <a:r>
              <a:rPr lang="en-US" sz="1400" dirty="0" smtClean="0">
                <a:latin typeface="Arial"/>
                <a:cs typeface="Arial"/>
              </a:rPr>
              <a:t>(3) grid nesting</a:t>
            </a:r>
          </a:p>
          <a:p>
            <a:r>
              <a:rPr lang="en-US" sz="1400" dirty="0" smtClean="0">
                <a:latin typeface="Arial"/>
                <a:cs typeface="Arial"/>
              </a:rPr>
              <a:t>(</a:t>
            </a:r>
            <a:r>
              <a:rPr lang="en-US" sz="1400" dirty="0">
                <a:latin typeface="Arial"/>
                <a:cs typeface="Arial"/>
              </a:rPr>
              <a:t>4) Assign surface and terrain </a:t>
            </a:r>
            <a:r>
              <a:rPr lang="en-US" sz="1400" dirty="0" smtClean="0">
                <a:latin typeface="Arial"/>
                <a:cs typeface="Arial"/>
              </a:rPr>
              <a:t>fields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>
            <a:stCxn id="6" idx="2"/>
            <a:endCxn id="9" idx="0"/>
          </p:cNvCxnSpPr>
          <p:nvPr/>
        </p:nvCxnSpPr>
        <p:spPr>
          <a:xfrm flipH="1">
            <a:off x="4307891" y="2273726"/>
            <a:ext cx="10949" cy="1510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18840" y="2283792"/>
            <a:ext cx="4340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 smtClean="0">
                <a:latin typeface="Arial"/>
                <a:cs typeface="Arial"/>
              </a:rPr>
              <a:t>specify mean state from standard atmosphere</a:t>
            </a:r>
          </a:p>
          <a:p>
            <a:pPr marL="342900" indent="-342900">
              <a:buAutoNum type="arabicParenBoth"/>
            </a:pPr>
            <a:r>
              <a:rPr lang="en-US" sz="1400" dirty="0" smtClean="0">
                <a:latin typeface="Arial"/>
                <a:cs typeface="Arial"/>
              </a:rPr>
              <a:t>read in and interpolate surface fields</a:t>
            </a:r>
          </a:p>
          <a:p>
            <a:pPr marL="342900" indent="-342900">
              <a:buAutoNum type="arabicParenBoth"/>
            </a:pPr>
            <a:r>
              <a:rPr lang="en-US" sz="1400" dirty="0" smtClean="0">
                <a:latin typeface="Arial"/>
                <a:cs typeface="Arial"/>
              </a:rPr>
              <a:t>read in global model data on pressure levels and interpolate to COAMPS grids</a:t>
            </a:r>
          </a:p>
          <a:p>
            <a:pPr marL="342900" indent="-342900">
              <a:buAutoNum type="arabicParenBoth"/>
            </a:pPr>
            <a:r>
              <a:rPr lang="en-US" sz="1400" dirty="0" smtClean="0">
                <a:latin typeface="Arial"/>
                <a:cs typeface="Arial"/>
              </a:rPr>
              <a:t>process boundary conditions from global model data and write out tendencies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62" name="Straight Arrow Connector 61"/>
          <p:cNvCxnSpPr>
            <a:stCxn id="9" idx="2"/>
            <a:endCxn id="8" idx="0"/>
          </p:cNvCxnSpPr>
          <p:nvPr/>
        </p:nvCxnSpPr>
        <p:spPr>
          <a:xfrm>
            <a:off x="4307891" y="4145958"/>
            <a:ext cx="10949" cy="1685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318840" y="4235805"/>
            <a:ext cx="2673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 err="1" smtClean="0">
                <a:latin typeface="Arial"/>
                <a:cs typeface="Arial"/>
              </a:rPr>
              <a:t>analfld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prl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hzt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msl</a:t>
            </a:r>
            <a:r>
              <a:rPr lang="en-US" sz="1400" dirty="0" smtClean="0">
                <a:latin typeface="Arial"/>
                <a:cs typeface="Arial"/>
              </a:rPr>
              <a:t>, sig)</a:t>
            </a:r>
          </a:p>
          <a:p>
            <a:pPr marL="342900" indent="-342900">
              <a:buFontTx/>
              <a:buAutoNum type="arabicParenBoth"/>
            </a:pPr>
            <a:r>
              <a:rPr lang="en-US" sz="1400" dirty="0" err="1">
                <a:latin typeface="Arial"/>
                <a:cs typeface="Arial"/>
              </a:rPr>
              <a:t>analinc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prl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buAutoNum type="arabicParenBoth"/>
            </a:pPr>
            <a:r>
              <a:rPr lang="en-US" sz="1400" dirty="0" err="1" smtClean="0">
                <a:latin typeface="Arial"/>
                <a:cs typeface="Arial"/>
              </a:rPr>
              <a:t>bndyfld</a:t>
            </a:r>
            <a:r>
              <a:rPr lang="en-US" sz="1400" dirty="0" smtClean="0">
                <a:latin typeface="Arial"/>
                <a:cs typeface="Arial"/>
              </a:rPr>
              <a:t>(sig)</a:t>
            </a:r>
          </a:p>
          <a:p>
            <a:pPr marL="342900" indent="-342900">
              <a:buAutoNum type="arabicParenBoth"/>
            </a:pPr>
            <a:endParaRPr lang="en-US" sz="1400" dirty="0" smtClean="0">
              <a:latin typeface="Arial"/>
              <a:cs typeface="Arial"/>
            </a:endParaRPr>
          </a:p>
          <a:p>
            <a:pPr marL="342900" indent="-342900">
              <a:buAutoNum type="arabicParenBoth"/>
            </a:pP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87" name="Straight Arrow Connector 86"/>
          <p:cNvCxnSpPr>
            <a:stCxn id="8" idx="2"/>
          </p:cNvCxnSpPr>
          <p:nvPr/>
        </p:nvCxnSpPr>
        <p:spPr>
          <a:xfrm>
            <a:off x="4318840" y="6229819"/>
            <a:ext cx="0" cy="514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318839" y="6348359"/>
            <a:ext cx="217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fcstfld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prl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hzt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msl</a:t>
            </a:r>
            <a:r>
              <a:rPr lang="en-US" sz="1400" dirty="0" smtClean="0">
                <a:latin typeface="Arial"/>
                <a:cs typeface="Arial"/>
              </a:rPr>
              <a:t>, sig)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5630186" y="4487062"/>
            <a:ext cx="3029382" cy="18612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USES U10, V10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60" y="363978"/>
            <a:ext cx="3456926" cy="31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30" y="363978"/>
            <a:ext cx="3467628" cy="311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58" y="3606371"/>
            <a:ext cx="3467628" cy="3111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30" y="3606371"/>
            <a:ext cx="3467628" cy="3112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60" y="363978"/>
            <a:ext cx="59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30" y="363978"/>
            <a:ext cx="59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endParaRPr 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60" y="3606371"/>
            <a:ext cx="59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T’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530" y="3606371"/>
            <a:ext cx="59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/>
                <a:cs typeface="Arial"/>
              </a:rPr>
              <a:t>Q</a:t>
            </a:r>
            <a:endParaRPr 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630" y="0"/>
            <a:ext cx="442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/>
                <a:cs typeface="Arial"/>
              </a:rPr>
              <a:t>APSU ENKF IC </a:t>
            </a:r>
          </a:p>
          <a:p>
            <a:pPr algn="r"/>
            <a:r>
              <a:rPr lang="en-US" sz="1200" dirty="0" smtClean="0">
                <a:latin typeface="Arial"/>
                <a:cs typeface="Arial"/>
              </a:rPr>
              <a:t>HWRF 27km -&gt; 3km </a:t>
            </a:r>
          </a:p>
          <a:p>
            <a:pPr algn="r"/>
            <a:r>
              <a:rPr lang="en-US" sz="1200" dirty="0" smtClean="0">
                <a:latin typeface="Arial"/>
                <a:cs typeface="Arial"/>
              </a:rPr>
              <a:t>3km -&gt; 3km</a:t>
            </a:r>
          </a:p>
        </p:txBody>
      </p:sp>
    </p:spTree>
    <p:extLst>
      <p:ext uri="{BB962C8B-B14F-4D97-AF65-F5344CB8AC3E}">
        <p14:creationId xmlns:p14="http://schemas.microsoft.com/office/powerpoint/2010/main" val="115491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_2010091506_compa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348" cy="6858000"/>
          </a:xfrm>
          <a:prstGeom prst="rect">
            <a:avLst/>
          </a:prstGeom>
        </p:spPr>
      </p:pic>
      <p:pic>
        <p:nvPicPr>
          <p:cNvPr id="4" name="Picture 3" descr="COAMPS_2010091506_compar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91" y="0"/>
            <a:ext cx="3141118" cy="6858000"/>
          </a:xfrm>
          <a:prstGeom prst="rect">
            <a:avLst/>
          </a:prstGeom>
        </p:spPr>
      </p:pic>
      <p:pic>
        <p:nvPicPr>
          <p:cNvPr id="6" name="Picture 5" descr="HWRF_2010091506_compar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3" y="0"/>
            <a:ext cx="31563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776" y="92"/>
            <a:ext cx="1177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COAMPS-TC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6348" y="13992"/>
            <a:ext cx="1177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WRF-ARW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9761" y="13992"/>
            <a:ext cx="1177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HWRF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8630" y="0"/>
            <a:ext cx="44253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/>
                <a:cs typeface="Arial"/>
              </a:rPr>
              <a:t>APSU ENKF IC </a:t>
            </a:r>
          </a:p>
          <a:p>
            <a:pPr algn="r"/>
            <a:r>
              <a:rPr lang="en-US" sz="2000" b="1" dirty="0" smtClean="0">
                <a:latin typeface="Arial"/>
                <a:cs typeface="Arial"/>
              </a:rPr>
              <a:t>- ALL MODELS</a:t>
            </a:r>
          </a:p>
          <a:p>
            <a:pPr algn="r"/>
            <a:r>
              <a:rPr lang="en-US" sz="1200" dirty="0" smtClean="0">
                <a:latin typeface="Arial"/>
                <a:cs typeface="Arial"/>
              </a:rPr>
              <a:t>0.1 DEG 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4294" y="4494966"/>
            <a:ext cx="64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[ms</a:t>
            </a:r>
            <a:r>
              <a:rPr lang="en-US" sz="1200" baseline="30000" dirty="0" smtClean="0">
                <a:latin typeface="Arial"/>
                <a:cs typeface="Arial"/>
              </a:rPr>
              <a:t>-1</a:t>
            </a:r>
            <a:r>
              <a:rPr lang="en-US" sz="1200" dirty="0" smtClean="0">
                <a:latin typeface="Arial"/>
                <a:cs typeface="Arial"/>
              </a:rPr>
              <a:t>]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4294" y="219791"/>
            <a:ext cx="64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[ms</a:t>
            </a:r>
            <a:r>
              <a:rPr lang="en-US" sz="1200" baseline="30000" dirty="0" smtClean="0">
                <a:latin typeface="Arial"/>
                <a:cs typeface="Arial"/>
              </a:rPr>
              <a:t>-1</a:t>
            </a:r>
            <a:r>
              <a:rPr lang="en-US" sz="1200" dirty="0" smtClean="0">
                <a:latin typeface="Arial"/>
                <a:cs typeface="Arial"/>
              </a:rPr>
              <a:t>]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4294" y="2277267"/>
            <a:ext cx="64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[ms</a:t>
            </a:r>
            <a:r>
              <a:rPr lang="en-US" sz="1200" baseline="30000" dirty="0" smtClean="0">
                <a:latin typeface="Arial"/>
                <a:cs typeface="Arial"/>
              </a:rPr>
              <a:t>-1</a:t>
            </a:r>
            <a:r>
              <a:rPr lang="en-US" sz="1200" dirty="0" smtClean="0">
                <a:latin typeface="Arial"/>
                <a:cs typeface="Arial"/>
              </a:rPr>
              <a:t>]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2893" y="4675100"/>
            <a:ext cx="459800" cy="1576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9413" y="4675100"/>
            <a:ext cx="459800" cy="1576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3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8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43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4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3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8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6889"/>
            <a:ext cx="8229600" cy="6265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Motivation…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different models (horizontal and vertical grids, numerical methods, dynamical equation formulations, physics, etc.) impact track and intensity forecasts from similar ICs?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there systematic biases between different </a:t>
            </a:r>
            <a:r>
              <a:rPr lang="en-US" dirty="0" smtClean="0"/>
              <a:t>models?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an advantage to using multiple model cores versus single model multi-physics?</a:t>
            </a:r>
          </a:p>
          <a:p>
            <a:pPr marL="400050" lvl="1" indent="0">
              <a:buNone/>
            </a:pPr>
            <a:r>
              <a:rPr lang="en-US" dirty="0" smtClean="0"/>
              <a:t>		i.e. improved representation of uncertainty?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5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01" y="592668"/>
            <a:ext cx="4108830" cy="5757334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366889"/>
            <a:ext cx="4679244" cy="62653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Studies in the literature…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Possibly in the ballpark...?</a:t>
            </a:r>
            <a:r>
              <a:rPr lang="en-US" i="1" dirty="0" err="1" smtClean="0"/>
              <a:t>Dodla</a:t>
            </a:r>
            <a:r>
              <a:rPr lang="en-US" i="1" dirty="0" smtClean="0"/>
              <a:t> et al. 2011 (International Journal of Environmental Research and Public Health?)</a:t>
            </a:r>
          </a:p>
          <a:p>
            <a:pPr lvl="1"/>
            <a:r>
              <a:rPr lang="en-US" dirty="0" smtClean="0"/>
              <a:t>Initialized HWRF, WRF-ARW, and WRF-NMM </a:t>
            </a:r>
          </a:p>
          <a:p>
            <a:pPr lvl="2"/>
            <a:r>
              <a:rPr lang="en-US" dirty="0" smtClean="0"/>
              <a:t>Inserted bogus vortex (all three had different procedures)</a:t>
            </a:r>
          </a:p>
          <a:p>
            <a:pPr lvl="2"/>
            <a:r>
              <a:rPr lang="en-US" dirty="0" smtClean="0"/>
              <a:t>Used GFS FNL (</a:t>
            </a:r>
            <a:r>
              <a:rPr lang="en-US" dirty="0" smtClean="0"/>
              <a:t>1</a:t>
            </a:r>
            <a:r>
              <a:rPr lang="en-US" baseline="30000" dirty="0" smtClean="0"/>
              <a:t>o</a:t>
            </a:r>
            <a:r>
              <a:rPr lang="en-US" dirty="0" smtClean="0"/>
              <a:t>) </a:t>
            </a:r>
            <a:r>
              <a:rPr lang="en-US" dirty="0" smtClean="0"/>
              <a:t>for HWRF and GFS forecast (0.5</a:t>
            </a:r>
            <a:r>
              <a:rPr lang="en-US" baseline="30000" dirty="0" smtClean="0"/>
              <a:t>o</a:t>
            </a:r>
            <a:r>
              <a:rPr lang="en-US" dirty="0" smtClean="0"/>
              <a:t>) for WRF-ARW and WRF-NMM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Many studies on multi-physics ensembles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7333" y="6350002"/>
            <a:ext cx="306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>
                <a:latin typeface="Arial"/>
                <a:cs typeface="Arial"/>
              </a:rPr>
              <a:t>Dodla</a:t>
            </a:r>
            <a:r>
              <a:rPr lang="en-US" sz="1600" i="1" dirty="0" smtClean="0">
                <a:latin typeface="Arial"/>
                <a:cs typeface="Arial"/>
              </a:rPr>
              <a:t> et al. (2011) Figure 5</a:t>
            </a:r>
            <a:endParaRPr lang="en-US"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94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059"/>
            <a:ext cx="8229600" cy="51251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Pseudo-</a:t>
            </a:r>
            <a:r>
              <a:rPr lang="en-US" dirty="0"/>
              <a:t>o</a:t>
            </a:r>
            <a:r>
              <a:rPr lang="en-US" dirty="0" smtClean="0"/>
              <a:t>perational implementation of:</a:t>
            </a:r>
          </a:p>
          <a:p>
            <a:pPr lvl="1"/>
            <a:r>
              <a:rPr lang="en-US" dirty="0" smtClean="0"/>
              <a:t>WRF-ARW v3.6.1 (APSU 2014)</a:t>
            </a:r>
          </a:p>
          <a:p>
            <a:pPr lvl="1"/>
            <a:r>
              <a:rPr lang="en-US" dirty="0" smtClean="0"/>
              <a:t>HWRF v3.5b (same physics as 2014)</a:t>
            </a:r>
          </a:p>
          <a:p>
            <a:pPr lvl="1"/>
            <a:r>
              <a:rPr lang="en-US" dirty="0" smtClean="0"/>
              <a:t>COAMPS-TC v1.1 (Feb. 2015)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tmospheric component ONLY</a:t>
            </a:r>
          </a:p>
          <a:p>
            <a:pPr lvl="1"/>
            <a:r>
              <a:rPr lang="en-US" dirty="0" smtClean="0"/>
              <a:t>Fixed SST for lower BC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Identical </a:t>
            </a:r>
            <a:r>
              <a:rPr lang="en-US" dirty="0" smtClean="0"/>
              <a:t>cold start data </a:t>
            </a:r>
            <a:r>
              <a:rPr lang="en-US" dirty="0" smtClean="0"/>
              <a:t>for IC initialization and BC </a:t>
            </a:r>
            <a:r>
              <a:rPr lang="en-US" dirty="0" smtClean="0"/>
              <a:t>generation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4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/>
              <a:t>A Few Model </a:t>
            </a:r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66588"/>
            <a:ext cx="8229600" cy="4273177"/>
          </a:xfrm>
        </p:spPr>
        <p:txBody>
          <a:bodyPr>
            <a:normAutofit/>
          </a:bodyPr>
          <a:lstStyle/>
          <a:p>
            <a:r>
              <a:rPr lang="en-US" dirty="0" smtClean="0"/>
              <a:t>Grid structure:</a:t>
            </a:r>
          </a:p>
          <a:p>
            <a:pPr lvl="1"/>
            <a:r>
              <a:rPr lang="en-US" dirty="0" smtClean="0"/>
              <a:t>Horizontal (determines how numerical differences are computed)</a:t>
            </a:r>
          </a:p>
          <a:p>
            <a:pPr lvl="2"/>
            <a:r>
              <a:rPr lang="en-US" dirty="0" smtClean="0"/>
              <a:t>WRF-ARW and COAMPS-TC (Arakawa-C)</a:t>
            </a:r>
          </a:p>
          <a:p>
            <a:pPr lvl="2"/>
            <a:r>
              <a:rPr lang="en-US" dirty="0" smtClean="0"/>
              <a:t>HWRF (Arakawa-E)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2030" b="51279"/>
          <a:stretch/>
        </p:blipFill>
        <p:spPr>
          <a:xfrm>
            <a:off x="1434356" y="3491006"/>
            <a:ext cx="2539997" cy="2837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704" t="54202" r="34299"/>
          <a:stretch/>
        </p:blipFill>
        <p:spPr>
          <a:xfrm>
            <a:off x="4766239" y="3491006"/>
            <a:ext cx="2705836" cy="264981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226235" y="4557058"/>
            <a:ext cx="134470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61105" y="4721412"/>
            <a:ext cx="624542" cy="6155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04350" y="4123765"/>
            <a:ext cx="54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dx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8912741">
            <a:off x="5264522" y="4565995"/>
            <a:ext cx="122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1.41dx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0" y="661811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/>
                <a:cs typeface="Arial"/>
              </a:rPr>
              <a:t>Source: Wikipedia</a:t>
            </a:r>
            <a:endParaRPr lang="en-US" sz="12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1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/>
              <a:t>A Few Model </a:t>
            </a:r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66588"/>
            <a:ext cx="8229600" cy="21249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Grid structure:</a:t>
            </a:r>
            <a:endParaRPr lang="en-US" dirty="0"/>
          </a:p>
          <a:p>
            <a:pPr lvl="1"/>
            <a:r>
              <a:rPr lang="en-US" dirty="0" smtClean="0"/>
              <a:t>Vertical:</a:t>
            </a:r>
          </a:p>
          <a:p>
            <a:pPr lvl="2"/>
            <a:r>
              <a:rPr lang="en-US" dirty="0" smtClean="0"/>
              <a:t>WRF-ARW (Eta)</a:t>
            </a:r>
          </a:p>
          <a:p>
            <a:pPr lvl="2"/>
            <a:r>
              <a:rPr lang="en-US" dirty="0" smtClean="0"/>
              <a:t>HWRF (sigma-pressure hybrid)</a:t>
            </a:r>
          </a:p>
          <a:p>
            <a:pPr lvl="2"/>
            <a:r>
              <a:rPr lang="en-US" dirty="0" smtClean="0"/>
              <a:t>COAMPS-TC (sigma)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101" y="4219224"/>
            <a:ext cx="2327924" cy="2327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8" y="3993888"/>
            <a:ext cx="1908868" cy="2611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225" y="3553754"/>
            <a:ext cx="1024218" cy="240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989" y="3815888"/>
            <a:ext cx="848209" cy="161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843" y="3616829"/>
            <a:ext cx="1208254" cy="485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803" y="4289779"/>
            <a:ext cx="3309008" cy="2230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336" y="3076223"/>
            <a:ext cx="145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WRF-ARW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3778" y="3076223"/>
            <a:ext cx="162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COAMPS-TC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6623" y="3076223"/>
            <a:ext cx="162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HWRF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8890" y="6618111"/>
            <a:ext cx="67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Arial"/>
                <a:cs typeface="Arial"/>
              </a:rPr>
              <a:t>Sources: COMET, ARWv3 Scientific Guide, HWRF Presentation (Young C. Kwon) </a:t>
            </a:r>
            <a:endParaRPr lang="en-US" sz="12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55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/>
              <a:t>A Few Model Differences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66588"/>
            <a:ext cx="8229600" cy="52595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Forecast model:</a:t>
            </a:r>
          </a:p>
          <a:p>
            <a:pPr lvl="1"/>
            <a:r>
              <a:rPr lang="en-US" dirty="0" smtClean="0"/>
              <a:t>Prognostic variables:</a:t>
            </a:r>
          </a:p>
          <a:p>
            <a:pPr lvl="2"/>
            <a:r>
              <a:rPr lang="en-US" b="1" dirty="0" smtClean="0"/>
              <a:t>WRF-ARW</a:t>
            </a:r>
            <a:r>
              <a:rPr lang="en-US" dirty="0" smtClean="0"/>
              <a:t>: theta’, phi’, m’, </a:t>
            </a:r>
            <a:r>
              <a:rPr lang="en-US" dirty="0" smtClean="0"/>
              <a:t>u</a:t>
            </a:r>
            <a:r>
              <a:rPr lang="en-US" dirty="0"/>
              <a:t>, v, </a:t>
            </a:r>
            <a:r>
              <a:rPr lang="en-US" dirty="0" smtClean="0"/>
              <a:t>w, scalars (</a:t>
            </a:r>
            <a:r>
              <a:rPr lang="en-US" dirty="0"/>
              <a:t>q</a:t>
            </a:r>
            <a:r>
              <a:rPr lang="en-US" baseline="-25000" dirty="0"/>
              <a:t>v</a:t>
            </a:r>
            <a:r>
              <a:rPr lang="en-US" dirty="0"/>
              <a:t>, q</a:t>
            </a:r>
            <a:r>
              <a:rPr lang="en-US" baseline="-25000" dirty="0"/>
              <a:t>c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g</a:t>
            </a:r>
            <a:r>
              <a:rPr lang="en-US" dirty="0"/>
              <a:t>, </a:t>
            </a:r>
            <a:r>
              <a:rPr lang="en-US" dirty="0" smtClean="0"/>
              <a:t>q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r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,</a:t>
            </a:r>
            <a:r>
              <a:rPr lang="en-US" dirty="0" smtClean="0"/>
              <a:t> tracers)</a:t>
            </a:r>
            <a:endParaRPr lang="en-US" dirty="0" smtClean="0"/>
          </a:p>
          <a:p>
            <a:pPr lvl="2"/>
            <a:r>
              <a:rPr lang="en-US" b="1" dirty="0" smtClean="0"/>
              <a:t>HWRF</a:t>
            </a:r>
            <a:r>
              <a:rPr lang="en-US" dirty="0" smtClean="0"/>
              <a:t>: P</a:t>
            </a:r>
            <a:r>
              <a:rPr lang="en-US" baseline="-25000" dirty="0" smtClean="0"/>
              <a:t>D</a:t>
            </a:r>
            <a:r>
              <a:rPr lang="en-US" dirty="0" smtClean="0"/>
              <a:t>, T, Q, CWM, </a:t>
            </a:r>
            <a:r>
              <a:rPr lang="en-US" dirty="0" smtClean="0"/>
              <a:t>u, v</a:t>
            </a:r>
            <a:endParaRPr lang="en-US" dirty="0" smtClean="0"/>
          </a:p>
          <a:p>
            <a:pPr lvl="2"/>
            <a:r>
              <a:rPr lang="en-US" b="1" dirty="0" smtClean="0"/>
              <a:t>COAMPS-TC</a:t>
            </a:r>
            <a:r>
              <a:rPr lang="en-US" dirty="0" smtClean="0"/>
              <a:t>: </a:t>
            </a:r>
            <a:r>
              <a:rPr lang="en-US" dirty="0" smtClean="0"/>
              <a:t>pi (</a:t>
            </a:r>
            <a:r>
              <a:rPr lang="en-US" dirty="0" err="1" smtClean="0"/>
              <a:t>Exner</a:t>
            </a:r>
            <a:r>
              <a:rPr lang="en-US" dirty="0" smtClean="0"/>
              <a:t>), theta, TKE, u, v, scalars (q</a:t>
            </a:r>
            <a:r>
              <a:rPr lang="en-US" baseline="-25000" dirty="0" smtClean="0"/>
              <a:t>v</a:t>
            </a:r>
            <a:r>
              <a:rPr lang="en-US" dirty="0" smtClean="0"/>
              <a:t>, </a:t>
            </a:r>
            <a:r>
              <a:rPr lang="en-US" dirty="0" smtClean="0"/>
              <a:t>q</a:t>
            </a:r>
            <a:r>
              <a:rPr lang="en-US" baseline="-25000" dirty="0" smtClean="0"/>
              <a:t>c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q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r</a:t>
            </a:r>
            <a:r>
              <a:rPr lang="en-US" dirty="0"/>
              <a:t>,</a:t>
            </a:r>
            <a:r>
              <a:rPr lang="en-US" baseline="-25000" dirty="0" smtClean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</a:t>
            </a:r>
            <a:r>
              <a:rPr lang="en-US" dirty="0" smtClean="0"/>
              <a:t>, tracers)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Dynamics: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iscretization schemes (implicit vs. explicit)</a:t>
            </a:r>
          </a:p>
          <a:p>
            <a:pPr lvl="2"/>
            <a:r>
              <a:rPr lang="en-US" dirty="0" smtClean="0"/>
              <a:t>Map projections</a:t>
            </a:r>
          </a:p>
          <a:p>
            <a:pPr lvl="2"/>
            <a:r>
              <a:rPr lang="en-US" dirty="0" smtClean="0"/>
              <a:t>Moving nest assumptions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Physics:</a:t>
            </a:r>
          </a:p>
          <a:p>
            <a:pPr lvl="2"/>
            <a:r>
              <a:rPr lang="en-US" dirty="0" smtClean="0"/>
              <a:t>HWRF/COAMPS-TC hurricane ‘tuned’ physics</a:t>
            </a:r>
          </a:p>
          <a:p>
            <a:pPr lvl="2"/>
            <a:r>
              <a:rPr lang="en-US" dirty="0" smtClean="0"/>
              <a:t>WRF-ARW APSU </a:t>
            </a:r>
            <a:r>
              <a:rPr lang="en-US" dirty="0" smtClean="0"/>
              <a:t>TC surface flux (</a:t>
            </a:r>
            <a:r>
              <a:rPr lang="en-US" dirty="0" smtClean="0"/>
              <a:t>Green and Zhang, 2013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31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882"/>
            <a:ext cx="8229600" cy="696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Cold Starting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1176"/>
            <a:ext cx="8229600" cy="57033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APSU (WRF-ARW)</a:t>
            </a:r>
          </a:p>
          <a:p>
            <a:pPr lvl="1"/>
            <a:r>
              <a:rPr lang="en-US" dirty="0" smtClean="0"/>
              <a:t>Inner nest setup using TC vitals</a:t>
            </a:r>
          </a:p>
          <a:p>
            <a:pPr lvl="1"/>
            <a:r>
              <a:rPr lang="en-US" dirty="0" smtClean="0"/>
              <a:t>GFS IC and BC</a:t>
            </a:r>
          </a:p>
          <a:p>
            <a:pPr lvl="1"/>
            <a:r>
              <a:rPr lang="en-US" dirty="0" smtClean="0"/>
              <a:t>No vortex initialization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COAMPS-TC</a:t>
            </a:r>
          </a:p>
          <a:p>
            <a:pPr lvl="1"/>
            <a:r>
              <a:rPr lang="en-US" dirty="0"/>
              <a:t>Center inner nests on TC</a:t>
            </a:r>
          </a:p>
          <a:p>
            <a:pPr lvl="1"/>
            <a:r>
              <a:rPr lang="en-US" dirty="0"/>
              <a:t>GFS synoptic IC</a:t>
            </a:r>
          </a:p>
          <a:p>
            <a:pPr lvl="1"/>
            <a:r>
              <a:rPr lang="en-US" dirty="0"/>
              <a:t>Insert* “bogus” </a:t>
            </a:r>
            <a:r>
              <a:rPr lang="en-US" dirty="0" err="1"/>
              <a:t>Rankine</a:t>
            </a:r>
            <a:r>
              <a:rPr lang="en-US" dirty="0"/>
              <a:t> vortex based on TC vitals</a:t>
            </a:r>
          </a:p>
          <a:p>
            <a:pPr lvl="2"/>
            <a:r>
              <a:rPr lang="en-US" dirty="0" err="1"/>
              <a:t>Rankine</a:t>
            </a:r>
            <a:r>
              <a:rPr lang="en-US" dirty="0"/>
              <a:t> vortex used in </a:t>
            </a:r>
            <a:r>
              <a:rPr lang="en-US" dirty="0" err="1"/>
              <a:t>variational</a:t>
            </a:r>
            <a:r>
              <a:rPr lang="en-US" dirty="0"/>
              <a:t> system to incorporate vortex</a:t>
            </a:r>
          </a:p>
          <a:p>
            <a:pPr marL="914400" lvl="2" indent="0">
              <a:buNone/>
            </a:pPr>
            <a:r>
              <a:rPr lang="en-US" dirty="0"/>
              <a:t>					* large-scale flow field not </a:t>
            </a:r>
            <a:r>
              <a:rPr lang="en-US" dirty="0" smtClean="0"/>
              <a:t>removed</a:t>
            </a:r>
          </a:p>
          <a:p>
            <a:r>
              <a:rPr lang="en-US" dirty="0" smtClean="0"/>
              <a:t>HWRF</a:t>
            </a:r>
          </a:p>
          <a:p>
            <a:pPr lvl="1"/>
            <a:r>
              <a:rPr lang="en-US" dirty="0"/>
              <a:t>Center ALL HWRF domains on TC</a:t>
            </a:r>
          </a:p>
          <a:p>
            <a:pPr lvl="1"/>
            <a:r>
              <a:rPr lang="en-US" dirty="0"/>
              <a:t>HDAS synoptic IC for coarse domain</a:t>
            </a:r>
          </a:p>
          <a:p>
            <a:pPr lvl="1"/>
            <a:r>
              <a:rPr lang="en-US" dirty="0"/>
              <a:t>Remove global model vortex</a:t>
            </a:r>
          </a:p>
          <a:p>
            <a:pPr lvl="2"/>
            <a:r>
              <a:rPr lang="en-US" dirty="0"/>
              <a:t>&lt; 30 ms-1 use HDAS vortex</a:t>
            </a:r>
          </a:p>
          <a:p>
            <a:pPr lvl="2"/>
            <a:r>
              <a:rPr lang="en-US" dirty="0"/>
              <a:t>&gt; 30 ms-1 use synthetic TC vortex</a:t>
            </a:r>
          </a:p>
          <a:p>
            <a:pPr lvl="1"/>
            <a:r>
              <a:rPr lang="en-US" dirty="0"/>
              <a:t>Modify structure of vortex to match observations (RMW, R34, 10m WS, MSLP, etc.) and </a:t>
            </a:r>
            <a:r>
              <a:rPr lang="en-US" dirty="0" smtClean="0"/>
              <a:t>rebalance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26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7176</TotalTime>
  <Words>1228</Words>
  <Application>Microsoft Macintosh PowerPoint</Application>
  <PresentationFormat>On-screen Show (4:3)</PresentationFormat>
  <Paragraphs>240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 Multiple Model Core Examination of Hurricane Sandy (2012)</vt:lpstr>
      <vt:lpstr>PowerPoint Presentation</vt:lpstr>
      <vt:lpstr>PowerPoint Presentation</vt:lpstr>
      <vt:lpstr>PowerPoint Presentation</vt:lpstr>
      <vt:lpstr>Tools of the Trade</vt:lpstr>
      <vt:lpstr>A Few Model Differences</vt:lpstr>
      <vt:lpstr>A Few Model Differences</vt:lpstr>
      <vt:lpstr>A Few Model Differences</vt:lpstr>
      <vt:lpstr>Cold Starting Models</vt:lpstr>
      <vt:lpstr>A Few Model Differences</vt:lpstr>
      <vt:lpstr>Tools of the Trade</vt:lpstr>
      <vt:lpstr>Example Model Domain Setup</vt:lpstr>
      <vt:lpstr>Hurricane Sandy 6-hrly Simulations</vt:lpstr>
      <vt:lpstr>GFDL Tracker Forecast Error Statistics</vt:lpstr>
      <vt:lpstr>GFDL Tracker Initial Condition Statistics</vt:lpstr>
      <vt:lpstr>min(D03) Single Time Initial Condition RMSE</vt:lpstr>
      <vt:lpstr>PowerPoint Presentation</vt:lpstr>
      <vt:lpstr>Supplementary slides</vt:lpstr>
      <vt:lpstr>HWRF</vt:lpstr>
      <vt:lpstr>WRF-ARW</vt:lpstr>
      <vt:lpstr>COAMPS-TC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350</cp:revision>
  <cp:lastPrinted>2015-02-14T22:54:41Z</cp:lastPrinted>
  <dcterms:created xsi:type="dcterms:W3CDTF">2015-01-20T16:48:41Z</dcterms:created>
  <dcterms:modified xsi:type="dcterms:W3CDTF">2015-04-30T18:12:42Z</dcterms:modified>
</cp:coreProperties>
</file>