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0" r:id="rId2"/>
    <p:sldId id="563" r:id="rId3"/>
    <p:sldId id="420" r:id="rId4"/>
    <p:sldId id="566" r:id="rId5"/>
    <p:sldId id="449" r:id="rId6"/>
    <p:sldId id="451" r:id="rId7"/>
    <p:sldId id="304" r:id="rId8"/>
    <p:sldId id="484" r:id="rId9"/>
    <p:sldId id="441" r:id="rId10"/>
    <p:sldId id="581" r:id="rId11"/>
    <p:sldId id="572" r:id="rId12"/>
    <p:sldId id="585" r:id="rId13"/>
    <p:sldId id="574" r:id="rId14"/>
    <p:sldId id="575" r:id="rId15"/>
    <p:sldId id="578" r:id="rId16"/>
    <p:sldId id="493" r:id="rId17"/>
    <p:sldId id="5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538C31-50DF-C941-9455-D1C2AE4529CB}">
          <p14:sldIdLst>
            <p14:sldId id="270"/>
            <p14:sldId id="563"/>
            <p14:sldId id="420"/>
            <p14:sldId id="566"/>
            <p14:sldId id="449"/>
            <p14:sldId id="451"/>
            <p14:sldId id="304"/>
            <p14:sldId id="484"/>
            <p14:sldId id="441"/>
            <p14:sldId id="581"/>
            <p14:sldId id="572"/>
            <p14:sldId id="585"/>
            <p14:sldId id="574"/>
            <p14:sldId id="575"/>
            <p14:sldId id="578"/>
            <p14:sldId id="493"/>
            <p14:sldId id="5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10FF"/>
    <a:srgbClr val="EDED00"/>
    <a:srgbClr val="58D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9" autoAdjust="0"/>
    <p:restoredTop sz="96068" autoAdjust="0"/>
  </p:normalViewPr>
  <p:slideViewPr>
    <p:cSldViewPr snapToGrid="0" snapToObjects="1">
      <p:cViewPr>
        <p:scale>
          <a:sx n="200" d="100"/>
          <a:sy n="200" d="100"/>
        </p:scale>
        <p:origin x="-632"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59918-229C-EC41-ABB6-AD484E93133D}" type="datetime1">
              <a:rPr lang="en-US" smtClean="0"/>
              <a:pPr/>
              <a:t>4/30/15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E099F8-9AFF-8340-83CB-48CE021AE8F8}" type="slidenum">
              <a:rPr lang="en-US" smtClean="0"/>
              <a:pPr/>
              <a:t>‹#›</a:t>
            </a:fld>
            <a:endParaRPr lang="en-US"/>
          </a:p>
        </p:txBody>
      </p:sp>
    </p:spTree>
    <p:extLst>
      <p:ext uri="{BB962C8B-B14F-4D97-AF65-F5344CB8AC3E}">
        <p14:creationId xmlns:p14="http://schemas.microsoft.com/office/powerpoint/2010/main" val="1886040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3FDF5-F887-124C-9817-F30EADFF9BDE}" type="datetime1">
              <a:rPr lang="en-US" smtClean="0"/>
              <a:pPr/>
              <a:t>4/30/15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1E8D3-DCF5-654F-B30E-F05B07022A79}" type="slidenum">
              <a:rPr lang="en-US" smtClean="0"/>
              <a:pPr/>
              <a:t>‹#›</a:t>
            </a:fld>
            <a:endParaRPr lang="en-US"/>
          </a:p>
        </p:txBody>
      </p:sp>
    </p:spTree>
    <p:extLst>
      <p:ext uri="{BB962C8B-B14F-4D97-AF65-F5344CB8AC3E}">
        <p14:creationId xmlns:p14="http://schemas.microsoft.com/office/powerpoint/2010/main" val="19219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E998DECC-8615-CE43-BB72-0FF7773AED9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11</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 </a:t>
            </a:r>
            <a:r>
              <a:rPr lang="en-US" sz="1200" kern="1200" dirty="0" smtClean="0">
                <a:solidFill>
                  <a:schemeClr val="tx1"/>
                </a:solidFill>
                <a:effectLst/>
                <a:latin typeface="+mn-lt"/>
                <a:ea typeface="+mn-ea"/>
                <a:cs typeface="+mn-cs"/>
              </a:rPr>
              <a:t>Figure </a:t>
            </a:r>
            <a:r>
              <a:rPr lang="en-US" altLang="zh-CN" sz="1200"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 Time evolution of tilt vectors under SH5-SST27; (b) the same as (a) except for SH6-SST27;  (c) time evolution of shear vectors under SH5-SST27; (d) the same as (c) except for SH6-SST27. Dot shows the 6 h interval, square shows 24 h interval. Numbers besides the squares show the simulation time in days.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12</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6.4</a:t>
            </a:r>
            <a:r>
              <a:rPr lang="en-US" sz="1200" kern="1200" dirty="0" smtClean="0">
                <a:solidFill>
                  <a:schemeClr val="tx1"/>
                </a:solidFill>
                <a:effectLst/>
                <a:latin typeface="+mn-lt"/>
                <a:ea typeface="+mn-ea"/>
                <a:cs typeface="+mn-cs"/>
              </a:rPr>
              <a:t>: Time evolution of correlation coefficient and p-values (dashed) between tilt vectors and RI onset times (a) SH6-STD0.1-SST27, (b) SH6-STD0.5-SST27</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13</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6.3 </a:t>
            </a:r>
            <a:r>
              <a:rPr lang="en-US" sz="1200" kern="1200" dirty="0" smtClean="0">
                <a:solidFill>
                  <a:schemeClr val="tx1"/>
                </a:solidFill>
                <a:effectLst/>
                <a:latin typeface="+mn-lt"/>
                <a:ea typeface="+mn-ea"/>
                <a:cs typeface="+mn-cs"/>
              </a:rPr>
              <a:t>Radius–time plots. The black contours are the composite azimuthally averaged (a)(b)(d)(e) column-integrated diabatic heating and (c)(f) tangential wind. The white thick line is the radius of maximum tangential wind. The shading is (a)(d) correlation between diabatic heating and tilt magnitude at the same time, (b)(e) correlation between diabatic heating and rapid intensification onset times, and (c)(f) correlation between tangential wind and rapid intensification onset times. The color bar is from -1 to 1 with 0.1 interval. First row for SH6-STD0.1-SST27 and second row for SH6-STD0.5-SST27. Contours are not showing the whole range in order to leave the shading more clear to be seen.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14</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6.3 </a:t>
            </a:r>
            <a:r>
              <a:rPr lang="en-US" sz="1200" kern="1200" dirty="0" smtClean="0">
                <a:solidFill>
                  <a:schemeClr val="tx1"/>
                </a:solidFill>
                <a:effectLst/>
                <a:latin typeface="+mn-lt"/>
                <a:ea typeface="+mn-ea"/>
                <a:cs typeface="+mn-cs"/>
              </a:rPr>
              <a:t>Radius–time plots. The black contours are the composite azimuthally averaged (a)(b)(d)(e) column-integrated diabatic heating and (c)(f) tangential wind. The white thick line is the radius of maximum tangential wind. The shading is (a)(d) correlation between diabatic heating and tilt magnitude at the same time, (b)(e) correlation between diabatic heating and rapid intensification onset times, and (c)(f) correlation between tangential wind and rapid intensification onset times. The color bar is from -1 to 1 with 0.1 interval. First row for SH6-STD0.1-SST27 and second row for SH6-STD0.5-SST27. Contours are not showing the whole range in order to leave the shading more clear to be seen.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15</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6.4</a:t>
            </a:r>
            <a:r>
              <a:rPr lang="en-US" sz="1200" kern="1200" dirty="0" smtClean="0">
                <a:solidFill>
                  <a:schemeClr val="tx1"/>
                </a:solidFill>
                <a:effectLst/>
                <a:latin typeface="+mn-lt"/>
                <a:ea typeface="+mn-ea"/>
                <a:cs typeface="+mn-cs"/>
              </a:rPr>
              <a:t>: Time evolution of correlation coefficient and p-values (dashed) between tilt vectors and RI onset times (a) SH6-STD0.1-SST27, (b) SH6-STD0.5-SST27</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17</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B91AF-85A6-FC4A-8223-DB10FB695133}" type="slidenum">
              <a:rPr lang="en-US" smtClean="0"/>
              <a:pPr/>
              <a:t>2</a:t>
            </a:fld>
            <a:endParaRPr lang="en-US"/>
          </a:p>
        </p:txBody>
      </p:sp>
    </p:spTree>
    <p:extLst>
      <p:ext uri="{BB962C8B-B14F-4D97-AF65-F5344CB8AC3E}">
        <p14:creationId xmlns:p14="http://schemas.microsoft.com/office/powerpoint/2010/main" val="386530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8B155B-903E-0A41-B4D4-DF438E486C8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8B155B-903E-0A41-B4D4-DF438E486C8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Figure </a:t>
            </a:r>
            <a:r>
              <a:rPr lang="en-US" altLang="zh-CN" dirty="0" smtClean="0"/>
              <a:t>5</a:t>
            </a:r>
            <a:r>
              <a:rPr lang="en-US" dirty="0" smtClean="0"/>
              <a:t>. Different</a:t>
            </a:r>
            <a:r>
              <a:rPr lang="en-US" baseline="0" dirty="0" smtClean="0"/>
              <a:t> kinetic energy between member EN15 and EN26 in SH5_SST27 at (a) 24h, (</a:t>
            </a:r>
            <a:r>
              <a:rPr lang="en-US" baseline="0" dirty="0" err="1" smtClean="0"/>
              <a:t>b</a:t>
            </a:r>
            <a:r>
              <a:rPr lang="en-US" baseline="0" dirty="0" smtClean="0"/>
              <a:t>) 44h, (</a:t>
            </a:r>
            <a:r>
              <a:rPr lang="en-US" baseline="0" dirty="0" err="1" smtClean="0"/>
              <a:t>c</a:t>
            </a:r>
            <a:r>
              <a:rPr lang="en-US" baseline="0" dirty="0" smtClean="0"/>
              <a:t>) 85h and (</a:t>
            </a:r>
            <a:r>
              <a:rPr lang="en-US" baseline="0" dirty="0" err="1" smtClean="0"/>
              <a:t>d</a:t>
            </a:r>
            <a:r>
              <a:rPr lang="en-US" baseline="0" dirty="0" smtClean="0"/>
              <a:t>) 106h. </a:t>
            </a:r>
            <a:r>
              <a:rPr lang="en-US" dirty="0" smtClean="0"/>
              <a:t>Figure 6. Time evolution of different</a:t>
            </a:r>
            <a:r>
              <a:rPr lang="en-US" baseline="0" dirty="0" smtClean="0"/>
              <a:t> kinetic energy (DKE) between member EN15 and EN26 in SH5_SST27 in three scales: DKES &lt; 50 km &lt; DKEM &lt; 300 km &lt; DKEL.</a:t>
            </a:r>
            <a:endParaRPr lang="en-US" dirty="0" smtClean="0"/>
          </a:p>
          <a:p>
            <a:endParaRPr lang="en-US" dirty="0"/>
          </a:p>
        </p:txBody>
      </p:sp>
      <p:sp>
        <p:nvSpPr>
          <p:cNvPr id="4" name="Slide Number Placeholder 3"/>
          <p:cNvSpPr>
            <a:spLocks noGrp="1"/>
          </p:cNvSpPr>
          <p:nvPr>
            <p:ph type="sldNum" sz="quarter" idx="10"/>
          </p:nvPr>
        </p:nvSpPr>
        <p:spPr/>
        <p:txBody>
          <a:bodyPr/>
          <a:lstStyle/>
          <a:p>
            <a:fld id="{E18B155B-903E-0A41-B4D4-DF438E486C8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5.11</a:t>
            </a:r>
            <a:r>
              <a:rPr lang="en-US" sz="1200" kern="1200" dirty="0" smtClean="0">
                <a:solidFill>
                  <a:schemeClr val="tx1"/>
                </a:solidFill>
                <a:effectLst/>
                <a:latin typeface="+mn-lt"/>
                <a:ea typeface="+mn-ea"/>
                <a:cs typeface="+mn-cs"/>
              </a:rPr>
              <a:t>: Fake dry experiments of three typical members in SH5-SST27. (a)(c) for FakeDry48: fake dry starts from 48 h to the end of the simulation; (b)(d) for FakeDry48_72: fake dry only during 48 h to 72 h. (a)(b) Time evolution of maximum 10-m wind; (c)(d) time evolution of tilt vectors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786742-1E37-1E45-A53B-608BEF674D1F}" type="slidenum">
              <a:rPr lang="en-US" smtClean="0"/>
              <a:pPr/>
              <a:t>6</a:t>
            </a:fld>
            <a:endParaRPr lang="en-US"/>
          </a:p>
        </p:txBody>
      </p:sp>
    </p:spTree>
    <p:extLst>
      <p:ext uri="{BB962C8B-B14F-4D97-AF65-F5344CB8AC3E}">
        <p14:creationId xmlns:p14="http://schemas.microsoft.com/office/powerpoint/2010/main" val="365725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Figure </a:t>
            </a:r>
            <a:r>
              <a:rPr lang="en-US" altLang="zh-CN" dirty="0" smtClean="0"/>
              <a:t>5</a:t>
            </a:r>
            <a:r>
              <a:rPr lang="en-US" dirty="0" smtClean="0"/>
              <a:t>. Time evolution of correlation coefficient</a:t>
            </a:r>
            <a:r>
              <a:rPr lang="en-US" baseline="0" dirty="0" smtClean="0"/>
              <a:t> between </a:t>
            </a:r>
            <a:r>
              <a:rPr lang="en-US" dirty="0" smtClean="0"/>
              <a:t>tilt</a:t>
            </a:r>
            <a:r>
              <a:rPr lang="en-US" baseline="0" dirty="0" smtClean="0"/>
              <a:t> vectors and RI onset times (a) SH5-SST27, (b) SH6-SST27.</a:t>
            </a:r>
            <a:endParaRPr lang="en-US" dirty="0"/>
          </a:p>
        </p:txBody>
      </p:sp>
      <p:sp>
        <p:nvSpPr>
          <p:cNvPr id="4" name="Slide Number Placeholder 3"/>
          <p:cNvSpPr>
            <a:spLocks noGrp="1"/>
          </p:cNvSpPr>
          <p:nvPr>
            <p:ph type="sldNum" sz="quarter" idx="10"/>
          </p:nvPr>
        </p:nvSpPr>
        <p:spPr/>
        <p:txBody>
          <a:bodyPr/>
          <a:lstStyle/>
          <a:p>
            <a:fld id="{E18B155B-903E-0A41-B4D4-DF438E486C8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mn-ea"/>
                <a:cs typeface="+mn-cs"/>
              </a:rPr>
              <a:t>Figure </a:t>
            </a:r>
            <a:r>
              <a:rPr lang="en-US" altLang="zh-CN" sz="1200" b="1"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Radius–time plots. The black contours are the composite azimuthally averaged (</a:t>
            </a:r>
            <a:r>
              <a:rPr lang="en-US" sz="1200" i="1" kern="1200" dirty="0" err="1" smtClean="0">
                <a:solidFill>
                  <a:schemeClr val="tx1"/>
                </a:solidFill>
                <a:effectLst/>
                <a:latin typeface="+mn-lt"/>
                <a:ea typeface="+mn-ea"/>
                <a:cs typeface="+mn-cs"/>
              </a:rPr>
              <a:t>a)(b)(d)(e</a:t>
            </a:r>
            <a:r>
              <a:rPr lang="en-US" sz="1200" i="1" kern="1200" dirty="0" smtClean="0">
                <a:solidFill>
                  <a:schemeClr val="tx1"/>
                </a:solidFill>
                <a:effectLst/>
                <a:latin typeface="+mn-lt"/>
                <a:ea typeface="+mn-ea"/>
                <a:cs typeface="+mn-cs"/>
              </a:rPr>
              <a:t>) column-integrated diabatic heating and (</a:t>
            </a:r>
            <a:r>
              <a:rPr lang="en-US" sz="1200" i="1" kern="1200" dirty="0" err="1" smtClean="0">
                <a:solidFill>
                  <a:schemeClr val="tx1"/>
                </a:solidFill>
                <a:effectLst/>
                <a:latin typeface="+mn-lt"/>
                <a:ea typeface="+mn-ea"/>
                <a:cs typeface="+mn-cs"/>
              </a:rPr>
              <a:t>c)(f</a:t>
            </a:r>
            <a:r>
              <a:rPr lang="en-US" sz="1200" i="1" kern="1200" dirty="0" smtClean="0">
                <a:solidFill>
                  <a:schemeClr val="tx1"/>
                </a:solidFill>
                <a:effectLst/>
                <a:latin typeface="+mn-lt"/>
                <a:ea typeface="+mn-ea"/>
                <a:cs typeface="+mn-cs"/>
              </a:rPr>
              <a:t>) tangential wind. The white thick line is the radius</a:t>
            </a:r>
            <a:r>
              <a:rPr lang="en-US" sz="1200" i="1" kern="1200" baseline="0" dirty="0" smtClean="0">
                <a:solidFill>
                  <a:schemeClr val="tx1"/>
                </a:solidFill>
                <a:effectLst/>
                <a:latin typeface="+mn-lt"/>
                <a:ea typeface="+mn-ea"/>
                <a:cs typeface="+mn-cs"/>
              </a:rPr>
              <a:t> of maximum tangential wind</a:t>
            </a:r>
            <a:r>
              <a:rPr lang="en-US" sz="1200" i="1" kern="1200" dirty="0" smtClean="0">
                <a:solidFill>
                  <a:schemeClr val="tx1"/>
                </a:solidFill>
                <a:effectLst/>
                <a:latin typeface="+mn-lt"/>
                <a:ea typeface="+mn-ea"/>
                <a:cs typeface="+mn-cs"/>
              </a:rPr>
              <a:t>. The shading is (</a:t>
            </a:r>
            <a:r>
              <a:rPr lang="en-US" sz="1200" i="1" kern="1200" dirty="0" err="1" smtClean="0">
                <a:solidFill>
                  <a:schemeClr val="tx1"/>
                </a:solidFill>
                <a:effectLst/>
                <a:latin typeface="+mn-lt"/>
                <a:ea typeface="+mn-ea"/>
                <a:cs typeface="+mn-cs"/>
              </a:rPr>
              <a:t>a)(d</a:t>
            </a:r>
            <a:r>
              <a:rPr lang="en-US" sz="1200" i="1" kern="1200" dirty="0" smtClean="0">
                <a:solidFill>
                  <a:schemeClr val="tx1"/>
                </a:solidFill>
                <a:effectLst/>
                <a:latin typeface="+mn-lt"/>
                <a:ea typeface="+mn-ea"/>
                <a:cs typeface="+mn-cs"/>
              </a:rPr>
              <a:t>) correlation between diabatic heating and tilt magnitude at the same time, (</a:t>
            </a:r>
            <a:r>
              <a:rPr lang="en-US" sz="1200" i="1" kern="1200" dirty="0" err="1" smtClean="0">
                <a:solidFill>
                  <a:schemeClr val="tx1"/>
                </a:solidFill>
                <a:effectLst/>
                <a:latin typeface="+mn-lt"/>
                <a:ea typeface="+mn-ea"/>
                <a:cs typeface="+mn-cs"/>
              </a:rPr>
              <a:t>b)(e</a:t>
            </a:r>
            <a:r>
              <a:rPr lang="en-US" sz="1200" i="1" kern="1200" dirty="0" smtClean="0">
                <a:solidFill>
                  <a:schemeClr val="tx1"/>
                </a:solidFill>
                <a:effectLst/>
                <a:latin typeface="+mn-lt"/>
                <a:ea typeface="+mn-ea"/>
                <a:cs typeface="+mn-cs"/>
              </a:rPr>
              <a:t>) correlation between diabatic heating and rapid intensification onset times, and (</a:t>
            </a:r>
            <a:r>
              <a:rPr lang="en-US" sz="1200" i="1" kern="1200" dirty="0" err="1" smtClean="0">
                <a:solidFill>
                  <a:schemeClr val="tx1"/>
                </a:solidFill>
                <a:effectLst/>
                <a:latin typeface="+mn-lt"/>
                <a:ea typeface="+mn-ea"/>
                <a:cs typeface="+mn-cs"/>
              </a:rPr>
              <a:t>c)(f</a:t>
            </a:r>
            <a:r>
              <a:rPr lang="en-US" sz="1200" i="1" kern="1200" dirty="0" smtClean="0">
                <a:solidFill>
                  <a:schemeClr val="tx1"/>
                </a:solidFill>
                <a:effectLst/>
                <a:latin typeface="+mn-lt"/>
                <a:ea typeface="+mn-ea"/>
                <a:cs typeface="+mn-cs"/>
              </a:rPr>
              <a:t>) correlation between tangential wind and rapid intensification onset times. The color bar is from -1 to 1 with 0.1 interval. First</a:t>
            </a:r>
            <a:r>
              <a:rPr lang="en-US" sz="1200" i="1" kern="1200" baseline="0" dirty="0" smtClean="0">
                <a:solidFill>
                  <a:schemeClr val="tx1"/>
                </a:solidFill>
                <a:effectLst/>
                <a:latin typeface="+mn-lt"/>
                <a:ea typeface="+mn-ea"/>
                <a:cs typeface="+mn-cs"/>
              </a:rPr>
              <a:t> row for SH5-SST27 and second row for SH6-SST27.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8B155B-903E-0A41-B4D4-DF438E486C8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mn-ea"/>
                <a:cs typeface="+mn-cs"/>
              </a:rPr>
              <a:t>Figure </a:t>
            </a:r>
            <a:r>
              <a:rPr lang="en-US" altLang="zh-CN" sz="1200" b="1"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Radius–time plots. The black contours are the composite azimuthally averaged (</a:t>
            </a:r>
            <a:r>
              <a:rPr lang="en-US" sz="1200" i="1" kern="1200" dirty="0" err="1" smtClean="0">
                <a:solidFill>
                  <a:schemeClr val="tx1"/>
                </a:solidFill>
                <a:effectLst/>
                <a:latin typeface="+mn-lt"/>
                <a:ea typeface="+mn-ea"/>
                <a:cs typeface="+mn-cs"/>
              </a:rPr>
              <a:t>a)(b)(d)(e</a:t>
            </a:r>
            <a:r>
              <a:rPr lang="en-US" sz="1200" i="1" kern="1200" dirty="0" smtClean="0">
                <a:solidFill>
                  <a:schemeClr val="tx1"/>
                </a:solidFill>
                <a:effectLst/>
                <a:latin typeface="+mn-lt"/>
                <a:ea typeface="+mn-ea"/>
                <a:cs typeface="+mn-cs"/>
              </a:rPr>
              <a:t>) column-integrated diabatic heating and (</a:t>
            </a:r>
            <a:r>
              <a:rPr lang="en-US" sz="1200" i="1" kern="1200" dirty="0" err="1" smtClean="0">
                <a:solidFill>
                  <a:schemeClr val="tx1"/>
                </a:solidFill>
                <a:effectLst/>
                <a:latin typeface="+mn-lt"/>
                <a:ea typeface="+mn-ea"/>
                <a:cs typeface="+mn-cs"/>
              </a:rPr>
              <a:t>c)(f</a:t>
            </a:r>
            <a:r>
              <a:rPr lang="en-US" sz="1200" i="1" kern="1200" dirty="0" smtClean="0">
                <a:solidFill>
                  <a:schemeClr val="tx1"/>
                </a:solidFill>
                <a:effectLst/>
                <a:latin typeface="+mn-lt"/>
                <a:ea typeface="+mn-ea"/>
                <a:cs typeface="+mn-cs"/>
              </a:rPr>
              <a:t>) tangential wind. The white thick line is the radius</a:t>
            </a:r>
            <a:r>
              <a:rPr lang="en-US" sz="1200" i="1" kern="1200" baseline="0" dirty="0" smtClean="0">
                <a:solidFill>
                  <a:schemeClr val="tx1"/>
                </a:solidFill>
                <a:effectLst/>
                <a:latin typeface="+mn-lt"/>
                <a:ea typeface="+mn-ea"/>
                <a:cs typeface="+mn-cs"/>
              </a:rPr>
              <a:t> of maximum tangential wind</a:t>
            </a:r>
            <a:r>
              <a:rPr lang="en-US" sz="1200" i="1" kern="1200" dirty="0" smtClean="0">
                <a:solidFill>
                  <a:schemeClr val="tx1"/>
                </a:solidFill>
                <a:effectLst/>
                <a:latin typeface="+mn-lt"/>
                <a:ea typeface="+mn-ea"/>
                <a:cs typeface="+mn-cs"/>
              </a:rPr>
              <a:t>. The shading is (</a:t>
            </a:r>
            <a:r>
              <a:rPr lang="en-US" sz="1200" i="1" kern="1200" dirty="0" err="1" smtClean="0">
                <a:solidFill>
                  <a:schemeClr val="tx1"/>
                </a:solidFill>
                <a:effectLst/>
                <a:latin typeface="+mn-lt"/>
                <a:ea typeface="+mn-ea"/>
                <a:cs typeface="+mn-cs"/>
              </a:rPr>
              <a:t>a)(d</a:t>
            </a:r>
            <a:r>
              <a:rPr lang="en-US" sz="1200" i="1" kern="1200" dirty="0" smtClean="0">
                <a:solidFill>
                  <a:schemeClr val="tx1"/>
                </a:solidFill>
                <a:effectLst/>
                <a:latin typeface="+mn-lt"/>
                <a:ea typeface="+mn-ea"/>
                <a:cs typeface="+mn-cs"/>
              </a:rPr>
              <a:t>) correlation between diabatic heating and tilt magnitude at the same time, (</a:t>
            </a:r>
            <a:r>
              <a:rPr lang="en-US" sz="1200" i="1" kern="1200" dirty="0" err="1" smtClean="0">
                <a:solidFill>
                  <a:schemeClr val="tx1"/>
                </a:solidFill>
                <a:effectLst/>
                <a:latin typeface="+mn-lt"/>
                <a:ea typeface="+mn-ea"/>
                <a:cs typeface="+mn-cs"/>
              </a:rPr>
              <a:t>b)(e</a:t>
            </a:r>
            <a:r>
              <a:rPr lang="en-US" sz="1200" i="1" kern="1200" dirty="0" smtClean="0">
                <a:solidFill>
                  <a:schemeClr val="tx1"/>
                </a:solidFill>
                <a:effectLst/>
                <a:latin typeface="+mn-lt"/>
                <a:ea typeface="+mn-ea"/>
                <a:cs typeface="+mn-cs"/>
              </a:rPr>
              <a:t>) correlation between diabatic heating and rapid intensification onset times, and (</a:t>
            </a:r>
            <a:r>
              <a:rPr lang="en-US" sz="1200" i="1" kern="1200" dirty="0" err="1" smtClean="0">
                <a:solidFill>
                  <a:schemeClr val="tx1"/>
                </a:solidFill>
                <a:effectLst/>
                <a:latin typeface="+mn-lt"/>
                <a:ea typeface="+mn-ea"/>
                <a:cs typeface="+mn-cs"/>
              </a:rPr>
              <a:t>c)(f</a:t>
            </a:r>
            <a:r>
              <a:rPr lang="en-US" sz="1200" i="1" kern="1200" dirty="0" smtClean="0">
                <a:solidFill>
                  <a:schemeClr val="tx1"/>
                </a:solidFill>
                <a:effectLst/>
                <a:latin typeface="+mn-lt"/>
                <a:ea typeface="+mn-ea"/>
                <a:cs typeface="+mn-cs"/>
              </a:rPr>
              <a:t>) correlation between tangential wind and rapid intensification onset times. The color bar is from -1 to 1 with 0.1 interval. First</a:t>
            </a:r>
            <a:r>
              <a:rPr lang="en-US" sz="1200" i="1" kern="1200" baseline="0" dirty="0" smtClean="0">
                <a:solidFill>
                  <a:schemeClr val="tx1"/>
                </a:solidFill>
                <a:effectLst/>
                <a:latin typeface="+mn-lt"/>
                <a:ea typeface="+mn-ea"/>
                <a:cs typeface="+mn-cs"/>
              </a:rPr>
              <a:t> row for SH5-SST27 and second row for SH6-SST27.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8B155B-903E-0A41-B4D4-DF438E486C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EA5C6-9DBE-794B-B9C5-8394724740E0}" type="datetime1">
              <a:rPr lang="en-US" smtClean="0"/>
              <a:pPr/>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31363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D3046-E5B2-5A4F-BAC0-D726DC778EC8}" type="datetime1">
              <a:rPr lang="en-US" smtClean="0"/>
              <a:pPr/>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7101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07195-DC89-8348-9573-692A260FD5A9}" type="datetime1">
              <a:rPr lang="en-US" smtClean="0"/>
              <a:pPr/>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378816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708EB-F5D1-7345-B528-BE4CA84D8090}" type="datetime1">
              <a:rPr lang="en-US" smtClean="0"/>
              <a:pPr/>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16638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A21E-BFBA-724C-8EB5-2C6F8A635267}" type="datetime1">
              <a:rPr lang="en-US" smtClean="0"/>
              <a:pPr/>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29938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01A30A-7CF6-5A4E-9AE3-D4951CD765AF}" type="datetime1">
              <a:rPr lang="en-US" smtClean="0"/>
              <a:pPr/>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118387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45932-0A87-114F-8D67-2B918D40F87C}" type="datetime1">
              <a:rPr lang="en-US" smtClean="0"/>
              <a:pPr/>
              <a:t>4/30/15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147954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E3909-98A5-9B41-B710-F73126A63D8A}" type="datetime1">
              <a:rPr lang="en-US" smtClean="0"/>
              <a:pPr/>
              <a:t>4/30/15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80702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83BB1-9D03-0B4E-BFC6-3CF2CEDCD66B}" type="datetime1">
              <a:rPr lang="en-US" smtClean="0"/>
              <a:pPr/>
              <a:t>4/30/15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1249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EBC44-2D79-984D-B9BB-4453C841A784}" type="datetime1">
              <a:rPr lang="en-US" smtClean="0"/>
              <a:pPr/>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224182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D6C63-D7C3-B146-BC2D-28C9BAB93666}" type="datetime1">
              <a:rPr lang="en-US" smtClean="0"/>
              <a:pPr/>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AEF59-D748-CC47-BE4B-41DB3DA66D2C}" type="slidenum">
              <a:rPr lang="en-US" smtClean="0"/>
              <a:pPr/>
              <a:t>‹#›</a:t>
            </a:fld>
            <a:endParaRPr lang="en-US"/>
          </a:p>
        </p:txBody>
      </p:sp>
    </p:spTree>
    <p:extLst>
      <p:ext uri="{BB962C8B-B14F-4D97-AF65-F5344CB8AC3E}">
        <p14:creationId xmlns:p14="http://schemas.microsoft.com/office/powerpoint/2010/main" val="2715520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E0EFB-2E6A-7B4B-BD88-A79C3738D7A9}" type="datetime1">
              <a:rPr lang="en-US" smtClean="0"/>
              <a:pPr/>
              <a:t>4/30/15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AEF59-D748-CC47-BE4B-41DB3DA66D2C}" type="slidenum">
              <a:rPr lang="en-US" smtClean="0"/>
              <a:pPr/>
              <a:t>‹#›</a:t>
            </a:fld>
            <a:endParaRPr lang="en-US"/>
          </a:p>
        </p:txBody>
      </p:sp>
    </p:spTree>
    <p:extLst>
      <p:ext uri="{BB962C8B-B14F-4D97-AF65-F5344CB8AC3E}">
        <p14:creationId xmlns:p14="http://schemas.microsoft.com/office/powerpoint/2010/main" val="98404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1.png"/><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png"/><Relationship Id="rId9" Type="http://schemas.openxmlformats.org/officeDocument/2006/relationships/image" Target="../media/image8.emf"/><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png"/><Relationship Id="rId6" Type="http://schemas.openxmlformats.org/officeDocument/2006/relationships/image" Target="../media/image12.emf"/><Relationship Id="rId7"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7"/>
          <p:cNvGrpSpPr>
            <a:grpSpLocks/>
          </p:cNvGrpSpPr>
          <p:nvPr/>
        </p:nvGrpSpPr>
        <p:grpSpPr bwMode="auto">
          <a:xfrm>
            <a:off x="268288" y="0"/>
            <a:ext cx="8890000" cy="1314450"/>
            <a:chOff x="1" y="1"/>
            <a:chExt cx="8890184" cy="1314786"/>
          </a:xfrm>
        </p:grpSpPr>
        <p:pic>
          <p:nvPicPr>
            <p:cNvPr id="2052"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penn-state-shield-logo.png"/>
            <p:cNvPicPr>
              <a:picLocks noChangeAspect="1"/>
            </p:cNvPicPr>
            <p:nvPr/>
          </p:nvPicPr>
          <p:blipFill>
            <a:blip r:embed="rId3">
              <a:extLst>
                <a:ext uri="{28A0092B-C50C-407E-A947-70E740481C1C}">
                  <a14:useLocalDpi xmlns:a14="http://schemas.microsoft.com/office/drawing/2010/main" val="0"/>
                </a:ext>
              </a:extLst>
            </a:blip>
            <a:srcRect l="72139" t="21086" b="53120"/>
            <a:stretch>
              <a:fillRect/>
            </a:stretch>
          </p:blipFill>
          <p:spPr bwMode="auto">
            <a:xfrm>
              <a:off x="2357535" y="342234"/>
              <a:ext cx="6532650" cy="4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8"/>
          <p:cNvSpPr>
            <a:spLocks noChangeArrowheads="1"/>
          </p:cNvSpPr>
          <p:nvPr/>
        </p:nvSpPr>
        <p:spPr bwMode="auto">
          <a:xfrm>
            <a:off x="-125614" y="1316179"/>
            <a:ext cx="9423604" cy="1754327"/>
          </a:xfrm>
          <a:prstGeom prst="rect">
            <a:avLst/>
          </a:prstGeom>
          <a:noFill/>
          <a:ln w="9525">
            <a:noFill/>
            <a:miter lim="800000"/>
            <a:headEnd/>
            <a:tailEnd/>
          </a:ln>
        </p:spPr>
        <p:txBody>
          <a:bodyPr wrap="square">
            <a:prstTxWarp prst="textNoShape">
              <a:avLst/>
            </a:prstTxWarp>
            <a:spAutoFit/>
          </a:bodyPr>
          <a:lstStyle/>
          <a:p>
            <a:pPr algn="ctr"/>
            <a:r>
              <a:rPr lang="en-US" sz="3600" b="1" dirty="0" smtClean="0">
                <a:latin typeface="Helvetica"/>
                <a:cs typeface="Helvetica"/>
              </a:rPr>
              <a:t>Effects of Vertical Wind Shear on the Predictability of Tropical Cyclones: </a:t>
            </a:r>
          </a:p>
          <a:p>
            <a:pPr algn="ctr"/>
            <a:r>
              <a:rPr lang="en-US" sz="3600" b="1" dirty="0" smtClean="0">
                <a:latin typeface="Helvetica"/>
                <a:cs typeface="Helvetica"/>
              </a:rPr>
              <a:t>Practical versus Intrinsic Limit</a:t>
            </a:r>
            <a:endParaRPr lang="en-US" altLang="zh-CN" sz="3600" b="1" dirty="0">
              <a:latin typeface="Helvetica"/>
              <a:cs typeface="Helvetica"/>
            </a:endParaRPr>
          </a:p>
        </p:txBody>
      </p:sp>
      <p:sp>
        <p:nvSpPr>
          <p:cNvPr id="11" name="TextBox 9"/>
          <p:cNvSpPr txBox="1">
            <a:spLocks noChangeArrowheads="1"/>
          </p:cNvSpPr>
          <p:nvPr/>
        </p:nvSpPr>
        <p:spPr bwMode="auto">
          <a:xfrm>
            <a:off x="3198482" y="3582871"/>
            <a:ext cx="2114681" cy="523220"/>
          </a:xfrm>
          <a:prstGeom prst="rect">
            <a:avLst/>
          </a:prstGeom>
          <a:noFill/>
          <a:ln w="9525">
            <a:noFill/>
            <a:miter lim="800000"/>
            <a:headEnd/>
            <a:tailEnd/>
          </a:ln>
        </p:spPr>
        <p:txBody>
          <a:bodyPr wrap="none">
            <a:prstTxWarp prst="textNoShape">
              <a:avLst/>
            </a:prstTxWarp>
            <a:spAutoFit/>
          </a:bodyPr>
          <a:lstStyle/>
          <a:p>
            <a:pPr algn="ctr"/>
            <a:r>
              <a:rPr lang="en-US" altLang="zh-CN" sz="2800" dirty="0" smtClean="0">
                <a:latin typeface="Arial"/>
                <a:cs typeface="Arial"/>
              </a:rPr>
              <a:t>Dandan Tao</a:t>
            </a:r>
          </a:p>
        </p:txBody>
      </p:sp>
      <p:sp>
        <p:nvSpPr>
          <p:cNvPr id="3" name="TextBox 2"/>
          <p:cNvSpPr txBox="1"/>
          <p:nvPr/>
        </p:nvSpPr>
        <p:spPr>
          <a:xfrm>
            <a:off x="2564693" y="4330701"/>
            <a:ext cx="3700127" cy="646331"/>
          </a:xfrm>
          <a:prstGeom prst="rect">
            <a:avLst/>
          </a:prstGeom>
          <a:noFill/>
        </p:spPr>
        <p:txBody>
          <a:bodyPr wrap="none" rtlCol="0">
            <a:spAutoFit/>
          </a:bodyPr>
          <a:lstStyle/>
          <a:p>
            <a:pPr algn="ctr"/>
            <a:r>
              <a:rPr lang="en-US" dirty="0" smtClean="0">
                <a:latin typeface="Arial"/>
                <a:cs typeface="Arial"/>
              </a:rPr>
              <a:t>Department of Meteorology</a:t>
            </a:r>
          </a:p>
          <a:p>
            <a:pPr algn="ctr"/>
            <a:r>
              <a:rPr lang="en-US" dirty="0" smtClean="0">
                <a:latin typeface="Arial"/>
                <a:cs typeface="Arial"/>
              </a:rPr>
              <a:t>The Pennsylvania State University</a:t>
            </a:r>
            <a:endParaRPr lang="en-US" dirty="0">
              <a:latin typeface="Arial"/>
              <a:cs typeface="Arial"/>
            </a:endParaRPr>
          </a:p>
        </p:txBody>
      </p:sp>
      <p:sp>
        <p:nvSpPr>
          <p:cNvPr id="4" name="TextBox 3"/>
          <p:cNvSpPr txBox="1"/>
          <p:nvPr/>
        </p:nvSpPr>
        <p:spPr>
          <a:xfrm>
            <a:off x="3243929" y="5429252"/>
            <a:ext cx="2263059" cy="646331"/>
          </a:xfrm>
          <a:prstGeom prst="rect">
            <a:avLst/>
          </a:prstGeom>
          <a:noFill/>
        </p:spPr>
        <p:txBody>
          <a:bodyPr wrap="none" rtlCol="0">
            <a:spAutoFit/>
          </a:bodyPr>
          <a:lstStyle/>
          <a:p>
            <a:pPr algn="ctr"/>
            <a:r>
              <a:rPr lang="en-US" dirty="0" smtClean="0">
                <a:latin typeface="Arial"/>
                <a:cs typeface="Arial"/>
              </a:rPr>
              <a:t>Group Meeting</a:t>
            </a:r>
          </a:p>
          <a:p>
            <a:pPr algn="ctr"/>
            <a:r>
              <a:rPr lang="en-US" dirty="0" smtClean="0">
                <a:latin typeface="Arial"/>
                <a:cs typeface="Arial"/>
              </a:rPr>
              <a:t>Friday 1</a:t>
            </a:r>
            <a:r>
              <a:rPr lang="en-US" baseline="30000" dirty="0" smtClean="0">
                <a:latin typeface="Arial"/>
                <a:cs typeface="Arial"/>
              </a:rPr>
              <a:t>st</a:t>
            </a:r>
            <a:r>
              <a:rPr lang="en-US" dirty="0" smtClean="0">
                <a:latin typeface="Arial"/>
                <a:cs typeface="Arial"/>
              </a:rPr>
              <a:t> May, 2015</a:t>
            </a:r>
            <a:endParaRPr lang="en-US" dirty="0">
              <a:latin typeface="Arial"/>
              <a:cs typeface="Arial"/>
            </a:endParaRPr>
          </a:p>
        </p:txBody>
      </p:sp>
      <p:sp>
        <p:nvSpPr>
          <p:cNvPr id="5" name="Slide Number Placeholder 4"/>
          <p:cNvSpPr>
            <a:spLocks noGrp="1"/>
          </p:cNvSpPr>
          <p:nvPr>
            <p:ph type="sldNum" sz="quarter" idx="12"/>
          </p:nvPr>
        </p:nvSpPr>
        <p:spPr/>
        <p:txBody>
          <a:bodyPr/>
          <a:lstStyle/>
          <a:p>
            <a:fld id="{951AEF59-D748-CC47-BE4B-41DB3DA66D2C}" type="slidenum">
              <a:rPr lang="en-US" smtClean="0"/>
              <a:pPr/>
              <a:t>1</a:t>
            </a:fld>
            <a:endParaRPr lang="en-US"/>
          </a:p>
        </p:txBody>
      </p:sp>
    </p:spTree>
    <p:extLst>
      <p:ext uri="{BB962C8B-B14F-4D97-AF65-F5344CB8AC3E}">
        <p14:creationId xmlns:p14="http://schemas.microsoft.com/office/powerpoint/2010/main" val="34757484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1AEF59-D748-CC47-BE4B-41DB3DA66D2C}" type="slidenum">
              <a:rPr lang="en-US" smtClean="0"/>
              <a:pPr/>
              <a:t>10</a:t>
            </a:fld>
            <a:endParaRPr lang="en-US"/>
          </a:p>
        </p:txBody>
      </p:sp>
      <p:pic>
        <p:nvPicPr>
          <p:cNvPr id="2" name="Picture 1" descr="fig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263650"/>
            <a:ext cx="6540500" cy="4775200"/>
          </a:xfrm>
          <a:prstGeom prst="rect">
            <a:avLst/>
          </a:prstGeom>
        </p:spPr>
      </p:pic>
      <p:grpSp>
        <p:nvGrpSpPr>
          <p:cNvPr id="5" name="Group 7"/>
          <p:cNvGrpSpPr>
            <a:grpSpLocks/>
          </p:cNvGrpSpPr>
          <p:nvPr/>
        </p:nvGrpSpPr>
        <p:grpSpPr bwMode="auto">
          <a:xfrm>
            <a:off x="64187" y="2"/>
            <a:ext cx="9079815" cy="657225"/>
            <a:chOff x="1" y="1"/>
            <a:chExt cx="18160006" cy="1314786"/>
          </a:xfrm>
        </p:grpSpPr>
        <p:pic>
          <p:nvPicPr>
            <p:cNvPr id="6"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1168400" y="228819"/>
            <a:ext cx="7184278" cy="707886"/>
          </a:xfrm>
          <a:prstGeom prst="rect">
            <a:avLst/>
          </a:prstGeom>
          <a:noFill/>
        </p:spPr>
        <p:txBody>
          <a:bodyPr wrap="none" rtlCol="0">
            <a:spAutoFit/>
          </a:bodyPr>
          <a:lstStyle/>
          <a:p>
            <a:pPr algn="ctr"/>
            <a:r>
              <a:rPr lang="en-US" sz="2400" b="1" dirty="0" smtClean="0">
                <a:solidFill>
                  <a:srgbClr val="008000"/>
                </a:solidFill>
                <a:latin typeface="Helvetica"/>
                <a:cs typeface="Helvetica"/>
              </a:rPr>
              <a:t>Sensitivity Experiments</a:t>
            </a:r>
          </a:p>
          <a:p>
            <a:pPr algn="ctr"/>
            <a:r>
              <a:rPr lang="en-US" sz="1600" b="1" dirty="0" smtClean="0">
                <a:latin typeface="Helvetica"/>
                <a:cs typeface="Helvetica"/>
              </a:rPr>
              <a:t>Add perturbation at different simulation times of SH5-SST27 control run</a:t>
            </a:r>
            <a:endParaRPr lang="en-US" sz="1600" b="1" dirty="0">
              <a:latin typeface="Helvetica"/>
              <a:cs typeface="Helvetica"/>
            </a:endParaRPr>
          </a:p>
        </p:txBody>
      </p:sp>
    </p:spTree>
    <p:extLst>
      <p:ext uri="{BB962C8B-B14F-4D97-AF65-F5344CB8AC3E}">
        <p14:creationId xmlns:p14="http://schemas.microsoft.com/office/powerpoint/2010/main" val="270271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766720711"/>
              </p:ext>
            </p:extLst>
          </p:nvPr>
        </p:nvGraphicFramePr>
        <p:xfrm>
          <a:off x="421197" y="1408208"/>
          <a:ext cx="3934903" cy="5067300"/>
        </p:xfrm>
        <a:graphic>
          <a:graphicData uri="http://schemas.openxmlformats.org/drawingml/2006/table">
            <a:tbl>
              <a:tblPr/>
              <a:tblGrid>
                <a:gridCol w="1229803"/>
                <a:gridCol w="1263650"/>
                <a:gridCol w="1441450"/>
              </a:tblGrid>
              <a:tr h="101600">
                <a:tc>
                  <a:txBody>
                    <a:bodyPr/>
                    <a:lstStyle/>
                    <a:p>
                      <a:pPr algn="ctr" fontAlgn="b"/>
                      <a:r>
                        <a:rPr lang="en-US" sz="1500" b="0" i="0" u="none" strike="noStrike" dirty="0" smtClean="0">
                          <a:effectLst/>
                          <a:latin typeface="Arial"/>
                          <a:cs typeface="Arial"/>
                        </a:rPr>
                        <a:t>Member</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Shear</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RI</a:t>
                      </a:r>
                      <a:r>
                        <a:rPr lang="en-US" sz="1500" b="0" i="0" u="none" strike="noStrike" baseline="0" dirty="0" smtClean="0">
                          <a:effectLst/>
                          <a:latin typeface="Arial"/>
                          <a:cs typeface="Arial"/>
                        </a:rPr>
                        <a:t> o</a:t>
                      </a:r>
                      <a:r>
                        <a:rPr lang="en-US" sz="1500" b="0" i="0" u="none" strike="noStrike" dirty="0" smtClean="0">
                          <a:effectLst/>
                          <a:latin typeface="Arial"/>
                          <a:cs typeface="Arial"/>
                        </a:rPr>
                        <a:t>nset time</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fontAlgn="b"/>
                      <a:r>
                        <a:rPr lang="en-US" sz="1500" b="0" i="0" u="none" strike="noStrike" dirty="0" smtClean="0">
                          <a:effectLst/>
                          <a:latin typeface="Arial"/>
                          <a:cs typeface="Arial"/>
                        </a:rPr>
                        <a:t>EN10</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6.0096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157</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EN11</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5.917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156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5.9648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183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5.9825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186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5.9519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168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6.0837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162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6.2538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172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solidFill>
                            <a:srgbClr val="FF0000"/>
                          </a:solidFill>
                          <a:effectLst/>
                          <a:latin typeface="Arial"/>
                          <a:cs typeface="Arial"/>
                        </a:rPr>
                        <a:t>EN17</a:t>
                      </a:r>
                      <a:endParaRPr lang="en-US" sz="1500" b="0" i="0" u="none" strike="noStrike" dirty="0">
                        <a:solidFill>
                          <a:srgbClr val="FF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solidFill>
                            <a:srgbClr val="FF0000"/>
                          </a:solidFill>
                          <a:effectLst/>
                          <a:latin typeface="Arial"/>
                          <a:cs typeface="Arial"/>
                        </a:rPr>
                        <a:t>5.8677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solidFill>
                            <a:srgbClr val="FF0000"/>
                          </a:solidFill>
                          <a:effectLst/>
                          <a:latin typeface="Arial"/>
                          <a:cs typeface="Arial"/>
                        </a:rPr>
                        <a:t>141</a:t>
                      </a:r>
                      <a:endParaRPr lang="en-US" sz="1500" b="0" i="0" u="none" strike="noStrike" dirty="0">
                        <a:solidFill>
                          <a:srgbClr val="FF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6.0128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182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EN19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5.8558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163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EN20</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6.1303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178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EN21</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6.141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182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5.8337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145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6.1944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161</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5.8915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184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6.0227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196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6.1099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152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EN27</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6.0147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156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effectLst/>
                          <a:latin typeface="Arial"/>
                          <a:cs typeface="Arial"/>
                        </a:rPr>
                        <a:t>EN28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effectLst/>
                          <a:latin typeface="Arial"/>
                          <a:cs typeface="Arial"/>
                        </a:rPr>
                        <a:t>6.2296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effectLst/>
                          <a:latin typeface="Arial"/>
                          <a:cs typeface="Arial"/>
                        </a:rPr>
                        <a:t>173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203200">
                <a:tc>
                  <a:txBody>
                    <a:bodyPr/>
                    <a:lstStyle/>
                    <a:p>
                      <a:pPr algn="ctr" fontAlgn="b"/>
                      <a:r>
                        <a:rPr lang="en-US" sz="1500" b="0" i="0" u="none" strike="noStrike" dirty="0" smtClean="0">
                          <a:solidFill>
                            <a:srgbClr val="0000FF"/>
                          </a:solidFill>
                          <a:effectLst/>
                          <a:latin typeface="Arial"/>
                          <a:cs typeface="Arial"/>
                        </a:rPr>
                        <a:t>EN29</a:t>
                      </a:r>
                      <a:endParaRPr lang="en-US" sz="1500" b="0" i="0" u="none" strike="noStrike" dirty="0">
                        <a:solidFill>
                          <a:srgbClr val="0000FF"/>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a:solidFill>
                            <a:srgbClr val="0000FF"/>
                          </a:solidFill>
                          <a:effectLst/>
                          <a:latin typeface="Arial"/>
                          <a:cs typeface="Arial"/>
                        </a:rPr>
                        <a:t>6.2753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dirty="0" smtClean="0">
                          <a:solidFill>
                            <a:srgbClr val="0000FF"/>
                          </a:solidFill>
                          <a:effectLst/>
                          <a:latin typeface="Arial"/>
                          <a:cs typeface="Arial"/>
                        </a:rPr>
                        <a:t>N/A</a:t>
                      </a:r>
                      <a:endParaRPr lang="en-US" sz="1500" b="0" i="0" u="none" strike="noStrike" dirty="0">
                        <a:solidFill>
                          <a:srgbClr val="0000FF"/>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Box 16"/>
          <p:cNvSpPr txBox="1"/>
          <p:nvPr/>
        </p:nvSpPr>
        <p:spPr>
          <a:xfrm>
            <a:off x="1037147" y="730004"/>
            <a:ext cx="3082895" cy="707886"/>
          </a:xfrm>
          <a:prstGeom prst="rect">
            <a:avLst/>
          </a:prstGeom>
          <a:noFill/>
        </p:spPr>
        <p:txBody>
          <a:bodyPr wrap="none" rtlCol="0">
            <a:spAutoFit/>
          </a:bodyPr>
          <a:lstStyle/>
          <a:p>
            <a:r>
              <a:rPr lang="en-US" altLang="zh-CN" sz="2000" b="1" dirty="0" smtClean="0"/>
              <a:t>SH6</a:t>
            </a:r>
            <a:r>
              <a:rPr lang="en-US" altLang="zh-CN" sz="2000" b="1" dirty="0"/>
              <a:t>-STD0.1-</a:t>
            </a:r>
            <a:r>
              <a:rPr lang="en-US" altLang="zh-CN" sz="2000" b="1" dirty="0" smtClean="0"/>
              <a:t>SST27   </a:t>
            </a:r>
          </a:p>
          <a:p>
            <a:r>
              <a:rPr lang="en-US" sz="2000" dirty="0" err="1" smtClean="0"/>
              <a:t>Corr</a:t>
            </a:r>
            <a:r>
              <a:rPr lang="en-US" sz="2000" dirty="0"/>
              <a:t>=</a:t>
            </a:r>
            <a:r>
              <a:rPr lang="en-US" sz="2000" b="1" dirty="0" smtClean="0">
                <a:solidFill>
                  <a:srgbClr val="0000FF"/>
                </a:solidFill>
              </a:rPr>
              <a:t>0.431</a:t>
            </a:r>
            <a:r>
              <a:rPr lang="en-US" sz="2000" dirty="0" smtClean="0"/>
              <a:t>  p-value=0.0578</a:t>
            </a:r>
            <a:endParaRPr lang="en-US" sz="2000" dirty="0"/>
          </a:p>
        </p:txBody>
      </p:sp>
      <p:graphicFrame>
        <p:nvGraphicFramePr>
          <p:cNvPr id="18" name="Table 17"/>
          <p:cNvGraphicFramePr>
            <a:graphicFrameLocks noGrp="1"/>
          </p:cNvGraphicFramePr>
          <p:nvPr>
            <p:extLst>
              <p:ext uri="{D42A27DB-BD31-4B8C-83A1-F6EECF244321}">
                <p14:modId xmlns:p14="http://schemas.microsoft.com/office/powerpoint/2010/main" val="2432810458"/>
              </p:ext>
            </p:extLst>
          </p:nvPr>
        </p:nvGraphicFramePr>
        <p:xfrm>
          <a:off x="4897947" y="1409493"/>
          <a:ext cx="3928553" cy="5067300"/>
        </p:xfrm>
        <a:graphic>
          <a:graphicData uri="http://schemas.openxmlformats.org/drawingml/2006/table">
            <a:tbl>
              <a:tblPr/>
              <a:tblGrid>
                <a:gridCol w="1229803"/>
                <a:gridCol w="1257300"/>
                <a:gridCol w="1441450"/>
              </a:tblGrid>
              <a:tr h="101600">
                <a:tc>
                  <a:txBody>
                    <a:bodyPr/>
                    <a:lstStyle/>
                    <a:p>
                      <a:pPr algn="ctr" fontAlgn="b"/>
                      <a:r>
                        <a:rPr lang="en-US" sz="1500" b="0" i="0" u="none" strike="noStrike" dirty="0" smtClean="0">
                          <a:effectLst/>
                          <a:latin typeface="Arial"/>
                          <a:cs typeface="Arial"/>
                        </a:rPr>
                        <a:t>Member</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Shear</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RI</a:t>
                      </a:r>
                      <a:r>
                        <a:rPr lang="en-US" sz="1500" b="0" i="0" u="none" strike="noStrike" baseline="0" dirty="0" smtClean="0">
                          <a:effectLst/>
                          <a:latin typeface="Arial"/>
                          <a:cs typeface="Arial"/>
                        </a:rPr>
                        <a:t> o</a:t>
                      </a:r>
                      <a:r>
                        <a:rPr lang="en-US" sz="1500" b="0" i="0" u="none" strike="noStrike" dirty="0" smtClean="0">
                          <a:effectLst/>
                          <a:latin typeface="Arial"/>
                          <a:cs typeface="Arial"/>
                        </a:rPr>
                        <a:t>nset time</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pPr algn="ctr" fontAlgn="b"/>
                      <a:r>
                        <a:rPr lang="en-US" sz="1500" b="0" i="0" u="none" strike="noStrike" dirty="0" smtClean="0">
                          <a:effectLst/>
                          <a:latin typeface="Arial"/>
                          <a:cs typeface="Arial"/>
                        </a:rPr>
                        <a:t>EN10</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6.0692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151</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rgbClr val="FF0000"/>
                          </a:solidFill>
                          <a:effectLst/>
                          <a:latin typeface="Arial"/>
                          <a:cs typeface="Arial"/>
                        </a:rPr>
                        <a:t>EN11</a:t>
                      </a:r>
                      <a:endParaRPr lang="en-US" sz="1500" b="0" i="0" u="none" strike="noStrike" dirty="0">
                        <a:solidFill>
                          <a:srgbClr val="FF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solidFill>
                            <a:srgbClr val="FF0000"/>
                          </a:solidFill>
                          <a:effectLst/>
                          <a:latin typeface="Arial"/>
                          <a:cs typeface="Arial"/>
                        </a:rPr>
                        <a:t>5.0465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solidFill>
                            <a:srgbClr val="FF0000"/>
                          </a:solidFill>
                          <a:effectLst/>
                          <a:latin typeface="Arial"/>
                          <a:cs typeface="Arial"/>
                        </a:rPr>
                        <a:t>124</a:t>
                      </a:r>
                      <a:endParaRPr lang="en-US" sz="1500" b="0" i="0" u="none" strike="noStrike" dirty="0">
                        <a:solidFill>
                          <a:srgbClr val="FF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5.8175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162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5.5759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159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5.6176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150</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5.4362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147</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6.0391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129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rgbClr val="0000FF"/>
                          </a:solidFill>
                          <a:effectLst/>
                          <a:latin typeface="Arial"/>
                          <a:cs typeface="Arial"/>
                        </a:rPr>
                        <a:t>EN17</a:t>
                      </a:r>
                      <a:endParaRPr lang="en-US" sz="1500" b="0" i="0" u="none" strike="noStrike" dirty="0">
                        <a:solidFill>
                          <a:srgbClr val="0000FF"/>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solidFill>
                            <a:srgbClr val="0000FF"/>
                          </a:solidFill>
                          <a:effectLst/>
                          <a:latin typeface="Arial"/>
                          <a:cs typeface="Arial"/>
                        </a:rPr>
                        <a:t>7.0533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500" b="0" i="0" u="none" strike="noStrike" dirty="0" smtClean="0">
                          <a:solidFill>
                            <a:srgbClr val="0000FF"/>
                          </a:solidFill>
                          <a:effectLst/>
                          <a:latin typeface="Arial"/>
                          <a:cs typeface="Arial"/>
                        </a:rPr>
                        <a:t>N/A</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5.6421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159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EN19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5.8597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132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EN20</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6.5832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198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rgbClr val="56ADFF"/>
                          </a:solidFill>
                          <a:effectLst/>
                          <a:latin typeface="Arial"/>
                          <a:cs typeface="Arial"/>
                        </a:rPr>
                        <a:t>EN21</a:t>
                      </a:r>
                      <a:endParaRPr lang="en-US" sz="1500" b="0" i="0" u="none" strike="noStrike" dirty="0">
                        <a:solidFill>
                          <a:srgbClr val="56ADFF"/>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solidFill>
                            <a:srgbClr val="56ADFF"/>
                          </a:solidFill>
                          <a:effectLst/>
                          <a:latin typeface="Arial"/>
                          <a:cs typeface="Arial"/>
                        </a:rPr>
                        <a:t>6.6064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kern="1200" dirty="0" smtClean="0">
                          <a:solidFill>
                            <a:srgbClr val="56ADFF"/>
                          </a:solidFill>
                          <a:effectLst/>
                          <a:latin typeface="Arial"/>
                          <a:ea typeface="+mn-ea"/>
                          <a:cs typeface="Arial"/>
                        </a:rPr>
                        <a:t>N/A</a:t>
                      </a:r>
                      <a:endParaRPr lang="en-US" sz="1500" b="0" i="0" u="none" strike="noStrike" kern="1200" dirty="0">
                        <a:solidFill>
                          <a:srgbClr val="56ADFF"/>
                        </a:solidFill>
                        <a:effectLst/>
                        <a:latin typeface="Arial"/>
                        <a:ea typeface="+mn-ea"/>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EN22</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6.2428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175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rgbClr val="56ADFF"/>
                          </a:solidFill>
                          <a:effectLst/>
                          <a:latin typeface="Arial"/>
                          <a:cs typeface="Arial"/>
                        </a:rPr>
                        <a:t>EN23</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kern="1200" dirty="0" smtClean="0">
                          <a:solidFill>
                            <a:srgbClr val="56ADFF"/>
                          </a:solidFill>
                          <a:effectLst/>
                          <a:latin typeface="Arial"/>
                          <a:ea typeface="+mn-ea"/>
                          <a:cs typeface="Arial"/>
                        </a:rPr>
                        <a:t>6.513</a:t>
                      </a:r>
                      <a:endParaRPr lang="en-US" sz="1500" b="0" i="0" u="none" strike="noStrike" kern="1200" dirty="0">
                        <a:solidFill>
                          <a:srgbClr val="56ADFF"/>
                        </a:solidFill>
                        <a:effectLst/>
                        <a:latin typeface="Arial"/>
                        <a:ea typeface="+mn-ea"/>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kern="1200" dirty="0" smtClean="0">
                          <a:solidFill>
                            <a:srgbClr val="56ADFF"/>
                          </a:solidFill>
                          <a:effectLst/>
                          <a:latin typeface="Arial"/>
                          <a:ea typeface="+mn-ea"/>
                          <a:cs typeface="Arial"/>
                        </a:rPr>
                        <a:t>N/A</a:t>
                      </a:r>
                      <a:endParaRPr lang="en-US" sz="1500" b="0" i="0" u="none" strike="noStrike" kern="1200" dirty="0">
                        <a:solidFill>
                          <a:srgbClr val="56ADFF"/>
                        </a:solidFill>
                        <a:effectLst/>
                        <a:latin typeface="Arial"/>
                        <a:ea typeface="+mn-ea"/>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rgbClr val="56ADFF"/>
                          </a:solidFill>
                          <a:effectLst/>
                          <a:latin typeface="Arial"/>
                          <a:cs typeface="Arial"/>
                        </a:rPr>
                        <a:t>EN24</a:t>
                      </a:r>
                      <a:endParaRPr lang="en-US" sz="1500" b="0" i="0" u="none" strike="noStrike" dirty="0">
                        <a:solidFill>
                          <a:srgbClr val="56ADFF"/>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kern="1200" dirty="0" smtClean="0">
                          <a:solidFill>
                            <a:srgbClr val="56ADFF"/>
                          </a:solidFill>
                          <a:effectLst/>
                          <a:latin typeface="Arial"/>
                          <a:ea typeface="+mn-ea"/>
                          <a:cs typeface="Arial"/>
                        </a:rPr>
                        <a:t>6.4354</a:t>
                      </a:r>
                      <a:endParaRPr lang="en-US" sz="1500" b="0" i="0" u="none" strike="noStrike" kern="1200" dirty="0">
                        <a:solidFill>
                          <a:srgbClr val="56ADFF"/>
                        </a:solidFill>
                        <a:effectLst/>
                        <a:latin typeface="Arial"/>
                        <a:ea typeface="+mn-ea"/>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kern="1200" dirty="0" smtClean="0">
                          <a:solidFill>
                            <a:srgbClr val="56ADFF"/>
                          </a:solidFill>
                          <a:effectLst/>
                          <a:latin typeface="Arial"/>
                          <a:ea typeface="+mn-ea"/>
                          <a:cs typeface="Arial"/>
                        </a:rPr>
                        <a:t>N/A</a:t>
                      </a:r>
                      <a:endParaRPr lang="en-US" sz="1500" b="0" i="0" u="none" strike="noStrike" kern="1200" dirty="0">
                        <a:solidFill>
                          <a:srgbClr val="56ADFF"/>
                        </a:solidFill>
                        <a:effectLst/>
                        <a:latin typeface="Arial"/>
                        <a:ea typeface="+mn-ea"/>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EN25</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5.8091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204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EN26</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6.2144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197</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EN27</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5.8504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149</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effectLst/>
                          <a:latin typeface="Arial"/>
                          <a:cs typeface="Arial"/>
                        </a:rPr>
                        <a:t>EN28</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effectLst/>
                          <a:latin typeface="Arial"/>
                          <a:cs typeface="Arial"/>
                        </a:rPr>
                        <a:t>5.5501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effectLst/>
                          <a:latin typeface="Arial"/>
                          <a:cs typeface="Arial"/>
                        </a:rPr>
                        <a:t>144</a:t>
                      </a:r>
                      <a:endParaRPr lang="en-US" sz="1500" b="0" i="0" u="none" strike="noStrike" dirty="0">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3200">
                <a:tc>
                  <a:txBody>
                    <a:bodyPr/>
                    <a:lstStyle/>
                    <a:p>
                      <a:pPr algn="ctr" fontAlgn="b"/>
                      <a:r>
                        <a:rPr lang="en-US" sz="1500" b="0" i="0" u="none" strike="noStrike" dirty="0" smtClean="0">
                          <a:solidFill>
                            <a:schemeClr val="tx1"/>
                          </a:solidFill>
                          <a:effectLst/>
                          <a:latin typeface="Arial"/>
                          <a:cs typeface="Arial"/>
                        </a:rPr>
                        <a:t>EN29</a:t>
                      </a:r>
                      <a:endParaRPr lang="en-US" sz="1500" b="0" i="0" u="none" strike="noStrike" dirty="0">
                        <a:solidFill>
                          <a:schemeClr val="tx1"/>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solidFill>
                            <a:schemeClr val="tx1"/>
                          </a:solidFill>
                          <a:effectLst/>
                          <a:latin typeface="Arial"/>
                          <a:cs typeface="Arial"/>
                        </a:rPr>
                        <a:t>6.3174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smtClean="0">
                          <a:solidFill>
                            <a:schemeClr val="tx1"/>
                          </a:solidFill>
                          <a:effectLst/>
                          <a:latin typeface="Arial"/>
                          <a:cs typeface="Arial"/>
                        </a:rPr>
                        <a:t>170</a:t>
                      </a:r>
                      <a:endParaRPr lang="en-US" sz="1500" b="0" i="0" u="none" strike="noStrike" dirty="0">
                        <a:solidFill>
                          <a:schemeClr val="tx1"/>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9" name="TextBox 18"/>
          <p:cNvSpPr txBox="1"/>
          <p:nvPr/>
        </p:nvSpPr>
        <p:spPr>
          <a:xfrm>
            <a:off x="5731700" y="730004"/>
            <a:ext cx="2999550" cy="707886"/>
          </a:xfrm>
          <a:prstGeom prst="rect">
            <a:avLst/>
          </a:prstGeom>
          <a:noFill/>
        </p:spPr>
        <p:txBody>
          <a:bodyPr wrap="square" rtlCol="0">
            <a:spAutoFit/>
          </a:bodyPr>
          <a:lstStyle/>
          <a:p>
            <a:r>
              <a:rPr lang="en-US" altLang="zh-CN" sz="2000" b="1" dirty="0" smtClean="0"/>
              <a:t>SH6-STD0.5-SST27</a:t>
            </a:r>
          </a:p>
          <a:p>
            <a:r>
              <a:rPr lang="en-US" altLang="zh-CN" sz="2000" dirty="0" err="1" smtClean="0"/>
              <a:t>Corr</a:t>
            </a:r>
            <a:r>
              <a:rPr lang="en-US" altLang="zh-CN" sz="2000" dirty="0" smtClean="0"/>
              <a:t>=</a:t>
            </a:r>
            <a:r>
              <a:rPr lang="en-US" altLang="zh-CN" sz="2000" b="1" dirty="0" smtClean="0">
                <a:solidFill>
                  <a:srgbClr val="0000FF"/>
                </a:solidFill>
              </a:rPr>
              <a:t>0.8060</a:t>
            </a:r>
            <a:r>
              <a:rPr lang="en-US" altLang="zh-CN" sz="2000" dirty="0" smtClean="0"/>
              <a:t>   p-value~0</a:t>
            </a:r>
            <a:endParaRPr lang="en-US" sz="2000" dirty="0"/>
          </a:p>
        </p:txBody>
      </p:sp>
      <p:sp>
        <p:nvSpPr>
          <p:cNvPr id="20" name="TextBox 19"/>
          <p:cNvSpPr txBox="1"/>
          <p:nvPr/>
        </p:nvSpPr>
        <p:spPr>
          <a:xfrm>
            <a:off x="1037147" y="6502961"/>
            <a:ext cx="7199582" cy="369332"/>
          </a:xfrm>
          <a:prstGeom prst="rect">
            <a:avLst/>
          </a:prstGeom>
          <a:noFill/>
        </p:spPr>
        <p:txBody>
          <a:bodyPr wrap="none" rtlCol="0">
            <a:spAutoFit/>
          </a:bodyPr>
          <a:lstStyle/>
          <a:p>
            <a:r>
              <a:rPr lang="en-US" dirty="0" smtClean="0">
                <a:solidFill>
                  <a:srgbClr val="FF0000"/>
                </a:solidFill>
              </a:rPr>
              <a:t>Red</a:t>
            </a:r>
            <a:r>
              <a:rPr lang="en-US" dirty="0" smtClean="0"/>
              <a:t>-earliest         </a:t>
            </a:r>
            <a:r>
              <a:rPr lang="en-US" dirty="0" smtClean="0">
                <a:solidFill>
                  <a:srgbClr val="0000FF"/>
                </a:solidFill>
              </a:rPr>
              <a:t>Blue</a:t>
            </a:r>
            <a:r>
              <a:rPr lang="en-US" dirty="0" smtClean="0"/>
              <a:t>-non-developer          </a:t>
            </a:r>
            <a:r>
              <a:rPr lang="en-US" dirty="0" smtClean="0">
                <a:solidFill>
                  <a:srgbClr val="56ADFF"/>
                </a:solidFill>
              </a:rPr>
              <a:t>Light blue</a:t>
            </a:r>
            <a:r>
              <a:rPr lang="en-US" dirty="0" smtClean="0"/>
              <a:t>-other non-developers</a:t>
            </a:r>
            <a:endParaRPr lang="en-US" dirty="0"/>
          </a:p>
        </p:txBody>
      </p:sp>
      <p:grpSp>
        <p:nvGrpSpPr>
          <p:cNvPr id="4" name="Group 7"/>
          <p:cNvGrpSpPr>
            <a:grpSpLocks/>
          </p:cNvGrpSpPr>
          <p:nvPr/>
        </p:nvGrpSpPr>
        <p:grpSpPr bwMode="auto">
          <a:xfrm>
            <a:off x="64185" y="0"/>
            <a:ext cx="9079815" cy="657225"/>
            <a:chOff x="1" y="1"/>
            <a:chExt cx="18160006" cy="1314786"/>
          </a:xfrm>
        </p:grpSpPr>
        <p:pic>
          <p:nvPicPr>
            <p:cNvPr id="8" name="Picture 7"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2241550" y="287893"/>
            <a:ext cx="4580250" cy="461665"/>
          </a:xfrm>
          <a:prstGeom prst="rect">
            <a:avLst/>
          </a:prstGeom>
          <a:noFill/>
        </p:spPr>
        <p:txBody>
          <a:bodyPr wrap="none" rtlCol="0">
            <a:spAutoFit/>
          </a:bodyPr>
          <a:lstStyle/>
          <a:p>
            <a:r>
              <a:rPr lang="en-US" sz="2400" b="1" dirty="0" smtClean="0">
                <a:solidFill>
                  <a:srgbClr val="008000"/>
                </a:solidFill>
                <a:latin typeface="Helvetica"/>
                <a:cs typeface="Helvetica"/>
              </a:rPr>
              <a:t>Perturbed Shear around 6 m/s</a:t>
            </a:r>
            <a:endParaRPr lang="en-US" sz="2400" b="1" dirty="0">
              <a:solidFill>
                <a:srgbClr val="008000"/>
              </a:solidFill>
              <a:latin typeface="Helvetica"/>
              <a:cs typeface="Helvetica"/>
            </a:endParaRPr>
          </a:p>
        </p:txBody>
      </p:sp>
      <p:sp>
        <p:nvSpPr>
          <p:cNvPr id="3" name="Slide Number Placeholder 2"/>
          <p:cNvSpPr>
            <a:spLocks noGrp="1"/>
          </p:cNvSpPr>
          <p:nvPr>
            <p:ph type="sldNum" sz="quarter" idx="12"/>
          </p:nvPr>
        </p:nvSpPr>
        <p:spPr/>
        <p:txBody>
          <a:bodyPr/>
          <a:lstStyle/>
          <a:p>
            <a:fld id="{951AEF59-D748-CC47-BE4B-41DB3DA66D2C}" type="slidenum">
              <a:rPr lang="en-US" smtClean="0"/>
              <a:pPr/>
              <a:t>11</a:t>
            </a:fld>
            <a:endParaRPr lang="en-US"/>
          </a:p>
        </p:txBody>
      </p:sp>
    </p:spTree>
    <p:extLst>
      <p:ext uri="{BB962C8B-B14F-4D97-AF65-F5344CB8AC3E}">
        <p14:creationId xmlns:p14="http://schemas.microsoft.com/office/powerpoint/2010/main" val="2984510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a:grpSpLocks/>
          </p:cNvGrpSpPr>
          <p:nvPr/>
        </p:nvGrpSpPr>
        <p:grpSpPr bwMode="auto">
          <a:xfrm>
            <a:off x="64187" y="2"/>
            <a:ext cx="9079815" cy="657225"/>
            <a:chOff x="1" y="1"/>
            <a:chExt cx="18160006" cy="1314786"/>
          </a:xfrm>
        </p:grpSpPr>
        <p:pic>
          <p:nvPicPr>
            <p:cNvPr id="9"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2"/>
          <p:cNvGrpSpPr/>
          <p:nvPr/>
        </p:nvGrpSpPr>
        <p:grpSpPr>
          <a:xfrm>
            <a:off x="85432" y="2849566"/>
            <a:ext cx="4456560" cy="3506784"/>
            <a:chOff x="131867" y="1049566"/>
            <a:chExt cx="4456560" cy="3506784"/>
          </a:xfrm>
        </p:grpSpPr>
        <p:pic>
          <p:nvPicPr>
            <p:cNvPr id="3" name="Picture 2" descr="SH5_SST27_Dry50jet_perturbset2_V10.pdf"/>
            <p:cNvPicPr>
              <a:picLocks/>
            </p:cNvPicPr>
            <p:nvPr/>
          </p:nvPicPr>
          <p:blipFill rotWithShape="1">
            <a:blip r:embed="rId4">
              <a:extLst>
                <a:ext uri="{28A0092B-C50C-407E-A947-70E740481C1C}">
                  <a14:useLocalDpi xmlns:a14="http://schemas.microsoft.com/office/drawing/2010/main" val="0"/>
                </a:ext>
              </a:extLst>
            </a:blip>
            <a:srcRect l="6537" t="25253" r="9142" b="48145"/>
            <a:stretch/>
          </p:blipFill>
          <p:spPr>
            <a:xfrm>
              <a:off x="131867" y="2736850"/>
              <a:ext cx="4456560" cy="1819500"/>
            </a:xfrm>
            <a:prstGeom prst="rect">
              <a:avLst/>
            </a:prstGeom>
          </p:spPr>
        </p:pic>
        <p:pic>
          <p:nvPicPr>
            <p:cNvPr id="4" name="Picture 3" descr="SH5_SST27_Dry50jet_perturbset1_V10.pdf"/>
            <p:cNvPicPr>
              <a:picLocks/>
            </p:cNvPicPr>
            <p:nvPr/>
          </p:nvPicPr>
          <p:blipFill rotWithShape="1">
            <a:blip r:embed="rId5">
              <a:extLst>
                <a:ext uri="{28A0092B-C50C-407E-A947-70E740481C1C}">
                  <a14:useLocalDpi xmlns:a14="http://schemas.microsoft.com/office/drawing/2010/main" val="0"/>
                </a:ext>
              </a:extLst>
            </a:blip>
            <a:srcRect l="7471" t="25826" r="9319" b="48287"/>
            <a:stretch/>
          </p:blipFill>
          <p:spPr>
            <a:xfrm>
              <a:off x="190585" y="1049566"/>
              <a:ext cx="4397842" cy="1770596"/>
            </a:xfrm>
            <a:prstGeom prst="rect">
              <a:avLst/>
            </a:prstGeom>
          </p:spPr>
        </p:pic>
        <p:sp>
          <p:nvSpPr>
            <p:cNvPr id="5" name="TextBox 4"/>
            <p:cNvSpPr txBox="1"/>
            <p:nvPr/>
          </p:nvSpPr>
          <p:spPr>
            <a:xfrm>
              <a:off x="551148" y="1102106"/>
              <a:ext cx="1928758" cy="369332"/>
            </a:xfrm>
            <a:prstGeom prst="rect">
              <a:avLst/>
            </a:prstGeom>
            <a:noFill/>
          </p:spPr>
          <p:txBody>
            <a:bodyPr wrap="none" rtlCol="0">
              <a:spAutoFit/>
            </a:bodyPr>
            <a:lstStyle/>
            <a:p>
              <a:r>
                <a:rPr lang="en-US" altLang="zh-CN" b="1" dirty="0" smtClean="0"/>
                <a:t>SH6</a:t>
              </a:r>
              <a:r>
                <a:rPr lang="en-US" altLang="zh-CN" b="1" dirty="0"/>
                <a:t>-STD0.1-SST27</a:t>
              </a:r>
              <a:endParaRPr lang="en-US" b="1" dirty="0"/>
            </a:p>
          </p:txBody>
        </p:sp>
        <p:sp>
          <p:nvSpPr>
            <p:cNvPr id="7" name="TextBox 6"/>
            <p:cNvSpPr txBox="1"/>
            <p:nvPr/>
          </p:nvSpPr>
          <p:spPr>
            <a:xfrm>
              <a:off x="551148" y="2833624"/>
              <a:ext cx="1984023" cy="369332"/>
            </a:xfrm>
            <a:prstGeom prst="rect">
              <a:avLst/>
            </a:prstGeom>
            <a:noFill/>
          </p:spPr>
          <p:txBody>
            <a:bodyPr wrap="square" rtlCol="0">
              <a:spAutoFit/>
            </a:bodyPr>
            <a:lstStyle/>
            <a:p>
              <a:r>
                <a:rPr lang="en-US" altLang="zh-CN" b="1" dirty="0" smtClean="0"/>
                <a:t>SH6-STD0.5-SST27</a:t>
              </a:r>
              <a:endParaRPr lang="en-US" b="1" dirty="0"/>
            </a:p>
          </p:txBody>
        </p:sp>
      </p:grpSp>
      <p:sp>
        <p:nvSpPr>
          <p:cNvPr id="12" name="Slide Number Placeholder 11"/>
          <p:cNvSpPr>
            <a:spLocks noGrp="1"/>
          </p:cNvSpPr>
          <p:nvPr>
            <p:ph type="sldNum" sz="quarter" idx="12"/>
          </p:nvPr>
        </p:nvSpPr>
        <p:spPr/>
        <p:txBody>
          <a:bodyPr/>
          <a:lstStyle/>
          <a:p>
            <a:fld id="{951AEF59-D748-CC47-BE4B-41DB3DA66D2C}" type="slidenum">
              <a:rPr lang="en-US" smtClean="0"/>
              <a:pPr/>
              <a:t>12</a:t>
            </a:fld>
            <a:endParaRPr lang="en-US"/>
          </a:p>
        </p:txBody>
      </p:sp>
      <p:sp>
        <p:nvSpPr>
          <p:cNvPr id="17" name="TextBox 16"/>
          <p:cNvSpPr txBox="1"/>
          <p:nvPr/>
        </p:nvSpPr>
        <p:spPr>
          <a:xfrm>
            <a:off x="2241549" y="287895"/>
            <a:ext cx="4580250" cy="461665"/>
          </a:xfrm>
          <a:prstGeom prst="rect">
            <a:avLst/>
          </a:prstGeom>
          <a:noFill/>
        </p:spPr>
        <p:txBody>
          <a:bodyPr wrap="none" rtlCol="0">
            <a:spAutoFit/>
          </a:bodyPr>
          <a:lstStyle/>
          <a:p>
            <a:r>
              <a:rPr lang="en-US" sz="2400" b="1" dirty="0" smtClean="0">
                <a:solidFill>
                  <a:srgbClr val="008000"/>
                </a:solidFill>
                <a:latin typeface="Helvetica"/>
                <a:cs typeface="Helvetica"/>
              </a:rPr>
              <a:t>Perturbed Shear around 6 m/s</a:t>
            </a:r>
            <a:endParaRPr lang="en-US" sz="2400" b="1" dirty="0">
              <a:solidFill>
                <a:srgbClr val="008000"/>
              </a:solidFill>
              <a:latin typeface="Helvetica"/>
              <a:cs typeface="Helvetica"/>
            </a:endParaRPr>
          </a:p>
        </p:txBody>
      </p:sp>
      <p:pic>
        <p:nvPicPr>
          <p:cNvPr id="19" name="Picture 18" descr="V_SH6_SST27.pdf"/>
          <p:cNvPicPr>
            <a:picLocks/>
          </p:cNvPicPr>
          <p:nvPr/>
        </p:nvPicPr>
        <p:blipFill rotWithShape="1">
          <a:blip r:embed="rId6"/>
          <a:srcRect l="6399" t="25577" r="8878" b="48772"/>
          <a:stretch/>
        </p:blipFill>
        <p:spPr>
          <a:xfrm>
            <a:off x="64187" y="1045934"/>
            <a:ext cx="4477807" cy="1754417"/>
          </a:xfrm>
          <a:prstGeom prst="rect">
            <a:avLst/>
          </a:prstGeom>
        </p:spPr>
      </p:pic>
      <p:sp>
        <p:nvSpPr>
          <p:cNvPr id="20" name="TextBox 19"/>
          <p:cNvSpPr txBox="1"/>
          <p:nvPr/>
        </p:nvSpPr>
        <p:spPr>
          <a:xfrm>
            <a:off x="555048" y="1124106"/>
            <a:ext cx="1197764" cy="369332"/>
          </a:xfrm>
          <a:prstGeom prst="rect">
            <a:avLst/>
          </a:prstGeom>
          <a:noFill/>
        </p:spPr>
        <p:txBody>
          <a:bodyPr wrap="none" rtlCol="0">
            <a:spAutoFit/>
          </a:bodyPr>
          <a:lstStyle/>
          <a:p>
            <a:r>
              <a:rPr lang="en-US" altLang="zh-CN" b="1" dirty="0" smtClean="0"/>
              <a:t>SH6-</a:t>
            </a:r>
            <a:r>
              <a:rPr lang="en-US" altLang="zh-CN" b="1" dirty="0"/>
              <a:t>SST27</a:t>
            </a:r>
            <a:endParaRPr lang="en-US" b="1" dirty="0"/>
          </a:p>
        </p:txBody>
      </p:sp>
      <p:sp>
        <p:nvSpPr>
          <p:cNvPr id="2" name="TextBox 1"/>
          <p:cNvSpPr txBox="1"/>
          <p:nvPr/>
        </p:nvSpPr>
        <p:spPr>
          <a:xfrm>
            <a:off x="4965700" y="1124108"/>
            <a:ext cx="3621504" cy="646331"/>
          </a:xfrm>
          <a:prstGeom prst="rect">
            <a:avLst/>
          </a:prstGeom>
          <a:noFill/>
        </p:spPr>
        <p:txBody>
          <a:bodyPr wrap="none" rtlCol="0">
            <a:spAutoFit/>
          </a:bodyPr>
          <a:lstStyle/>
          <a:p>
            <a:pPr marL="285750" indent="-285750">
              <a:buFont typeface="Arial"/>
              <a:buChar char="•"/>
            </a:pPr>
            <a:r>
              <a:rPr lang="en-US" dirty="0" smtClean="0"/>
              <a:t>Shear = 6 m/s</a:t>
            </a:r>
          </a:p>
          <a:p>
            <a:pPr marL="285750" indent="-285750">
              <a:buFont typeface="Arial"/>
              <a:buChar char="•"/>
            </a:pPr>
            <a:r>
              <a:rPr lang="en-US" dirty="0" smtClean="0"/>
              <a:t>Uncertainty of RI onset ~ 2.5 days </a:t>
            </a:r>
            <a:endParaRPr lang="en-US" dirty="0"/>
          </a:p>
        </p:txBody>
      </p:sp>
      <p:sp>
        <p:nvSpPr>
          <p:cNvPr id="21" name="TextBox 20"/>
          <p:cNvSpPr txBox="1"/>
          <p:nvPr/>
        </p:nvSpPr>
        <p:spPr>
          <a:xfrm>
            <a:off x="4965700" y="2902108"/>
            <a:ext cx="3454792" cy="646331"/>
          </a:xfrm>
          <a:prstGeom prst="rect">
            <a:avLst/>
          </a:prstGeom>
          <a:noFill/>
        </p:spPr>
        <p:txBody>
          <a:bodyPr wrap="none" rtlCol="0">
            <a:spAutoFit/>
          </a:bodyPr>
          <a:lstStyle/>
          <a:p>
            <a:pPr marL="285750" indent="-285750">
              <a:buFont typeface="Arial"/>
              <a:buChar char="•"/>
            </a:pPr>
            <a:r>
              <a:rPr lang="en-US" dirty="0" smtClean="0"/>
              <a:t>Shear: 5.8337 </a:t>
            </a:r>
            <a:r>
              <a:rPr lang="en-US" dirty="0"/>
              <a:t>– </a:t>
            </a:r>
            <a:r>
              <a:rPr lang="en-US" dirty="0" smtClean="0"/>
              <a:t>6.2753 m/s</a:t>
            </a:r>
          </a:p>
          <a:p>
            <a:pPr marL="285750" indent="-285750">
              <a:buFont typeface="Arial"/>
              <a:buChar char="•"/>
            </a:pPr>
            <a:r>
              <a:rPr lang="en-US" dirty="0" smtClean="0"/>
              <a:t>Uncertainty of RI onset ~ 3 days </a:t>
            </a:r>
            <a:endParaRPr lang="en-US" dirty="0"/>
          </a:p>
        </p:txBody>
      </p:sp>
      <p:sp>
        <p:nvSpPr>
          <p:cNvPr id="22" name="TextBox 21"/>
          <p:cNvSpPr txBox="1"/>
          <p:nvPr/>
        </p:nvSpPr>
        <p:spPr>
          <a:xfrm>
            <a:off x="4908551" y="4620164"/>
            <a:ext cx="3454792" cy="646331"/>
          </a:xfrm>
          <a:prstGeom prst="rect">
            <a:avLst/>
          </a:prstGeom>
          <a:noFill/>
        </p:spPr>
        <p:txBody>
          <a:bodyPr wrap="none" rtlCol="0">
            <a:spAutoFit/>
          </a:bodyPr>
          <a:lstStyle/>
          <a:p>
            <a:pPr marL="285750" indent="-285750">
              <a:buFont typeface="Arial"/>
              <a:buChar char="•"/>
            </a:pPr>
            <a:r>
              <a:rPr lang="en-US" dirty="0" smtClean="0"/>
              <a:t>Shear: 5.0465 – 7.0533 m/s</a:t>
            </a:r>
          </a:p>
          <a:p>
            <a:pPr marL="285750" indent="-285750">
              <a:buFont typeface="Arial"/>
              <a:buChar char="•"/>
            </a:pPr>
            <a:r>
              <a:rPr lang="en-US" dirty="0" smtClean="0"/>
              <a:t>Uncertainty of RI onset ~ 4 days </a:t>
            </a:r>
            <a:endParaRPr lang="en-US" dirty="0"/>
          </a:p>
        </p:txBody>
      </p:sp>
    </p:spTree>
    <p:extLst>
      <p:ext uri="{BB962C8B-B14F-4D97-AF65-F5344CB8AC3E}">
        <p14:creationId xmlns:p14="http://schemas.microsoft.com/office/powerpoint/2010/main" val="36357469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187" y="2"/>
            <a:ext cx="9079815" cy="657225"/>
            <a:chOff x="1" y="1"/>
            <a:chExt cx="18160006" cy="1314786"/>
          </a:xfrm>
        </p:grpSpPr>
        <p:pic>
          <p:nvPicPr>
            <p:cNvPr id="9"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731994" y="259319"/>
            <a:ext cx="6096541" cy="461665"/>
          </a:xfrm>
          <a:prstGeom prst="rect">
            <a:avLst/>
          </a:prstGeom>
          <a:noFill/>
        </p:spPr>
        <p:txBody>
          <a:bodyPr wrap="none" rtlCol="0">
            <a:spAutoFit/>
          </a:bodyPr>
          <a:lstStyle/>
          <a:p>
            <a:r>
              <a:rPr lang="en-US" sz="2400" b="1" dirty="0">
                <a:solidFill>
                  <a:srgbClr val="008000"/>
                </a:solidFill>
                <a:latin typeface="Helvetica"/>
                <a:cs typeface="Helvetica"/>
              </a:rPr>
              <a:t>Correlation of Tilt Vector &amp; RI onset time</a:t>
            </a:r>
          </a:p>
        </p:txBody>
      </p:sp>
      <p:sp>
        <p:nvSpPr>
          <p:cNvPr id="14" name="TextBox 13"/>
          <p:cNvSpPr txBox="1"/>
          <p:nvPr/>
        </p:nvSpPr>
        <p:spPr>
          <a:xfrm>
            <a:off x="4610102" y="3994787"/>
            <a:ext cx="4279900" cy="2298065"/>
          </a:xfrm>
          <a:prstGeom prst="rect">
            <a:avLst/>
          </a:prstGeom>
          <a:noFill/>
        </p:spPr>
        <p:txBody>
          <a:bodyPr wrap="square" rtlCol="0">
            <a:spAutoFit/>
          </a:bodyPr>
          <a:lstStyle/>
          <a:p>
            <a:pPr marL="285750" indent="-285750">
              <a:lnSpc>
                <a:spcPct val="120000"/>
              </a:lnSpc>
              <a:buFont typeface="Arial"/>
              <a:buChar char="•"/>
            </a:pPr>
            <a:r>
              <a:rPr lang="en-US" sz="2000" dirty="0"/>
              <a:t>Shear magnitudes </a:t>
            </a:r>
            <a:r>
              <a:rPr lang="en-US" sz="2000" dirty="0" smtClean="0"/>
              <a:t>determine </a:t>
            </a:r>
            <a:r>
              <a:rPr lang="en-US" sz="2000" dirty="0"/>
              <a:t>tilt </a:t>
            </a:r>
            <a:r>
              <a:rPr lang="en-US" sz="2000" dirty="0" smtClean="0"/>
              <a:t>magnitudes of incipient storm.</a:t>
            </a:r>
            <a:endParaRPr lang="en-US" sz="2000" dirty="0"/>
          </a:p>
          <a:p>
            <a:pPr marL="285750" indent="-285750">
              <a:lnSpc>
                <a:spcPct val="120000"/>
              </a:lnSpc>
              <a:buFont typeface="Arial"/>
              <a:buChar char="•"/>
            </a:pPr>
            <a:r>
              <a:rPr lang="en-US" sz="2000" dirty="0" smtClean="0"/>
              <a:t>During the period of weak and disorganized convection, the tilt evolution is messy </a:t>
            </a:r>
            <a:r>
              <a:rPr lang="en-US" sz="2000" dirty="0" smtClean="0">
                <a:sym typeface="Wingdings"/>
              </a:rPr>
              <a:t></a:t>
            </a:r>
            <a:r>
              <a:rPr lang="en-US" sz="2000" dirty="0" smtClean="0"/>
              <a:t> poor correlation</a:t>
            </a:r>
          </a:p>
        </p:txBody>
      </p:sp>
      <p:sp>
        <p:nvSpPr>
          <p:cNvPr id="15" name="TextBox 14"/>
          <p:cNvSpPr txBox="1"/>
          <p:nvPr/>
        </p:nvSpPr>
        <p:spPr>
          <a:xfrm>
            <a:off x="4610102" y="1352550"/>
            <a:ext cx="4229100" cy="1190069"/>
          </a:xfrm>
          <a:prstGeom prst="rect">
            <a:avLst/>
          </a:prstGeom>
          <a:noFill/>
        </p:spPr>
        <p:txBody>
          <a:bodyPr vert="horz" wrap="square" rtlCol="0">
            <a:spAutoFit/>
          </a:bodyPr>
          <a:lstStyle/>
          <a:p>
            <a:pPr marL="285750" indent="-285750">
              <a:lnSpc>
                <a:spcPct val="120000"/>
              </a:lnSpc>
              <a:buFont typeface="Arial"/>
              <a:buChar char="•"/>
            </a:pPr>
            <a:r>
              <a:rPr lang="en-US" sz="2000" dirty="0" smtClean="0"/>
              <a:t>p-values (dash line)</a:t>
            </a:r>
          </a:p>
          <a:p>
            <a:pPr marL="285750" indent="-285750">
              <a:lnSpc>
                <a:spcPct val="120000"/>
              </a:lnSpc>
              <a:buFont typeface="Arial"/>
              <a:buChar char="•"/>
            </a:pPr>
            <a:r>
              <a:rPr lang="en-US" sz="2000" dirty="0" smtClean="0"/>
              <a:t>Interrupted relationship between tilt, precession speed and RI onset</a:t>
            </a:r>
          </a:p>
        </p:txBody>
      </p:sp>
      <p:sp>
        <p:nvSpPr>
          <p:cNvPr id="11" name="Slide Number Placeholder 10"/>
          <p:cNvSpPr>
            <a:spLocks noGrp="1"/>
          </p:cNvSpPr>
          <p:nvPr>
            <p:ph type="sldNum" sz="quarter" idx="12"/>
          </p:nvPr>
        </p:nvSpPr>
        <p:spPr/>
        <p:txBody>
          <a:bodyPr/>
          <a:lstStyle/>
          <a:p>
            <a:fld id="{951AEF59-D748-CC47-BE4B-41DB3DA66D2C}" type="slidenum">
              <a:rPr lang="en-US" smtClean="0"/>
              <a:pPr/>
              <a:t>13</a:t>
            </a:fld>
            <a:endParaRPr lang="en-US"/>
          </a:p>
        </p:txBody>
      </p:sp>
      <p:pic>
        <p:nvPicPr>
          <p:cNvPr id="16" name="Picture 15" descr="fig1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50" y="984252"/>
            <a:ext cx="4826000" cy="5308600"/>
          </a:xfrm>
          <a:prstGeom prst="rect">
            <a:avLst/>
          </a:prstGeom>
        </p:spPr>
      </p:pic>
    </p:spTree>
    <p:extLst>
      <p:ext uri="{BB962C8B-B14F-4D97-AF65-F5344CB8AC3E}">
        <p14:creationId xmlns:p14="http://schemas.microsoft.com/office/powerpoint/2010/main" val="38250425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turbshear_set1_Vazm_RIonset_correlation2.pdf"/>
          <p:cNvPicPr>
            <a:picLocks noChangeAspect="1"/>
          </p:cNvPicPr>
          <p:nvPr/>
        </p:nvPicPr>
        <p:blipFill rotWithShape="1">
          <a:blip r:embed="rId3">
            <a:extLst>
              <a:ext uri="{28A0092B-C50C-407E-A947-70E740481C1C}">
                <a14:useLocalDpi xmlns:a14="http://schemas.microsoft.com/office/drawing/2010/main" val="0"/>
              </a:ext>
            </a:extLst>
          </a:blip>
          <a:srcRect l="-1" t="25379" r="6790" b="23106"/>
          <a:stretch/>
        </p:blipFill>
        <p:spPr>
          <a:xfrm>
            <a:off x="5666531" y="1573573"/>
            <a:ext cx="3477471" cy="2487161"/>
          </a:xfrm>
          <a:prstGeom prst="rect">
            <a:avLst/>
          </a:prstGeom>
        </p:spPr>
      </p:pic>
      <p:pic>
        <p:nvPicPr>
          <p:cNvPr id="7" name="Picture 6" descr="perturbshear_set1_heatazm_RIonset_correlation2.pdf"/>
          <p:cNvPicPr>
            <a:picLocks noChangeAspect="1"/>
          </p:cNvPicPr>
          <p:nvPr/>
        </p:nvPicPr>
        <p:blipFill rotWithShape="1">
          <a:blip r:embed="rId4">
            <a:extLst>
              <a:ext uri="{28A0092B-C50C-407E-A947-70E740481C1C}">
                <a14:useLocalDpi xmlns:a14="http://schemas.microsoft.com/office/drawing/2010/main" val="0"/>
              </a:ext>
            </a:extLst>
          </a:blip>
          <a:srcRect t="25379" r="19400" b="23106"/>
          <a:stretch/>
        </p:blipFill>
        <p:spPr>
          <a:xfrm>
            <a:off x="2931533" y="1573573"/>
            <a:ext cx="3006987" cy="2487161"/>
          </a:xfrm>
          <a:prstGeom prst="rect">
            <a:avLst/>
          </a:prstGeom>
        </p:spPr>
      </p:pic>
      <p:pic>
        <p:nvPicPr>
          <p:cNvPr id="10" name="Picture 9" descr="perturbshear_set1_heatazm_tilt_correlation2.pdf"/>
          <p:cNvPicPr>
            <a:picLocks noChangeAspect="1"/>
          </p:cNvPicPr>
          <p:nvPr/>
        </p:nvPicPr>
        <p:blipFill rotWithShape="1">
          <a:blip r:embed="rId5">
            <a:extLst>
              <a:ext uri="{28A0092B-C50C-407E-A947-70E740481C1C}">
                <a14:useLocalDpi xmlns:a14="http://schemas.microsoft.com/office/drawing/2010/main" val="0"/>
              </a:ext>
            </a:extLst>
          </a:blip>
          <a:srcRect l="6952" t="25379" r="19355" b="23106"/>
          <a:stretch/>
        </p:blipFill>
        <p:spPr>
          <a:xfrm>
            <a:off x="452930" y="1573573"/>
            <a:ext cx="2749303" cy="2487161"/>
          </a:xfrm>
          <a:prstGeom prst="rect">
            <a:avLst/>
          </a:prstGeom>
        </p:spPr>
      </p:pic>
      <p:grpSp>
        <p:nvGrpSpPr>
          <p:cNvPr id="3" name="Group 7"/>
          <p:cNvGrpSpPr>
            <a:grpSpLocks/>
          </p:cNvGrpSpPr>
          <p:nvPr/>
        </p:nvGrpSpPr>
        <p:grpSpPr bwMode="auto">
          <a:xfrm>
            <a:off x="64187" y="2"/>
            <a:ext cx="9079815" cy="657225"/>
            <a:chOff x="1" y="1"/>
            <a:chExt cx="18160006" cy="1314786"/>
          </a:xfrm>
        </p:grpSpPr>
        <p:pic>
          <p:nvPicPr>
            <p:cNvPr id="24" name="Picture 4" descr="penn-state-shield-logo.png"/>
            <p:cNvPicPr>
              <a:picLocks noChangeAspect="1"/>
            </p:cNvPicPr>
            <p:nvPr/>
          </p:nvPicPr>
          <p:blipFill>
            <a:blip r:embed="rId6">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penn-state-shield-logo.png"/>
            <p:cNvPicPr>
              <a:picLocks noChangeAspect="1"/>
            </p:cNvPicPr>
            <p:nvPr/>
          </p:nvPicPr>
          <p:blipFill rotWithShape="1">
            <a:blip r:embed="rId6">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3316778" y="228819"/>
            <a:ext cx="2527405" cy="461665"/>
          </a:xfrm>
          <a:prstGeom prst="rect">
            <a:avLst/>
          </a:prstGeom>
          <a:noFill/>
        </p:spPr>
        <p:txBody>
          <a:bodyPr wrap="none" rtlCol="0">
            <a:spAutoFit/>
          </a:bodyPr>
          <a:lstStyle/>
          <a:p>
            <a:r>
              <a:rPr lang="en-US" sz="2400" b="1" dirty="0" smtClean="0">
                <a:solidFill>
                  <a:srgbClr val="008000"/>
                </a:solidFill>
                <a:latin typeface="Helvetica"/>
                <a:cs typeface="Helvetica"/>
              </a:rPr>
              <a:t>Correlation </a:t>
            </a:r>
            <a:r>
              <a:rPr lang="en-US" sz="2400" b="1" dirty="0">
                <a:solidFill>
                  <a:srgbClr val="008000"/>
                </a:solidFill>
                <a:latin typeface="Helvetica"/>
                <a:cs typeface="Helvetica"/>
              </a:rPr>
              <a:t>M</a:t>
            </a:r>
            <a:r>
              <a:rPr lang="en-US" sz="2400" b="1" dirty="0" smtClean="0">
                <a:solidFill>
                  <a:srgbClr val="008000"/>
                </a:solidFill>
                <a:latin typeface="Helvetica"/>
                <a:cs typeface="Helvetica"/>
              </a:rPr>
              <a:t>ap </a:t>
            </a:r>
            <a:endParaRPr lang="en-US" sz="2400" b="1" dirty="0">
              <a:solidFill>
                <a:srgbClr val="008000"/>
              </a:solidFill>
              <a:latin typeface="Helvetica"/>
              <a:cs typeface="Helvetica"/>
            </a:endParaRPr>
          </a:p>
        </p:txBody>
      </p:sp>
      <p:sp>
        <p:nvSpPr>
          <p:cNvPr id="28" name="TextBox 27"/>
          <p:cNvSpPr txBox="1"/>
          <p:nvPr/>
        </p:nvSpPr>
        <p:spPr>
          <a:xfrm>
            <a:off x="6107319" y="840264"/>
            <a:ext cx="2412339" cy="841256"/>
          </a:xfrm>
          <a:prstGeom prst="rect">
            <a:avLst/>
          </a:prstGeom>
          <a:noFill/>
        </p:spPr>
        <p:txBody>
          <a:bodyPr wrap="none" rtlCol="0" anchor="t">
            <a:spAutoFit/>
          </a:bodyPr>
          <a:lstStyle/>
          <a:p>
            <a:pPr algn="ctr">
              <a:lnSpc>
                <a:spcPct val="80000"/>
              </a:lnSpc>
            </a:pPr>
            <a:r>
              <a:rPr lang="en-US" sz="2000" dirty="0" smtClean="0"/>
              <a:t>10m Tangential Wind</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29" name="TextBox 28"/>
          <p:cNvSpPr txBox="1"/>
          <p:nvPr/>
        </p:nvSpPr>
        <p:spPr>
          <a:xfrm>
            <a:off x="3801287"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0" name="TextBox 29"/>
          <p:cNvSpPr txBox="1"/>
          <p:nvPr/>
        </p:nvSpPr>
        <p:spPr>
          <a:xfrm>
            <a:off x="1158429"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Tilt magnitude</a:t>
            </a:r>
            <a:endParaRPr lang="en-US" sz="2000" dirty="0"/>
          </a:p>
        </p:txBody>
      </p:sp>
      <p:sp>
        <p:nvSpPr>
          <p:cNvPr id="31" name="TextBox 30"/>
          <p:cNvSpPr txBox="1"/>
          <p:nvPr/>
        </p:nvSpPr>
        <p:spPr>
          <a:xfrm rot="16200000">
            <a:off x="-805450" y="2486516"/>
            <a:ext cx="2122546" cy="400110"/>
          </a:xfrm>
          <a:prstGeom prst="rect">
            <a:avLst/>
          </a:prstGeom>
          <a:noFill/>
        </p:spPr>
        <p:txBody>
          <a:bodyPr wrap="none" rtlCol="0">
            <a:spAutoFit/>
          </a:bodyPr>
          <a:lstStyle/>
          <a:p>
            <a:r>
              <a:rPr lang="en-US" sz="2000" b="1" dirty="0" smtClean="0"/>
              <a:t>SH6-STD0.1-SST27</a:t>
            </a:r>
            <a:endParaRPr lang="en-US" sz="2000" b="1" dirty="0"/>
          </a:p>
        </p:txBody>
      </p:sp>
      <p:sp>
        <p:nvSpPr>
          <p:cNvPr id="14" name="TextBox 13"/>
          <p:cNvSpPr txBox="1"/>
          <p:nvPr/>
        </p:nvSpPr>
        <p:spPr>
          <a:xfrm>
            <a:off x="732343" y="4077937"/>
            <a:ext cx="7689263" cy="2246769"/>
          </a:xfrm>
          <a:prstGeom prst="rect">
            <a:avLst/>
          </a:prstGeom>
          <a:noFill/>
        </p:spPr>
        <p:txBody>
          <a:bodyPr wrap="square" rtlCol="0">
            <a:spAutoFit/>
          </a:bodyPr>
          <a:lstStyle/>
          <a:p>
            <a:pPr marL="285750" indent="-285750">
              <a:buFont typeface="Arial"/>
              <a:buChar char="•"/>
            </a:pPr>
            <a:r>
              <a:rPr lang="en-US" sz="2000" dirty="0" smtClean="0"/>
              <a:t>Stronger convection closer to center </a:t>
            </a:r>
            <a:r>
              <a:rPr lang="en-US" sz="2000" dirty="0">
                <a:sym typeface="Wingdings"/>
              </a:rPr>
              <a:t></a:t>
            </a:r>
            <a:r>
              <a:rPr lang="en-US" sz="2000" dirty="0" smtClean="0"/>
              <a:t> smaller tilt</a:t>
            </a:r>
          </a:p>
          <a:p>
            <a:pPr marL="285750" indent="-285750">
              <a:buFont typeface="Arial"/>
              <a:buChar char="•"/>
            </a:pPr>
            <a:r>
              <a:rPr lang="en-US" sz="2000" dirty="0" smtClean="0"/>
              <a:t>Stronger convection farther away from center </a:t>
            </a:r>
            <a:r>
              <a:rPr lang="en-US" sz="2000" dirty="0" smtClean="0">
                <a:sym typeface="Wingdings"/>
              </a:rPr>
              <a:t> larger tilt</a:t>
            </a:r>
            <a:r>
              <a:rPr lang="en-US" sz="2000" dirty="0" smtClean="0"/>
              <a:t> </a:t>
            </a:r>
          </a:p>
          <a:p>
            <a:endParaRPr lang="en-US" sz="2000" dirty="0"/>
          </a:p>
          <a:p>
            <a:pPr marL="285750" indent="-285750">
              <a:buFont typeface="Arial"/>
              <a:buChar char="•"/>
            </a:pPr>
            <a:r>
              <a:rPr lang="en-US" sz="2000" dirty="0" smtClean="0"/>
              <a:t>Shear </a:t>
            </a:r>
            <a:r>
              <a:rPr lang="en-US" altLang="zh-CN" sz="2000" dirty="0" smtClean="0"/>
              <a:t>difference </a:t>
            </a:r>
            <a:r>
              <a:rPr lang="en-US" sz="2000" dirty="0" smtClean="0"/>
              <a:t>is too small </a:t>
            </a:r>
            <a:r>
              <a:rPr lang="en-US" sz="2000" dirty="0">
                <a:sym typeface="Wingdings"/>
              </a:rPr>
              <a:t> O</a:t>
            </a:r>
            <a:r>
              <a:rPr lang="en-US" sz="2000" dirty="0" smtClean="0">
                <a:sym typeface="Wingdings"/>
              </a:rPr>
              <a:t>verlapping range of possible tilt cycles   </a:t>
            </a:r>
            <a:r>
              <a:rPr lang="en-US" sz="2000" dirty="0"/>
              <a:t>Relationships between diabatic heating, tangential wind and RI onset are </a:t>
            </a:r>
            <a:r>
              <a:rPr lang="en-US" sz="2000" dirty="0" smtClean="0"/>
              <a:t>interrupted</a:t>
            </a:r>
          </a:p>
          <a:p>
            <a:pPr marL="285750" indent="-285750">
              <a:buFont typeface="Arial"/>
              <a:buChar char="•"/>
            </a:pPr>
            <a:endParaRPr lang="en-US" sz="2000" dirty="0" smtClean="0"/>
          </a:p>
        </p:txBody>
      </p:sp>
      <p:sp>
        <p:nvSpPr>
          <p:cNvPr id="2" name="Slide Number Placeholder 1"/>
          <p:cNvSpPr>
            <a:spLocks noGrp="1"/>
          </p:cNvSpPr>
          <p:nvPr>
            <p:ph type="sldNum" sz="quarter" idx="12"/>
          </p:nvPr>
        </p:nvSpPr>
        <p:spPr/>
        <p:txBody>
          <a:bodyPr/>
          <a:lstStyle/>
          <a:p>
            <a:fld id="{951AEF59-D748-CC47-BE4B-41DB3DA66D2C}" type="slidenum">
              <a:rPr lang="en-US" smtClean="0"/>
              <a:pPr/>
              <a:t>14</a:t>
            </a:fld>
            <a:endParaRPr lang="en-US" dirty="0"/>
          </a:p>
        </p:txBody>
      </p:sp>
    </p:spTree>
    <p:extLst>
      <p:ext uri="{BB962C8B-B14F-4D97-AF65-F5344CB8AC3E}">
        <p14:creationId xmlns:p14="http://schemas.microsoft.com/office/powerpoint/2010/main" val="2228410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turbshear_set1_Vazm_RIonset_correlation2.pdf"/>
          <p:cNvPicPr>
            <a:picLocks noChangeAspect="1"/>
          </p:cNvPicPr>
          <p:nvPr/>
        </p:nvPicPr>
        <p:blipFill rotWithShape="1">
          <a:blip r:embed="rId3">
            <a:extLst>
              <a:ext uri="{28A0092B-C50C-407E-A947-70E740481C1C}">
                <a14:useLocalDpi xmlns:a14="http://schemas.microsoft.com/office/drawing/2010/main" val="0"/>
              </a:ext>
            </a:extLst>
          </a:blip>
          <a:srcRect l="-1" t="25379" r="6790" b="23106"/>
          <a:stretch/>
        </p:blipFill>
        <p:spPr>
          <a:xfrm>
            <a:off x="5666531" y="1573573"/>
            <a:ext cx="3477471" cy="2487161"/>
          </a:xfrm>
          <a:prstGeom prst="rect">
            <a:avLst/>
          </a:prstGeom>
        </p:spPr>
      </p:pic>
      <p:pic>
        <p:nvPicPr>
          <p:cNvPr id="7" name="Picture 6" descr="perturbshear_set1_heatazm_RIonset_correlation2.pdf"/>
          <p:cNvPicPr>
            <a:picLocks noChangeAspect="1"/>
          </p:cNvPicPr>
          <p:nvPr/>
        </p:nvPicPr>
        <p:blipFill rotWithShape="1">
          <a:blip r:embed="rId4">
            <a:extLst>
              <a:ext uri="{28A0092B-C50C-407E-A947-70E740481C1C}">
                <a14:useLocalDpi xmlns:a14="http://schemas.microsoft.com/office/drawing/2010/main" val="0"/>
              </a:ext>
            </a:extLst>
          </a:blip>
          <a:srcRect t="25379" r="19400" b="23106"/>
          <a:stretch/>
        </p:blipFill>
        <p:spPr>
          <a:xfrm>
            <a:off x="2931533" y="1573573"/>
            <a:ext cx="3006987" cy="2487161"/>
          </a:xfrm>
          <a:prstGeom prst="rect">
            <a:avLst/>
          </a:prstGeom>
        </p:spPr>
      </p:pic>
      <p:pic>
        <p:nvPicPr>
          <p:cNvPr id="10" name="Picture 9" descr="perturbshear_set1_heatazm_tilt_correlation2.pdf"/>
          <p:cNvPicPr>
            <a:picLocks noChangeAspect="1"/>
          </p:cNvPicPr>
          <p:nvPr/>
        </p:nvPicPr>
        <p:blipFill rotWithShape="1">
          <a:blip r:embed="rId5">
            <a:extLst>
              <a:ext uri="{28A0092B-C50C-407E-A947-70E740481C1C}">
                <a14:useLocalDpi xmlns:a14="http://schemas.microsoft.com/office/drawing/2010/main" val="0"/>
              </a:ext>
            </a:extLst>
          </a:blip>
          <a:srcRect l="6952" t="25379" r="19355" b="23106"/>
          <a:stretch/>
        </p:blipFill>
        <p:spPr>
          <a:xfrm>
            <a:off x="452930" y="1573573"/>
            <a:ext cx="2749303" cy="2487161"/>
          </a:xfrm>
          <a:prstGeom prst="rect">
            <a:avLst/>
          </a:prstGeom>
        </p:spPr>
      </p:pic>
      <p:grpSp>
        <p:nvGrpSpPr>
          <p:cNvPr id="3" name="Group 7"/>
          <p:cNvGrpSpPr>
            <a:grpSpLocks/>
          </p:cNvGrpSpPr>
          <p:nvPr/>
        </p:nvGrpSpPr>
        <p:grpSpPr bwMode="auto">
          <a:xfrm>
            <a:off x="64187" y="2"/>
            <a:ext cx="9079815" cy="657225"/>
            <a:chOff x="1" y="1"/>
            <a:chExt cx="18160006" cy="1314786"/>
          </a:xfrm>
        </p:grpSpPr>
        <p:pic>
          <p:nvPicPr>
            <p:cNvPr id="24" name="Picture 4" descr="penn-state-shield-logo.png"/>
            <p:cNvPicPr>
              <a:picLocks noChangeAspect="1"/>
            </p:cNvPicPr>
            <p:nvPr/>
          </p:nvPicPr>
          <p:blipFill>
            <a:blip r:embed="rId6">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penn-state-shield-logo.png"/>
            <p:cNvPicPr>
              <a:picLocks noChangeAspect="1"/>
            </p:cNvPicPr>
            <p:nvPr/>
          </p:nvPicPr>
          <p:blipFill rotWithShape="1">
            <a:blip r:embed="rId6">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3316778" y="228819"/>
            <a:ext cx="2527405" cy="461665"/>
          </a:xfrm>
          <a:prstGeom prst="rect">
            <a:avLst/>
          </a:prstGeom>
          <a:noFill/>
        </p:spPr>
        <p:txBody>
          <a:bodyPr wrap="none" rtlCol="0">
            <a:spAutoFit/>
          </a:bodyPr>
          <a:lstStyle/>
          <a:p>
            <a:r>
              <a:rPr lang="en-US" sz="2400" b="1" dirty="0" smtClean="0">
                <a:solidFill>
                  <a:srgbClr val="008000"/>
                </a:solidFill>
                <a:latin typeface="Helvetica"/>
                <a:cs typeface="Helvetica"/>
              </a:rPr>
              <a:t>Correlation </a:t>
            </a:r>
            <a:r>
              <a:rPr lang="en-US" sz="2400" b="1" dirty="0">
                <a:solidFill>
                  <a:srgbClr val="008000"/>
                </a:solidFill>
                <a:latin typeface="Helvetica"/>
                <a:cs typeface="Helvetica"/>
              </a:rPr>
              <a:t>M</a:t>
            </a:r>
            <a:r>
              <a:rPr lang="en-US" sz="2400" b="1" dirty="0" smtClean="0">
                <a:solidFill>
                  <a:srgbClr val="008000"/>
                </a:solidFill>
                <a:latin typeface="Helvetica"/>
                <a:cs typeface="Helvetica"/>
              </a:rPr>
              <a:t>ap </a:t>
            </a:r>
            <a:endParaRPr lang="en-US" sz="2400" b="1" dirty="0">
              <a:solidFill>
                <a:srgbClr val="008000"/>
              </a:solidFill>
              <a:latin typeface="Helvetica"/>
              <a:cs typeface="Helvetica"/>
            </a:endParaRPr>
          </a:p>
        </p:txBody>
      </p:sp>
      <p:sp>
        <p:nvSpPr>
          <p:cNvPr id="28" name="TextBox 27"/>
          <p:cNvSpPr txBox="1"/>
          <p:nvPr/>
        </p:nvSpPr>
        <p:spPr>
          <a:xfrm>
            <a:off x="6107319" y="840264"/>
            <a:ext cx="2412339" cy="841256"/>
          </a:xfrm>
          <a:prstGeom prst="rect">
            <a:avLst/>
          </a:prstGeom>
          <a:noFill/>
        </p:spPr>
        <p:txBody>
          <a:bodyPr wrap="none" rtlCol="0" anchor="t">
            <a:spAutoFit/>
          </a:bodyPr>
          <a:lstStyle/>
          <a:p>
            <a:pPr algn="ctr">
              <a:lnSpc>
                <a:spcPct val="80000"/>
              </a:lnSpc>
            </a:pPr>
            <a:r>
              <a:rPr lang="en-US" sz="2000" dirty="0" smtClean="0"/>
              <a:t>10m Tangential Wind</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29" name="TextBox 28"/>
          <p:cNvSpPr txBox="1"/>
          <p:nvPr/>
        </p:nvSpPr>
        <p:spPr>
          <a:xfrm>
            <a:off x="3801287"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0" name="TextBox 29"/>
          <p:cNvSpPr txBox="1"/>
          <p:nvPr/>
        </p:nvSpPr>
        <p:spPr>
          <a:xfrm>
            <a:off x="1158429"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Tilt magnitude</a:t>
            </a:r>
            <a:endParaRPr lang="en-US" sz="2000" dirty="0"/>
          </a:p>
        </p:txBody>
      </p:sp>
      <p:sp>
        <p:nvSpPr>
          <p:cNvPr id="31" name="TextBox 30"/>
          <p:cNvSpPr txBox="1"/>
          <p:nvPr/>
        </p:nvSpPr>
        <p:spPr>
          <a:xfrm rot="16200000">
            <a:off x="-805450" y="2486516"/>
            <a:ext cx="2122546" cy="400110"/>
          </a:xfrm>
          <a:prstGeom prst="rect">
            <a:avLst/>
          </a:prstGeom>
          <a:noFill/>
        </p:spPr>
        <p:txBody>
          <a:bodyPr wrap="none" rtlCol="0">
            <a:spAutoFit/>
          </a:bodyPr>
          <a:lstStyle/>
          <a:p>
            <a:r>
              <a:rPr lang="en-US" sz="2000" b="1" dirty="0" smtClean="0"/>
              <a:t>SH6-STD0.1-SST27</a:t>
            </a:r>
            <a:endParaRPr lang="en-US" sz="2000" b="1" dirty="0"/>
          </a:p>
        </p:txBody>
      </p:sp>
      <p:pic>
        <p:nvPicPr>
          <p:cNvPr id="14" name="Picture 13" descr="perturbshear_set2_Vazm_RIonset_correlation2.pdf"/>
          <p:cNvPicPr>
            <a:picLocks noChangeAspect="1"/>
          </p:cNvPicPr>
          <p:nvPr/>
        </p:nvPicPr>
        <p:blipFill rotWithShape="1">
          <a:blip r:embed="rId7">
            <a:extLst>
              <a:ext uri="{28A0092B-C50C-407E-A947-70E740481C1C}">
                <a14:useLocalDpi xmlns:a14="http://schemas.microsoft.com/office/drawing/2010/main" val="0"/>
              </a:ext>
            </a:extLst>
          </a:blip>
          <a:srcRect l="6566" t="25632" r="6493" b="22601"/>
          <a:stretch/>
        </p:blipFill>
        <p:spPr>
          <a:xfrm>
            <a:off x="5938519" y="3927383"/>
            <a:ext cx="3243583" cy="2499327"/>
          </a:xfrm>
          <a:prstGeom prst="rect">
            <a:avLst/>
          </a:prstGeom>
        </p:spPr>
      </p:pic>
      <p:pic>
        <p:nvPicPr>
          <p:cNvPr id="15" name="Picture 14" descr="perturbshear_set2_heatazm_RIonset_correlation2.pdf"/>
          <p:cNvPicPr>
            <a:picLocks noChangeAspect="1"/>
          </p:cNvPicPr>
          <p:nvPr/>
        </p:nvPicPr>
        <p:blipFill rotWithShape="1">
          <a:blip r:embed="rId8">
            <a:extLst>
              <a:ext uri="{28A0092B-C50C-407E-A947-70E740481C1C}">
                <a14:useLocalDpi xmlns:a14="http://schemas.microsoft.com/office/drawing/2010/main" val="0"/>
              </a:ext>
            </a:extLst>
          </a:blip>
          <a:srcRect l="8214" t="25632" r="19400" b="22601"/>
          <a:stretch/>
        </p:blipFill>
        <p:spPr>
          <a:xfrm>
            <a:off x="3237976" y="3927383"/>
            <a:ext cx="2700543" cy="2499327"/>
          </a:xfrm>
          <a:prstGeom prst="rect">
            <a:avLst/>
          </a:prstGeom>
        </p:spPr>
      </p:pic>
      <p:pic>
        <p:nvPicPr>
          <p:cNvPr id="16" name="Picture 15" descr="perturbshear_set2_heatazm_tilt_correlation2.pdf"/>
          <p:cNvPicPr>
            <a:picLocks noChangeAspect="1"/>
          </p:cNvPicPr>
          <p:nvPr/>
        </p:nvPicPr>
        <p:blipFill rotWithShape="1">
          <a:blip r:embed="rId9">
            <a:extLst>
              <a:ext uri="{28A0092B-C50C-407E-A947-70E740481C1C}">
                <a14:useLocalDpi xmlns:a14="http://schemas.microsoft.com/office/drawing/2010/main" val="0"/>
              </a:ext>
            </a:extLst>
          </a:blip>
          <a:srcRect l="5392" t="25632" r="19117" b="22601"/>
          <a:stretch/>
        </p:blipFill>
        <p:spPr>
          <a:xfrm>
            <a:off x="385850" y="3927383"/>
            <a:ext cx="2816383" cy="2499327"/>
          </a:xfrm>
          <a:prstGeom prst="rect">
            <a:avLst/>
          </a:prstGeom>
        </p:spPr>
      </p:pic>
      <p:sp>
        <p:nvSpPr>
          <p:cNvPr id="17" name="TextBox 16"/>
          <p:cNvSpPr txBox="1"/>
          <p:nvPr/>
        </p:nvSpPr>
        <p:spPr>
          <a:xfrm rot="16200000">
            <a:off x="-805450" y="4963016"/>
            <a:ext cx="2122546" cy="400110"/>
          </a:xfrm>
          <a:prstGeom prst="rect">
            <a:avLst/>
          </a:prstGeom>
          <a:noFill/>
        </p:spPr>
        <p:txBody>
          <a:bodyPr wrap="none" rtlCol="0">
            <a:spAutoFit/>
          </a:bodyPr>
          <a:lstStyle/>
          <a:p>
            <a:r>
              <a:rPr lang="en-US" sz="2000" b="1" dirty="0" smtClean="0"/>
              <a:t>SH6-STD0.5-SST27</a:t>
            </a:r>
            <a:endParaRPr lang="en-US" sz="2000" b="1" dirty="0"/>
          </a:p>
        </p:txBody>
      </p:sp>
      <p:sp>
        <p:nvSpPr>
          <p:cNvPr id="2" name="Slide Number Placeholder 1"/>
          <p:cNvSpPr>
            <a:spLocks noGrp="1"/>
          </p:cNvSpPr>
          <p:nvPr>
            <p:ph type="sldNum" sz="quarter" idx="12"/>
          </p:nvPr>
        </p:nvSpPr>
        <p:spPr/>
        <p:txBody>
          <a:bodyPr/>
          <a:lstStyle/>
          <a:p>
            <a:fld id="{951AEF59-D748-CC47-BE4B-41DB3DA66D2C}" type="slidenum">
              <a:rPr lang="en-US" smtClean="0"/>
              <a:pPr/>
              <a:t>15</a:t>
            </a:fld>
            <a:endParaRPr lang="en-US"/>
          </a:p>
        </p:txBody>
      </p:sp>
      <p:sp>
        <p:nvSpPr>
          <p:cNvPr id="4" name="TextBox 3"/>
          <p:cNvSpPr txBox="1"/>
          <p:nvPr/>
        </p:nvSpPr>
        <p:spPr>
          <a:xfrm>
            <a:off x="736600" y="6375909"/>
            <a:ext cx="7763664" cy="400110"/>
          </a:xfrm>
          <a:prstGeom prst="rect">
            <a:avLst/>
          </a:prstGeom>
          <a:noFill/>
        </p:spPr>
        <p:txBody>
          <a:bodyPr wrap="none" rtlCol="0">
            <a:spAutoFit/>
          </a:bodyPr>
          <a:lstStyle/>
          <a:p>
            <a:pPr marL="285750" indent="-285750">
              <a:buFont typeface="Arial"/>
              <a:buChar char="•"/>
            </a:pPr>
            <a:r>
              <a:rPr lang="en-US" sz="2000" dirty="0" smtClean="0"/>
              <a:t>Practical predictability is the dominant issue when shear error is large.</a:t>
            </a:r>
            <a:endParaRPr lang="en-US" sz="2000" dirty="0"/>
          </a:p>
        </p:txBody>
      </p:sp>
    </p:spTree>
    <p:extLst>
      <p:ext uri="{BB962C8B-B14F-4D97-AF65-F5344CB8AC3E}">
        <p14:creationId xmlns:p14="http://schemas.microsoft.com/office/powerpoint/2010/main" val="30819560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
          <p:cNvGrpSpPr>
            <a:grpSpLocks/>
          </p:cNvGrpSpPr>
          <p:nvPr/>
        </p:nvGrpSpPr>
        <p:grpSpPr bwMode="auto">
          <a:xfrm>
            <a:off x="64187" y="2"/>
            <a:ext cx="9079815" cy="657225"/>
            <a:chOff x="1" y="1"/>
            <a:chExt cx="18160006" cy="1314786"/>
          </a:xfrm>
        </p:grpSpPr>
        <p:pic>
          <p:nvPicPr>
            <p:cNvPr id="72" name="Picture 4" descr="penn-state-shield-logo.png"/>
            <p:cNvPicPr>
              <a:picLocks noChangeAspect="1"/>
            </p:cNvPicPr>
            <p:nvPr/>
          </p:nvPicPr>
          <p:blipFill>
            <a:blip r:embed="rId2">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descr="penn-state-shield-logo.png"/>
            <p:cNvPicPr>
              <a:picLocks noChangeAspect="1"/>
            </p:cNvPicPr>
            <p:nvPr/>
          </p:nvPicPr>
          <p:blipFill rotWithShape="1">
            <a:blip r:embed="rId2">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Rectangle 76"/>
          <p:cNvSpPr/>
          <p:nvPr/>
        </p:nvSpPr>
        <p:spPr>
          <a:xfrm>
            <a:off x="6118632" y="-106431"/>
            <a:ext cx="2569934" cy="438582"/>
          </a:xfrm>
          <a:prstGeom prst="rect">
            <a:avLst/>
          </a:prstGeom>
        </p:spPr>
        <p:txBody>
          <a:bodyPr wrap="none">
            <a:spAutoFit/>
          </a:bodyPr>
          <a:lstStyle/>
          <a:p>
            <a:pPr marL="342900" lvl="0" indent="-342900" defTabSz="914400" fontAlgn="base">
              <a:lnSpc>
                <a:spcPct val="130000"/>
              </a:lnSpc>
              <a:spcBef>
                <a:spcPct val="20000"/>
              </a:spcBef>
              <a:defRPr/>
            </a:pPr>
            <a:r>
              <a:rPr lang="en-US" b="1" kern="0" dirty="0" smtClean="0">
                <a:solidFill>
                  <a:srgbClr val="000000"/>
                </a:solidFill>
                <a:ea typeface="ＭＳ Ｐゴシック" charset="-128"/>
                <a:cs typeface="Calibri"/>
              </a:rPr>
              <a:t>Discussion and Summary</a:t>
            </a:r>
          </a:p>
        </p:txBody>
      </p:sp>
      <p:sp>
        <p:nvSpPr>
          <p:cNvPr id="2" name="Slide Number Placeholder 1"/>
          <p:cNvSpPr>
            <a:spLocks noGrp="1"/>
          </p:cNvSpPr>
          <p:nvPr>
            <p:ph type="sldNum" sz="quarter" idx="12"/>
          </p:nvPr>
        </p:nvSpPr>
        <p:spPr/>
        <p:txBody>
          <a:bodyPr/>
          <a:lstStyle/>
          <a:p>
            <a:fld id="{951AEF59-D748-CC47-BE4B-41DB3DA66D2C}" type="slidenum">
              <a:rPr lang="en-US" smtClean="0"/>
              <a:pPr/>
              <a:t>16</a:t>
            </a:fld>
            <a:endParaRPr lang="en-US"/>
          </a:p>
        </p:txBody>
      </p:sp>
      <p:sp>
        <p:nvSpPr>
          <p:cNvPr id="14" name="Content Placeholder 2"/>
          <p:cNvSpPr txBox="1">
            <a:spLocks/>
          </p:cNvSpPr>
          <p:nvPr/>
        </p:nvSpPr>
        <p:spPr bwMode="auto">
          <a:xfrm>
            <a:off x="1058778" y="1250952"/>
            <a:ext cx="7310521" cy="3625849"/>
          </a:xfrm>
          <a:prstGeom prst="rect">
            <a:avLst/>
          </a:prstGeom>
          <a:noFill/>
          <a:ln w="9525">
            <a:noFill/>
            <a:miter lim="800000"/>
            <a:headEnd/>
            <a:tailEnd/>
          </a:ln>
        </p:spPr>
        <p:txBody>
          <a:bodyPr/>
          <a:lstStyle>
            <a:lvl1pPr marL="282575" indent="-282575" eaLnBrk="0" hangingPunct="0">
              <a:defRPr sz="2400" b="1" baseline="-25000">
                <a:solidFill>
                  <a:schemeClr val="tx1"/>
                </a:solidFill>
                <a:latin typeface="Times New Roman MT Extra Bold" charset="0"/>
                <a:ea typeface="ＭＳ Ｐゴシック" charset="0"/>
                <a:cs typeface="ＭＳ Ｐゴシック" charset="0"/>
              </a:defRPr>
            </a:lvl1pPr>
            <a:lvl2pPr marL="742950" indent="-285750" eaLnBrk="0" hangingPunct="0">
              <a:defRPr sz="2400" b="1" baseline="-25000">
                <a:solidFill>
                  <a:schemeClr val="tx1"/>
                </a:solidFill>
                <a:latin typeface="Times New Roman MT Extra Bold" charset="0"/>
                <a:ea typeface="ＭＳ Ｐゴシック" charset="0"/>
              </a:defRPr>
            </a:lvl2pPr>
            <a:lvl3pPr marL="1143000" indent="-228600" eaLnBrk="0" hangingPunct="0">
              <a:defRPr sz="2400" b="1" baseline="-25000">
                <a:solidFill>
                  <a:schemeClr val="tx1"/>
                </a:solidFill>
                <a:latin typeface="Times New Roman MT Extra Bold" charset="0"/>
                <a:ea typeface="ＭＳ Ｐゴシック" charset="0"/>
              </a:defRPr>
            </a:lvl3pPr>
            <a:lvl4pPr marL="1600200" indent="-228600" eaLnBrk="0" hangingPunct="0">
              <a:defRPr sz="2400" b="1" baseline="-25000">
                <a:solidFill>
                  <a:schemeClr val="tx1"/>
                </a:solidFill>
                <a:latin typeface="Times New Roman MT Extra Bold" charset="0"/>
                <a:ea typeface="ＭＳ Ｐゴシック" charset="0"/>
              </a:defRPr>
            </a:lvl4pPr>
            <a:lvl5pPr marL="2057400" indent="-228600" eaLnBrk="0" hangingPunct="0">
              <a:defRPr sz="2400" b="1" baseline="-25000">
                <a:solidFill>
                  <a:schemeClr val="tx1"/>
                </a:solidFill>
                <a:latin typeface="Times New Roman MT Extra Bold" charset="0"/>
                <a:ea typeface="ＭＳ Ｐゴシック" charset="0"/>
              </a:defRPr>
            </a:lvl5pPr>
            <a:lvl6pPr marL="2514600" indent="-228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6pPr>
            <a:lvl7pPr marL="2971800" indent="-228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7pPr>
            <a:lvl8pPr marL="3429000" indent="-228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8pPr>
            <a:lvl9pPr marL="3886200" indent="-228600" eaLnBrk="0" fontAlgn="base" hangingPunct="0">
              <a:spcBef>
                <a:spcPct val="0"/>
              </a:spcBef>
              <a:spcAft>
                <a:spcPct val="0"/>
              </a:spcAft>
              <a:defRPr sz="2400" b="1" baseline="-25000">
                <a:solidFill>
                  <a:schemeClr val="tx1"/>
                </a:solidFill>
                <a:latin typeface="Times New Roman MT Extra Bold" charset="0"/>
                <a:ea typeface="ＭＳ Ｐゴシック" charset="0"/>
              </a:defRPr>
            </a:lvl9pPr>
          </a:lstStyle>
          <a:p>
            <a:pPr marL="342900" indent="-342900" eaLnBrk="1" hangingPunct="1">
              <a:spcBef>
                <a:spcPts val="2000"/>
              </a:spcBef>
              <a:buFont typeface="Arial"/>
              <a:buChar char="•"/>
            </a:pPr>
            <a:r>
              <a:rPr lang="en-US" sz="2000" b="0" baseline="0" dirty="0" smtClean="0">
                <a:solidFill>
                  <a:srgbClr val="000090"/>
                </a:solidFill>
                <a:latin typeface="Arial" charset="0"/>
                <a:ea typeface="Arial" charset="0"/>
                <a:cs typeface="Arial" charset="0"/>
              </a:rPr>
              <a:t>Minute </a:t>
            </a:r>
            <a:r>
              <a:rPr lang="en-US" sz="2000" b="0" baseline="0" dirty="0" smtClean="0">
                <a:solidFill>
                  <a:srgbClr val="000090"/>
                </a:solidFill>
                <a:latin typeface="Arial" charset="0"/>
                <a:ea typeface="Arial" charset="0"/>
                <a:cs typeface="Arial" charset="0"/>
              </a:rPr>
              <a:t>initial condition differences alter the TC development due to the chaotic nature of moist convection at the very beginning. This error needs time and moist convection to grow </a:t>
            </a:r>
            <a:r>
              <a:rPr lang="en-US" sz="2000" b="0" baseline="0" dirty="0" smtClean="0">
                <a:solidFill>
                  <a:srgbClr val="000090"/>
                </a:solidFill>
                <a:latin typeface="Arial" charset="0"/>
                <a:ea typeface="Arial" charset="0"/>
                <a:cs typeface="Arial" charset="0"/>
              </a:rPr>
              <a:t>up.</a:t>
            </a:r>
          </a:p>
          <a:p>
            <a:pPr marL="342900" indent="-342900" eaLnBrk="1" hangingPunct="1">
              <a:spcBef>
                <a:spcPts val="2000"/>
              </a:spcBef>
              <a:buFont typeface="Arial"/>
              <a:buChar char="•"/>
            </a:pPr>
            <a:r>
              <a:rPr lang="en-US" sz="2000" b="0" baseline="0" dirty="0" smtClean="0">
                <a:solidFill>
                  <a:srgbClr val="000090"/>
                </a:solidFill>
                <a:latin typeface="Arial" charset="0"/>
                <a:ea typeface="Arial" charset="0"/>
                <a:cs typeface="Arial" charset="0"/>
              </a:rPr>
              <a:t>At the same time, the randomness of convection can only take great effect on the RI prediction when the storm is weak and during the period of building up its dominant feature (main convection cluster).</a:t>
            </a:r>
          </a:p>
          <a:p>
            <a:pPr marL="342900" indent="-342900" eaLnBrk="1" hangingPunct="1">
              <a:spcBef>
                <a:spcPts val="2000"/>
              </a:spcBef>
              <a:buFont typeface="Arial"/>
              <a:buChar char="•"/>
            </a:pPr>
            <a:r>
              <a:rPr lang="en-US" sz="2000" b="0" baseline="0" dirty="0" smtClean="0">
                <a:solidFill>
                  <a:srgbClr val="000090"/>
                </a:solidFill>
                <a:latin typeface="Arial" charset="0"/>
                <a:ea typeface="Arial" charset="0"/>
                <a:cs typeface="Arial" charset="0"/>
              </a:rPr>
              <a:t>Moreover, the shear difference ~0.5m/s is quite significant on determining the RI times. However, when the shear difference is ~0.1m/s, the effect of randomness of convection is of the same magnitude of shear modulation that the predictability is transiting to intrinsic sense.</a:t>
            </a:r>
            <a:endParaRPr lang="en-US" sz="2000" b="0" baseline="0" dirty="0">
              <a:solidFill>
                <a:srgbClr val="000090"/>
              </a:solidFill>
              <a:latin typeface="Arial" charset="0"/>
              <a:ea typeface="Arial" charset="0"/>
              <a:cs typeface="Arial" charset="0"/>
            </a:endParaRPr>
          </a:p>
          <a:p>
            <a:pPr marL="0" indent="0" eaLnBrk="1" hangingPunct="1">
              <a:spcBef>
                <a:spcPts val="2000"/>
              </a:spcBef>
            </a:pPr>
            <a:r>
              <a:rPr lang="en-US" sz="2000" b="0" baseline="0" dirty="0" smtClean="0">
                <a:solidFill>
                  <a:srgbClr val="000090"/>
                </a:solidFill>
                <a:latin typeface="Arial" charset="0"/>
                <a:ea typeface="Arial" charset="0"/>
                <a:cs typeface="Arial" charset="0"/>
              </a:rPr>
              <a:t> </a:t>
            </a:r>
            <a:endParaRPr lang="en-US" sz="2000" b="0" baseline="0" dirty="0">
              <a:solidFill>
                <a:srgbClr val="000090"/>
              </a:solidFill>
              <a:latin typeface="Arial" charset="0"/>
              <a:ea typeface="Arial" charset="0"/>
              <a:cs typeface="Arial" charset="0"/>
            </a:endParaRPr>
          </a:p>
          <a:p>
            <a:pPr marL="0" indent="0" eaLnBrk="1" hangingPunct="1">
              <a:spcBef>
                <a:spcPts val="2000"/>
              </a:spcBef>
            </a:pPr>
            <a:endParaRPr lang="en-US" sz="2000" b="0" baseline="0" dirty="0" smtClean="0">
              <a:solidFill>
                <a:srgbClr val="000090"/>
              </a:solidFill>
              <a:latin typeface="Arial" charset="0"/>
              <a:ea typeface="Arial" charset="0"/>
              <a:cs typeface="Arial" charset="0"/>
            </a:endParaRPr>
          </a:p>
          <a:p>
            <a:pPr marL="0" indent="0" eaLnBrk="1" hangingPunct="1">
              <a:spcBef>
                <a:spcPts val="2000"/>
              </a:spcBef>
            </a:pPr>
            <a:endParaRPr lang="en-US" sz="2000" b="0" baseline="0" dirty="0">
              <a:solidFill>
                <a:srgbClr val="000090"/>
              </a:solidFill>
              <a:latin typeface="Arial" charset="0"/>
              <a:ea typeface="Arial" charset="0"/>
              <a:cs typeface="Arial" charset="0"/>
            </a:endParaRPr>
          </a:p>
          <a:p>
            <a:pPr marL="0" indent="0" eaLnBrk="1" hangingPunct="1">
              <a:spcBef>
                <a:spcPts val="2000"/>
              </a:spcBef>
            </a:pPr>
            <a:r>
              <a:rPr lang="en-US" sz="2000" b="0" baseline="0" dirty="0" smtClean="0">
                <a:solidFill>
                  <a:srgbClr val="000090"/>
                </a:solidFill>
                <a:latin typeface="Arial" charset="0"/>
                <a:ea typeface="Arial" charset="0"/>
                <a:cs typeface="Arial" charset="0"/>
              </a:rPr>
              <a:t> </a:t>
            </a:r>
            <a:endParaRPr lang="en-US" altLang="zh-CN" sz="2000" b="0" baseline="0" dirty="0" smtClean="0">
              <a:solidFill>
                <a:srgbClr val="000090"/>
              </a:solidFill>
              <a:latin typeface="Arial" charset="0"/>
              <a:ea typeface="Arial" charset="0"/>
              <a:cs typeface="Arial" charset="0"/>
            </a:endParaRPr>
          </a:p>
        </p:txBody>
      </p:sp>
      <p:sp>
        <p:nvSpPr>
          <p:cNvPr id="16" name="TextBox 15"/>
          <p:cNvSpPr txBox="1"/>
          <p:nvPr/>
        </p:nvSpPr>
        <p:spPr>
          <a:xfrm>
            <a:off x="2800350" y="193756"/>
            <a:ext cx="2288758" cy="646331"/>
          </a:xfrm>
          <a:prstGeom prst="rect">
            <a:avLst/>
          </a:prstGeom>
          <a:noFill/>
        </p:spPr>
        <p:txBody>
          <a:bodyPr wrap="none" rtlCol="0">
            <a:spAutoFit/>
          </a:bodyPr>
          <a:lstStyle/>
          <a:p>
            <a:r>
              <a:rPr lang="en-US" sz="3600" b="1" dirty="0" smtClean="0">
                <a:latin typeface="Helvetica"/>
                <a:cs typeface="Helvetica"/>
              </a:rPr>
              <a:t>Summary</a:t>
            </a:r>
            <a:endParaRPr lang="en-US" sz="3600" b="1" dirty="0">
              <a:latin typeface="Helvetica"/>
              <a:cs typeface="Helvetica"/>
            </a:endParaRPr>
          </a:p>
        </p:txBody>
      </p:sp>
    </p:spTree>
    <p:extLst>
      <p:ext uri="{BB962C8B-B14F-4D97-AF65-F5344CB8AC3E}">
        <p14:creationId xmlns:p14="http://schemas.microsoft.com/office/powerpoint/2010/main" val="1681124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64187" y="2"/>
            <a:ext cx="9079815" cy="657225"/>
            <a:chOff x="1" y="1"/>
            <a:chExt cx="18160006" cy="1314786"/>
          </a:xfrm>
        </p:grpSpPr>
        <p:pic>
          <p:nvPicPr>
            <p:cNvPr id="9"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731991" y="259319"/>
            <a:ext cx="4214916" cy="461665"/>
          </a:xfrm>
          <a:prstGeom prst="rect">
            <a:avLst/>
          </a:prstGeom>
          <a:noFill/>
        </p:spPr>
        <p:txBody>
          <a:bodyPr wrap="none" rtlCol="0">
            <a:spAutoFit/>
          </a:bodyPr>
          <a:lstStyle/>
          <a:p>
            <a:r>
              <a:rPr lang="en-US" sz="2400" b="1" dirty="0" smtClean="0">
                <a:solidFill>
                  <a:srgbClr val="008000"/>
                </a:solidFill>
                <a:latin typeface="Helvetica"/>
                <a:cs typeface="Helvetica"/>
              </a:rPr>
              <a:t>Evolution of Ensemble Tilts</a:t>
            </a:r>
            <a:endParaRPr lang="en-US" sz="2400" b="1" dirty="0">
              <a:solidFill>
                <a:srgbClr val="008000"/>
              </a:solidFill>
              <a:latin typeface="Helvetica"/>
              <a:cs typeface="Helvetica"/>
            </a:endParaRPr>
          </a:p>
        </p:txBody>
      </p:sp>
      <p:pic>
        <p:nvPicPr>
          <p:cNvPr id="4" name="Picture 3" descr="tilt_perturbshear_set1_en.pdf"/>
          <p:cNvPicPr>
            <a:picLocks/>
          </p:cNvPicPr>
          <p:nvPr/>
        </p:nvPicPr>
        <p:blipFill rotWithShape="1">
          <a:blip r:embed="rId4">
            <a:extLst>
              <a:ext uri="{28A0092B-C50C-407E-A947-70E740481C1C}">
                <a14:useLocalDpi xmlns:a14="http://schemas.microsoft.com/office/drawing/2010/main" val="0"/>
              </a:ext>
            </a:extLst>
          </a:blip>
          <a:srcRect t="26243" b="21643"/>
          <a:stretch/>
        </p:blipFill>
        <p:spPr>
          <a:xfrm>
            <a:off x="-374650" y="2479932"/>
            <a:ext cx="3808476" cy="2673350"/>
          </a:xfrm>
          <a:prstGeom prst="rect">
            <a:avLst/>
          </a:prstGeom>
        </p:spPr>
      </p:pic>
      <p:pic>
        <p:nvPicPr>
          <p:cNvPr id="11" name="Picture 10" descr="tilt_perturbshear_set2_en.pdf"/>
          <p:cNvPicPr>
            <a:picLocks/>
          </p:cNvPicPr>
          <p:nvPr/>
        </p:nvPicPr>
        <p:blipFill rotWithShape="1">
          <a:blip r:embed="rId5">
            <a:extLst>
              <a:ext uri="{28A0092B-C50C-407E-A947-70E740481C1C}">
                <a14:useLocalDpi xmlns:a14="http://schemas.microsoft.com/office/drawing/2010/main" val="0"/>
              </a:ext>
            </a:extLst>
          </a:blip>
          <a:srcRect t="26367" b="22510"/>
          <a:stretch/>
        </p:blipFill>
        <p:spPr>
          <a:xfrm>
            <a:off x="5692487" y="2479932"/>
            <a:ext cx="3808476" cy="2622550"/>
          </a:xfrm>
          <a:prstGeom prst="rect">
            <a:avLst/>
          </a:prstGeom>
        </p:spPr>
      </p:pic>
      <p:pic>
        <p:nvPicPr>
          <p:cNvPr id="17" name="Picture 16" descr="tilt_SH6_SST27_en.pdf"/>
          <p:cNvPicPr>
            <a:picLocks/>
          </p:cNvPicPr>
          <p:nvPr/>
        </p:nvPicPr>
        <p:blipFill rotWithShape="1">
          <a:blip r:embed="rId6">
            <a:extLst>
              <a:ext uri="{28A0092B-C50C-407E-A947-70E740481C1C}">
                <a14:useLocalDpi xmlns:a14="http://schemas.microsoft.com/office/drawing/2010/main" val="0"/>
              </a:ext>
            </a:extLst>
          </a:blip>
          <a:srcRect t="26089" b="23148"/>
          <a:stretch/>
        </p:blipFill>
        <p:spPr>
          <a:xfrm>
            <a:off x="2684179" y="2479932"/>
            <a:ext cx="3808476" cy="2604004"/>
          </a:xfrm>
          <a:prstGeom prst="rect">
            <a:avLst/>
          </a:prstGeom>
        </p:spPr>
      </p:pic>
      <p:sp>
        <p:nvSpPr>
          <p:cNvPr id="2" name="TextBox 1"/>
          <p:cNvSpPr txBox="1"/>
          <p:nvPr/>
        </p:nvSpPr>
        <p:spPr>
          <a:xfrm>
            <a:off x="692154" y="2113858"/>
            <a:ext cx="1180807" cy="369332"/>
          </a:xfrm>
          <a:prstGeom prst="rect">
            <a:avLst/>
          </a:prstGeom>
          <a:noFill/>
        </p:spPr>
        <p:txBody>
          <a:bodyPr wrap="none" rtlCol="0">
            <a:spAutoFit/>
          </a:bodyPr>
          <a:lstStyle/>
          <a:p>
            <a:r>
              <a:rPr lang="en-US" dirty="0" smtClean="0"/>
              <a:t>SH6-SST27</a:t>
            </a:r>
            <a:endParaRPr lang="en-US" dirty="0"/>
          </a:p>
        </p:txBody>
      </p:sp>
      <p:sp>
        <p:nvSpPr>
          <p:cNvPr id="14" name="TextBox 13"/>
          <p:cNvSpPr txBox="1"/>
          <p:nvPr/>
        </p:nvSpPr>
        <p:spPr>
          <a:xfrm>
            <a:off x="3670300" y="2110940"/>
            <a:ext cx="1904300" cy="369332"/>
          </a:xfrm>
          <a:prstGeom prst="rect">
            <a:avLst/>
          </a:prstGeom>
          <a:noFill/>
        </p:spPr>
        <p:txBody>
          <a:bodyPr wrap="none" rtlCol="0">
            <a:spAutoFit/>
          </a:bodyPr>
          <a:lstStyle/>
          <a:p>
            <a:r>
              <a:rPr lang="en-US" dirty="0" smtClean="0"/>
              <a:t>SH6-STD0.1-SST27</a:t>
            </a:r>
            <a:endParaRPr lang="en-US" dirty="0"/>
          </a:p>
        </p:txBody>
      </p:sp>
      <p:sp>
        <p:nvSpPr>
          <p:cNvPr id="15" name="TextBox 14"/>
          <p:cNvSpPr txBox="1"/>
          <p:nvPr/>
        </p:nvSpPr>
        <p:spPr>
          <a:xfrm>
            <a:off x="6711951" y="2110600"/>
            <a:ext cx="1904300" cy="369332"/>
          </a:xfrm>
          <a:prstGeom prst="rect">
            <a:avLst/>
          </a:prstGeom>
          <a:noFill/>
        </p:spPr>
        <p:txBody>
          <a:bodyPr wrap="none" rtlCol="0">
            <a:spAutoFit/>
          </a:bodyPr>
          <a:lstStyle/>
          <a:p>
            <a:r>
              <a:rPr lang="en-US" dirty="0" smtClean="0"/>
              <a:t>SH6-STD0.5-SST27</a:t>
            </a:r>
            <a:endParaRPr lang="en-US" dirty="0"/>
          </a:p>
        </p:txBody>
      </p:sp>
      <p:sp>
        <p:nvSpPr>
          <p:cNvPr id="3" name="Slide Number Placeholder 2"/>
          <p:cNvSpPr>
            <a:spLocks noGrp="1"/>
          </p:cNvSpPr>
          <p:nvPr>
            <p:ph type="sldNum" sz="quarter" idx="12"/>
          </p:nvPr>
        </p:nvSpPr>
        <p:spPr/>
        <p:txBody>
          <a:bodyPr/>
          <a:lstStyle/>
          <a:p>
            <a:fld id="{951AEF59-D748-CC47-BE4B-41DB3DA66D2C}" type="slidenum">
              <a:rPr lang="en-US" smtClean="0"/>
              <a:pPr/>
              <a:t>17</a:t>
            </a:fld>
            <a:endParaRPr lang="en-US"/>
          </a:p>
        </p:txBody>
      </p:sp>
    </p:spTree>
    <p:extLst>
      <p:ext uri="{BB962C8B-B14F-4D97-AF65-F5344CB8AC3E}">
        <p14:creationId xmlns:p14="http://schemas.microsoft.com/office/powerpoint/2010/main" val="4155484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4305" y="956686"/>
            <a:ext cx="3236784" cy="523220"/>
          </a:xfrm>
          <a:prstGeom prst="rect">
            <a:avLst/>
          </a:prstGeom>
          <a:noFill/>
        </p:spPr>
        <p:txBody>
          <a:bodyPr wrap="none" rtlCol="0">
            <a:spAutoFit/>
          </a:bodyPr>
          <a:lstStyle/>
          <a:p>
            <a:r>
              <a:rPr lang="en-US" sz="2800" b="1" dirty="0" smtClean="0"/>
              <a:t>Initial upright vortex</a:t>
            </a:r>
            <a:endParaRPr lang="en-US" sz="2800" b="1" dirty="0"/>
          </a:p>
        </p:txBody>
      </p:sp>
      <p:sp>
        <p:nvSpPr>
          <p:cNvPr id="11" name="TextBox 10"/>
          <p:cNvSpPr txBox="1"/>
          <p:nvPr/>
        </p:nvSpPr>
        <p:spPr>
          <a:xfrm>
            <a:off x="405365" y="1409221"/>
            <a:ext cx="2700829" cy="461665"/>
          </a:xfrm>
          <a:prstGeom prst="rect">
            <a:avLst/>
          </a:prstGeom>
          <a:noFill/>
        </p:spPr>
        <p:txBody>
          <a:bodyPr wrap="none" rtlCol="0">
            <a:spAutoFit/>
          </a:bodyPr>
          <a:lstStyle/>
          <a:p>
            <a:r>
              <a:rPr lang="en-US" altLang="zh-CN" sz="2400" b="1" dirty="0" smtClean="0">
                <a:solidFill>
                  <a:srgbClr val="800000"/>
                </a:solidFill>
              </a:rPr>
              <a:t>Vertical Wind Shear</a:t>
            </a:r>
            <a:endParaRPr lang="en-US" sz="2400" b="1" dirty="0">
              <a:solidFill>
                <a:srgbClr val="800000"/>
              </a:solidFill>
            </a:endParaRPr>
          </a:p>
        </p:txBody>
      </p:sp>
      <p:cxnSp>
        <p:nvCxnSpPr>
          <p:cNvPr id="12" name="Straight Arrow Connector 11"/>
          <p:cNvCxnSpPr/>
          <p:nvPr/>
        </p:nvCxnSpPr>
        <p:spPr>
          <a:xfrm flipV="1">
            <a:off x="3111020" y="1676523"/>
            <a:ext cx="558809" cy="1"/>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7"/>
          <p:cNvGrpSpPr>
            <a:grpSpLocks/>
          </p:cNvGrpSpPr>
          <p:nvPr/>
        </p:nvGrpSpPr>
        <p:grpSpPr bwMode="auto">
          <a:xfrm>
            <a:off x="64187" y="2"/>
            <a:ext cx="9079815" cy="657225"/>
            <a:chOff x="1" y="1"/>
            <a:chExt cx="18160006" cy="1314786"/>
          </a:xfrm>
        </p:grpSpPr>
        <p:pic>
          <p:nvPicPr>
            <p:cNvPr id="48"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12"/>
          </p:nvPr>
        </p:nvSpPr>
        <p:spPr/>
        <p:txBody>
          <a:bodyPr/>
          <a:lstStyle/>
          <a:p>
            <a:fld id="{951AEF59-D748-CC47-BE4B-41DB3DA66D2C}" type="slidenum">
              <a:rPr lang="en-US" smtClean="0"/>
              <a:pPr/>
              <a:t>2</a:t>
            </a:fld>
            <a:endParaRPr lang="en-US"/>
          </a:p>
        </p:txBody>
      </p:sp>
      <p:sp>
        <p:nvSpPr>
          <p:cNvPr id="20" name="TextBox 19"/>
          <p:cNvSpPr txBox="1"/>
          <p:nvPr/>
        </p:nvSpPr>
        <p:spPr>
          <a:xfrm>
            <a:off x="2874816" y="1851628"/>
            <a:ext cx="2140630" cy="523220"/>
          </a:xfrm>
          <a:prstGeom prst="rect">
            <a:avLst/>
          </a:prstGeom>
          <a:noFill/>
        </p:spPr>
        <p:txBody>
          <a:bodyPr wrap="none" rtlCol="0">
            <a:spAutoFit/>
          </a:bodyPr>
          <a:lstStyle/>
          <a:p>
            <a:r>
              <a:rPr lang="en-US" sz="2800" b="1" dirty="0" smtClean="0"/>
              <a:t>Vortex tilting</a:t>
            </a:r>
            <a:endParaRPr lang="en-US" sz="2800" b="1" dirty="0"/>
          </a:p>
        </p:txBody>
      </p:sp>
      <p:sp>
        <p:nvSpPr>
          <p:cNvPr id="21" name="TextBox 20"/>
          <p:cNvSpPr txBox="1"/>
          <p:nvPr/>
        </p:nvSpPr>
        <p:spPr>
          <a:xfrm>
            <a:off x="3874207" y="2417668"/>
            <a:ext cx="1908395" cy="338554"/>
          </a:xfrm>
          <a:prstGeom prst="rect">
            <a:avLst/>
          </a:prstGeom>
          <a:noFill/>
        </p:spPr>
        <p:txBody>
          <a:bodyPr wrap="none" rtlCol="0">
            <a:spAutoFit/>
          </a:bodyPr>
          <a:lstStyle/>
          <a:p>
            <a:r>
              <a:rPr lang="en-US" altLang="zh-CN" sz="1600" b="1" dirty="0" smtClean="0">
                <a:solidFill>
                  <a:srgbClr val="800000"/>
                </a:solidFill>
              </a:rPr>
              <a:t>Downtilt convection</a:t>
            </a:r>
          </a:p>
        </p:txBody>
      </p:sp>
      <p:sp>
        <p:nvSpPr>
          <p:cNvPr id="23" name="TextBox 22"/>
          <p:cNvSpPr txBox="1"/>
          <p:nvPr/>
        </p:nvSpPr>
        <p:spPr>
          <a:xfrm>
            <a:off x="1626213" y="2971855"/>
            <a:ext cx="4943781" cy="523220"/>
          </a:xfrm>
          <a:prstGeom prst="rect">
            <a:avLst/>
          </a:prstGeom>
          <a:noFill/>
        </p:spPr>
        <p:txBody>
          <a:bodyPr wrap="none" rtlCol="0">
            <a:spAutoFit/>
          </a:bodyPr>
          <a:lstStyle/>
          <a:p>
            <a:r>
              <a:rPr lang="en-US" sz="2800" b="1" dirty="0" smtClean="0"/>
              <a:t>Asymmetry in Moist Convection</a:t>
            </a:r>
            <a:endParaRPr lang="en-US" sz="2800" b="1" dirty="0"/>
          </a:p>
        </p:txBody>
      </p:sp>
      <p:cxnSp>
        <p:nvCxnSpPr>
          <p:cNvPr id="24" name="Straight Arrow Connector 23"/>
          <p:cNvCxnSpPr/>
          <p:nvPr/>
        </p:nvCxnSpPr>
        <p:spPr>
          <a:xfrm rot="16200000" flipH="1">
            <a:off x="3526281" y="2657422"/>
            <a:ext cx="469806" cy="794"/>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524743" y="1731662"/>
            <a:ext cx="472088" cy="1588"/>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11200" y="254686"/>
            <a:ext cx="9169400" cy="523220"/>
          </a:xfrm>
          <a:prstGeom prst="rect">
            <a:avLst/>
          </a:prstGeom>
          <a:noFill/>
        </p:spPr>
        <p:txBody>
          <a:bodyPr wrap="square" rtlCol="0">
            <a:spAutoFit/>
          </a:bodyPr>
          <a:lstStyle/>
          <a:p>
            <a:r>
              <a:rPr lang="en-US" sz="2800" b="1" kern="0" dirty="0" smtClean="0">
                <a:solidFill>
                  <a:srgbClr val="008000"/>
                </a:solidFill>
                <a:latin typeface="Helvetica"/>
                <a:cs typeface="Helvetica"/>
              </a:rPr>
              <a:t>How Does Shear Impact RI Onset Predictability? </a:t>
            </a:r>
            <a:endParaRPr lang="en-US" sz="2800" b="1" kern="0" dirty="0">
              <a:solidFill>
                <a:srgbClr val="008000"/>
              </a:solidFill>
              <a:latin typeface="Helvetica"/>
              <a:cs typeface="Helvetica"/>
            </a:endParaRPr>
          </a:p>
        </p:txBody>
      </p:sp>
      <p:cxnSp>
        <p:nvCxnSpPr>
          <p:cNvPr id="25" name="Straight Arrow Connector 24"/>
          <p:cNvCxnSpPr/>
          <p:nvPr/>
        </p:nvCxnSpPr>
        <p:spPr>
          <a:xfrm flipH="1">
            <a:off x="2726488" y="3502398"/>
            <a:ext cx="297255" cy="43201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890637" y="3502398"/>
            <a:ext cx="222255" cy="43201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93574" y="3812377"/>
            <a:ext cx="1771564" cy="523220"/>
          </a:xfrm>
          <a:prstGeom prst="rect">
            <a:avLst/>
          </a:prstGeom>
          <a:noFill/>
        </p:spPr>
        <p:txBody>
          <a:bodyPr wrap="none" rtlCol="0">
            <a:spAutoFit/>
          </a:bodyPr>
          <a:lstStyle/>
          <a:p>
            <a:r>
              <a:rPr lang="en-US" sz="2800" b="1" dirty="0" smtClean="0"/>
              <a:t>Precession</a:t>
            </a:r>
            <a:endParaRPr lang="en-US" sz="2800" b="1" dirty="0"/>
          </a:p>
        </p:txBody>
      </p:sp>
      <p:sp>
        <p:nvSpPr>
          <p:cNvPr id="31" name="TextBox 30"/>
          <p:cNvSpPr txBox="1"/>
          <p:nvPr/>
        </p:nvSpPr>
        <p:spPr>
          <a:xfrm>
            <a:off x="4558143" y="3825077"/>
            <a:ext cx="1728258" cy="523220"/>
          </a:xfrm>
          <a:prstGeom prst="rect">
            <a:avLst/>
          </a:prstGeom>
          <a:noFill/>
        </p:spPr>
        <p:txBody>
          <a:bodyPr wrap="none" rtlCol="0">
            <a:spAutoFit/>
          </a:bodyPr>
          <a:lstStyle/>
          <a:p>
            <a:r>
              <a:rPr lang="en-US" sz="2800" b="1" dirty="0" smtClean="0"/>
              <a:t>Alignment</a:t>
            </a:r>
            <a:endParaRPr lang="en-US" sz="2800" b="1" dirty="0"/>
          </a:p>
        </p:txBody>
      </p:sp>
      <p:cxnSp>
        <p:nvCxnSpPr>
          <p:cNvPr id="32" name="Straight Arrow Connector 31"/>
          <p:cNvCxnSpPr/>
          <p:nvPr/>
        </p:nvCxnSpPr>
        <p:spPr>
          <a:xfrm flipH="1">
            <a:off x="4086337" y="4384584"/>
            <a:ext cx="1125536" cy="439182"/>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524305" y="4326424"/>
            <a:ext cx="757413" cy="497343"/>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76788" y="4861867"/>
            <a:ext cx="6704955" cy="523220"/>
          </a:xfrm>
          <a:prstGeom prst="rect">
            <a:avLst/>
          </a:prstGeom>
          <a:noFill/>
        </p:spPr>
        <p:txBody>
          <a:bodyPr wrap="none" rtlCol="0">
            <a:spAutoFit/>
          </a:bodyPr>
          <a:lstStyle/>
          <a:p>
            <a:r>
              <a:rPr lang="en-US" altLang="zh-CN" sz="2800" b="1" dirty="0" smtClean="0"/>
              <a:t>Tropical Cyclone Rapid Intensification Onset</a:t>
            </a:r>
            <a:endParaRPr lang="en-US" sz="2800" b="1" dirty="0"/>
          </a:p>
        </p:txBody>
      </p:sp>
      <p:sp>
        <p:nvSpPr>
          <p:cNvPr id="29" name="TextBox 28"/>
          <p:cNvSpPr txBox="1"/>
          <p:nvPr/>
        </p:nvSpPr>
        <p:spPr>
          <a:xfrm>
            <a:off x="381298" y="6053268"/>
            <a:ext cx="7869762" cy="461665"/>
          </a:xfrm>
          <a:prstGeom prst="rect">
            <a:avLst/>
          </a:prstGeom>
          <a:noFill/>
        </p:spPr>
        <p:txBody>
          <a:bodyPr wrap="none" rtlCol="0">
            <a:spAutoFit/>
          </a:bodyPr>
          <a:lstStyle/>
          <a:p>
            <a:r>
              <a:rPr lang="en-US" sz="2400" b="1" dirty="0"/>
              <a:t>P</a:t>
            </a:r>
            <a:r>
              <a:rPr lang="en-US" altLang="zh-CN" sz="2400" b="1" dirty="0"/>
              <a:t>redictability of</a:t>
            </a:r>
            <a:r>
              <a:rPr lang="en-US" altLang="zh-CN" sz="2400" b="1" dirty="0" smtClean="0"/>
              <a:t> Tropical Cyclone Rapid Intensification Onset</a:t>
            </a:r>
            <a:endParaRPr lang="en-US" sz="2400" b="1" dirty="0" smtClean="0"/>
          </a:p>
        </p:txBody>
      </p:sp>
      <p:cxnSp>
        <p:nvCxnSpPr>
          <p:cNvPr id="30" name="Straight Arrow Connector 29"/>
          <p:cNvCxnSpPr/>
          <p:nvPr/>
        </p:nvCxnSpPr>
        <p:spPr>
          <a:xfrm rot="5400000">
            <a:off x="3426299" y="5719574"/>
            <a:ext cx="667388" cy="1588"/>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288560" y="5194587"/>
            <a:ext cx="505555" cy="923330"/>
          </a:xfrm>
          <a:prstGeom prst="rect">
            <a:avLst/>
          </a:prstGeom>
          <a:noFill/>
        </p:spPr>
        <p:txBody>
          <a:bodyPr wrap="square" rtlCol="0">
            <a:spAutoFit/>
          </a:bodyPr>
          <a:lstStyle/>
          <a:p>
            <a:r>
              <a:rPr lang="en-US" sz="5400" dirty="0" smtClean="0">
                <a:solidFill>
                  <a:srgbClr val="FF0000"/>
                </a:solidFill>
              </a:rPr>
              <a:t>?</a:t>
            </a:r>
            <a:endParaRPr lang="en-US" sz="5400" dirty="0">
              <a:solidFill>
                <a:srgbClr val="FF0000"/>
              </a:solidFill>
            </a:endParaRPr>
          </a:p>
        </p:txBody>
      </p:sp>
      <p:sp>
        <p:nvSpPr>
          <p:cNvPr id="37" name="TextBox 36"/>
          <p:cNvSpPr txBox="1"/>
          <p:nvPr/>
        </p:nvSpPr>
        <p:spPr>
          <a:xfrm>
            <a:off x="89198" y="2315603"/>
            <a:ext cx="3898602" cy="646331"/>
          </a:xfrm>
          <a:prstGeom prst="rect">
            <a:avLst/>
          </a:prstGeom>
          <a:noFill/>
        </p:spPr>
        <p:txBody>
          <a:bodyPr wrap="square" rtlCol="0">
            <a:spAutoFit/>
          </a:bodyPr>
          <a:lstStyle/>
          <a:p>
            <a:r>
              <a:rPr lang="en-US" dirty="0" smtClean="0"/>
              <a:t>Tilt forces ascent on the </a:t>
            </a:r>
            <a:r>
              <a:rPr lang="en-US" dirty="0" err="1" smtClean="0"/>
              <a:t>downtilt</a:t>
            </a:r>
            <a:r>
              <a:rPr lang="en-US" dirty="0" smtClean="0"/>
              <a:t> side and descent on the </a:t>
            </a:r>
            <a:r>
              <a:rPr lang="en-US" dirty="0" err="1" smtClean="0"/>
              <a:t>uptilt</a:t>
            </a:r>
            <a:r>
              <a:rPr lang="en-US" dirty="0" smtClean="0"/>
              <a:t> direction </a:t>
            </a:r>
            <a:endParaRPr lang="en-US" dirty="0"/>
          </a:p>
        </p:txBody>
      </p:sp>
    </p:spTree>
    <p:extLst>
      <p:ext uri="{BB962C8B-B14F-4D97-AF65-F5344CB8AC3E}">
        <p14:creationId xmlns:p14="http://schemas.microsoft.com/office/powerpoint/2010/main" val="21705541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64187" y="2"/>
            <a:ext cx="9079815" cy="657225"/>
            <a:chOff x="1" y="1"/>
            <a:chExt cx="18160006" cy="1314786"/>
          </a:xfrm>
        </p:grpSpPr>
        <p:pic>
          <p:nvPicPr>
            <p:cNvPr id="10"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6905121" y="-113541"/>
            <a:ext cx="2156660" cy="438582"/>
          </a:xfrm>
          <a:prstGeom prst="rect">
            <a:avLst/>
          </a:prstGeom>
        </p:spPr>
        <p:txBody>
          <a:bodyPr wrap="none">
            <a:spAutoFit/>
          </a:bodyPr>
          <a:lstStyle/>
          <a:p>
            <a:pPr lvl="0" defTabSz="914400" fontAlgn="base">
              <a:lnSpc>
                <a:spcPct val="130000"/>
              </a:lnSpc>
              <a:spcBef>
                <a:spcPct val="20000"/>
              </a:spcBef>
              <a:defRPr/>
            </a:pPr>
            <a:r>
              <a:rPr lang="en-US" b="1" kern="0" dirty="0" smtClean="0">
                <a:solidFill>
                  <a:srgbClr val="000000"/>
                </a:solidFill>
                <a:ea typeface="ＭＳ Ｐゴシック" charset="-128"/>
                <a:cs typeface="Calibri"/>
              </a:rPr>
              <a:t>Experimental Design</a:t>
            </a:r>
            <a:endParaRPr lang="en-US" b="1" kern="0" dirty="0">
              <a:solidFill>
                <a:srgbClr val="000000"/>
              </a:solidFill>
              <a:ea typeface="ＭＳ Ｐゴシック" charset="-128"/>
              <a:cs typeface="Calibri"/>
            </a:endParaRPr>
          </a:p>
        </p:txBody>
      </p:sp>
      <p:sp>
        <p:nvSpPr>
          <p:cNvPr id="13" name="TextBox 12"/>
          <p:cNvSpPr txBox="1"/>
          <p:nvPr/>
        </p:nvSpPr>
        <p:spPr>
          <a:xfrm>
            <a:off x="2536097" y="209495"/>
            <a:ext cx="4369024" cy="523220"/>
          </a:xfrm>
          <a:prstGeom prst="rect">
            <a:avLst/>
          </a:prstGeom>
          <a:noFill/>
        </p:spPr>
        <p:txBody>
          <a:bodyPr wrap="square" rtlCol="0">
            <a:spAutoFit/>
          </a:bodyPr>
          <a:lstStyle/>
          <a:p>
            <a:r>
              <a:rPr lang="en-US" sz="2800" b="1" dirty="0" smtClean="0">
                <a:solidFill>
                  <a:srgbClr val="008000"/>
                </a:solidFill>
                <a:latin typeface="Helvetica"/>
                <a:cs typeface="Helvetica"/>
              </a:rPr>
              <a:t>E</a:t>
            </a:r>
            <a:r>
              <a:rPr lang="en-US" altLang="zh-CN" sz="2800" b="1" dirty="0" smtClean="0">
                <a:solidFill>
                  <a:srgbClr val="008000"/>
                </a:solidFill>
                <a:latin typeface="Helvetica"/>
                <a:cs typeface="Helvetica"/>
              </a:rPr>
              <a:t>xperimental Design</a:t>
            </a:r>
            <a:endParaRPr lang="en-US" sz="2800" b="1" dirty="0">
              <a:solidFill>
                <a:srgbClr val="008000"/>
              </a:solidFill>
              <a:latin typeface="Helvetica"/>
              <a:cs typeface="Helvetica"/>
            </a:endParaRPr>
          </a:p>
        </p:txBody>
      </p:sp>
      <p:sp>
        <p:nvSpPr>
          <p:cNvPr id="3" name="Slide Number Placeholder 2"/>
          <p:cNvSpPr>
            <a:spLocks noGrp="1"/>
          </p:cNvSpPr>
          <p:nvPr>
            <p:ph type="sldNum" sz="quarter" idx="12"/>
          </p:nvPr>
        </p:nvSpPr>
        <p:spPr/>
        <p:txBody>
          <a:bodyPr/>
          <a:lstStyle/>
          <a:p>
            <a:fld id="{951AEF59-D748-CC47-BE4B-41DB3DA66D2C}" type="slidenum">
              <a:rPr lang="en-US" smtClean="0"/>
              <a:pPr/>
              <a:t>3</a:t>
            </a:fld>
            <a:endParaRPr lang="en-US" dirty="0"/>
          </a:p>
        </p:txBody>
      </p:sp>
      <p:sp>
        <p:nvSpPr>
          <p:cNvPr id="14" name="TextBox 13"/>
          <p:cNvSpPr txBox="1"/>
          <p:nvPr/>
        </p:nvSpPr>
        <p:spPr>
          <a:xfrm>
            <a:off x="711201" y="863600"/>
            <a:ext cx="8432801" cy="3785652"/>
          </a:xfrm>
          <a:prstGeom prst="rect">
            <a:avLst/>
          </a:prstGeom>
          <a:noFill/>
        </p:spPr>
        <p:txBody>
          <a:bodyPr wrap="square" rtlCol="0">
            <a:spAutoFit/>
          </a:bodyPr>
          <a:lstStyle/>
          <a:p>
            <a:pPr>
              <a:buFont typeface="Arial"/>
              <a:buChar char="•"/>
            </a:pPr>
            <a:r>
              <a:rPr lang="en-US" sz="2400" dirty="0" smtClean="0"/>
              <a:t>   Idealized TC simulation </a:t>
            </a:r>
          </a:p>
          <a:p>
            <a:r>
              <a:rPr lang="en-US" sz="2400" dirty="0" smtClean="0"/>
              <a:t>         Rankine vortex </a:t>
            </a:r>
            <a:r>
              <a:rPr lang="en-US" sz="2400" dirty="0" err="1" smtClean="0"/>
              <a:t>Vmax</a:t>
            </a:r>
            <a:r>
              <a:rPr lang="en-US" sz="2400" dirty="0" smtClean="0"/>
              <a:t>=15m/s at R=135km </a:t>
            </a:r>
          </a:p>
          <a:p>
            <a:r>
              <a:rPr lang="en-US" sz="2400" dirty="0" smtClean="0"/>
              <a:t>         Under constant shear </a:t>
            </a:r>
          </a:p>
          <a:p>
            <a:r>
              <a:rPr lang="en-US" sz="2400" dirty="0" smtClean="0"/>
              <a:t>         Using point-downscaling method (Nolan, 2011)</a:t>
            </a:r>
          </a:p>
          <a:p>
            <a:endParaRPr lang="en-US" sz="2400" dirty="0" smtClean="0"/>
          </a:p>
          <a:p>
            <a:pPr>
              <a:buFont typeface="Arial"/>
              <a:buChar char="•"/>
            </a:pPr>
            <a:r>
              <a:rPr lang="en-US" sz="2400" dirty="0" smtClean="0"/>
              <a:t>   Add r</a:t>
            </a:r>
            <a:r>
              <a:rPr lang="en-US" altLang="zh-CN" sz="2400" dirty="0" smtClean="0"/>
              <a:t>andom moisture perturbation ( ± 0.5 </a:t>
            </a:r>
            <a:r>
              <a:rPr lang="en-US" altLang="zh-CN" sz="2400" dirty="0" err="1" smtClean="0"/>
              <a:t>g</a:t>
            </a:r>
            <a:r>
              <a:rPr lang="en-US" altLang="zh-CN" sz="2400" dirty="0" smtClean="0"/>
              <a:t>/kg under 950hPa) </a:t>
            </a:r>
          </a:p>
          <a:p>
            <a:r>
              <a:rPr lang="en-US" altLang="zh-CN" sz="2400" dirty="0" smtClean="0"/>
              <a:t>     to </a:t>
            </a:r>
            <a:r>
              <a:rPr lang="en-US" sz="2400" dirty="0" smtClean="0"/>
              <a:t>initial condition </a:t>
            </a:r>
            <a:r>
              <a:rPr lang="en-US" sz="2400" dirty="0" err="1" smtClean="0">
                <a:sym typeface="Wingdings"/>
              </a:rPr>
              <a:t></a:t>
            </a:r>
            <a:r>
              <a:rPr lang="en-US" sz="2400" dirty="0" smtClean="0"/>
              <a:t> 20 ensemble members</a:t>
            </a:r>
          </a:p>
          <a:p>
            <a:endParaRPr lang="en-US" sz="2400" dirty="0" smtClean="0"/>
          </a:p>
          <a:p>
            <a:pPr>
              <a:buFont typeface="Arial"/>
              <a:buChar char="•"/>
            </a:pPr>
            <a:r>
              <a:rPr lang="en-US" sz="2400" dirty="0" smtClean="0"/>
              <a:t>   Ensemble forecast </a:t>
            </a:r>
            <a:r>
              <a:rPr lang="en-US" sz="2400" dirty="0" err="1" smtClean="0">
                <a:sym typeface="Wingdings"/>
              </a:rPr>
              <a:t></a:t>
            </a:r>
            <a:r>
              <a:rPr lang="en-US" sz="2400" dirty="0" smtClean="0"/>
              <a:t> evaluate intrinsic predictability under </a:t>
            </a:r>
          </a:p>
          <a:p>
            <a:r>
              <a:rPr lang="en-US" sz="2400" dirty="0" smtClean="0"/>
              <a:t>     different shear conditions</a:t>
            </a:r>
          </a:p>
        </p:txBody>
      </p:sp>
      <p:sp>
        <p:nvSpPr>
          <p:cNvPr id="15" name="TextBox 14"/>
          <p:cNvSpPr txBox="1"/>
          <p:nvPr/>
        </p:nvSpPr>
        <p:spPr>
          <a:xfrm>
            <a:off x="727610" y="4786692"/>
            <a:ext cx="7213598" cy="1938992"/>
          </a:xfrm>
          <a:prstGeom prst="rect">
            <a:avLst/>
          </a:prstGeom>
          <a:noFill/>
        </p:spPr>
        <p:txBody>
          <a:bodyPr wrap="square" rtlCol="0">
            <a:spAutoFit/>
          </a:bodyPr>
          <a:lstStyle/>
          <a:p>
            <a:r>
              <a:rPr lang="en-US" sz="2400" b="1" dirty="0" smtClean="0">
                <a:solidFill>
                  <a:srgbClr val="000000"/>
                </a:solidFill>
                <a:latin typeface="Arial"/>
                <a:cs typeface="Arial"/>
              </a:rPr>
              <a:t>Experimental Design: </a:t>
            </a:r>
          </a:p>
          <a:p>
            <a:pPr marL="342900" indent="-342900">
              <a:buFont typeface="Arial"/>
              <a:buChar char="•"/>
            </a:pPr>
            <a:r>
              <a:rPr lang="en-US" sz="2400" b="1" dirty="0" smtClean="0">
                <a:solidFill>
                  <a:srgbClr val="000000"/>
                </a:solidFill>
                <a:latin typeface="Arial"/>
                <a:cs typeface="Arial"/>
              </a:rPr>
              <a:t>5 m/s, sensitivity </a:t>
            </a:r>
            <a:r>
              <a:rPr lang="en-US" sz="2400" b="1" dirty="0" smtClean="0">
                <a:solidFill>
                  <a:srgbClr val="000000"/>
                </a:solidFill>
                <a:latin typeface="Arial"/>
                <a:cs typeface="Arial"/>
              </a:rPr>
              <a:t>simulations</a:t>
            </a:r>
            <a:endParaRPr lang="en-US" sz="2400" b="1" dirty="0">
              <a:solidFill>
                <a:srgbClr val="000000"/>
              </a:solidFill>
              <a:latin typeface="Arial"/>
              <a:cs typeface="Arial"/>
            </a:endParaRPr>
          </a:p>
          <a:p>
            <a:pPr marL="342900" indent="-342900">
              <a:buFont typeface="Arial"/>
              <a:buChar char="•"/>
            </a:pPr>
            <a:r>
              <a:rPr lang="en-US" sz="2400" b="1" dirty="0" smtClean="0">
                <a:solidFill>
                  <a:srgbClr val="0000FF"/>
                </a:solidFill>
                <a:latin typeface="Arial"/>
                <a:cs typeface="Arial"/>
              </a:rPr>
              <a:t>6 m/s, perturb shear magnitude with normal distribution std=0.1 m/s and std=0.5 m/s </a:t>
            </a:r>
          </a:p>
          <a:p>
            <a:endParaRPr lang="en-US" sz="2400" dirty="0"/>
          </a:p>
        </p:txBody>
      </p:sp>
    </p:spTree>
    <p:extLst>
      <p:ext uri="{BB962C8B-B14F-4D97-AF65-F5344CB8AC3E}">
        <p14:creationId xmlns:p14="http://schemas.microsoft.com/office/powerpoint/2010/main" val="2443990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614" y="809627"/>
            <a:ext cx="9071276" cy="830997"/>
          </a:xfrm>
          <a:prstGeom prst="rect">
            <a:avLst/>
          </a:prstGeom>
          <a:noFill/>
        </p:spPr>
        <p:txBody>
          <a:bodyPr wrap="square" rtlCol="0">
            <a:spAutoFit/>
          </a:bodyPr>
          <a:lstStyle/>
          <a:p>
            <a:r>
              <a:rPr lang="en-US" sz="2400" b="1" dirty="0" smtClean="0">
                <a:latin typeface="Arial"/>
                <a:cs typeface="Arial"/>
              </a:rPr>
              <a:t>Tunable parameters: </a:t>
            </a:r>
          </a:p>
          <a:p>
            <a:r>
              <a:rPr lang="en-US" sz="2400" b="1" dirty="0" smtClean="0">
                <a:solidFill>
                  <a:srgbClr val="000000"/>
                </a:solidFill>
                <a:latin typeface="Arial"/>
                <a:cs typeface="Arial"/>
              </a:rPr>
              <a:t>1. </a:t>
            </a:r>
            <a:r>
              <a:rPr lang="en-US" sz="2400" b="1" dirty="0" smtClean="0">
                <a:solidFill>
                  <a:srgbClr val="0000FF"/>
                </a:solidFill>
                <a:latin typeface="Arial"/>
                <a:cs typeface="Arial"/>
              </a:rPr>
              <a:t>Shear (SH) magnitude (0, 2.5, </a:t>
            </a:r>
            <a:r>
              <a:rPr lang="en-US" sz="2400" b="1" dirty="0" smtClean="0">
                <a:solidFill>
                  <a:srgbClr val="FF0000"/>
                </a:solidFill>
                <a:latin typeface="Arial"/>
                <a:cs typeface="Arial"/>
              </a:rPr>
              <a:t>5, 6</a:t>
            </a:r>
            <a:r>
              <a:rPr lang="en-US" sz="2400" b="1" dirty="0" smtClean="0">
                <a:solidFill>
                  <a:srgbClr val="0000FF"/>
                </a:solidFill>
                <a:latin typeface="Arial"/>
                <a:cs typeface="Arial"/>
              </a:rPr>
              <a:t>, 7.5, 10 and 12.5 </a:t>
            </a:r>
            <a:r>
              <a:rPr lang="en-US" sz="2400" b="1" dirty="0" err="1" smtClean="0">
                <a:solidFill>
                  <a:srgbClr val="0000FF"/>
                </a:solidFill>
                <a:latin typeface="Arial"/>
                <a:cs typeface="Arial"/>
              </a:rPr>
              <a:t>m/s</a:t>
            </a:r>
            <a:r>
              <a:rPr lang="en-US" sz="2400" b="1" dirty="0" smtClean="0">
                <a:solidFill>
                  <a:srgbClr val="0000FF"/>
                </a:solidFill>
                <a:latin typeface="Arial"/>
                <a:cs typeface="Arial"/>
              </a:rPr>
              <a:t>)</a:t>
            </a:r>
          </a:p>
        </p:txBody>
      </p:sp>
      <p:grpSp>
        <p:nvGrpSpPr>
          <p:cNvPr id="2" name="Group 7"/>
          <p:cNvGrpSpPr>
            <a:grpSpLocks/>
          </p:cNvGrpSpPr>
          <p:nvPr/>
        </p:nvGrpSpPr>
        <p:grpSpPr bwMode="auto">
          <a:xfrm>
            <a:off x="64187" y="2"/>
            <a:ext cx="9079815" cy="657225"/>
            <a:chOff x="1" y="1"/>
            <a:chExt cx="18160006" cy="1314786"/>
          </a:xfrm>
        </p:grpSpPr>
        <p:pic>
          <p:nvPicPr>
            <p:cNvPr id="10"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6905121" y="-113541"/>
            <a:ext cx="2156660" cy="438582"/>
          </a:xfrm>
          <a:prstGeom prst="rect">
            <a:avLst/>
          </a:prstGeom>
        </p:spPr>
        <p:txBody>
          <a:bodyPr wrap="none">
            <a:spAutoFit/>
          </a:bodyPr>
          <a:lstStyle/>
          <a:p>
            <a:pPr lvl="0" defTabSz="914400" fontAlgn="base">
              <a:lnSpc>
                <a:spcPct val="130000"/>
              </a:lnSpc>
              <a:spcBef>
                <a:spcPct val="20000"/>
              </a:spcBef>
              <a:defRPr/>
            </a:pPr>
            <a:r>
              <a:rPr lang="en-US" b="1" kern="0" dirty="0" smtClean="0">
                <a:solidFill>
                  <a:srgbClr val="000000"/>
                </a:solidFill>
                <a:ea typeface="ＭＳ Ｐゴシック" charset="-128"/>
                <a:cs typeface="Calibri"/>
              </a:rPr>
              <a:t>Experimental Design</a:t>
            </a:r>
            <a:endParaRPr lang="en-US" b="1" kern="0" dirty="0">
              <a:solidFill>
                <a:srgbClr val="000000"/>
              </a:solidFill>
              <a:ea typeface="ＭＳ Ｐゴシック" charset="-128"/>
              <a:cs typeface="Calibri"/>
            </a:endParaRPr>
          </a:p>
        </p:txBody>
      </p:sp>
      <p:sp>
        <p:nvSpPr>
          <p:cNvPr id="13" name="TextBox 12"/>
          <p:cNvSpPr txBox="1"/>
          <p:nvPr/>
        </p:nvSpPr>
        <p:spPr>
          <a:xfrm>
            <a:off x="2536097" y="209495"/>
            <a:ext cx="4369024" cy="523220"/>
          </a:xfrm>
          <a:prstGeom prst="rect">
            <a:avLst/>
          </a:prstGeom>
          <a:noFill/>
        </p:spPr>
        <p:txBody>
          <a:bodyPr wrap="square" rtlCol="0">
            <a:spAutoFit/>
          </a:bodyPr>
          <a:lstStyle/>
          <a:p>
            <a:r>
              <a:rPr lang="en-US" sz="2800" b="1" dirty="0" smtClean="0">
                <a:solidFill>
                  <a:srgbClr val="008000"/>
                </a:solidFill>
                <a:latin typeface="Helvetica"/>
                <a:cs typeface="Helvetica"/>
              </a:rPr>
              <a:t>E</a:t>
            </a:r>
            <a:r>
              <a:rPr lang="en-US" altLang="zh-CN" sz="2800" b="1" dirty="0" smtClean="0">
                <a:solidFill>
                  <a:srgbClr val="008000"/>
                </a:solidFill>
                <a:latin typeface="Helvetica"/>
                <a:cs typeface="Helvetica"/>
              </a:rPr>
              <a:t>xperimental Design</a:t>
            </a:r>
            <a:endParaRPr lang="en-US" sz="2800" b="1" dirty="0">
              <a:solidFill>
                <a:srgbClr val="008000"/>
              </a:solidFill>
              <a:latin typeface="Helvetica"/>
              <a:cs typeface="Helvetica"/>
            </a:endParaRPr>
          </a:p>
        </p:txBody>
      </p:sp>
      <p:sp>
        <p:nvSpPr>
          <p:cNvPr id="3" name="Slide Number Placeholder 2"/>
          <p:cNvSpPr>
            <a:spLocks noGrp="1"/>
          </p:cNvSpPr>
          <p:nvPr>
            <p:ph type="sldNum" sz="quarter" idx="12"/>
          </p:nvPr>
        </p:nvSpPr>
        <p:spPr/>
        <p:txBody>
          <a:bodyPr/>
          <a:lstStyle/>
          <a:p>
            <a:fld id="{951AEF59-D748-CC47-BE4B-41DB3DA66D2C}" type="slidenum">
              <a:rPr lang="en-US" smtClean="0"/>
              <a:pPr/>
              <a:t>4</a:t>
            </a:fld>
            <a:endParaRPr lang="en-US" dirty="0"/>
          </a:p>
        </p:txBody>
      </p:sp>
      <p:pic>
        <p:nvPicPr>
          <p:cNvPr id="15" name="Picture 14" descr="verticalshear.pdf"/>
          <p:cNvPicPr>
            <a:picLocks noChangeAspect="1"/>
          </p:cNvPicPr>
          <p:nvPr/>
        </p:nvPicPr>
        <p:blipFill>
          <a:blip r:embed="rId4">
            <a:extLst>
              <a:ext uri="{28A0092B-C50C-407E-A947-70E740481C1C}">
                <a14:useLocalDpi xmlns:a14="http://schemas.microsoft.com/office/drawing/2010/main" val="0"/>
              </a:ext>
            </a:extLst>
          </a:blip>
          <a:srcRect l="7059" t="25455" r="8235" b="22727"/>
          <a:stretch>
            <a:fillRect/>
          </a:stretch>
        </p:blipFill>
        <p:spPr>
          <a:xfrm>
            <a:off x="1240868" y="1872119"/>
            <a:ext cx="5820332" cy="4607796"/>
          </a:xfrm>
          <a:prstGeom prst="rect">
            <a:avLst/>
          </a:prstGeom>
        </p:spPr>
      </p:pic>
      <p:cxnSp>
        <p:nvCxnSpPr>
          <p:cNvPr id="16" name="Straight Arrow Connector 15"/>
          <p:cNvCxnSpPr/>
          <p:nvPr/>
        </p:nvCxnSpPr>
        <p:spPr>
          <a:xfrm rot="10800000">
            <a:off x="6852840" y="3617911"/>
            <a:ext cx="416719" cy="158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6852840" y="5613400"/>
            <a:ext cx="416719" cy="158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269559" y="3384033"/>
            <a:ext cx="1100482" cy="430887"/>
          </a:xfrm>
          <a:prstGeom prst="rect">
            <a:avLst/>
          </a:prstGeom>
          <a:noFill/>
        </p:spPr>
        <p:txBody>
          <a:bodyPr wrap="none" rtlCol="0">
            <a:spAutoFit/>
          </a:bodyPr>
          <a:lstStyle/>
          <a:p>
            <a:r>
              <a:rPr lang="en-US" sz="2200" dirty="0" smtClean="0"/>
              <a:t>200 hPa</a:t>
            </a:r>
            <a:endParaRPr lang="en-US" sz="2200" dirty="0"/>
          </a:p>
        </p:txBody>
      </p:sp>
      <p:sp>
        <p:nvSpPr>
          <p:cNvPr id="20" name="TextBox 19"/>
          <p:cNvSpPr txBox="1"/>
          <p:nvPr/>
        </p:nvSpPr>
        <p:spPr>
          <a:xfrm>
            <a:off x="7269559" y="5366823"/>
            <a:ext cx="1100482" cy="430887"/>
          </a:xfrm>
          <a:prstGeom prst="rect">
            <a:avLst/>
          </a:prstGeom>
          <a:noFill/>
        </p:spPr>
        <p:txBody>
          <a:bodyPr wrap="none" rtlCol="0">
            <a:spAutoFit/>
          </a:bodyPr>
          <a:lstStyle/>
          <a:p>
            <a:r>
              <a:rPr lang="en-US" sz="2200" dirty="0" smtClean="0"/>
              <a:t>850 hPa</a:t>
            </a:r>
            <a:endParaRPr lang="en-US" sz="2200" dirty="0"/>
          </a:p>
        </p:txBody>
      </p:sp>
    </p:spTree>
    <p:extLst>
      <p:ext uri="{BB962C8B-B14F-4D97-AF65-F5344CB8AC3E}">
        <p14:creationId xmlns:p14="http://schemas.microsoft.com/office/powerpoint/2010/main" val="2443990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a:grpSpLocks/>
          </p:cNvGrpSpPr>
          <p:nvPr/>
        </p:nvGrpSpPr>
        <p:grpSpPr bwMode="auto">
          <a:xfrm>
            <a:off x="64187" y="2"/>
            <a:ext cx="9079815" cy="657225"/>
            <a:chOff x="1" y="1"/>
            <a:chExt cx="18160006" cy="1314786"/>
          </a:xfrm>
        </p:grpSpPr>
        <p:pic>
          <p:nvPicPr>
            <p:cNvPr id="17"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p:cNvSpPr txBox="1"/>
          <p:nvPr/>
        </p:nvSpPr>
        <p:spPr>
          <a:xfrm>
            <a:off x="1341946" y="241301"/>
            <a:ext cx="6187661" cy="830997"/>
          </a:xfrm>
          <a:prstGeom prst="rect">
            <a:avLst/>
          </a:prstGeom>
          <a:noFill/>
        </p:spPr>
        <p:txBody>
          <a:bodyPr wrap="none" rtlCol="0">
            <a:spAutoFit/>
          </a:bodyPr>
          <a:lstStyle/>
          <a:p>
            <a:pPr algn="ctr"/>
            <a:r>
              <a:rPr lang="en-US" sz="2400" b="1" dirty="0" smtClean="0">
                <a:solidFill>
                  <a:srgbClr val="008000"/>
                </a:solidFill>
                <a:latin typeface="Helvetica"/>
                <a:cs typeface="Helvetica"/>
              </a:rPr>
              <a:t>Difference Kinetic Energy (DKE) between </a:t>
            </a:r>
          </a:p>
          <a:p>
            <a:pPr algn="ctr"/>
            <a:r>
              <a:rPr lang="en-US" sz="2400" b="1" dirty="0" smtClean="0">
                <a:solidFill>
                  <a:srgbClr val="008000"/>
                </a:solidFill>
                <a:latin typeface="Helvetica"/>
                <a:cs typeface="Helvetica"/>
              </a:rPr>
              <a:t>Early-EN15 and Late-EN26 in SH5-SST27</a:t>
            </a:r>
            <a:endParaRPr lang="en-US" sz="2400" b="1" dirty="0">
              <a:solidFill>
                <a:srgbClr val="008000"/>
              </a:solidFill>
              <a:latin typeface="Helvetica"/>
              <a:cs typeface="Helvetica"/>
            </a:endParaRPr>
          </a:p>
        </p:txBody>
      </p:sp>
      <p:pic>
        <p:nvPicPr>
          <p:cNvPr id="4" name="Picture 3" descr="diffenergy_hrplot24.pdf"/>
          <p:cNvPicPr>
            <a:picLocks noChangeAspect="1"/>
          </p:cNvPicPr>
          <p:nvPr/>
        </p:nvPicPr>
        <p:blipFill rotWithShape="1">
          <a:blip r:embed="rId4"/>
          <a:srcRect t="26357" r="19322" b="21086"/>
          <a:stretch/>
        </p:blipFill>
        <p:spPr>
          <a:xfrm>
            <a:off x="-188999" y="2052607"/>
            <a:ext cx="2508246" cy="2114558"/>
          </a:xfrm>
          <a:prstGeom prst="rect">
            <a:avLst/>
          </a:prstGeom>
        </p:spPr>
      </p:pic>
      <p:pic>
        <p:nvPicPr>
          <p:cNvPr id="5" name="Picture 4" descr="diffenergy_hrplot44.pdf"/>
          <p:cNvPicPr>
            <a:picLocks noChangeAspect="1"/>
          </p:cNvPicPr>
          <p:nvPr/>
        </p:nvPicPr>
        <p:blipFill rotWithShape="1">
          <a:blip r:embed="rId5"/>
          <a:srcRect t="26199" r="19720" b="21086"/>
          <a:stretch/>
        </p:blipFill>
        <p:spPr>
          <a:xfrm>
            <a:off x="2077034" y="2052607"/>
            <a:ext cx="2495873" cy="2120915"/>
          </a:xfrm>
          <a:prstGeom prst="rect">
            <a:avLst/>
          </a:prstGeom>
        </p:spPr>
      </p:pic>
      <p:pic>
        <p:nvPicPr>
          <p:cNvPr id="6" name="Picture 5" descr="diffenergy_hrplot85.pdf"/>
          <p:cNvPicPr>
            <a:picLocks noChangeAspect="1"/>
          </p:cNvPicPr>
          <p:nvPr/>
        </p:nvPicPr>
        <p:blipFill rotWithShape="1">
          <a:blip r:embed="rId6"/>
          <a:srcRect t="26356" r="19322" b="20929"/>
          <a:stretch/>
        </p:blipFill>
        <p:spPr>
          <a:xfrm>
            <a:off x="-188999" y="4377574"/>
            <a:ext cx="2508246" cy="2120914"/>
          </a:xfrm>
          <a:prstGeom prst="rect">
            <a:avLst/>
          </a:prstGeom>
        </p:spPr>
      </p:pic>
      <p:pic>
        <p:nvPicPr>
          <p:cNvPr id="7" name="Picture 6" descr="diffenergy_hrplot106.pdf"/>
          <p:cNvPicPr>
            <a:picLocks noChangeAspect="1"/>
          </p:cNvPicPr>
          <p:nvPr/>
        </p:nvPicPr>
        <p:blipFill rotWithShape="1">
          <a:blip r:embed="rId7"/>
          <a:srcRect t="26357" b="20928"/>
          <a:stretch/>
        </p:blipFill>
        <p:spPr>
          <a:xfrm>
            <a:off x="2077034" y="4377572"/>
            <a:ext cx="3108959" cy="2120915"/>
          </a:xfrm>
          <a:prstGeom prst="rect">
            <a:avLst/>
          </a:prstGeom>
        </p:spPr>
      </p:pic>
      <p:sp>
        <p:nvSpPr>
          <p:cNvPr id="2" name="TextBox 1"/>
          <p:cNvSpPr txBox="1"/>
          <p:nvPr/>
        </p:nvSpPr>
        <p:spPr>
          <a:xfrm>
            <a:off x="1112651" y="1676684"/>
            <a:ext cx="582286" cy="400110"/>
          </a:xfrm>
          <a:prstGeom prst="rect">
            <a:avLst/>
          </a:prstGeom>
          <a:noFill/>
        </p:spPr>
        <p:txBody>
          <a:bodyPr wrap="none" rtlCol="0">
            <a:spAutoFit/>
          </a:bodyPr>
          <a:lstStyle/>
          <a:p>
            <a:r>
              <a:rPr lang="en-US" sz="2000" b="1" dirty="0" smtClean="0"/>
              <a:t>24h</a:t>
            </a:r>
            <a:endParaRPr lang="en-US" sz="2000" b="1" dirty="0"/>
          </a:p>
        </p:txBody>
      </p:sp>
      <p:sp>
        <p:nvSpPr>
          <p:cNvPr id="8" name="TextBox 7"/>
          <p:cNvSpPr txBox="1"/>
          <p:nvPr/>
        </p:nvSpPr>
        <p:spPr>
          <a:xfrm>
            <a:off x="3243263" y="1676684"/>
            <a:ext cx="582286" cy="400110"/>
          </a:xfrm>
          <a:prstGeom prst="rect">
            <a:avLst/>
          </a:prstGeom>
          <a:noFill/>
        </p:spPr>
        <p:txBody>
          <a:bodyPr wrap="none" rtlCol="0">
            <a:spAutoFit/>
          </a:bodyPr>
          <a:lstStyle/>
          <a:p>
            <a:r>
              <a:rPr lang="en-US" sz="2000" b="1" dirty="0" smtClean="0"/>
              <a:t>44h</a:t>
            </a:r>
            <a:endParaRPr lang="en-US" sz="2000" b="1" dirty="0"/>
          </a:p>
        </p:txBody>
      </p:sp>
      <p:sp>
        <p:nvSpPr>
          <p:cNvPr id="9" name="TextBox 8"/>
          <p:cNvSpPr txBox="1"/>
          <p:nvPr/>
        </p:nvSpPr>
        <p:spPr>
          <a:xfrm>
            <a:off x="1071979" y="4014056"/>
            <a:ext cx="582286" cy="400110"/>
          </a:xfrm>
          <a:prstGeom prst="rect">
            <a:avLst/>
          </a:prstGeom>
          <a:noFill/>
        </p:spPr>
        <p:txBody>
          <a:bodyPr wrap="none" rtlCol="0">
            <a:spAutoFit/>
          </a:bodyPr>
          <a:lstStyle/>
          <a:p>
            <a:r>
              <a:rPr lang="en-US" sz="2000" b="1" dirty="0" smtClean="0"/>
              <a:t>85h</a:t>
            </a:r>
            <a:endParaRPr lang="en-US" sz="2000" b="1" dirty="0"/>
          </a:p>
        </p:txBody>
      </p:sp>
      <p:sp>
        <p:nvSpPr>
          <p:cNvPr id="10" name="TextBox 9"/>
          <p:cNvSpPr txBox="1"/>
          <p:nvPr/>
        </p:nvSpPr>
        <p:spPr>
          <a:xfrm>
            <a:off x="3181933" y="4014056"/>
            <a:ext cx="712279" cy="400110"/>
          </a:xfrm>
          <a:prstGeom prst="rect">
            <a:avLst/>
          </a:prstGeom>
          <a:noFill/>
        </p:spPr>
        <p:txBody>
          <a:bodyPr wrap="none" rtlCol="0">
            <a:spAutoFit/>
          </a:bodyPr>
          <a:lstStyle/>
          <a:p>
            <a:r>
              <a:rPr lang="en-US" sz="2000" b="1" dirty="0" smtClean="0"/>
              <a:t>106h</a:t>
            </a:r>
            <a:endParaRPr lang="en-US" sz="2000" b="1" dirty="0"/>
          </a:p>
        </p:txBody>
      </p:sp>
      <p:sp>
        <p:nvSpPr>
          <p:cNvPr id="14" name="TextBox 13"/>
          <p:cNvSpPr txBox="1"/>
          <p:nvPr/>
        </p:nvSpPr>
        <p:spPr>
          <a:xfrm>
            <a:off x="5293943" y="2414625"/>
            <a:ext cx="3805624" cy="369332"/>
          </a:xfrm>
          <a:prstGeom prst="rect">
            <a:avLst/>
          </a:prstGeom>
          <a:noFill/>
        </p:spPr>
        <p:txBody>
          <a:bodyPr wrap="none" rtlCol="0">
            <a:spAutoFit/>
          </a:bodyPr>
          <a:lstStyle/>
          <a:p>
            <a:r>
              <a:rPr lang="en-US" b="1" dirty="0" smtClean="0"/>
              <a:t>DKES &lt; 50km &lt; DKEM &lt; 300km &lt; DKEL</a:t>
            </a:r>
            <a:endParaRPr lang="en-US" b="1" dirty="0"/>
          </a:p>
        </p:txBody>
      </p:sp>
      <p:sp>
        <p:nvSpPr>
          <p:cNvPr id="19" name="Slide Number Placeholder 18"/>
          <p:cNvSpPr>
            <a:spLocks noGrp="1"/>
          </p:cNvSpPr>
          <p:nvPr>
            <p:ph type="sldNum" sz="quarter" idx="12"/>
          </p:nvPr>
        </p:nvSpPr>
        <p:spPr/>
        <p:txBody>
          <a:bodyPr/>
          <a:lstStyle/>
          <a:p>
            <a:fld id="{951AEF59-D748-CC47-BE4B-41DB3DA66D2C}" type="slidenum">
              <a:rPr lang="en-US" smtClean="0"/>
              <a:pPr/>
              <a:t>5</a:t>
            </a:fld>
            <a:endParaRPr lang="en-US"/>
          </a:p>
        </p:txBody>
      </p:sp>
      <p:sp>
        <p:nvSpPr>
          <p:cNvPr id="25" name="TextBox 24"/>
          <p:cNvSpPr txBox="1"/>
          <p:nvPr/>
        </p:nvSpPr>
        <p:spPr>
          <a:xfrm>
            <a:off x="5651502" y="1983111"/>
            <a:ext cx="3162169" cy="430887"/>
          </a:xfrm>
          <a:prstGeom prst="rect">
            <a:avLst/>
          </a:prstGeom>
          <a:noFill/>
        </p:spPr>
        <p:txBody>
          <a:bodyPr wrap="none" rtlCol="0">
            <a:spAutoFit/>
          </a:bodyPr>
          <a:lstStyle/>
          <a:p>
            <a:r>
              <a:rPr lang="en-US" sz="2200" b="1" dirty="0" smtClean="0"/>
              <a:t>2-D </a:t>
            </a:r>
            <a:r>
              <a:rPr lang="en-US" sz="2200" b="1" dirty="0"/>
              <a:t>W</a:t>
            </a:r>
            <a:r>
              <a:rPr lang="en-US" sz="2200" b="1" dirty="0" smtClean="0"/>
              <a:t>ave Decomposition</a:t>
            </a:r>
            <a:endParaRPr lang="en-US" sz="2200" b="1" dirty="0"/>
          </a:p>
        </p:txBody>
      </p:sp>
      <p:grpSp>
        <p:nvGrpSpPr>
          <p:cNvPr id="26" name="Group 25"/>
          <p:cNvGrpSpPr/>
          <p:nvPr/>
        </p:nvGrpSpPr>
        <p:grpSpPr>
          <a:xfrm>
            <a:off x="1457594" y="1034482"/>
            <a:ext cx="5712746" cy="642202"/>
            <a:chOff x="1457594" y="1034480"/>
            <a:chExt cx="5712746" cy="642202"/>
          </a:xfrm>
        </p:grpSpPr>
        <p:sp>
          <p:nvSpPr>
            <p:cNvPr id="22" name="TextBox 21"/>
            <p:cNvSpPr txBox="1"/>
            <p:nvPr/>
          </p:nvSpPr>
          <p:spPr>
            <a:xfrm>
              <a:off x="1457594" y="1135902"/>
              <a:ext cx="1893619" cy="369332"/>
            </a:xfrm>
            <a:prstGeom prst="rect">
              <a:avLst/>
            </a:prstGeom>
            <a:noFill/>
          </p:spPr>
          <p:txBody>
            <a:bodyPr wrap="square" rtlCol="0">
              <a:spAutoFit/>
            </a:bodyPr>
            <a:lstStyle/>
            <a:p>
              <a:r>
                <a:rPr lang="en-US" dirty="0" smtClean="0"/>
                <a:t>DKE is defined as:</a:t>
              </a:r>
              <a:endParaRPr lang="en-US" dirty="0"/>
            </a:p>
          </p:txBody>
        </p:sp>
        <p:pic>
          <p:nvPicPr>
            <p:cNvPr id="21" name="Picture 20" descr="Screen Shot 2015-03-04 at 8.59.4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7512" y="1034480"/>
              <a:ext cx="3762828" cy="642202"/>
            </a:xfrm>
            <a:prstGeom prst="rect">
              <a:avLst/>
            </a:prstGeom>
          </p:spPr>
        </p:pic>
      </p:grpSp>
      <p:pic>
        <p:nvPicPr>
          <p:cNvPr id="32" name="Picture 31" descr="DKE.pdf"/>
          <p:cNvPicPr>
            <a:picLocks noChangeAspect="1"/>
          </p:cNvPicPr>
          <p:nvPr/>
        </p:nvPicPr>
        <p:blipFill rotWithShape="1">
          <a:blip r:embed="rId9"/>
          <a:srcRect l="8561" t="39440" r="87200" b="41310"/>
          <a:stretch/>
        </p:blipFill>
        <p:spPr>
          <a:xfrm>
            <a:off x="4882023" y="2984500"/>
            <a:ext cx="415949" cy="2735820"/>
          </a:xfrm>
          <a:prstGeom prst="rect">
            <a:avLst/>
          </a:prstGeom>
        </p:spPr>
      </p:pic>
      <p:grpSp>
        <p:nvGrpSpPr>
          <p:cNvPr id="39" name="Group 38"/>
          <p:cNvGrpSpPr/>
          <p:nvPr/>
        </p:nvGrpSpPr>
        <p:grpSpPr>
          <a:xfrm>
            <a:off x="5107695" y="2715156"/>
            <a:ext cx="4086659" cy="3869794"/>
            <a:chOff x="5063245" y="2715156"/>
            <a:chExt cx="4086659" cy="3869794"/>
          </a:xfrm>
        </p:grpSpPr>
        <p:pic>
          <p:nvPicPr>
            <p:cNvPr id="13" name="Picture 12" descr="DKE.pdf"/>
            <p:cNvPicPr>
              <a:picLocks noChangeAspect="1"/>
            </p:cNvPicPr>
            <p:nvPr/>
          </p:nvPicPr>
          <p:blipFill rotWithShape="1">
            <a:blip r:embed="rId9"/>
            <a:srcRect l="14493" t="24325" r="10194" b="27950"/>
            <a:stretch/>
          </p:blipFill>
          <p:spPr>
            <a:xfrm>
              <a:off x="5365750" y="2727170"/>
              <a:ext cx="3670404" cy="3368830"/>
            </a:xfrm>
            <a:prstGeom prst="rect">
              <a:avLst/>
            </a:prstGeom>
          </p:spPr>
        </p:pic>
        <p:pic>
          <p:nvPicPr>
            <p:cNvPr id="12" name="Picture 11" descr="Screen Shot 2015-03-01 at 8.14.28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6551" y="2928612"/>
              <a:ext cx="1127961" cy="762000"/>
            </a:xfrm>
            <a:prstGeom prst="rect">
              <a:avLst/>
            </a:prstGeom>
          </p:spPr>
        </p:pic>
        <p:sp>
          <p:nvSpPr>
            <p:cNvPr id="11" name="TextBox 10"/>
            <p:cNvSpPr txBox="1"/>
            <p:nvPr/>
          </p:nvSpPr>
          <p:spPr>
            <a:xfrm>
              <a:off x="5262193" y="5955270"/>
              <a:ext cx="301660" cy="369332"/>
            </a:xfrm>
            <a:prstGeom prst="rect">
              <a:avLst/>
            </a:prstGeom>
            <a:noFill/>
          </p:spPr>
          <p:txBody>
            <a:bodyPr wrap="none" rtlCol="0">
              <a:spAutoFit/>
            </a:bodyPr>
            <a:lstStyle/>
            <a:p>
              <a:r>
                <a:rPr lang="en-US" dirty="0" smtClean="0"/>
                <a:t>0</a:t>
              </a:r>
              <a:endParaRPr lang="en-US" dirty="0"/>
            </a:p>
          </p:txBody>
        </p:sp>
        <p:sp>
          <p:nvSpPr>
            <p:cNvPr id="27" name="TextBox 26"/>
            <p:cNvSpPr txBox="1"/>
            <p:nvPr/>
          </p:nvSpPr>
          <p:spPr>
            <a:xfrm>
              <a:off x="6087758" y="5948920"/>
              <a:ext cx="418654" cy="369332"/>
            </a:xfrm>
            <a:prstGeom prst="rect">
              <a:avLst/>
            </a:prstGeom>
            <a:noFill/>
          </p:spPr>
          <p:txBody>
            <a:bodyPr wrap="none" rtlCol="0">
              <a:spAutoFit/>
            </a:bodyPr>
            <a:lstStyle/>
            <a:p>
              <a:r>
                <a:rPr lang="en-US" dirty="0" smtClean="0"/>
                <a:t>24</a:t>
              </a:r>
              <a:endParaRPr lang="en-US" dirty="0"/>
            </a:p>
          </p:txBody>
        </p:sp>
        <p:sp>
          <p:nvSpPr>
            <p:cNvPr id="28" name="TextBox 27"/>
            <p:cNvSpPr txBox="1"/>
            <p:nvPr/>
          </p:nvSpPr>
          <p:spPr>
            <a:xfrm>
              <a:off x="6967363" y="5961620"/>
              <a:ext cx="418654" cy="369332"/>
            </a:xfrm>
            <a:prstGeom prst="rect">
              <a:avLst/>
            </a:prstGeom>
            <a:noFill/>
          </p:spPr>
          <p:txBody>
            <a:bodyPr wrap="none" rtlCol="0">
              <a:spAutoFit/>
            </a:bodyPr>
            <a:lstStyle/>
            <a:p>
              <a:r>
                <a:rPr lang="en-US" dirty="0" smtClean="0"/>
                <a:t>48</a:t>
              </a:r>
              <a:endParaRPr lang="en-US" dirty="0"/>
            </a:p>
          </p:txBody>
        </p:sp>
        <p:sp>
          <p:nvSpPr>
            <p:cNvPr id="29" name="TextBox 28"/>
            <p:cNvSpPr txBox="1"/>
            <p:nvPr/>
          </p:nvSpPr>
          <p:spPr>
            <a:xfrm>
              <a:off x="7850013" y="5955270"/>
              <a:ext cx="418654" cy="369332"/>
            </a:xfrm>
            <a:prstGeom prst="rect">
              <a:avLst/>
            </a:prstGeom>
            <a:noFill/>
          </p:spPr>
          <p:txBody>
            <a:bodyPr wrap="none" rtlCol="0">
              <a:spAutoFit/>
            </a:bodyPr>
            <a:lstStyle/>
            <a:p>
              <a:r>
                <a:rPr lang="en-US" dirty="0" smtClean="0"/>
                <a:t>72</a:t>
              </a:r>
              <a:endParaRPr lang="en-US" dirty="0"/>
            </a:p>
          </p:txBody>
        </p:sp>
        <p:sp>
          <p:nvSpPr>
            <p:cNvPr id="30" name="TextBox 29"/>
            <p:cNvSpPr txBox="1"/>
            <p:nvPr/>
          </p:nvSpPr>
          <p:spPr>
            <a:xfrm>
              <a:off x="8731250" y="5960590"/>
              <a:ext cx="418654" cy="369332"/>
            </a:xfrm>
            <a:prstGeom prst="rect">
              <a:avLst/>
            </a:prstGeom>
            <a:noFill/>
          </p:spPr>
          <p:txBody>
            <a:bodyPr wrap="none" rtlCol="0">
              <a:spAutoFit/>
            </a:bodyPr>
            <a:lstStyle/>
            <a:p>
              <a:r>
                <a:rPr lang="en-US" dirty="0" smtClean="0"/>
                <a:t>96</a:t>
              </a:r>
              <a:endParaRPr lang="en-US" dirty="0"/>
            </a:p>
          </p:txBody>
        </p:sp>
        <p:sp>
          <p:nvSpPr>
            <p:cNvPr id="20" name="TextBox 19"/>
            <p:cNvSpPr txBox="1"/>
            <p:nvPr/>
          </p:nvSpPr>
          <p:spPr>
            <a:xfrm>
              <a:off x="6343650" y="6215618"/>
              <a:ext cx="1962233" cy="369332"/>
            </a:xfrm>
            <a:prstGeom prst="rect">
              <a:avLst/>
            </a:prstGeom>
            <a:noFill/>
          </p:spPr>
          <p:txBody>
            <a:bodyPr wrap="none" rtlCol="0">
              <a:spAutoFit/>
            </a:bodyPr>
            <a:lstStyle/>
            <a:p>
              <a:r>
                <a:rPr lang="en-US" dirty="0"/>
                <a:t>s</a:t>
              </a:r>
              <a:r>
                <a:rPr lang="en-US" dirty="0" smtClean="0"/>
                <a:t>imulation time (h)</a:t>
              </a:r>
              <a:endParaRPr lang="en-US" dirty="0"/>
            </a:p>
          </p:txBody>
        </p:sp>
        <p:sp>
          <p:nvSpPr>
            <p:cNvPr id="33" name="TextBox 32"/>
            <p:cNvSpPr txBox="1"/>
            <p:nvPr/>
          </p:nvSpPr>
          <p:spPr>
            <a:xfrm>
              <a:off x="5181213" y="5218670"/>
              <a:ext cx="301660" cy="369332"/>
            </a:xfrm>
            <a:prstGeom prst="rect">
              <a:avLst/>
            </a:prstGeom>
            <a:noFill/>
          </p:spPr>
          <p:txBody>
            <a:bodyPr wrap="none" rtlCol="0">
              <a:spAutoFit/>
            </a:bodyPr>
            <a:lstStyle/>
            <a:p>
              <a:r>
                <a:rPr lang="en-US" dirty="0" smtClean="0"/>
                <a:t>0</a:t>
              </a:r>
              <a:endParaRPr lang="en-US" dirty="0"/>
            </a:p>
          </p:txBody>
        </p:sp>
        <p:sp>
          <p:nvSpPr>
            <p:cNvPr id="34" name="TextBox 33"/>
            <p:cNvSpPr txBox="1"/>
            <p:nvPr/>
          </p:nvSpPr>
          <p:spPr>
            <a:xfrm>
              <a:off x="5126828" y="5821404"/>
              <a:ext cx="372330" cy="369332"/>
            </a:xfrm>
            <a:prstGeom prst="rect">
              <a:avLst/>
            </a:prstGeom>
            <a:noFill/>
          </p:spPr>
          <p:txBody>
            <a:bodyPr wrap="none" rtlCol="0">
              <a:spAutoFit/>
            </a:bodyPr>
            <a:lstStyle/>
            <a:p>
              <a:r>
                <a:rPr lang="en-US" dirty="0" smtClean="0"/>
                <a:t>-5</a:t>
              </a:r>
              <a:endParaRPr lang="en-US" dirty="0"/>
            </a:p>
          </p:txBody>
        </p:sp>
        <p:sp>
          <p:nvSpPr>
            <p:cNvPr id="35" name="TextBox 34"/>
            <p:cNvSpPr txBox="1"/>
            <p:nvPr/>
          </p:nvSpPr>
          <p:spPr>
            <a:xfrm>
              <a:off x="5191206" y="4576804"/>
              <a:ext cx="301660" cy="369332"/>
            </a:xfrm>
            <a:prstGeom prst="rect">
              <a:avLst/>
            </a:prstGeom>
            <a:noFill/>
          </p:spPr>
          <p:txBody>
            <a:bodyPr wrap="none" rtlCol="0">
              <a:spAutoFit/>
            </a:bodyPr>
            <a:lstStyle/>
            <a:p>
              <a:r>
                <a:rPr lang="en-US" dirty="0" smtClean="0"/>
                <a:t>5</a:t>
              </a:r>
              <a:endParaRPr lang="en-US" dirty="0"/>
            </a:p>
          </p:txBody>
        </p:sp>
        <p:sp>
          <p:nvSpPr>
            <p:cNvPr id="36" name="TextBox 35"/>
            <p:cNvSpPr txBox="1"/>
            <p:nvPr/>
          </p:nvSpPr>
          <p:spPr>
            <a:xfrm>
              <a:off x="5080562" y="3314930"/>
              <a:ext cx="418654" cy="369332"/>
            </a:xfrm>
            <a:prstGeom prst="rect">
              <a:avLst/>
            </a:prstGeom>
            <a:noFill/>
          </p:spPr>
          <p:txBody>
            <a:bodyPr wrap="none" rtlCol="0">
              <a:spAutoFit/>
            </a:bodyPr>
            <a:lstStyle/>
            <a:p>
              <a:r>
                <a:rPr lang="en-US" dirty="0" smtClean="0"/>
                <a:t>15</a:t>
              </a:r>
              <a:endParaRPr lang="en-US" dirty="0"/>
            </a:p>
          </p:txBody>
        </p:sp>
        <p:sp>
          <p:nvSpPr>
            <p:cNvPr id="37" name="TextBox 36"/>
            <p:cNvSpPr txBox="1"/>
            <p:nvPr/>
          </p:nvSpPr>
          <p:spPr>
            <a:xfrm>
              <a:off x="5065566" y="3963449"/>
              <a:ext cx="418654" cy="369332"/>
            </a:xfrm>
            <a:prstGeom prst="rect">
              <a:avLst/>
            </a:prstGeom>
            <a:noFill/>
          </p:spPr>
          <p:txBody>
            <a:bodyPr wrap="none" rtlCol="0">
              <a:spAutoFit/>
            </a:bodyPr>
            <a:lstStyle/>
            <a:p>
              <a:r>
                <a:rPr lang="en-US" dirty="0" smtClean="0"/>
                <a:t>10</a:t>
              </a:r>
              <a:endParaRPr lang="en-US" dirty="0"/>
            </a:p>
          </p:txBody>
        </p:sp>
        <p:sp>
          <p:nvSpPr>
            <p:cNvPr id="38" name="TextBox 37"/>
            <p:cNvSpPr txBox="1"/>
            <p:nvPr/>
          </p:nvSpPr>
          <p:spPr>
            <a:xfrm>
              <a:off x="5063245" y="2715156"/>
              <a:ext cx="418654" cy="369332"/>
            </a:xfrm>
            <a:prstGeom prst="rect">
              <a:avLst/>
            </a:prstGeom>
            <a:noFill/>
          </p:spPr>
          <p:txBody>
            <a:bodyPr wrap="none" rtlCol="0">
              <a:spAutoFit/>
            </a:bodyPr>
            <a:lstStyle/>
            <a:p>
              <a:r>
                <a:rPr lang="en-US" dirty="0" smtClean="0"/>
                <a:t>20</a:t>
              </a:r>
              <a:endParaRPr lang="en-US" dirty="0"/>
            </a:p>
          </p:txBody>
        </p:sp>
      </p:grpSp>
      <p:sp>
        <p:nvSpPr>
          <p:cNvPr id="40" name="Rectangle 39"/>
          <p:cNvSpPr/>
          <p:nvPr/>
        </p:nvSpPr>
        <p:spPr>
          <a:xfrm>
            <a:off x="7049913" y="6066911"/>
            <a:ext cx="318004" cy="22225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862223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9379" y="3250776"/>
            <a:ext cx="8755749" cy="3348540"/>
            <a:chOff x="-57150" y="2539999"/>
            <a:chExt cx="9460599" cy="3486151"/>
          </a:xfrm>
        </p:grpSpPr>
        <p:pic>
          <p:nvPicPr>
            <p:cNvPr id="8" name="Picture 7" descr="tilt-SH5-SST27-Fakedry48_72.pdf"/>
            <p:cNvPicPr>
              <a:picLocks noChangeAspect="1"/>
            </p:cNvPicPr>
            <p:nvPr/>
          </p:nvPicPr>
          <p:blipFill rotWithShape="1">
            <a:blip r:embed="rId3">
              <a:extLst>
                <a:ext uri="{28A0092B-C50C-407E-A947-70E740481C1C}">
                  <a14:useLocalDpi xmlns:a14="http://schemas.microsoft.com/office/drawing/2010/main" val="0"/>
                </a:ext>
              </a:extLst>
            </a:blip>
            <a:srcRect t="25988" b="23456"/>
            <a:stretch/>
          </p:blipFill>
          <p:spPr>
            <a:xfrm>
              <a:off x="4074968" y="2539999"/>
              <a:ext cx="5328481" cy="3486151"/>
            </a:xfrm>
            <a:prstGeom prst="rect">
              <a:avLst/>
            </a:prstGeom>
          </p:spPr>
        </p:pic>
        <p:pic>
          <p:nvPicPr>
            <p:cNvPr id="11" name="Picture 10" descr="tilt-SH5-SST27-Fakedry48.pdf"/>
            <p:cNvPicPr>
              <a:picLocks noChangeAspect="1"/>
            </p:cNvPicPr>
            <p:nvPr/>
          </p:nvPicPr>
          <p:blipFill rotWithShape="1">
            <a:blip r:embed="rId4">
              <a:extLst>
                <a:ext uri="{28A0092B-C50C-407E-A947-70E740481C1C}">
                  <a14:useLocalDpi xmlns:a14="http://schemas.microsoft.com/office/drawing/2010/main" val="0"/>
                </a:ext>
              </a:extLst>
            </a:blip>
            <a:srcRect l="5544" t="25988" r="9020" b="23456"/>
            <a:stretch/>
          </p:blipFill>
          <p:spPr>
            <a:xfrm>
              <a:off x="-57150" y="2559049"/>
              <a:ext cx="4527550" cy="3467101"/>
            </a:xfrm>
            <a:prstGeom prst="rect">
              <a:avLst/>
            </a:prstGeom>
          </p:spPr>
        </p:pic>
      </p:grpSp>
      <p:sp>
        <p:nvSpPr>
          <p:cNvPr id="17" name="TextBox 16"/>
          <p:cNvSpPr txBox="1"/>
          <p:nvPr/>
        </p:nvSpPr>
        <p:spPr>
          <a:xfrm>
            <a:off x="1358827" y="896498"/>
            <a:ext cx="2180780" cy="400110"/>
          </a:xfrm>
          <a:prstGeom prst="rect">
            <a:avLst/>
          </a:prstGeom>
          <a:noFill/>
        </p:spPr>
        <p:txBody>
          <a:bodyPr wrap="none" rtlCol="0">
            <a:spAutoFit/>
          </a:bodyPr>
          <a:lstStyle/>
          <a:p>
            <a:r>
              <a:rPr lang="en-US" altLang="zh-CN" sz="2000" b="1" dirty="0" err="1" smtClean="0"/>
              <a:t>FakeDry</a:t>
            </a:r>
            <a:r>
              <a:rPr lang="en-US" altLang="zh-CN" sz="2000" b="1" dirty="0" smtClean="0"/>
              <a:t>: 48h - end</a:t>
            </a:r>
            <a:endParaRPr lang="en-US" sz="2000" b="1" dirty="0"/>
          </a:p>
        </p:txBody>
      </p:sp>
      <p:sp>
        <p:nvSpPr>
          <p:cNvPr id="18" name="TextBox 17"/>
          <p:cNvSpPr txBox="1"/>
          <p:nvPr/>
        </p:nvSpPr>
        <p:spPr>
          <a:xfrm>
            <a:off x="5571067" y="905030"/>
            <a:ext cx="2174018" cy="400110"/>
          </a:xfrm>
          <a:prstGeom prst="rect">
            <a:avLst/>
          </a:prstGeom>
          <a:noFill/>
        </p:spPr>
        <p:txBody>
          <a:bodyPr wrap="none" rtlCol="0">
            <a:spAutoFit/>
          </a:bodyPr>
          <a:lstStyle/>
          <a:p>
            <a:r>
              <a:rPr lang="en-US" altLang="zh-CN" sz="2000" b="1" dirty="0" err="1" smtClean="0"/>
              <a:t>FakeDry</a:t>
            </a:r>
            <a:r>
              <a:rPr lang="en-US" altLang="zh-CN" sz="2000" b="1" dirty="0" smtClean="0"/>
              <a:t>: 48h - 72h</a:t>
            </a:r>
            <a:endParaRPr lang="en-US" sz="2000" b="1" dirty="0"/>
          </a:p>
        </p:txBody>
      </p:sp>
      <p:grpSp>
        <p:nvGrpSpPr>
          <p:cNvPr id="19" name="Group 7"/>
          <p:cNvGrpSpPr>
            <a:grpSpLocks/>
          </p:cNvGrpSpPr>
          <p:nvPr/>
        </p:nvGrpSpPr>
        <p:grpSpPr bwMode="auto">
          <a:xfrm>
            <a:off x="64187" y="2"/>
            <a:ext cx="9079815" cy="657225"/>
            <a:chOff x="1" y="1"/>
            <a:chExt cx="18160006" cy="1314786"/>
          </a:xfrm>
        </p:grpSpPr>
        <p:pic>
          <p:nvPicPr>
            <p:cNvPr id="20" name="Picture 4" descr="penn-state-shield-logo.png"/>
            <p:cNvPicPr>
              <a:picLocks noChangeAspect="1"/>
            </p:cNvPicPr>
            <p:nvPr/>
          </p:nvPicPr>
          <p:blipFill>
            <a:blip r:embed="rId5">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penn-state-shield-logo.png"/>
            <p:cNvPicPr>
              <a:picLocks noChangeAspect="1"/>
            </p:cNvPicPr>
            <p:nvPr/>
          </p:nvPicPr>
          <p:blipFill rotWithShape="1">
            <a:blip r:embed="rId5">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p:cNvSpPr txBox="1"/>
          <p:nvPr/>
        </p:nvSpPr>
        <p:spPr>
          <a:xfrm>
            <a:off x="875246" y="241728"/>
            <a:ext cx="7933032" cy="461665"/>
          </a:xfrm>
          <a:prstGeom prst="rect">
            <a:avLst/>
          </a:prstGeom>
          <a:noFill/>
        </p:spPr>
        <p:txBody>
          <a:bodyPr wrap="none" rtlCol="0">
            <a:spAutoFit/>
          </a:bodyPr>
          <a:lstStyle/>
          <a:p>
            <a:pPr algn="ctr"/>
            <a:r>
              <a:rPr lang="en-US" sz="2400" b="1" dirty="0" smtClean="0">
                <a:solidFill>
                  <a:srgbClr val="008000"/>
                </a:solidFill>
                <a:latin typeface="Helvetica"/>
                <a:cs typeface="Helvetica"/>
              </a:rPr>
              <a:t>Fake Dry Sensitivity of Three Members in SH5-SST27</a:t>
            </a:r>
          </a:p>
        </p:txBody>
      </p:sp>
      <p:sp>
        <p:nvSpPr>
          <p:cNvPr id="3" name="Rectangle 2"/>
          <p:cNvSpPr/>
          <p:nvPr/>
        </p:nvSpPr>
        <p:spPr>
          <a:xfrm>
            <a:off x="1581151" y="1296609"/>
            <a:ext cx="2781300" cy="12179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a:spLocks/>
          </p:cNvSpPr>
          <p:nvPr/>
        </p:nvSpPr>
        <p:spPr>
          <a:xfrm>
            <a:off x="5683249" y="1296609"/>
            <a:ext cx="392091" cy="12179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dry48_V10.pdf"/>
          <p:cNvPicPr>
            <a:picLocks noChangeAspect="1"/>
          </p:cNvPicPr>
          <p:nvPr/>
        </p:nvPicPr>
        <p:blipFill rotWithShape="1">
          <a:blip r:embed="rId6">
            <a:extLst>
              <a:ext uri="{28A0092B-C50C-407E-A947-70E740481C1C}">
                <a14:useLocalDpi xmlns:a14="http://schemas.microsoft.com/office/drawing/2010/main" val="0"/>
              </a:ext>
            </a:extLst>
          </a:blip>
          <a:srcRect l="5545" t="24599" b="49475"/>
          <a:stretch/>
        </p:blipFill>
        <p:spPr>
          <a:xfrm>
            <a:off x="309380" y="1148259"/>
            <a:ext cx="4632601" cy="1707817"/>
          </a:xfrm>
          <a:prstGeom prst="rect">
            <a:avLst/>
          </a:prstGeom>
        </p:spPr>
      </p:pic>
      <p:pic>
        <p:nvPicPr>
          <p:cNvPr id="29" name="Picture 28" descr="dry4872_V10.pdf"/>
          <p:cNvPicPr>
            <a:picLocks noChangeAspect="1"/>
          </p:cNvPicPr>
          <p:nvPr/>
        </p:nvPicPr>
        <p:blipFill rotWithShape="1">
          <a:blip r:embed="rId7">
            <a:extLst>
              <a:ext uri="{28A0092B-C50C-407E-A947-70E740481C1C}">
                <a14:useLocalDpi xmlns:a14="http://schemas.microsoft.com/office/drawing/2010/main" val="0"/>
              </a:ext>
            </a:extLst>
          </a:blip>
          <a:srcRect t="23580" b="49013"/>
          <a:stretch/>
        </p:blipFill>
        <p:spPr>
          <a:xfrm>
            <a:off x="4145393" y="1081164"/>
            <a:ext cx="4904543" cy="1805406"/>
          </a:xfrm>
          <a:prstGeom prst="rect">
            <a:avLst/>
          </a:prstGeom>
        </p:spPr>
      </p:pic>
      <p:sp>
        <p:nvSpPr>
          <p:cNvPr id="30" name="TextBox 29"/>
          <p:cNvSpPr txBox="1"/>
          <p:nvPr/>
        </p:nvSpPr>
        <p:spPr>
          <a:xfrm>
            <a:off x="1358828" y="2916082"/>
            <a:ext cx="3045085" cy="400110"/>
          </a:xfrm>
          <a:prstGeom prst="rect">
            <a:avLst/>
          </a:prstGeom>
          <a:noFill/>
        </p:spPr>
        <p:txBody>
          <a:bodyPr wrap="square" rtlCol="0">
            <a:spAutoFit/>
          </a:bodyPr>
          <a:lstStyle/>
          <a:p>
            <a:r>
              <a:rPr lang="en-US" sz="2000" b="1" dirty="0" smtClean="0"/>
              <a:t>FakeDry48   tilt  </a:t>
            </a:r>
            <a:endParaRPr lang="en-US" sz="2000" b="1" dirty="0"/>
          </a:p>
        </p:txBody>
      </p:sp>
      <p:sp>
        <p:nvSpPr>
          <p:cNvPr id="31" name="TextBox 30"/>
          <p:cNvSpPr txBox="1"/>
          <p:nvPr/>
        </p:nvSpPr>
        <p:spPr>
          <a:xfrm>
            <a:off x="5683252" y="2916082"/>
            <a:ext cx="3045085" cy="400110"/>
          </a:xfrm>
          <a:prstGeom prst="rect">
            <a:avLst/>
          </a:prstGeom>
          <a:noFill/>
        </p:spPr>
        <p:txBody>
          <a:bodyPr wrap="square" rtlCol="0">
            <a:spAutoFit/>
          </a:bodyPr>
          <a:lstStyle/>
          <a:p>
            <a:r>
              <a:rPr lang="en-US" sz="2000" b="1" dirty="0" smtClean="0"/>
              <a:t>FakeDry48-72   tilt  </a:t>
            </a:r>
            <a:endParaRPr lang="en-US" sz="2000" b="1" dirty="0"/>
          </a:p>
        </p:txBody>
      </p:sp>
      <p:sp>
        <p:nvSpPr>
          <p:cNvPr id="4" name="Slide Number Placeholder 3"/>
          <p:cNvSpPr>
            <a:spLocks noGrp="1"/>
          </p:cNvSpPr>
          <p:nvPr>
            <p:ph type="sldNum" sz="quarter" idx="12"/>
          </p:nvPr>
        </p:nvSpPr>
        <p:spPr/>
        <p:txBody>
          <a:bodyPr/>
          <a:lstStyle/>
          <a:p>
            <a:fld id="{951AEF59-D748-CC47-BE4B-41DB3DA66D2C}" type="slidenum">
              <a:rPr lang="en-US" smtClean="0"/>
              <a:pPr/>
              <a:t>6</a:t>
            </a:fld>
            <a:endParaRPr lang="en-US"/>
          </a:p>
        </p:txBody>
      </p:sp>
    </p:spTree>
    <p:extLst>
      <p:ext uri="{BB962C8B-B14F-4D97-AF65-F5344CB8AC3E}">
        <p14:creationId xmlns:p14="http://schemas.microsoft.com/office/powerpoint/2010/main" val="8850818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a:grpSpLocks/>
          </p:cNvGrpSpPr>
          <p:nvPr/>
        </p:nvGrpSpPr>
        <p:grpSpPr bwMode="auto">
          <a:xfrm>
            <a:off x="64187" y="2"/>
            <a:ext cx="9079815" cy="657225"/>
            <a:chOff x="1" y="1"/>
            <a:chExt cx="18160006" cy="1314786"/>
          </a:xfrm>
        </p:grpSpPr>
        <p:pic>
          <p:nvPicPr>
            <p:cNvPr id="14" name="Picture 4" descr="penn-state-shield-logo.png"/>
            <p:cNvPicPr>
              <a:picLocks noChangeAspect="1"/>
            </p:cNvPicPr>
            <p:nvPr/>
          </p:nvPicPr>
          <p:blipFill>
            <a:blip r:embed="rId3">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penn-state-shield-logo.png"/>
            <p:cNvPicPr>
              <a:picLocks noChangeAspect="1"/>
            </p:cNvPicPr>
            <p:nvPr/>
          </p:nvPicPr>
          <p:blipFill rotWithShape="1">
            <a:blip r:embed="rId3">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902203" y="4253470"/>
            <a:ext cx="4279900" cy="1559401"/>
          </a:xfrm>
          <a:prstGeom prst="rect">
            <a:avLst/>
          </a:prstGeom>
          <a:noFill/>
        </p:spPr>
        <p:txBody>
          <a:bodyPr wrap="square" rtlCol="0">
            <a:spAutoFit/>
          </a:bodyPr>
          <a:lstStyle/>
          <a:p>
            <a:pPr marL="285750" indent="-285750">
              <a:lnSpc>
                <a:spcPct val="120000"/>
              </a:lnSpc>
              <a:buFont typeface="Arial"/>
              <a:buChar char="•"/>
            </a:pPr>
            <a:r>
              <a:rPr lang="en-US" sz="2000" dirty="0"/>
              <a:t>Increase correlation between tilt and RI </a:t>
            </a:r>
            <a:r>
              <a:rPr lang="en-US" sz="2000" dirty="0" smtClean="0"/>
              <a:t>onset from 24h-48h</a:t>
            </a:r>
          </a:p>
          <a:p>
            <a:pPr marL="285750" indent="-285750">
              <a:lnSpc>
                <a:spcPct val="120000"/>
              </a:lnSpc>
              <a:buFont typeface="Arial"/>
              <a:buChar char="•"/>
            </a:pPr>
            <a:r>
              <a:rPr lang="en-US" sz="2000" dirty="0" smtClean="0"/>
              <a:t>Sparse convection during 48h-120h causes the messy tilt change.</a:t>
            </a:r>
          </a:p>
        </p:txBody>
      </p:sp>
      <p:sp>
        <p:nvSpPr>
          <p:cNvPr id="15" name="TextBox 14"/>
          <p:cNvSpPr txBox="1"/>
          <p:nvPr/>
        </p:nvSpPr>
        <p:spPr>
          <a:xfrm>
            <a:off x="4864102" y="1223446"/>
            <a:ext cx="4229100" cy="2369880"/>
          </a:xfrm>
          <a:prstGeom prst="rect">
            <a:avLst/>
          </a:prstGeom>
          <a:noFill/>
        </p:spPr>
        <p:txBody>
          <a:bodyPr vert="horz" wrap="square" rtlCol="0">
            <a:spAutoFit/>
          </a:bodyPr>
          <a:lstStyle/>
          <a:p>
            <a:pPr marL="285750" indent="-285750">
              <a:lnSpc>
                <a:spcPct val="120000"/>
              </a:lnSpc>
              <a:buFont typeface="Arial"/>
              <a:buChar char="•"/>
            </a:pPr>
            <a:r>
              <a:rPr lang="en-US" sz="2000" dirty="0"/>
              <a:t>Increase correlation between tilt and RI </a:t>
            </a:r>
            <a:r>
              <a:rPr lang="en-US" sz="2000" dirty="0" smtClean="0"/>
              <a:t>onset from 24h-96h</a:t>
            </a:r>
          </a:p>
          <a:p>
            <a:pPr>
              <a:buFont typeface="Arial"/>
              <a:buChar char="•"/>
            </a:pPr>
            <a:r>
              <a:rPr lang="en-US" sz="2000" dirty="0">
                <a:solidFill>
                  <a:srgbClr val="0000FF"/>
                </a:solidFill>
              </a:rPr>
              <a:t> </a:t>
            </a:r>
            <a:r>
              <a:rPr lang="en-US" sz="2000" dirty="0" smtClean="0">
                <a:solidFill>
                  <a:srgbClr val="0000FF"/>
                </a:solidFill>
              </a:rPr>
              <a:t>   Larger </a:t>
            </a:r>
            <a:r>
              <a:rPr lang="en-US" sz="2000" dirty="0">
                <a:solidFill>
                  <a:srgbClr val="0000FF"/>
                </a:solidFill>
              </a:rPr>
              <a:t>tilt magnitude         </a:t>
            </a:r>
          </a:p>
          <a:p>
            <a:r>
              <a:rPr lang="en-US" sz="2000" dirty="0">
                <a:solidFill>
                  <a:srgbClr val="0000FF"/>
                </a:solidFill>
              </a:rPr>
              <a:t>         --&gt; longer onset </a:t>
            </a:r>
            <a:r>
              <a:rPr lang="en-US" sz="2000" dirty="0" smtClean="0">
                <a:solidFill>
                  <a:srgbClr val="0000FF"/>
                </a:solidFill>
              </a:rPr>
              <a:t>time</a:t>
            </a:r>
            <a:endParaRPr lang="en-US" sz="2000" dirty="0"/>
          </a:p>
          <a:p>
            <a:pPr>
              <a:buFont typeface="Arial"/>
              <a:buChar char="•"/>
            </a:pPr>
            <a:r>
              <a:rPr lang="en-US" sz="2000" dirty="0">
                <a:solidFill>
                  <a:srgbClr val="FF0000"/>
                </a:solidFill>
              </a:rPr>
              <a:t>  </a:t>
            </a:r>
            <a:r>
              <a:rPr lang="en-US" sz="2000" dirty="0" smtClean="0">
                <a:solidFill>
                  <a:srgbClr val="FF0000"/>
                </a:solidFill>
              </a:rPr>
              <a:t>  Larger </a:t>
            </a:r>
            <a:r>
              <a:rPr lang="en-US" sz="2000" dirty="0">
                <a:solidFill>
                  <a:srgbClr val="FF0000"/>
                </a:solidFill>
              </a:rPr>
              <a:t>tilt angle, </a:t>
            </a:r>
          </a:p>
          <a:p>
            <a:r>
              <a:rPr lang="en-US" sz="2000" dirty="0">
                <a:solidFill>
                  <a:srgbClr val="FF0000"/>
                </a:solidFill>
              </a:rPr>
              <a:t>    </a:t>
            </a:r>
            <a:r>
              <a:rPr lang="en-US" sz="2000" dirty="0" smtClean="0">
                <a:solidFill>
                  <a:srgbClr val="FF0000"/>
                </a:solidFill>
              </a:rPr>
              <a:t>  faster </a:t>
            </a:r>
            <a:r>
              <a:rPr lang="en-US" sz="2000" dirty="0">
                <a:solidFill>
                  <a:srgbClr val="FF0000"/>
                </a:solidFill>
              </a:rPr>
              <a:t>precession</a:t>
            </a:r>
          </a:p>
          <a:p>
            <a:r>
              <a:rPr lang="en-US" sz="2000" dirty="0">
                <a:solidFill>
                  <a:srgbClr val="FF0000"/>
                </a:solidFill>
              </a:rPr>
              <a:t>        </a:t>
            </a:r>
            <a:r>
              <a:rPr lang="en-US" sz="2000" dirty="0">
                <a:solidFill>
                  <a:srgbClr val="FF0000"/>
                </a:solidFill>
                <a:sym typeface="Wingdings"/>
              </a:rPr>
              <a:t>--&gt; earlier onset</a:t>
            </a:r>
            <a:endParaRPr lang="en-US" sz="2000" dirty="0" smtClean="0"/>
          </a:p>
        </p:txBody>
      </p:sp>
      <p:sp>
        <p:nvSpPr>
          <p:cNvPr id="6" name="TextBox 5"/>
          <p:cNvSpPr txBox="1"/>
          <p:nvPr/>
        </p:nvSpPr>
        <p:spPr>
          <a:xfrm>
            <a:off x="1731994" y="259319"/>
            <a:ext cx="6096541" cy="461665"/>
          </a:xfrm>
          <a:prstGeom prst="rect">
            <a:avLst/>
          </a:prstGeom>
          <a:noFill/>
        </p:spPr>
        <p:txBody>
          <a:bodyPr wrap="none" rtlCol="0">
            <a:spAutoFit/>
          </a:bodyPr>
          <a:lstStyle/>
          <a:p>
            <a:r>
              <a:rPr lang="en-US" sz="2400" b="1" dirty="0">
                <a:solidFill>
                  <a:srgbClr val="008000"/>
                </a:solidFill>
                <a:latin typeface="Helvetica"/>
                <a:cs typeface="Helvetica"/>
              </a:rPr>
              <a:t>Correlation of Tilt Vector &amp; RI onset time</a:t>
            </a:r>
          </a:p>
        </p:txBody>
      </p:sp>
      <p:sp>
        <p:nvSpPr>
          <p:cNvPr id="3" name="TextBox 2"/>
          <p:cNvSpPr txBox="1"/>
          <p:nvPr/>
        </p:nvSpPr>
        <p:spPr>
          <a:xfrm>
            <a:off x="2908300" y="657227"/>
            <a:ext cx="2692414" cy="430887"/>
          </a:xfrm>
          <a:prstGeom prst="rect">
            <a:avLst/>
          </a:prstGeom>
          <a:noFill/>
        </p:spPr>
        <p:txBody>
          <a:bodyPr wrap="none" rtlCol="0">
            <a:spAutoFit/>
          </a:bodyPr>
          <a:lstStyle/>
          <a:p>
            <a:r>
              <a:rPr lang="en-US" sz="2200" dirty="0" smtClean="0"/>
              <a:t>CORR( tilt(t,:), </a:t>
            </a:r>
            <a:r>
              <a:rPr lang="en-US" sz="2200" dirty="0" err="1" smtClean="0"/>
              <a:t>t_RI</a:t>
            </a:r>
            <a:r>
              <a:rPr lang="en-US" sz="2200" dirty="0" smtClean="0"/>
              <a:t>(:) )</a:t>
            </a:r>
            <a:endParaRPr lang="en-US" sz="2200" dirty="0"/>
          </a:p>
        </p:txBody>
      </p:sp>
      <p:sp>
        <p:nvSpPr>
          <p:cNvPr id="20" name="TextBox 19"/>
          <p:cNvSpPr txBox="1"/>
          <p:nvPr/>
        </p:nvSpPr>
        <p:spPr>
          <a:xfrm>
            <a:off x="241300" y="6330939"/>
            <a:ext cx="8704952" cy="369332"/>
          </a:xfrm>
          <a:prstGeom prst="rect">
            <a:avLst/>
          </a:prstGeom>
          <a:noFill/>
        </p:spPr>
        <p:txBody>
          <a:bodyPr wrap="none" rtlCol="0">
            <a:spAutoFit/>
          </a:bodyPr>
          <a:lstStyle/>
          <a:p>
            <a:r>
              <a:rPr lang="en-US" dirty="0" smtClean="0"/>
              <a:t>|</a:t>
            </a:r>
            <a:r>
              <a:rPr lang="en-US" dirty="0" err="1" smtClean="0"/>
              <a:t>Corr</a:t>
            </a:r>
            <a:r>
              <a:rPr lang="en-US" dirty="0" smtClean="0"/>
              <a:t>|&gt; 0.3 (80% confidence)   |</a:t>
            </a:r>
            <a:r>
              <a:rPr lang="en-US" dirty="0" err="1" smtClean="0"/>
              <a:t>Corr</a:t>
            </a:r>
            <a:r>
              <a:rPr lang="en-US" dirty="0" smtClean="0"/>
              <a:t>|&gt; 0.5 (95% confidence)   |</a:t>
            </a:r>
            <a:r>
              <a:rPr lang="en-US" dirty="0" err="1" smtClean="0"/>
              <a:t>Corr</a:t>
            </a:r>
            <a:r>
              <a:rPr lang="en-US" dirty="0"/>
              <a:t>|</a:t>
            </a:r>
            <a:r>
              <a:rPr lang="en-US" dirty="0" smtClean="0"/>
              <a:t>&gt; 0.7 (99% confidence)</a:t>
            </a:r>
            <a:endParaRPr lang="en-US" dirty="0"/>
          </a:p>
        </p:txBody>
      </p:sp>
      <p:pic>
        <p:nvPicPr>
          <p:cNvPr id="19" name="Picture 18" descr="fig6.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 y="1035052"/>
            <a:ext cx="4635500" cy="5448300"/>
          </a:xfrm>
          <a:prstGeom prst="rect">
            <a:avLst/>
          </a:prstGeom>
        </p:spPr>
      </p:pic>
      <p:sp>
        <p:nvSpPr>
          <p:cNvPr id="22" name="Oval 21"/>
          <p:cNvSpPr/>
          <p:nvPr/>
        </p:nvSpPr>
        <p:spPr>
          <a:xfrm>
            <a:off x="1867484" y="4297921"/>
            <a:ext cx="1726616" cy="101068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883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7136" y="1601946"/>
            <a:ext cx="8607869" cy="2450538"/>
            <a:chOff x="-177800" y="1151467"/>
            <a:chExt cx="9104954" cy="2556933"/>
          </a:xfrm>
        </p:grpSpPr>
        <p:pic>
          <p:nvPicPr>
            <p:cNvPr id="3" name="Picture 2" descr="SH5_heatazm_tilt_correlation2.pdf"/>
            <p:cNvPicPr>
              <a:picLocks noChangeAspect="1"/>
            </p:cNvPicPr>
            <p:nvPr/>
          </p:nvPicPr>
          <p:blipFill rotWithShape="1">
            <a:blip r:embed="rId3">
              <a:extLst>
                <a:ext uri="{28A0092B-C50C-407E-A947-70E740481C1C}">
                  <a14:useLocalDpi xmlns:a14="http://schemas.microsoft.com/office/drawing/2010/main" val="0"/>
                </a:ext>
              </a:extLst>
            </a:blip>
            <a:srcRect t="25926" r="19172" b="23232"/>
            <a:stretch/>
          </p:blipFill>
          <p:spPr>
            <a:xfrm>
              <a:off x="-177800" y="1151467"/>
              <a:ext cx="3141132" cy="2556933"/>
            </a:xfrm>
            <a:prstGeom prst="rect">
              <a:avLst/>
            </a:prstGeom>
          </p:spPr>
        </p:pic>
        <p:pic>
          <p:nvPicPr>
            <p:cNvPr id="4" name="Picture 3" descr="SH5_heatazm_RIonset_correlation2.pdf"/>
            <p:cNvPicPr>
              <a:picLocks noChangeAspect="1"/>
            </p:cNvPicPr>
            <p:nvPr/>
          </p:nvPicPr>
          <p:blipFill rotWithShape="1">
            <a:blip r:embed="rId4">
              <a:extLst>
                <a:ext uri="{28A0092B-C50C-407E-A947-70E740481C1C}">
                  <a14:useLocalDpi xmlns:a14="http://schemas.microsoft.com/office/drawing/2010/main" val="0"/>
                </a:ext>
              </a:extLst>
            </a:blip>
            <a:srcRect l="10685" t="25926" r="18944" b="23232"/>
            <a:stretch/>
          </p:blipFill>
          <p:spPr>
            <a:xfrm>
              <a:off x="2993699" y="1151467"/>
              <a:ext cx="2734733" cy="2556933"/>
            </a:xfrm>
            <a:prstGeom prst="rect">
              <a:avLst/>
            </a:prstGeom>
          </p:spPr>
        </p:pic>
        <p:pic>
          <p:nvPicPr>
            <p:cNvPr id="5" name="Picture 4" descr="SH5_Vazm_RIonset_correlation2.pdf"/>
            <p:cNvPicPr>
              <a:picLocks noChangeAspect="1"/>
            </p:cNvPicPr>
            <p:nvPr/>
          </p:nvPicPr>
          <p:blipFill rotWithShape="1">
            <a:blip r:embed="rId5">
              <a:extLst>
                <a:ext uri="{28A0092B-C50C-407E-A947-70E740481C1C}">
                  <a14:useLocalDpi xmlns:a14="http://schemas.microsoft.com/office/drawing/2010/main" val="0"/>
                </a:ext>
              </a:extLst>
            </a:blip>
            <a:srcRect l="10457" t="25926" r="7323" b="23232"/>
            <a:stretch/>
          </p:blipFill>
          <p:spPr>
            <a:xfrm>
              <a:off x="5731932" y="1151467"/>
              <a:ext cx="3195222" cy="2556933"/>
            </a:xfrm>
            <a:prstGeom prst="rect">
              <a:avLst/>
            </a:prstGeom>
          </p:spPr>
        </p:pic>
      </p:grpSp>
      <p:grpSp>
        <p:nvGrpSpPr>
          <p:cNvPr id="17" name="Group 7"/>
          <p:cNvGrpSpPr>
            <a:grpSpLocks/>
          </p:cNvGrpSpPr>
          <p:nvPr/>
        </p:nvGrpSpPr>
        <p:grpSpPr bwMode="auto">
          <a:xfrm>
            <a:off x="64187" y="2"/>
            <a:ext cx="9079815" cy="657225"/>
            <a:chOff x="1" y="1"/>
            <a:chExt cx="18160006" cy="1314786"/>
          </a:xfrm>
        </p:grpSpPr>
        <p:pic>
          <p:nvPicPr>
            <p:cNvPr id="18" name="Picture 4" descr="penn-state-shield-logo.png"/>
            <p:cNvPicPr>
              <a:picLocks noChangeAspect="1"/>
            </p:cNvPicPr>
            <p:nvPr/>
          </p:nvPicPr>
          <p:blipFill>
            <a:blip r:embed="rId6">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penn-state-shield-logo.png"/>
            <p:cNvPicPr>
              <a:picLocks noChangeAspect="1"/>
            </p:cNvPicPr>
            <p:nvPr/>
          </p:nvPicPr>
          <p:blipFill rotWithShape="1">
            <a:blip r:embed="rId6">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316778" y="228819"/>
            <a:ext cx="2527405" cy="461665"/>
          </a:xfrm>
          <a:prstGeom prst="rect">
            <a:avLst/>
          </a:prstGeom>
          <a:noFill/>
        </p:spPr>
        <p:txBody>
          <a:bodyPr wrap="none" rtlCol="0">
            <a:spAutoFit/>
          </a:bodyPr>
          <a:lstStyle/>
          <a:p>
            <a:r>
              <a:rPr lang="en-US" sz="2400" b="1" dirty="0" smtClean="0">
                <a:solidFill>
                  <a:srgbClr val="008000"/>
                </a:solidFill>
                <a:latin typeface="Helvetica"/>
                <a:cs typeface="Helvetica"/>
              </a:rPr>
              <a:t>Correlation </a:t>
            </a:r>
            <a:r>
              <a:rPr lang="en-US" sz="2400" b="1" dirty="0">
                <a:solidFill>
                  <a:srgbClr val="008000"/>
                </a:solidFill>
                <a:latin typeface="Helvetica"/>
                <a:cs typeface="Helvetica"/>
              </a:rPr>
              <a:t>M</a:t>
            </a:r>
            <a:r>
              <a:rPr lang="en-US" sz="2400" b="1" dirty="0" smtClean="0">
                <a:solidFill>
                  <a:srgbClr val="008000"/>
                </a:solidFill>
                <a:latin typeface="Helvetica"/>
                <a:cs typeface="Helvetica"/>
              </a:rPr>
              <a:t>ap </a:t>
            </a:r>
            <a:endParaRPr lang="en-US" sz="2400" b="1" dirty="0">
              <a:solidFill>
                <a:srgbClr val="008000"/>
              </a:solidFill>
              <a:latin typeface="Helvetica"/>
              <a:cs typeface="Helvetica"/>
            </a:endParaRPr>
          </a:p>
        </p:txBody>
      </p:sp>
      <p:sp>
        <p:nvSpPr>
          <p:cNvPr id="10" name="TextBox 9"/>
          <p:cNvSpPr txBox="1"/>
          <p:nvPr/>
        </p:nvSpPr>
        <p:spPr>
          <a:xfrm rot="16200000">
            <a:off x="-413847" y="2373188"/>
            <a:ext cx="1529836" cy="461665"/>
          </a:xfrm>
          <a:prstGeom prst="rect">
            <a:avLst/>
          </a:prstGeom>
          <a:noFill/>
        </p:spPr>
        <p:txBody>
          <a:bodyPr wrap="none" rtlCol="0">
            <a:spAutoFit/>
          </a:bodyPr>
          <a:lstStyle/>
          <a:p>
            <a:r>
              <a:rPr lang="en-US" sz="2400" b="1" dirty="0" smtClean="0"/>
              <a:t>SH5-SST27</a:t>
            </a:r>
            <a:endParaRPr lang="en-US" sz="2400" b="1" dirty="0"/>
          </a:p>
        </p:txBody>
      </p:sp>
      <p:sp>
        <p:nvSpPr>
          <p:cNvPr id="27" name="TextBox 26"/>
          <p:cNvSpPr txBox="1"/>
          <p:nvPr/>
        </p:nvSpPr>
        <p:spPr>
          <a:xfrm>
            <a:off x="6107319" y="840264"/>
            <a:ext cx="2412339" cy="841256"/>
          </a:xfrm>
          <a:prstGeom prst="rect">
            <a:avLst/>
          </a:prstGeom>
          <a:noFill/>
        </p:spPr>
        <p:txBody>
          <a:bodyPr wrap="none" rtlCol="0" anchor="t">
            <a:spAutoFit/>
          </a:bodyPr>
          <a:lstStyle/>
          <a:p>
            <a:pPr algn="ctr">
              <a:lnSpc>
                <a:spcPct val="80000"/>
              </a:lnSpc>
            </a:pPr>
            <a:r>
              <a:rPr lang="en-US" sz="2000" dirty="0" smtClean="0"/>
              <a:t>10m Tangential Wind</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2" name="TextBox 31"/>
          <p:cNvSpPr txBox="1"/>
          <p:nvPr/>
        </p:nvSpPr>
        <p:spPr>
          <a:xfrm>
            <a:off x="3801287"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3" name="TextBox 32"/>
          <p:cNvSpPr txBox="1"/>
          <p:nvPr/>
        </p:nvSpPr>
        <p:spPr>
          <a:xfrm>
            <a:off x="1158429"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Tilt magnitude</a:t>
            </a:r>
            <a:endParaRPr lang="en-US" sz="2000" dirty="0"/>
          </a:p>
        </p:txBody>
      </p:sp>
      <p:sp>
        <p:nvSpPr>
          <p:cNvPr id="13" name="TextBox 12"/>
          <p:cNvSpPr txBox="1"/>
          <p:nvPr/>
        </p:nvSpPr>
        <p:spPr>
          <a:xfrm>
            <a:off x="732343" y="4166930"/>
            <a:ext cx="7689263" cy="2554545"/>
          </a:xfrm>
          <a:prstGeom prst="rect">
            <a:avLst/>
          </a:prstGeom>
          <a:noFill/>
        </p:spPr>
        <p:txBody>
          <a:bodyPr wrap="square" rtlCol="0">
            <a:spAutoFit/>
          </a:bodyPr>
          <a:lstStyle/>
          <a:p>
            <a:pPr marL="285750" indent="-285750">
              <a:buFont typeface="Arial"/>
              <a:buChar char="•"/>
            </a:pPr>
            <a:r>
              <a:rPr lang="en-US" sz="2000" dirty="0" smtClean="0"/>
              <a:t>Stronger convection closer to center </a:t>
            </a:r>
            <a:r>
              <a:rPr lang="en-US" sz="2000" dirty="0">
                <a:sym typeface="Wingdings"/>
              </a:rPr>
              <a:t></a:t>
            </a:r>
            <a:r>
              <a:rPr lang="en-US" sz="2000" dirty="0" smtClean="0"/>
              <a:t> smaller tilt</a:t>
            </a:r>
          </a:p>
          <a:p>
            <a:pPr marL="285750" indent="-285750">
              <a:buFont typeface="Arial"/>
              <a:buChar char="•"/>
            </a:pPr>
            <a:r>
              <a:rPr lang="en-US" sz="2000" dirty="0" smtClean="0"/>
              <a:t>Stronger convection farther away from center </a:t>
            </a:r>
            <a:r>
              <a:rPr lang="en-US" sz="2000" dirty="0" smtClean="0">
                <a:sym typeface="Wingdings"/>
              </a:rPr>
              <a:t> larger tilt</a:t>
            </a:r>
            <a:r>
              <a:rPr lang="en-US" sz="2000" dirty="0" smtClean="0"/>
              <a:t> </a:t>
            </a:r>
          </a:p>
          <a:p>
            <a:pPr marL="285750" indent="-285750">
              <a:buFont typeface="Arial"/>
              <a:buChar char="•"/>
            </a:pPr>
            <a:endParaRPr lang="en-US" sz="2000" dirty="0"/>
          </a:p>
          <a:p>
            <a:pPr marL="285750" indent="-285750">
              <a:buFont typeface="Arial"/>
              <a:buChar char="•"/>
            </a:pPr>
            <a:r>
              <a:rPr lang="en-US" sz="2000" dirty="0" smtClean="0"/>
              <a:t>Stronger convection closer to center </a:t>
            </a:r>
            <a:r>
              <a:rPr lang="en-US" sz="2000" dirty="0" smtClean="0">
                <a:sym typeface="Wingdings"/>
              </a:rPr>
              <a:t> earlier RI onset</a:t>
            </a:r>
          </a:p>
          <a:p>
            <a:pPr marL="285750" indent="-285750">
              <a:buFont typeface="Arial"/>
              <a:buChar char="•"/>
            </a:pPr>
            <a:r>
              <a:rPr lang="en-US" sz="2000" dirty="0" smtClean="0">
                <a:sym typeface="Wingdings"/>
              </a:rPr>
              <a:t>Stronger convection farther away from center  later RI onset</a:t>
            </a:r>
          </a:p>
          <a:p>
            <a:pPr marL="285750" indent="-285750">
              <a:buFont typeface="Arial"/>
              <a:buChar char="•"/>
            </a:pPr>
            <a:endParaRPr lang="en-US" sz="2000" dirty="0">
              <a:sym typeface="Wingdings"/>
            </a:endParaRPr>
          </a:p>
          <a:p>
            <a:pPr marL="285750" indent="-285750">
              <a:buFont typeface="Arial"/>
              <a:buChar char="•"/>
            </a:pPr>
            <a:r>
              <a:rPr lang="en-US" sz="2000" dirty="0" smtClean="0">
                <a:sym typeface="Wingdings"/>
              </a:rPr>
              <a:t>Stronger tangential wind closer to center  earlier RI onset</a:t>
            </a:r>
          </a:p>
          <a:p>
            <a:pPr marL="285750" indent="-285750">
              <a:buFont typeface="Arial"/>
              <a:buChar char="•"/>
            </a:pPr>
            <a:r>
              <a:rPr lang="en-US" sz="2000" dirty="0" smtClean="0">
                <a:sym typeface="Wingdings"/>
              </a:rPr>
              <a:t>Stronger tangential wind farther away from center  later RI onset</a:t>
            </a:r>
            <a:endParaRPr lang="en-US" sz="2000" dirty="0"/>
          </a:p>
        </p:txBody>
      </p:sp>
      <p:sp>
        <p:nvSpPr>
          <p:cNvPr id="6" name="Slide Number Placeholder 5"/>
          <p:cNvSpPr>
            <a:spLocks noGrp="1"/>
          </p:cNvSpPr>
          <p:nvPr>
            <p:ph type="sldNum" sz="quarter" idx="12"/>
          </p:nvPr>
        </p:nvSpPr>
        <p:spPr/>
        <p:txBody>
          <a:bodyPr/>
          <a:lstStyle/>
          <a:p>
            <a:fld id="{951AEF59-D748-CC47-BE4B-41DB3DA66D2C}" type="slidenum">
              <a:rPr lang="en-US" smtClean="0"/>
              <a:pPr/>
              <a:t>8</a:t>
            </a:fld>
            <a:endParaRPr lang="en-US"/>
          </a:p>
        </p:txBody>
      </p:sp>
    </p:spTree>
    <p:extLst>
      <p:ext uri="{BB962C8B-B14F-4D97-AF65-F5344CB8AC3E}">
        <p14:creationId xmlns:p14="http://schemas.microsoft.com/office/powerpoint/2010/main" val="1419502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7137" y="1601948"/>
            <a:ext cx="8676215" cy="5071479"/>
            <a:chOff x="-177800" y="1151467"/>
            <a:chExt cx="9177247" cy="5291667"/>
          </a:xfrm>
        </p:grpSpPr>
        <p:pic>
          <p:nvPicPr>
            <p:cNvPr id="3" name="Picture 2" descr="SH5_heatazm_tilt_correlation2.pdf"/>
            <p:cNvPicPr>
              <a:picLocks noChangeAspect="1"/>
            </p:cNvPicPr>
            <p:nvPr/>
          </p:nvPicPr>
          <p:blipFill rotWithShape="1">
            <a:blip r:embed="rId3">
              <a:extLst>
                <a:ext uri="{28A0092B-C50C-407E-A947-70E740481C1C}">
                  <a14:useLocalDpi xmlns:a14="http://schemas.microsoft.com/office/drawing/2010/main" val="0"/>
                </a:ext>
              </a:extLst>
            </a:blip>
            <a:srcRect t="25926" r="19172" b="23232"/>
            <a:stretch/>
          </p:blipFill>
          <p:spPr>
            <a:xfrm>
              <a:off x="-177800" y="1151467"/>
              <a:ext cx="3141132" cy="2556933"/>
            </a:xfrm>
            <a:prstGeom prst="rect">
              <a:avLst/>
            </a:prstGeom>
          </p:spPr>
        </p:pic>
        <p:pic>
          <p:nvPicPr>
            <p:cNvPr id="4" name="Picture 3" descr="SH5_heatazm_RIonset_correlation2.pdf"/>
            <p:cNvPicPr>
              <a:picLocks noChangeAspect="1"/>
            </p:cNvPicPr>
            <p:nvPr/>
          </p:nvPicPr>
          <p:blipFill rotWithShape="1">
            <a:blip r:embed="rId4">
              <a:extLst>
                <a:ext uri="{28A0092B-C50C-407E-A947-70E740481C1C}">
                  <a14:useLocalDpi xmlns:a14="http://schemas.microsoft.com/office/drawing/2010/main" val="0"/>
                </a:ext>
              </a:extLst>
            </a:blip>
            <a:srcRect l="10685" t="25926" r="18944" b="23232"/>
            <a:stretch/>
          </p:blipFill>
          <p:spPr>
            <a:xfrm>
              <a:off x="2993699" y="1151467"/>
              <a:ext cx="2734733" cy="2556933"/>
            </a:xfrm>
            <a:prstGeom prst="rect">
              <a:avLst/>
            </a:prstGeom>
          </p:spPr>
        </p:pic>
        <p:pic>
          <p:nvPicPr>
            <p:cNvPr id="5" name="Picture 4" descr="SH5_Vazm_RIonset_correlation2.pdf"/>
            <p:cNvPicPr>
              <a:picLocks noChangeAspect="1"/>
            </p:cNvPicPr>
            <p:nvPr/>
          </p:nvPicPr>
          <p:blipFill rotWithShape="1">
            <a:blip r:embed="rId5">
              <a:extLst>
                <a:ext uri="{28A0092B-C50C-407E-A947-70E740481C1C}">
                  <a14:useLocalDpi xmlns:a14="http://schemas.microsoft.com/office/drawing/2010/main" val="0"/>
                </a:ext>
              </a:extLst>
            </a:blip>
            <a:srcRect l="10458" t="25926" r="5461" b="23232"/>
            <a:stretch/>
          </p:blipFill>
          <p:spPr>
            <a:xfrm>
              <a:off x="5731932" y="1151467"/>
              <a:ext cx="3267515" cy="2556933"/>
            </a:xfrm>
            <a:prstGeom prst="rect">
              <a:avLst/>
            </a:prstGeom>
          </p:spPr>
        </p:pic>
        <p:pic>
          <p:nvPicPr>
            <p:cNvPr id="6" name="Picture 5" descr="SH6_Vazm_RIonset_correlation2.pdf"/>
            <p:cNvPicPr>
              <a:picLocks noChangeAspect="1"/>
            </p:cNvPicPr>
            <p:nvPr/>
          </p:nvPicPr>
          <p:blipFill rotWithShape="1">
            <a:blip r:embed="rId6">
              <a:extLst>
                <a:ext uri="{28A0092B-C50C-407E-A947-70E740481C1C}">
                  <a14:useLocalDpi xmlns:a14="http://schemas.microsoft.com/office/drawing/2010/main" val="0"/>
                </a:ext>
              </a:extLst>
            </a:blip>
            <a:srcRect l="10458" t="25421" r="5461" b="22054"/>
            <a:stretch/>
          </p:blipFill>
          <p:spPr>
            <a:xfrm>
              <a:off x="5731933" y="3801533"/>
              <a:ext cx="3267514" cy="2641601"/>
            </a:xfrm>
            <a:prstGeom prst="rect">
              <a:avLst/>
            </a:prstGeom>
          </p:spPr>
        </p:pic>
        <p:pic>
          <p:nvPicPr>
            <p:cNvPr id="7" name="Picture 6" descr="SH6_heatazm_RIonset_correlation2.pdf"/>
            <p:cNvPicPr>
              <a:picLocks noChangeAspect="1"/>
            </p:cNvPicPr>
            <p:nvPr/>
          </p:nvPicPr>
          <p:blipFill rotWithShape="1">
            <a:blip r:embed="rId7">
              <a:extLst>
                <a:ext uri="{28A0092B-C50C-407E-A947-70E740481C1C}">
                  <a14:useLocalDpi xmlns:a14="http://schemas.microsoft.com/office/drawing/2010/main" val="0"/>
                </a:ext>
              </a:extLst>
            </a:blip>
            <a:srcRect l="11111" t="25421" r="19608" b="22054"/>
            <a:stretch/>
          </p:blipFill>
          <p:spPr>
            <a:xfrm>
              <a:off x="2993699" y="3801533"/>
              <a:ext cx="2692400" cy="2641601"/>
            </a:xfrm>
            <a:prstGeom prst="rect">
              <a:avLst/>
            </a:prstGeom>
          </p:spPr>
        </p:pic>
        <p:pic>
          <p:nvPicPr>
            <p:cNvPr id="8" name="Picture 7" descr="SH6_heatazm_tilt_correlation2.pdf"/>
            <p:cNvPicPr>
              <a:picLocks noChangeAspect="1"/>
            </p:cNvPicPr>
            <p:nvPr/>
          </p:nvPicPr>
          <p:blipFill rotWithShape="1">
            <a:blip r:embed="rId8">
              <a:extLst>
                <a:ext uri="{28A0092B-C50C-407E-A947-70E740481C1C}">
                  <a14:useLocalDpi xmlns:a14="http://schemas.microsoft.com/office/drawing/2010/main" val="0"/>
                </a:ext>
              </a:extLst>
            </a:blip>
            <a:srcRect t="25421" r="19172" b="22054"/>
            <a:stretch/>
          </p:blipFill>
          <p:spPr>
            <a:xfrm>
              <a:off x="-177800" y="3801533"/>
              <a:ext cx="3141132" cy="2641601"/>
            </a:xfrm>
            <a:prstGeom prst="rect">
              <a:avLst/>
            </a:prstGeom>
          </p:spPr>
        </p:pic>
      </p:grpSp>
      <p:grpSp>
        <p:nvGrpSpPr>
          <p:cNvPr id="17" name="Group 7"/>
          <p:cNvGrpSpPr>
            <a:grpSpLocks/>
          </p:cNvGrpSpPr>
          <p:nvPr/>
        </p:nvGrpSpPr>
        <p:grpSpPr bwMode="auto">
          <a:xfrm>
            <a:off x="64187" y="2"/>
            <a:ext cx="9079815" cy="657225"/>
            <a:chOff x="1" y="1"/>
            <a:chExt cx="18160006" cy="1314786"/>
          </a:xfrm>
        </p:grpSpPr>
        <p:pic>
          <p:nvPicPr>
            <p:cNvPr id="18" name="Picture 4" descr="penn-state-shield-logo.png"/>
            <p:cNvPicPr>
              <a:picLocks noChangeAspect="1"/>
            </p:cNvPicPr>
            <p:nvPr/>
          </p:nvPicPr>
          <p:blipFill>
            <a:blip r:embed="rId9">
              <a:extLst>
                <a:ext uri="{28A0092B-C50C-407E-A947-70E740481C1C}">
                  <a14:useLocalDpi xmlns:a14="http://schemas.microsoft.com/office/drawing/2010/main" val="0"/>
                </a:ext>
              </a:extLst>
            </a:blip>
            <a:srcRect b="18922"/>
            <a:stretch>
              <a:fillRect/>
            </a:stretch>
          </p:blipFill>
          <p:spPr bwMode="auto">
            <a:xfrm>
              <a:off x="1" y="1"/>
              <a:ext cx="2403164" cy="131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penn-state-shield-logo.png"/>
            <p:cNvPicPr>
              <a:picLocks noChangeAspect="1"/>
            </p:cNvPicPr>
            <p:nvPr/>
          </p:nvPicPr>
          <p:blipFill rotWithShape="1">
            <a:blip r:embed="rId9">
              <a:extLst>
                <a:ext uri="{28A0092B-C50C-407E-A947-70E740481C1C}">
                  <a14:useLocalDpi xmlns:a14="http://schemas.microsoft.com/office/drawing/2010/main" val="0"/>
                </a:ext>
              </a:extLst>
            </a:blip>
            <a:srcRect l="72138" t="21086" r="963" b="59920"/>
            <a:stretch/>
          </p:blipFill>
          <p:spPr bwMode="auto">
            <a:xfrm>
              <a:off x="2357534" y="342234"/>
              <a:ext cx="15802473" cy="30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316778" y="228819"/>
            <a:ext cx="2527405" cy="461665"/>
          </a:xfrm>
          <a:prstGeom prst="rect">
            <a:avLst/>
          </a:prstGeom>
          <a:noFill/>
        </p:spPr>
        <p:txBody>
          <a:bodyPr wrap="none" rtlCol="0">
            <a:spAutoFit/>
          </a:bodyPr>
          <a:lstStyle/>
          <a:p>
            <a:r>
              <a:rPr lang="en-US" sz="2400" b="1" dirty="0" smtClean="0">
                <a:solidFill>
                  <a:srgbClr val="008000"/>
                </a:solidFill>
                <a:latin typeface="Helvetica"/>
                <a:cs typeface="Helvetica"/>
              </a:rPr>
              <a:t>Correlation </a:t>
            </a:r>
            <a:r>
              <a:rPr lang="en-US" sz="2400" b="1" dirty="0">
                <a:solidFill>
                  <a:srgbClr val="008000"/>
                </a:solidFill>
                <a:latin typeface="Helvetica"/>
                <a:cs typeface="Helvetica"/>
              </a:rPr>
              <a:t>M</a:t>
            </a:r>
            <a:r>
              <a:rPr lang="en-US" sz="2400" b="1" dirty="0" smtClean="0">
                <a:solidFill>
                  <a:srgbClr val="008000"/>
                </a:solidFill>
                <a:latin typeface="Helvetica"/>
                <a:cs typeface="Helvetica"/>
              </a:rPr>
              <a:t>ap </a:t>
            </a:r>
            <a:endParaRPr lang="en-US" sz="2400" b="1" dirty="0">
              <a:solidFill>
                <a:srgbClr val="008000"/>
              </a:solidFill>
              <a:latin typeface="Helvetica"/>
              <a:cs typeface="Helvetica"/>
            </a:endParaRPr>
          </a:p>
        </p:txBody>
      </p:sp>
      <p:sp>
        <p:nvSpPr>
          <p:cNvPr id="10" name="TextBox 9"/>
          <p:cNvSpPr txBox="1"/>
          <p:nvPr/>
        </p:nvSpPr>
        <p:spPr>
          <a:xfrm rot="16200000">
            <a:off x="-413847" y="2373188"/>
            <a:ext cx="1529836" cy="461665"/>
          </a:xfrm>
          <a:prstGeom prst="rect">
            <a:avLst/>
          </a:prstGeom>
          <a:noFill/>
        </p:spPr>
        <p:txBody>
          <a:bodyPr wrap="none" rtlCol="0">
            <a:spAutoFit/>
          </a:bodyPr>
          <a:lstStyle/>
          <a:p>
            <a:r>
              <a:rPr lang="en-US" sz="2400" b="1" dirty="0" smtClean="0"/>
              <a:t>SH5-SST27</a:t>
            </a:r>
            <a:endParaRPr lang="en-US" sz="2400" b="1" dirty="0"/>
          </a:p>
        </p:txBody>
      </p:sp>
      <p:sp>
        <p:nvSpPr>
          <p:cNvPr id="26" name="TextBox 25"/>
          <p:cNvSpPr txBox="1"/>
          <p:nvPr/>
        </p:nvSpPr>
        <p:spPr>
          <a:xfrm rot="16200000">
            <a:off x="-413847" y="5097341"/>
            <a:ext cx="1529836" cy="461665"/>
          </a:xfrm>
          <a:prstGeom prst="rect">
            <a:avLst/>
          </a:prstGeom>
          <a:noFill/>
        </p:spPr>
        <p:txBody>
          <a:bodyPr wrap="none" rtlCol="0">
            <a:spAutoFit/>
          </a:bodyPr>
          <a:lstStyle/>
          <a:p>
            <a:r>
              <a:rPr lang="en-US" sz="2400" b="1" dirty="0" smtClean="0"/>
              <a:t>SH6-SST27</a:t>
            </a:r>
            <a:endParaRPr lang="en-US" sz="2400" b="1" dirty="0"/>
          </a:p>
        </p:txBody>
      </p:sp>
      <p:sp>
        <p:nvSpPr>
          <p:cNvPr id="27" name="TextBox 26"/>
          <p:cNvSpPr txBox="1"/>
          <p:nvPr/>
        </p:nvSpPr>
        <p:spPr>
          <a:xfrm>
            <a:off x="6107319" y="840264"/>
            <a:ext cx="2412339" cy="841256"/>
          </a:xfrm>
          <a:prstGeom prst="rect">
            <a:avLst/>
          </a:prstGeom>
          <a:noFill/>
        </p:spPr>
        <p:txBody>
          <a:bodyPr wrap="none" rtlCol="0" anchor="t">
            <a:spAutoFit/>
          </a:bodyPr>
          <a:lstStyle/>
          <a:p>
            <a:pPr algn="ctr">
              <a:lnSpc>
                <a:spcPct val="80000"/>
              </a:lnSpc>
            </a:pPr>
            <a:r>
              <a:rPr lang="en-US" sz="2000" dirty="0" smtClean="0"/>
              <a:t>10m Tangential Wind</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2" name="TextBox 31"/>
          <p:cNvSpPr txBox="1"/>
          <p:nvPr/>
        </p:nvSpPr>
        <p:spPr>
          <a:xfrm>
            <a:off x="3801287"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RI onset</a:t>
            </a:r>
            <a:endParaRPr lang="en-US" sz="2000" dirty="0"/>
          </a:p>
        </p:txBody>
      </p:sp>
      <p:sp>
        <p:nvSpPr>
          <p:cNvPr id="33" name="TextBox 32"/>
          <p:cNvSpPr txBox="1"/>
          <p:nvPr/>
        </p:nvSpPr>
        <p:spPr>
          <a:xfrm>
            <a:off x="1158429" y="841098"/>
            <a:ext cx="1874707" cy="841256"/>
          </a:xfrm>
          <a:prstGeom prst="rect">
            <a:avLst/>
          </a:prstGeom>
          <a:noFill/>
        </p:spPr>
        <p:txBody>
          <a:bodyPr wrap="none" rtlCol="0" anchor="t">
            <a:spAutoFit/>
          </a:bodyPr>
          <a:lstStyle/>
          <a:p>
            <a:pPr algn="ctr">
              <a:lnSpc>
                <a:spcPct val="80000"/>
              </a:lnSpc>
            </a:pPr>
            <a:r>
              <a:rPr lang="en-US" sz="2000" dirty="0" smtClean="0"/>
              <a:t>Diabatic heating </a:t>
            </a:r>
          </a:p>
          <a:p>
            <a:pPr algn="ctr">
              <a:lnSpc>
                <a:spcPct val="80000"/>
              </a:lnSpc>
            </a:pPr>
            <a:r>
              <a:rPr lang="en-US" sz="2000" dirty="0" smtClean="0"/>
              <a:t>vs.</a:t>
            </a:r>
          </a:p>
          <a:p>
            <a:pPr algn="ctr">
              <a:lnSpc>
                <a:spcPct val="80000"/>
              </a:lnSpc>
            </a:pPr>
            <a:r>
              <a:rPr lang="en-US" sz="2000" dirty="0" smtClean="0"/>
              <a:t> Tilt magnitude</a:t>
            </a:r>
            <a:endParaRPr lang="en-US" sz="2000" dirty="0"/>
          </a:p>
        </p:txBody>
      </p:sp>
      <p:sp>
        <p:nvSpPr>
          <p:cNvPr id="12" name="Slide Number Placeholder 11"/>
          <p:cNvSpPr>
            <a:spLocks noGrp="1"/>
          </p:cNvSpPr>
          <p:nvPr>
            <p:ph type="sldNum" sz="quarter" idx="12"/>
          </p:nvPr>
        </p:nvSpPr>
        <p:spPr/>
        <p:txBody>
          <a:bodyPr/>
          <a:lstStyle/>
          <a:p>
            <a:fld id="{951AEF59-D748-CC47-BE4B-41DB3DA66D2C}" type="slidenum">
              <a:rPr lang="en-US" smtClean="0"/>
              <a:pPr/>
              <a:t>9</a:t>
            </a:fld>
            <a:endParaRPr lang="en-US"/>
          </a:p>
        </p:txBody>
      </p:sp>
    </p:spTree>
    <p:extLst>
      <p:ext uri="{BB962C8B-B14F-4D97-AF65-F5344CB8AC3E}">
        <p14:creationId xmlns:p14="http://schemas.microsoft.com/office/powerpoint/2010/main" val="1682482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8088</TotalTime>
  <Words>2046</Words>
  <Application>Microsoft Macintosh PowerPoint</Application>
  <PresentationFormat>On-screen Show (4:3)</PresentationFormat>
  <Paragraphs>341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Dandan Tao</dc:creator>
  <cp:lastModifiedBy>Dandan Tao</cp:lastModifiedBy>
  <cp:revision>1454</cp:revision>
  <cp:lastPrinted>2015-03-06T05:25:43Z</cp:lastPrinted>
  <dcterms:created xsi:type="dcterms:W3CDTF">2015-03-06T05:17:04Z</dcterms:created>
  <dcterms:modified xsi:type="dcterms:W3CDTF">2015-05-01T01:27:59Z</dcterms:modified>
</cp:coreProperties>
</file>