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  <p:sldId id="272" r:id="rId16"/>
    <p:sldId id="273" r:id="rId17"/>
    <p:sldId id="276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3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5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29B1-E5A8-1F4A-850B-C3F9171EF0CA}" type="datetimeFigureOut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DB01-C6D3-394B-9D9E-1563EF75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8142" y="36285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Predictability and dynamics of the rapid intensification of Hurricane </a:t>
            </a:r>
            <a:r>
              <a:rPr lang="en-US" sz="3200" dirty="0" err="1" smtClean="0">
                <a:solidFill>
                  <a:srgbClr val="FFFFFF"/>
                </a:solidFill>
              </a:rPr>
              <a:t>Edouard</a:t>
            </a:r>
            <a:r>
              <a:rPr lang="en-US" sz="3200" dirty="0" smtClean="0">
                <a:solidFill>
                  <a:srgbClr val="FFFFFF"/>
                </a:solidFill>
              </a:rPr>
              <a:t> (2014)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4429" y="5236810"/>
            <a:ext cx="644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Erin </a:t>
            </a:r>
            <a:r>
              <a:rPr lang="en-US" sz="2400" dirty="0" err="1" smtClean="0">
                <a:solidFill>
                  <a:srgbClr val="FFFFFF"/>
                </a:solidFill>
              </a:rPr>
              <a:t>Munsell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Spring 2015 Group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Meeting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April 30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smtClean="0">
                <a:solidFill>
                  <a:srgbClr val="FFFFFF"/>
                </a:solidFill>
              </a:rPr>
              <a:t>2015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Screen Shot 2014-12-10 at 1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6" y="2630714"/>
            <a:ext cx="6263634" cy="4175756"/>
          </a:xfrm>
          <a:prstGeom prst="rect">
            <a:avLst/>
          </a:prstGeom>
        </p:spPr>
      </p:pic>
      <p:pic>
        <p:nvPicPr>
          <p:cNvPr id="10" name="Picture 9" descr="Screen Shot 2014-12-10 at 1.46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/>
          <a:stretch/>
        </p:blipFill>
        <p:spPr>
          <a:xfrm>
            <a:off x="54429" y="97502"/>
            <a:ext cx="4898571" cy="38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bz_winds_comp_D2_stormcent_RItime_part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" b="40786"/>
          <a:stretch/>
        </p:blipFill>
        <p:spPr>
          <a:xfrm>
            <a:off x="714651" y="584910"/>
            <a:ext cx="7772400" cy="62090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14651" y="6684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	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12 h 				    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			     	  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+</a:t>
            </a:r>
            <a:r>
              <a:rPr lang="en-US" sz="2400" dirty="0" smtClean="0">
                <a:solidFill>
                  <a:srgbClr val="FFFFFF"/>
                </a:solidFill>
              </a:rPr>
              <a:t> 12 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3" y="583859"/>
            <a:ext cx="553998" cy="6193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  GOOD_LATE 		GOOD 		   GOOD_EARLY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0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544" y="264687"/>
            <a:ext cx="901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850-hPa to 500-hPa mean tilt vector evolution for the composite groups of </a:t>
            </a:r>
            <a:r>
              <a:rPr lang="en-US" sz="2400" dirty="0" err="1" smtClean="0">
                <a:solidFill>
                  <a:srgbClr val="FFFFFF"/>
                </a:solidFill>
              </a:rPr>
              <a:t>Edouard</a:t>
            </a:r>
            <a:r>
              <a:rPr lang="en-US" sz="2400" dirty="0" smtClean="0">
                <a:solidFill>
                  <a:srgbClr val="FFFFFF"/>
                </a:solidFill>
              </a:rPr>
              <a:t> – using weighted horizontal circulation </a:t>
            </a:r>
            <a:r>
              <a:rPr lang="en-US" sz="2400" dirty="0" smtClean="0">
                <a:solidFill>
                  <a:srgbClr val="FFFFFF"/>
                </a:solidFill>
              </a:rPr>
              <a:t>center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 descr="tilt_evolution_xy_means_p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26211" r="10094" b="23647"/>
          <a:stretch/>
        </p:blipFill>
        <p:spPr>
          <a:xfrm>
            <a:off x="1367687" y="1535514"/>
            <a:ext cx="6400800" cy="5051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547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44" y="178882"/>
            <a:ext cx="90143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850-hPa to 500-hPa mean tilt vector evolution for the composite groups of </a:t>
            </a:r>
            <a:r>
              <a:rPr lang="en-US" sz="2400" dirty="0" err="1" smtClean="0">
                <a:solidFill>
                  <a:srgbClr val="FFFFFF"/>
                </a:solidFill>
              </a:rPr>
              <a:t>Edouard</a:t>
            </a:r>
            <a:r>
              <a:rPr lang="en-US" sz="2400" dirty="0" smtClean="0">
                <a:solidFill>
                  <a:srgbClr val="FFFFFF"/>
                </a:solidFill>
              </a:rPr>
              <a:t> – plotted in a shear-relative sense (where shear direction is always oriented westerly)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shear_relative_tilt_evolution_xy_means_p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25641" r="10831" b="23362"/>
          <a:stretch/>
        </p:blipFill>
        <p:spPr>
          <a:xfrm>
            <a:off x="1406767" y="1476900"/>
            <a:ext cx="6400800" cy="52079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2278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site_and_mean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25302" r="10297" b="23834"/>
          <a:stretch/>
        </p:blipFill>
        <p:spPr>
          <a:xfrm>
            <a:off x="4689770" y="3438199"/>
            <a:ext cx="4114800" cy="3262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omposite_and_mean_minsl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25824" r="10636" b="23834"/>
          <a:stretch/>
        </p:blipFill>
        <p:spPr>
          <a:xfrm>
            <a:off x="4672606" y="158089"/>
            <a:ext cx="4114800" cy="3177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composite_and_mean_track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4780" r="9287" b="23573"/>
          <a:stretch/>
        </p:blipFill>
        <p:spPr>
          <a:xfrm>
            <a:off x="311592" y="3391098"/>
            <a:ext cx="4114800" cy="33124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326111" y="81573"/>
            <a:ext cx="411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Experiments – Set #1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Sensitivity to composited initial conditions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earlyvortexruns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25274" r="10844" b="23678"/>
          <a:stretch/>
        </p:blipFill>
        <p:spPr>
          <a:xfrm>
            <a:off x="4737201" y="3397894"/>
            <a:ext cx="4114800" cy="33042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goodearlyvortexruns_minsl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25774" r="10521" b="23678"/>
          <a:stretch/>
        </p:blipFill>
        <p:spPr>
          <a:xfrm>
            <a:off x="4737201" y="81573"/>
            <a:ext cx="4114800" cy="32087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goodearlyvortexruns_track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25274" r="9548" b="23428"/>
          <a:stretch/>
        </p:blipFill>
        <p:spPr>
          <a:xfrm>
            <a:off x="326111" y="3397894"/>
            <a:ext cx="4114800" cy="33074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326111" y="81573"/>
            <a:ext cx="42909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Sensitivity Experiments – Set #2a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Testing the strength of the GOOD_EARLY vortex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55327" y="1441532"/>
            <a:ext cx="1716378" cy="1745800"/>
            <a:chOff x="2555327" y="1441532"/>
            <a:chExt cx="1716378" cy="1745800"/>
          </a:xfrm>
        </p:grpSpPr>
        <p:sp>
          <p:nvSpPr>
            <p:cNvPr id="7" name="Rectangle 6"/>
            <p:cNvSpPr/>
            <p:nvPr/>
          </p:nvSpPr>
          <p:spPr>
            <a:xfrm>
              <a:off x="2555327" y="1441532"/>
              <a:ext cx="1716378" cy="1745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29946" y="1750432"/>
              <a:ext cx="1134884" cy="1166954"/>
              <a:chOff x="2829946" y="1750432"/>
              <a:chExt cx="1134884" cy="116695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26111" y="1441532"/>
            <a:ext cx="1716378" cy="1745800"/>
            <a:chOff x="326111" y="1441532"/>
            <a:chExt cx="1716378" cy="1745800"/>
          </a:xfrm>
        </p:grpSpPr>
        <p:sp>
          <p:nvSpPr>
            <p:cNvPr id="3" name="Rectangle 2"/>
            <p:cNvSpPr/>
            <p:nvPr/>
          </p:nvSpPr>
          <p:spPr>
            <a:xfrm>
              <a:off x="326111" y="1441532"/>
              <a:ext cx="1716378" cy="1745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13745" y="1748383"/>
              <a:ext cx="1134884" cy="1166954"/>
              <a:chOff x="2829946" y="1750432"/>
              <a:chExt cx="1134884" cy="116695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29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earlyvortexruns2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25774" r="10607" b="23678"/>
          <a:stretch/>
        </p:blipFill>
        <p:spPr>
          <a:xfrm>
            <a:off x="4771529" y="3448604"/>
            <a:ext cx="4114800" cy="32590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goodearlyvortexruns2_minsl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25774" r="10521" b="23928"/>
          <a:stretch/>
        </p:blipFill>
        <p:spPr>
          <a:xfrm>
            <a:off x="4771529" y="154449"/>
            <a:ext cx="4114800" cy="31928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goodearlyvortexruns2_track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25774" r="9960" b="23428"/>
          <a:stretch/>
        </p:blipFill>
        <p:spPr>
          <a:xfrm>
            <a:off x="315276" y="3398772"/>
            <a:ext cx="4114800" cy="33010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26110" y="81573"/>
            <a:ext cx="43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Sensitivity Experiments – Set #2b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Testing the strength of the GOOD_EARLY vortex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327" y="1441532"/>
            <a:ext cx="1716378" cy="1745800"/>
            <a:chOff x="2555327" y="1441532"/>
            <a:chExt cx="1716378" cy="1745800"/>
          </a:xfrm>
        </p:grpSpPr>
        <p:sp>
          <p:nvSpPr>
            <p:cNvPr id="7" name="Rectangle 6"/>
            <p:cNvSpPr/>
            <p:nvPr/>
          </p:nvSpPr>
          <p:spPr>
            <a:xfrm>
              <a:off x="2555327" y="1441532"/>
              <a:ext cx="1716378" cy="174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29946" y="1750432"/>
              <a:ext cx="1134884" cy="1166954"/>
              <a:chOff x="2829946" y="1750432"/>
              <a:chExt cx="1134884" cy="116695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6111" y="1441532"/>
            <a:ext cx="1716378" cy="1745800"/>
            <a:chOff x="326111" y="1441532"/>
            <a:chExt cx="1716378" cy="1745800"/>
          </a:xfrm>
        </p:grpSpPr>
        <p:sp>
          <p:nvSpPr>
            <p:cNvPr id="12" name="Rectangle 11"/>
            <p:cNvSpPr/>
            <p:nvPr/>
          </p:nvSpPr>
          <p:spPr>
            <a:xfrm>
              <a:off x="326111" y="1441532"/>
              <a:ext cx="1716378" cy="1745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3745" y="1748383"/>
              <a:ext cx="1134884" cy="1166954"/>
              <a:chOff x="2829946" y="1750432"/>
              <a:chExt cx="1134884" cy="116695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67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envgoodpoorruns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25524" r="10607" b="23678"/>
          <a:stretch/>
        </p:blipFill>
        <p:spPr>
          <a:xfrm>
            <a:off x="4737200" y="3440797"/>
            <a:ext cx="4114800" cy="3275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tcenvgoodpoorruns_minsl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25524" r="10197" b="23929"/>
          <a:stretch/>
        </p:blipFill>
        <p:spPr>
          <a:xfrm>
            <a:off x="4737200" y="141447"/>
            <a:ext cx="4114800" cy="31963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tcenvgoodpoorruns_track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25524" r="10075" b="23428"/>
          <a:stretch/>
        </p:blipFill>
        <p:spPr>
          <a:xfrm>
            <a:off x="218486" y="3283770"/>
            <a:ext cx="4342435" cy="3500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26111" y="81573"/>
            <a:ext cx="411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Sensitivity Experiments – Set #3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Testing the influence of the POOR environment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327" y="1441532"/>
            <a:ext cx="1716378" cy="1745800"/>
            <a:chOff x="2555327" y="1441532"/>
            <a:chExt cx="1716378" cy="1745800"/>
          </a:xfrm>
        </p:grpSpPr>
        <p:sp>
          <p:nvSpPr>
            <p:cNvPr id="7" name="Rectangle 6"/>
            <p:cNvSpPr/>
            <p:nvPr/>
          </p:nvSpPr>
          <p:spPr>
            <a:xfrm>
              <a:off x="2555327" y="1441532"/>
              <a:ext cx="1716378" cy="174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29946" y="1750432"/>
              <a:ext cx="1134884" cy="1166954"/>
              <a:chOff x="2829946" y="1750432"/>
              <a:chExt cx="1134884" cy="116695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6111" y="1441532"/>
            <a:ext cx="1716378" cy="1745800"/>
            <a:chOff x="326111" y="1441532"/>
            <a:chExt cx="1716378" cy="1745800"/>
          </a:xfrm>
        </p:grpSpPr>
        <p:sp>
          <p:nvSpPr>
            <p:cNvPr id="12" name="Rectangle 11"/>
            <p:cNvSpPr/>
            <p:nvPr/>
          </p:nvSpPr>
          <p:spPr>
            <a:xfrm>
              <a:off x="326111" y="1441532"/>
              <a:ext cx="1716378" cy="1745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3745" y="1748383"/>
              <a:ext cx="1134884" cy="1166954"/>
              <a:chOff x="2829946" y="1750432"/>
              <a:chExt cx="1134884" cy="116695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99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41995"/>
              </p:ext>
            </p:extLst>
          </p:nvPr>
        </p:nvGraphicFramePr>
        <p:xfrm>
          <a:off x="1064153" y="1517127"/>
          <a:ext cx="7655044" cy="5038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761"/>
                <a:gridCol w="1913761"/>
                <a:gridCol w="1913761"/>
                <a:gridCol w="1913761"/>
              </a:tblGrid>
              <a:tr h="1259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GOOD_EARLY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GOOD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POOR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259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GOOD_EARLY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259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GOOD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259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POOR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74692" t="7823" r="14721" b="78041"/>
          <a:stretch/>
        </p:blipFill>
        <p:spPr>
          <a:xfrm>
            <a:off x="7325644" y="4309693"/>
            <a:ext cx="914400" cy="72237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20823" y="3042415"/>
            <a:ext cx="1820222" cy="721783"/>
            <a:chOff x="3037987" y="2922288"/>
            <a:chExt cx="1820222" cy="7217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037987" y="2922288"/>
              <a:ext cx="914400" cy="7217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943809" y="2922288"/>
              <a:ext cx="914400" cy="72178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41953" y="3042415"/>
            <a:ext cx="1820222" cy="721783"/>
            <a:chOff x="3037987" y="2922288"/>
            <a:chExt cx="1820222" cy="7217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037987" y="2922288"/>
              <a:ext cx="914400" cy="7217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943809" y="2922288"/>
              <a:ext cx="914400" cy="72178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3469445" y="4310286"/>
            <a:ext cx="914400" cy="721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7325644" y="3042415"/>
            <a:ext cx="914400" cy="721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3469445" y="5560996"/>
            <a:ext cx="914400" cy="721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5390575" y="4310286"/>
            <a:ext cx="914400" cy="721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5390575" y="5560996"/>
            <a:ext cx="914400" cy="721783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2"/>
          <a:srcRect l="74692" t="7823" r="14721" b="78041"/>
          <a:stretch/>
        </p:blipFill>
        <p:spPr>
          <a:xfrm>
            <a:off x="7325644" y="5560403"/>
            <a:ext cx="914400" cy="7223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8588" y="943858"/>
            <a:ext cx="5698374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Environment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768" y="2780096"/>
            <a:ext cx="677108" cy="3775439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Inner-Core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620" y="188772"/>
            <a:ext cx="84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Summary of Sensitivity Experiments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2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envgoodpoorruns_radii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25524" r="10521" b="23929"/>
          <a:stretch/>
        </p:blipFill>
        <p:spPr>
          <a:xfrm>
            <a:off x="4801350" y="3427333"/>
            <a:ext cx="4114800" cy="32590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tcenvgoodpoorruns_radii_minsl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25774" r="10844" b="23928"/>
          <a:stretch/>
        </p:blipFill>
        <p:spPr>
          <a:xfrm>
            <a:off x="4801350" y="148688"/>
            <a:ext cx="4114800" cy="31928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tcenvgoodpoorruns_radii_track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25524" r="10284" b="23678"/>
          <a:stretch/>
        </p:blipFill>
        <p:spPr>
          <a:xfrm>
            <a:off x="343273" y="3444494"/>
            <a:ext cx="4114800" cy="33141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26111" y="81573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Sensitivity Experiments – Set #4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Assessing the radii at which the POOR environment becomes detrimental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77601" y="2127975"/>
            <a:ext cx="1733541" cy="1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7601" y="2503469"/>
            <a:ext cx="1733541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7601" y="2861802"/>
            <a:ext cx="1733541" cy="1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555327" y="102974"/>
            <a:ext cx="1716378" cy="1745800"/>
            <a:chOff x="2555327" y="1441532"/>
            <a:chExt cx="1716378" cy="1745800"/>
          </a:xfrm>
        </p:grpSpPr>
        <p:sp>
          <p:nvSpPr>
            <p:cNvPr id="22" name="Rectangle 21"/>
            <p:cNvSpPr/>
            <p:nvPr/>
          </p:nvSpPr>
          <p:spPr>
            <a:xfrm>
              <a:off x="2555327" y="1441532"/>
              <a:ext cx="1716378" cy="174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829946" y="1750432"/>
              <a:ext cx="1134884" cy="1166954"/>
              <a:chOff x="2829946" y="1750432"/>
              <a:chExt cx="1134884" cy="116695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26111" y="102974"/>
            <a:ext cx="1716378" cy="1745800"/>
            <a:chOff x="326111" y="1441532"/>
            <a:chExt cx="1716378" cy="1745800"/>
          </a:xfrm>
        </p:grpSpPr>
        <p:sp>
          <p:nvSpPr>
            <p:cNvPr id="27" name="Rectangle 26"/>
            <p:cNvSpPr/>
            <p:nvPr/>
          </p:nvSpPr>
          <p:spPr>
            <a:xfrm>
              <a:off x="326111" y="1441532"/>
              <a:ext cx="1716378" cy="1745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13745" y="1748383"/>
              <a:ext cx="1134884" cy="1166954"/>
              <a:chOff x="2829946" y="1750432"/>
              <a:chExt cx="1134884" cy="116695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0" y="1887355"/>
            <a:ext cx="450334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</a:rPr>
              <a:t>	200 – 300 km</a:t>
            </a:r>
          </a:p>
          <a:p>
            <a:pPr algn="r"/>
            <a:r>
              <a:rPr lang="en-US" sz="2400" dirty="0">
                <a:solidFill>
                  <a:srgbClr val="FFFFFF"/>
                </a:solidFill>
              </a:rPr>
              <a:t>	500 – 800 km</a:t>
            </a:r>
          </a:p>
          <a:p>
            <a:pPr algn="r"/>
            <a:r>
              <a:rPr lang="en-US" sz="2400" dirty="0">
                <a:solidFill>
                  <a:srgbClr val="FFFFFF"/>
                </a:solidFill>
              </a:rPr>
              <a:t>	1000 – 1200 km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2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4" y="120128"/>
            <a:ext cx="877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 and </a:t>
            </a:r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3" y="728262"/>
            <a:ext cx="878114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12 UTC 11 Sept ensemble initialization of Hurricane </a:t>
            </a:r>
            <a:r>
              <a:rPr lang="en-US" sz="2400" dirty="0" err="1" smtClean="0">
                <a:solidFill>
                  <a:srgbClr val="FFFFFF"/>
                </a:solidFill>
              </a:rPr>
              <a:t>Edouard</a:t>
            </a:r>
            <a:r>
              <a:rPr lang="en-US" sz="2400" dirty="0" smtClean="0">
                <a:solidFill>
                  <a:srgbClr val="FFFFFF"/>
                </a:solidFill>
              </a:rPr>
              <a:t> provides an </a:t>
            </a:r>
            <a:r>
              <a:rPr lang="en-US" sz="2400" dirty="0" smtClean="0">
                <a:solidFill>
                  <a:srgbClr val="FFFFFF"/>
                </a:solidFill>
              </a:rPr>
              <a:t>excellent </a:t>
            </a:r>
            <a:r>
              <a:rPr lang="en-US" sz="2400" dirty="0" smtClean="0">
                <a:solidFill>
                  <a:srgbClr val="FFFFFF"/>
                </a:solidFill>
              </a:rPr>
              <a:t>framework to assess the predictability of tropical cyclone rapid </a:t>
            </a:r>
            <a:r>
              <a:rPr lang="en-US" sz="2400" dirty="0" smtClean="0">
                <a:solidFill>
                  <a:srgbClr val="FFFFFF"/>
                </a:solidFill>
              </a:rPr>
              <a:t>intensification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Composite groups are created based on the timing of RI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Deep-layer wind shear magnitude is strongest throughout the simulation for POOR and decreases in magnitude for GOOD_LATE, GOOD and GOOD_EARLY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Shear magnitude decreases in all groups approximately 12 h prior to RI </a:t>
            </a:r>
            <a:r>
              <a:rPr lang="en-US" sz="2400" dirty="0" smtClean="0">
                <a:solidFill>
                  <a:srgbClr val="FFFFFF"/>
                </a:solidFill>
              </a:rPr>
              <a:t>onset, while tilt </a:t>
            </a:r>
            <a:r>
              <a:rPr lang="en-US" sz="2400" dirty="0" smtClean="0">
                <a:solidFill>
                  <a:srgbClr val="FFFFFF"/>
                </a:solidFill>
              </a:rPr>
              <a:t>magnitude begins to decrease in all groups approximately 24–48 h prior to RI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Timing of RI onset appears to be related to the impact of wind shear on vortex tilt, location of convection and the subsequent precession </a:t>
            </a:r>
            <a:r>
              <a:rPr lang="en-US" sz="2400" dirty="0" smtClean="0">
                <a:solidFill>
                  <a:srgbClr val="FFFFFF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70940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2-02 at 7.28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8" b="14632"/>
          <a:stretch/>
        </p:blipFill>
        <p:spPr>
          <a:xfrm>
            <a:off x="37351" y="721724"/>
            <a:ext cx="5621331" cy="591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857" y="36286"/>
            <a:ext cx="869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Hurricane </a:t>
            </a:r>
            <a:r>
              <a:rPr lang="en-US" sz="2800" dirty="0" err="1" smtClean="0">
                <a:solidFill>
                  <a:srgbClr val="FFFFFF"/>
                </a:solidFill>
              </a:rPr>
              <a:t>Edouard</a:t>
            </a:r>
            <a:r>
              <a:rPr lang="en-US" sz="2800" dirty="0" smtClean="0">
                <a:solidFill>
                  <a:srgbClr val="FFFFFF"/>
                </a:solidFill>
              </a:rPr>
              <a:t> Best Track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682" y="872296"/>
            <a:ext cx="354073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PSU WRF-</a:t>
            </a:r>
            <a:r>
              <a:rPr lang="en-US" sz="2400" dirty="0" err="1" smtClean="0">
                <a:solidFill>
                  <a:srgbClr val="FFFFFF"/>
                </a:solidFill>
              </a:rPr>
              <a:t>EnKF</a:t>
            </a:r>
            <a:r>
              <a:rPr lang="en-US" sz="2400" dirty="0" smtClean="0">
                <a:solidFill>
                  <a:srgbClr val="FFFFFF"/>
                </a:solidFill>
              </a:rPr>
              <a:t> initialized at 12Z on Sept 11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 – TD 6 designation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Simulation ends on 18Z on Sept 16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 –  just after peak intensity (major hurricane, 1</a:t>
            </a:r>
            <a:r>
              <a:rPr lang="en-US" sz="2400" baseline="30000" dirty="0" smtClean="0">
                <a:solidFill>
                  <a:srgbClr val="FFFFFF"/>
                </a:solidFill>
              </a:rPr>
              <a:t>st</a:t>
            </a:r>
            <a:r>
              <a:rPr lang="en-US" sz="2400" dirty="0" smtClean="0">
                <a:solidFill>
                  <a:srgbClr val="FFFFFF"/>
                </a:solidFill>
              </a:rPr>
              <a:t> of HS3!)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2 HS3 flights performed during simulation window – 11-12 Sept and 14-15 Sept (18-27 h and 72-93 h)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407151">
            <a:off x="3708563" y="5862632"/>
            <a:ext cx="347974" cy="34268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22707">
            <a:off x="1752041" y="4729088"/>
            <a:ext cx="670269" cy="36285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3020000">
            <a:off x="5094802" y="5792085"/>
            <a:ext cx="246888" cy="521208"/>
          </a:xfrm>
          <a:prstGeom prst="up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>
            <a:off x="1247335" y="3510608"/>
            <a:ext cx="246888" cy="521208"/>
          </a:xfrm>
          <a:prstGeom prst="up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74" y="728831"/>
            <a:ext cx="8770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Sensitivity </a:t>
            </a:r>
            <a:r>
              <a:rPr lang="en-US" sz="2400" dirty="0">
                <a:solidFill>
                  <a:srgbClr val="FFFFFF"/>
                </a:solidFill>
              </a:rPr>
              <a:t>experiments </a:t>
            </a:r>
            <a:r>
              <a:rPr lang="en-US" sz="2400" dirty="0" smtClean="0">
                <a:solidFill>
                  <a:srgbClr val="FFFFFF"/>
                </a:solidFill>
              </a:rPr>
              <a:t>reveal that: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GOOD and GOOD_LATE groups may be indistinguishable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GOOD_EARLY vortex is initially stronger, leading to smaller tilt magnitudes, a quicker precession process and earlier RI onset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POOR environment is less favorable for development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Sensitive region is somewhere between approximately 650-km and 1000-km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474" y="120128"/>
            <a:ext cx="8770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 and </a:t>
            </a:r>
            <a:r>
              <a:rPr lang="en-US" sz="2800" dirty="0" smtClean="0">
                <a:solidFill>
                  <a:schemeClr val="bg1"/>
                </a:solidFill>
              </a:rPr>
              <a:t>Conclusions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winds_time_by_performa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25562" r="10298" b="23573"/>
          <a:stretch/>
        </p:blipFill>
        <p:spPr>
          <a:xfrm>
            <a:off x="98371" y="98384"/>
            <a:ext cx="4417737" cy="34882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minslp_time_by_performa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25562" r="10636" b="23573"/>
          <a:stretch/>
        </p:blipFill>
        <p:spPr>
          <a:xfrm>
            <a:off x="4623424" y="3298192"/>
            <a:ext cx="4453508" cy="3488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4586619" y="116980"/>
            <a:ext cx="4494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Maximum 10-m Wind Speed (</a:t>
            </a:r>
            <a:r>
              <a:rPr lang="en-US" sz="2400" dirty="0" err="1" smtClean="0">
                <a:solidFill>
                  <a:schemeClr val="bg1"/>
                </a:solidFill>
              </a:rPr>
              <a:t>kts</a:t>
            </a:r>
            <a:r>
              <a:rPr lang="en-US" sz="2400" dirty="0" smtClean="0">
                <a:solidFill>
                  <a:schemeClr val="bg1"/>
                </a:solidFill>
              </a:rPr>
              <a:t>) classified by performance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Best Track – Black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GOOD – Blue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GOOD_EARLY – Green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GOOD_LATE – Magenta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POOR – Red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45" y="5949308"/>
            <a:ext cx="441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Minimum Sea Level Pressure (</a:t>
            </a:r>
            <a:r>
              <a:rPr lang="en-US" sz="2400" dirty="0" err="1" smtClean="0">
                <a:solidFill>
                  <a:srgbClr val="FFFFFF"/>
                </a:solidFill>
              </a:rPr>
              <a:t>hPa</a:t>
            </a:r>
            <a:r>
              <a:rPr lang="en-US" sz="2400" dirty="0" smtClean="0">
                <a:solidFill>
                  <a:srgbClr val="FFFFFF"/>
                </a:solidFill>
              </a:rPr>
              <a:t>) classified by performance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9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semble_tracks_by_performa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25302" r="10636" b="23312"/>
          <a:stretch/>
        </p:blipFill>
        <p:spPr>
          <a:xfrm>
            <a:off x="1395073" y="1126961"/>
            <a:ext cx="6400800" cy="52330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50889" y="183827"/>
            <a:ext cx="838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Ensemble Tracks classified by performance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SST’s contoured (constant amongst members)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8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_layer_shear_av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5562" r="10636" b="23573"/>
          <a:stretch/>
        </p:blipFill>
        <p:spPr>
          <a:xfrm>
            <a:off x="1412957" y="1109089"/>
            <a:ext cx="6400800" cy="5158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83799" y="133692"/>
            <a:ext cx="882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Deep-layer shear (850-hPa – 200-hPa) averaged over a 200-km to 500-km radius for the ensemble members of the composite groups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_layer_shear_avg_lagrangi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5586" r="9751" b="23485"/>
          <a:stretch/>
        </p:blipFill>
        <p:spPr>
          <a:xfrm>
            <a:off x="1303301" y="1400868"/>
            <a:ext cx="6400800" cy="5126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17217" y="133692"/>
            <a:ext cx="87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Mean deep-layer (850-hPa – 200-hPa) shear of composite groups in time in relation to beginning of rapid intensification (RI)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799" y="265548"/>
            <a:ext cx="878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Mean 850-hPa – 500-hPa tilt magnitude (km) for the composite groups of </a:t>
            </a:r>
            <a:r>
              <a:rPr lang="en-US" sz="2400" dirty="0" err="1" smtClean="0">
                <a:solidFill>
                  <a:schemeClr val="bg1"/>
                </a:solidFill>
              </a:rPr>
              <a:t>Edouard</a:t>
            </a:r>
            <a:r>
              <a:rPr lang="en-US" sz="2400" dirty="0" smtClean="0">
                <a:solidFill>
                  <a:schemeClr val="bg1"/>
                </a:solidFill>
              </a:rPr>
              <a:t> – using weighted horizontal circulation </a:t>
            </a:r>
            <a:r>
              <a:rPr lang="en-US" sz="2400" dirty="0" smtClean="0">
                <a:solidFill>
                  <a:schemeClr val="bg1"/>
                </a:solidFill>
              </a:rPr>
              <a:t>centers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mean_tilt_magnitudes_p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25432" r="10633" b="23428"/>
          <a:stretch/>
        </p:blipFill>
        <p:spPr>
          <a:xfrm>
            <a:off x="1345889" y="1497670"/>
            <a:ext cx="6400800" cy="50826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994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_tilt_magnitudes_pv_lagrangi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25586" r="9751" b="23485"/>
          <a:stretch/>
        </p:blipFill>
        <p:spPr>
          <a:xfrm>
            <a:off x="1353429" y="1420491"/>
            <a:ext cx="6400800" cy="50299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17217" y="133692"/>
            <a:ext cx="87220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Mean tilt magnitude (difference between 850-hPa and </a:t>
            </a:r>
            <a:r>
              <a:rPr lang="en-US" sz="2400" dirty="0" smtClean="0">
                <a:solidFill>
                  <a:srgbClr val="FFFFFF"/>
                </a:solidFill>
              </a:rPr>
              <a:t>500</a:t>
            </a:r>
            <a:r>
              <a:rPr lang="en-US" sz="2400" dirty="0" smtClean="0">
                <a:solidFill>
                  <a:srgbClr val="FFFFFF"/>
                </a:solidFill>
              </a:rPr>
              <a:t>-hPa weighted PV centers) of composite groups in time in relation to beginning of rapid intensification (RI)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4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bz_winds_comp_D2_stormcent_RItim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" b="40542"/>
          <a:stretch/>
        </p:blipFill>
        <p:spPr>
          <a:xfrm>
            <a:off x="714651" y="583859"/>
            <a:ext cx="7772400" cy="6193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14651" y="6684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	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48 h 				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36 h 			     T</a:t>
            </a:r>
            <a:r>
              <a:rPr lang="en-US" sz="2400" baseline="-25000" dirty="0" smtClean="0">
                <a:solidFill>
                  <a:srgbClr val="FFFFFF"/>
                </a:solidFill>
              </a:rPr>
              <a:t>RI</a:t>
            </a:r>
            <a:r>
              <a:rPr lang="en-US" sz="2400" dirty="0" smtClean="0">
                <a:solidFill>
                  <a:srgbClr val="FFFFFF"/>
                </a:solidFill>
              </a:rPr>
              <a:t> – 24 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3" y="583859"/>
            <a:ext cx="553998" cy="6193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  GOOD_LATE 		GOOD 		   GOOD_EARLY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9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569</Words>
  <Application>Microsoft Macintosh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25</cp:revision>
  <dcterms:created xsi:type="dcterms:W3CDTF">2015-04-29T14:08:05Z</dcterms:created>
  <dcterms:modified xsi:type="dcterms:W3CDTF">2015-04-30T03:40:43Z</dcterms:modified>
</cp:coreProperties>
</file>