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70" r:id="rId5"/>
    <p:sldId id="265" r:id="rId6"/>
    <p:sldId id="273" r:id="rId7"/>
    <p:sldId id="271" r:id="rId8"/>
    <p:sldId id="272" r:id="rId9"/>
    <p:sldId id="274" r:id="rId10"/>
    <p:sldId id="261" r:id="rId11"/>
    <p:sldId id="259" r:id="rId12"/>
    <p:sldId id="257" r:id="rId13"/>
    <p:sldId id="260" r:id="rId14"/>
    <p:sldId id="258" r:id="rId15"/>
    <p:sldId id="264" r:id="rId16"/>
    <p:sldId id="278" r:id="rId17"/>
    <p:sldId id="262" r:id="rId18"/>
    <p:sldId id="275" r:id="rId19"/>
    <p:sldId id="277" r:id="rId20"/>
    <p:sldId id="276" r:id="rId21"/>
    <p:sldId id="279" r:id="rId22"/>
    <p:sldId id="280" r:id="rId23"/>
    <p:sldId id="284" r:id="rId24"/>
    <p:sldId id="283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6656-7C66-4D86-8783-9F94FB8598B7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BD13-BA64-4E8E-B7C2-573F98016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Microwave Assimilation in Tropical Cyclones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 Group Meeting</a:t>
            </a:r>
            <a:endParaRPr lang="en-US" dirty="0" smtClean="0"/>
          </a:p>
          <a:p>
            <a:r>
              <a:rPr lang="en-US" dirty="0" smtClean="0"/>
              <a:t>December 12,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Scott </a:t>
            </a:r>
            <a:r>
              <a:rPr lang="en-US" dirty="0" smtClean="0"/>
              <a:t>Sieron, Masashi </a:t>
            </a:r>
            <a:r>
              <a:rPr lang="en-US" dirty="0" err="1" smtClean="0"/>
              <a:t>Minamide</a:t>
            </a:r>
            <a:r>
              <a:rPr lang="en-US" dirty="0" smtClean="0"/>
              <a:t> and </a:t>
            </a:r>
            <a:r>
              <a:rPr lang="en-US" dirty="0" err="1" smtClean="0"/>
              <a:t>Fuqing</a:t>
            </a:r>
            <a:r>
              <a:rPr lang="en-US" dirty="0" smtClean="0"/>
              <a:t> Zhang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60-member ensemble of WRF simulations of Hurricane Karl (2010)</a:t>
            </a:r>
          </a:p>
          <a:p>
            <a:r>
              <a:rPr lang="en-US" dirty="0" smtClean="0"/>
              <a:t>Run RTM (here the CRTM) on WRF output of each member to get simulated brightness temperature at each model grid point</a:t>
            </a:r>
          </a:p>
          <a:p>
            <a:pPr lvl="1"/>
            <a:r>
              <a:rPr lang="en-US" dirty="0"/>
              <a:t>1 km grid-spaced storm-centered domain, and the 3 km grid-spaced static </a:t>
            </a:r>
            <a:r>
              <a:rPr lang="en-US" dirty="0" smtClean="0"/>
              <a:t>domain</a:t>
            </a:r>
          </a:p>
          <a:p>
            <a:r>
              <a:rPr lang="en-US" dirty="0"/>
              <a:t>Calculate ensemble </a:t>
            </a:r>
            <a:r>
              <a:rPr lang="en-US" dirty="0" smtClean="0"/>
              <a:t>correlations</a:t>
            </a:r>
          </a:p>
          <a:p>
            <a:endParaRPr lang="en-US" dirty="0"/>
          </a:p>
          <a:p>
            <a:r>
              <a:rPr lang="en-US" dirty="0" smtClean="0"/>
              <a:t>Learned that WRFDA built-in CRTM does not use clouds or precipitation; </a:t>
            </a:r>
            <a:r>
              <a:rPr lang="en-US" dirty="0" smtClean="0"/>
              <a:t>then ran </a:t>
            </a:r>
            <a:r>
              <a:rPr lang="en-US" dirty="0" smtClean="0"/>
              <a:t>ful</a:t>
            </a:r>
            <a:r>
              <a:rPr lang="en-US" dirty="0" smtClean="0"/>
              <a:t>l CRTM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cott\AppData\Local\Microsoft\Windows\INetCache\Content.Word\20100917.0113.f16.x.91h.13LKARL.85kts-971mb-197N-941W.73p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:\Desktop\Tb_crtm_karl_en10_ch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500"/>
            <a:ext cx="4572000" cy="3429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0887" y="304800"/>
            <a:ext cx="7982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~90 GHz (Ch. 15): Simulated looks fine;</a:t>
            </a:r>
          </a:p>
          <a:p>
            <a:pPr algn="ctr"/>
            <a:r>
              <a:rPr lang="en-US" sz="2800" dirty="0" smtClean="0"/>
              <a:t>note locations of simulated </a:t>
            </a:r>
            <a:r>
              <a:rPr lang="en-US" sz="2800" dirty="0" smtClean="0"/>
              <a:t>highest clouds (cold)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67700" y="47741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67700" y="1529834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>
            <a:off x="936767" y="5897960"/>
            <a:ext cx="2590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767" y="571329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7567" y="5713294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97900" y="2083832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4250" y="2594917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4250" y="3106002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4250" y="3617087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250" y="4128172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4250" y="2334915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04250" y="2842411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4250" y="3349907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04250" y="3857403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4250" y="4364899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97900" y="467159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7917" y="55104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7817" y="55104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8667" y="55104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0467" y="55104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617" y="55104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Simulated low frequencies (Ch. 1 &amp; 2): deepest clouds are too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are as cold as the ocean! This does not seem to happen in </a:t>
            </a:r>
            <a:r>
              <a:rPr lang="en-US" dirty="0" smtClean="0"/>
              <a:t>reality</a:t>
            </a:r>
            <a:endParaRPr lang="en-US" dirty="0" smtClean="0"/>
          </a:p>
          <a:p>
            <a:r>
              <a:rPr lang="en-US" dirty="0" smtClean="0"/>
              <a:t>Would be problematic for data </a:t>
            </a:r>
            <a:r>
              <a:rPr lang="en-US" dirty="0" smtClean="0"/>
              <a:t>assimilation</a:t>
            </a:r>
            <a:endParaRPr lang="en-US" dirty="0" smtClean="0"/>
          </a:p>
          <a:p>
            <a:r>
              <a:rPr lang="en-US" dirty="0" smtClean="0"/>
              <a:t>Unrealistic cloud properties the cause? </a:t>
            </a:r>
          </a:p>
          <a:p>
            <a:pPr lvl="1"/>
            <a:r>
              <a:rPr lang="en-US" dirty="0" smtClean="0"/>
              <a:t>Cloud effective radius: 15 </a:t>
            </a:r>
            <a:r>
              <a:rPr lang="el-GR" dirty="0" smtClean="0"/>
              <a:t>μ</a:t>
            </a:r>
            <a:endParaRPr lang="en-US" dirty="0" smtClean="0"/>
          </a:p>
          <a:p>
            <a:pPr lvl="1"/>
            <a:r>
              <a:rPr lang="en-US" dirty="0" smtClean="0"/>
              <a:t>Rain effective radius: 1000 </a:t>
            </a:r>
            <a:r>
              <a:rPr lang="el-GR" dirty="0" smtClean="0"/>
              <a:t>μ</a:t>
            </a:r>
            <a:endParaRPr lang="en-US" dirty="0" smtClean="0"/>
          </a:p>
          <a:p>
            <a:pPr lvl="1"/>
            <a:r>
              <a:rPr lang="en-US" dirty="0" smtClean="0"/>
              <a:t>Ice effective radius: 50 </a:t>
            </a:r>
            <a:r>
              <a:rPr lang="el-GR" dirty="0" smtClean="0"/>
              <a:t>μ</a:t>
            </a:r>
            <a:endParaRPr lang="en-US" dirty="0" smtClean="0"/>
          </a:p>
          <a:p>
            <a:pPr lvl="1"/>
            <a:r>
              <a:rPr lang="en-US" dirty="0" smtClean="0"/>
              <a:t>Snow effective radius: 1500 </a:t>
            </a:r>
            <a:r>
              <a:rPr lang="el-GR" dirty="0" smtClean="0"/>
              <a:t>μ</a:t>
            </a:r>
            <a:endParaRPr lang="en-US" dirty="0" smtClean="0"/>
          </a:p>
          <a:p>
            <a:pPr lvl="1"/>
            <a:r>
              <a:rPr lang="en-US" dirty="0" err="1" smtClean="0"/>
              <a:t>Graupel</a:t>
            </a:r>
            <a:r>
              <a:rPr lang="en-US" dirty="0" smtClean="0"/>
              <a:t> effective radius: 1500</a:t>
            </a:r>
            <a:r>
              <a:rPr lang="el-GR" dirty="0" smtClean="0"/>
              <a:t> μ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100917.0113.f16.x.37h.13LKARL.85kts-971mb-197N-941W.75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114800" cy="4114800"/>
          </a:xfrm>
          <a:prstGeom prst="rect">
            <a:avLst/>
          </a:prstGeom>
          <a:noFill/>
        </p:spPr>
      </p:pic>
      <p:pic>
        <p:nvPicPr>
          <p:cNvPr id="5" name="Picture 2" descr="D:\Desktop\Tb_crtm_karl_en10_ch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5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9644" y="304800"/>
            <a:ext cx="6124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37 GHz: Simulated has </a:t>
            </a:r>
            <a:r>
              <a:rPr lang="en-US" sz="2800" dirty="0" smtClean="0"/>
              <a:t>some much </a:t>
            </a:r>
            <a:r>
              <a:rPr lang="en-US" sz="2800" dirty="0" smtClean="0"/>
              <a:t>too cold </a:t>
            </a:r>
            <a:r>
              <a:rPr lang="en-US" sz="2800" dirty="0" smtClean="0"/>
              <a:t>clouds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67700" y="47741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67700" y="1529834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3" idx="3"/>
          </p:cNvCxnSpPr>
          <p:nvPr/>
        </p:nvCxnSpPr>
        <p:spPr>
          <a:xfrm>
            <a:off x="936767" y="5897960"/>
            <a:ext cx="2590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4767" y="571329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27567" y="5713294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64117" y="54977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86706" y="54977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96595" y="54977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06484" y="54977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6373" y="54977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262" y="549773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3128" y="1853356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99478" y="2359678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99478" y="2866000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99478" y="3372322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99478" y="3878644"/>
            <a:ext cx="3472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99478" y="2104439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99478" y="2611935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99478" y="3119431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99478" y="3626927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99478" y="4134423"/>
            <a:ext cx="19685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93128" y="4417305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CRTM Results,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Weird results at the peak of O</a:t>
            </a:r>
            <a:r>
              <a:rPr lang="en-US" baseline="-25000" dirty="0" smtClean="0"/>
              <a:t>2</a:t>
            </a:r>
            <a:r>
              <a:rPr lang="en-US" dirty="0" smtClean="0"/>
              <a:t> absorption (Channels 10-14, somewhat 9 as well)</a:t>
            </a:r>
          </a:p>
          <a:p>
            <a:pPr lvl="1"/>
            <a:r>
              <a:rPr lang="en-US" dirty="0" smtClean="0"/>
              <a:t>Too low of model top is probable cause</a:t>
            </a:r>
          </a:p>
          <a:p>
            <a:endParaRPr lang="en-US" dirty="0"/>
          </a:p>
        </p:txBody>
      </p:sp>
      <p:pic>
        <p:nvPicPr>
          <p:cNvPr id="1025" name="Picture 1" descr="D:\Desktop\Tb_crtm_karl_en10_ch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4572000" cy="3429000"/>
          </a:xfrm>
          <a:prstGeom prst="rect">
            <a:avLst/>
          </a:prstGeom>
          <a:noFill/>
        </p:spPr>
      </p:pic>
      <p:pic>
        <p:nvPicPr>
          <p:cNvPr id="1026" name="Picture 2" descr="D:\Desktop\Tb_crtm_karl_en10_ch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320040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6158" y="320040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23350" y="356735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3349" y="390072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23349" y="423410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3348" y="4594424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3347" y="491908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23347" y="524375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3347" y="558583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23347" y="592316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23347" y="626286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95350" y="3536395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5349" y="384357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5348" y="414837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98211" y="4447819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98693" y="4747262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99175" y="5046705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95347" y="535388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91519" y="566106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87691" y="5968248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Domain 4 (Vortex-Tracking, 1 km Grid)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501" t="23841" r="18501" b="23841"/>
          <a:stretch>
            <a:fillRect/>
          </a:stretch>
        </p:blipFill>
        <p:spPr bwMode="auto">
          <a:xfrm>
            <a:off x="152400" y="1371600"/>
            <a:ext cx="4114800" cy="44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611868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 smtClean="0"/>
              <a:t>Ch. </a:t>
            </a:r>
            <a:r>
              <a:rPr lang="en-US" dirty="0" smtClean="0"/>
              <a:t>15 Brightness </a:t>
            </a:r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8501" t="23841" r="18501" b="23841"/>
          <a:stretch>
            <a:fillRect/>
          </a:stretch>
        </p:blipFill>
        <p:spPr bwMode="auto">
          <a:xfrm>
            <a:off x="4876800" y="1371600"/>
            <a:ext cx="4114800" cy="441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1611868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Mean Low-Level U </a:t>
            </a:r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3505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3576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89270" y="2251352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0574" y="2570439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9270" y="288952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9270" y="3208613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9270" y="3527700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9270" y="3846787"/>
            <a:ext cx="25649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270" y="4165874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9270" y="4484961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9270" y="4804048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5826" y="2109013"/>
            <a:ext cx="26225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15826" y="2440780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5826" y="2772547"/>
            <a:ext cx="26225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15826" y="3104314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15826" y="3436081"/>
            <a:ext cx="22057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15826" y="3767848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15826" y="4099615"/>
            <a:ext cx="31354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15826" y="4431382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15826" y="4763149"/>
            <a:ext cx="31354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4 (Vortex-Tracking, 1 km Grid)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72" t="15032" r="17672" b="7261"/>
          <a:stretch/>
        </p:blipFill>
        <p:spPr>
          <a:xfrm>
            <a:off x="1828800" y="1676400"/>
            <a:ext cx="54864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353234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between </a:t>
            </a:r>
            <a:r>
              <a:rPr lang="en-US" dirty="0" smtClean="0"/>
              <a:t>minimum </a:t>
            </a:r>
            <a:r>
              <a:rPr lang="en-US" dirty="0" smtClean="0"/>
              <a:t>surface pressure and Tb Ch. 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1152" y="3828256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1152" y="3477161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1152" y="3126066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1152" y="2772590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1152" y="2419114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1152" y="2068019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1152" y="4179351"/>
            <a:ext cx="26545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1152" y="4535209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1152" y="4886304"/>
            <a:ext cx="26545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1152" y="5242162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1152" y="5593257"/>
            <a:ext cx="26545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8501" t="23841" r="18501" b="23841"/>
          <a:stretch>
            <a:fillRect/>
          </a:stretch>
        </p:blipFill>
        <p:spPr bwMode="auto">
          <a:xfrm>
            <a:off x="152400" y="1371511"/>
            <a:ext cx="4114800" cy="44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371511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between </a:t>
            </a:r>
            <a:r>
              <a:rPr lang="en-US" dirty="0"/>
              <a:t>Tb Ch. 15 at </a:t>
            </a:r>
            <a:r>
              <a:rPr lang="en-US" dirty="0" smtClean="0"/>
              <a:t>indicated location and surface </a:t>
            </a:r>
            <a:r>
              <a:rPr lang="en-US" dirty="0" smtClean="0"/>
              <a:t>pressure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00600" y="1371600"/>
            <a:ext cx="4191000" cy="4419600"/>
            <a:chOff x="4800600" y="1371600"/>
            <a:chExt cx="4191000" cy="44196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8462" t="23802" r="18462" b="23802"/>
            <a:stretch>
              <a:fillRect/>
            </a:stretch>
          </p:blipFill>
          <p:spPr bwMode="auto">
            <a:xfrm>
              <a:off x="4876800" y="1372532"/>
              <a:ext cx="4114800" cy="4418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00600" y="1371600"/>
              <a:ext cx="3886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Correlation between </a:t>
              </a:r>
              <a:r>
                <a:rPr lang="en-US" dirty="0"/>
                <a:t>Tb Ch. 15 at </a:t>
              </a:r>
              <a:r>
                <a:rPr lang="en-US" dirty="0" smtClean="0"/>
                <a:t>indicated location and </a:t>
              </a:r>
              <a:r>
                <a:rPr lang="en-US" dirty="0" smtClean="0"/>
                <a:t>low-level </a:t>
              </a:r>
              <a:r>
                <a:rPr lang="en-US" dirty="0" smtClean="0"/>
                <a:t>U </a:t>
              </a:r>
              <a:r>
                <a:rPr lang="en-US" dirty="0" smtClean="0"/>
                <a:t>wind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53200" y="3505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3576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4 (Vortex-Tracking, </a:t>
            </a:r>
            <a:r>
              <a:rPr lang="en-US" dirty="0" smtClean="0"/>
              <a:t>1 km </a:t>
            </a:r>
            <a:r>
              <a:rPr lang="en-US" dirty="0"/>
              <a:t>Grid)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6571" y="2065209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6570" y="2441961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6570" y="2837249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6570" y="3234918"/>
            <a:ext cx="13561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6570" y="3632587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6570" y="4026455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6570" y="4420323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6570" y="4814191"/>
            <a:ext cx="26545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7389" y="3540254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17389" y="3180685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17389" y="2828259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17389" y="2471071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17389" y="2113883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17388" y="3899823"/>
            <a:ext cx="26545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17387" y="4254630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17386" y="4609437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Domain </a:t>
            </a:r>
            <a:r>
              <a:rPr lang="en-US" dirty="0" smtClean="0"/>
              <a:t>3 (Static, 3 km </a:t>
            </a:r>
            <a:r>
              <a:rPr lang="en-US" dirty="0"/>
              <a:t>Grid)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672" t="15032" r="17674" b="7262"/>
          <a:stretch/>
        </p:blipFill>
        <p:spPr>
          <a:xfrm>
            <a:off x="149718" y="1828801"/>
            <a:ext cx="4343400" cy="3619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672" t="15032" r="17672" b="7261"/>
          <a:stretch/>
        </p:blipFill>
        <p:spPr>
          <a:xfrm>
            <a:off x="4648200" y="1828801"/>
            <a:ext cx="4343400" cy="361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688068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 smtClean="0"/>
              <a:t>Ch. </a:t>
            </a:r>
            <a:r>
              <a:rPr lang="en-US" dirty="0" smtClean="0"/>
              <a:t>15 Brightness </a:t>
            </a: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688068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 smtClean="0"/>
              <a:t>Low-Level U Wind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39961" y="2045495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0635" y="2383373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61" y="2740299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287" y="3085320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8613" y="343510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7939" y="3787267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7265" y="4134669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6591" y="4482071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5917" y="482947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4389" y="2265752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4388" y="2533410"/>
            <a:ext cx="26225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4387" y="2796306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4386" y="3059202"/>
            <a:ext cx="26225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4385" y="3322098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44384" y="3584994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4383" y="3852652"/>
            <a:ext cx="13561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4382" y="4117929"/>
            <a:ext cx="31354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32746" y="4366539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4380" y="4636578"/>
            <a:ext cx="31354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44379" y="4899474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Domain 3 (Static, </a:t>
            </a:r>
            <a:r>
              <a:rPr lang="en-US" dirty="0" smtClean="0"/>
              <a:t>3</a:t>
            </a:r>
            <a:r>
              <a:rPr lang="en-US" dirty="0"/>
              <a:t> </a:t>
            </a:r>
            <a:r>
              <a:rPr lang="en-US" dirty="0" smtClean="0"/>
              <a:t>km Grid)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672" t="15032" r="17672" b="7261"/>
          <a:stretch/>
        </p:blipFill>
        <p:spPr>
          <a:xfrm>
            <a:off x="1828800" y="1676400"/>
            <a:ext cx="54864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1353234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between </a:t>
            </a:r>
            <a:r>
              <a:rPr lang="en-US" dirty="0" smtClean="0"/>
              <a:t>minimum </a:t>
            </a:r>
            <a:r>
              <a:rPr lang="en-US" dirty="0" smtClean="0"/>
              <a:t>surface pressure and Tb Ch. 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7977" y="3803928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7976" y="3469501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7975" y="3127931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7974" y="2788742"/>
            <a:ext cx="26545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7973" y="2449553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7972" y="2110364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7977" y="4155023"/>
            <a:ext cx="26545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7977" y="4489451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7977" y="4823879"/>
            <a:ext cx="26545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7977" y="5160688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7977" y="5502259"/>
            <a:ext cx="26545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Atmospheric Passive Micrometry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529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Sensors aboard research aircraft and 24 different low-Earth-orbit satellites</a:t>
            </a:r>
          </a:p>
          <a:p>
            <a:r>
              <a:rPr lang="en-US" dirty="0" smtClean="0"/>
              <a:t>Two scanning methods, conical and cross-track</a:t>
            </a:r>
            <a:endParaRPr lang="en-US" dirty="0"/>
          </a:p>
        </p:txBody>
      </p:sp>
      <p:pic>
        <p:nvPicPr>
          <p:cNvPr id="4" name="Picture 3" descr="C:\Users\Scott\AppData\Local\Microsoft\Windows\INetCache\Content.Word\20100917.0113.f16.x.91h.13LKARL.85kts-971mb-197N-941W.73p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3"/>
          </p:cNvCxnSpPr>
          <p:nvPr/>
        </p:nvCxnSpPr>
        <p:spPr>
          <a:xfrm>
            <a:off x="5486400" y="5940780"/>
            <a:ext cx="2590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575611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5756114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3841" y="6076890"/>
            <a:ext cx="467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Hurricane Karl (2010), ~90 GHz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42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Domain </a:t>
            </a:r>
            <a:r>
              <a:rPr lang="en-US" dirty="0" smtClean="0"/>
              <a:t>3 (Static, 3 km </a:t>
            </a:r>
            <a:r>
              <a:rPr lang="en-US" dirty="0"/>
              <a:t>Grid)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672" t="15032" r="17672" b="7261"/>
          <a:stretch/>
        </p:blipFill>
        <p:spPr>
          <a:xfrm>
            <a:off x="114300" y="1796365"/>
            <a:ext cx="4343400" cy="361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" y="1447800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Correlation between Tb Ch. 15 at indicated location and surface pressure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672" t="15032" r="17672" b="7261"/>
          <a:stretch/>
        </p:blipFill>
        <p:spPr>
          <a:xfrm>
            <a:off x="4724400" y="1796365"/>
            <a:ext cx="4343400" cy="361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1447800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Correlation between Tb Ch. 15 at indicated location and low-level U wind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05726" y="2189440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5726" y="2603778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5726" y="3013354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5726" y="3421449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5726" y="3836687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5726" y="4251925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5726" y="4667163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4642" y="2317924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14642" y="2745431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4642" y="3172938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4642" y="3600445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14642" y="4027952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4642" y="4455459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14642" y="4882966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3 (</a:t>
            </a:r>
            <a:r>
              <a:rPr lang="en-US" dirty="0" smtClean="0"/>
              <a:t>Static, </a:t>
            </a:r>
            <a:r>
              <a:rPr lang="en-US" dirty="0"/>
              <a:t>3 km Grid)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72" t="15032" r="17672" b="7261"/>
          <a:stretch/>
        </p:blipFill>
        <p:spPr>
          <a:xfrm>
            <a:off x="4648200" y="1828800"/>
            <a:ext cx="43434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447800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Correlation between Tb Ch. 15 at indicated location and </a:t>
            </a:r>
            <a:r>
              <a:rPr lang="en-US" dirty="0" smtClean="0"/>
              <a:t>surface pressure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672" t="15032" r="17672" b="7261"/>
          <a:stretch/>
        </p:blipFill>
        <p:spPr>
          <a:xfrm>
            <a:off x="152400" y="1874838"/>
            <a:ext cx="43434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722438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Mean Ch. 15 Brightness Temperature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44657" y="208224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4657" y="2424074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4657" y="277780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4657" y="3126778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4657" y="3475749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4657" y="3824720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4657" y="417369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4657" y="4522662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4657" y="487163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1782" y="2226708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1781" y="2674323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1780" y="3117176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1779" y="3560029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1778" y="4002882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1777" y="4445735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41776" y="4888588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672" t="15032" r="17672" b="7261"/>
          <a:stretch/>
        </p:blipFill>
        <p:spPr>
          <a:xfrm>
            <a:off x="152400" y="1866900"/>
            <a:ext cx="4343400" cy="361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3 (Static 3 km Grid)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22438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Mean Ch. 15 Brightness Temperature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672" t="15032" r="17672" b="7261"/>
          <a:stretch/>
        </p:blipFill>
        <p:spPr>
          <a:xfrm>
            <a:off x="4648200" y="1866900"/>
            <a:ext cx="43434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447800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Correlation between Tb Ch. 15 at indicated location and </a:t>
            </a:r>
            <a:r>
              <a:rPr lang="en-US" dirty="0" smtClean="0"/>
              <a:t>surface pressure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4657" y="2072721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4657" y="2414549"/>
            <a:ext cx="22217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4657" y="2768282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4657" y="3117253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4657" y="3466224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4657" y="3815195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4657" y="416416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4657" y="4513137"/>
            <a:ext cx="178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4657" y="4862108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1782" y="2233851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1782" y="2648189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1782" y="3057765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1782" y="3467341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1782" y="3876917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41782" y="4286493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1782" y="4696069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15032" r="17672" b="7261"/>
          <a:stretch/>
        </p:blipFill>
        <p:spPr>
          <a:xfrm>
            <a:off x="4648200" y="1919804"/>
            <a:ext cx="4343400" cy="361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3 (</a:t>
            </a:r>
            <a:r>
              <a:rPr lang="en-US" dirty="0" smtClean="0"/>
              <a:t>Static, </a:t>
            </a:r>
            <a:r>
              <a:rPr lang="en-US" dirty="0"/>
              <a:t>3 km Grid)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672" t="15032" r="17672" b="7261"/>
          <a:stretch/>
        </p:blipFill>
        <p:spPr>
          <a:xfrm>
            <a:off x="152400" y="1907104"/>
            <a:ext cx="43434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447800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Correlation between Tb Ch. 15 at indicated location and </a:t>
            </a:r>
            <a:r>
              <a:rPr lang="en-US" dirty="0" smtClean="0"/>
              <a:t>surface pressure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22438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dirty="0"/>
              <a:t>. 15 Brightness </a:t>
            </a:r>
            <a:r>
              <a:rPr lang="en-US" dirty="0" smtClean="0"/>
              <a:t>Temperature, Member 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8589" y="2360850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8589" y="279598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589" y="3240640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8589" y="3685297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8589" y="4129954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8589" y="4569849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8589" y="5009744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1782" y="2253734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1782" y="2582902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1781" y="2910404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1780" y="3233144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1779" y="3553503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1779" y="3870602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41779" y="4197225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1779" y="4523848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1779" y="4850471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3 (</a:t>
            </a:r>
            <a:r>
              <a:rPr lang="en-US" dirty="0" smtClean="0"/>
              <a:t>Static, </a:t>
            </a:r>
            <a:r>
              <a:rPr lang="en-US" dirty="0"/>
              <a:t>3 km Grid)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72" t="15032" r="17672" b="7261"/>
          <a:stretch/>
        </p:blipFill>
        <p:spPr>
          <a:xfrm>
            <a:off x="4648200" y="1905000"/>
            <a:ext cx="43434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447800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Correlation between Tb Ch. 15 at indicated location and </a:t>
            </a:r>
            <a:r>
              <a:rPr lang="en-US" dirty="0" smtClean="0"/>
              <a:t>surface pressure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672" t="15032" r="17672" b="7261"/>
          <a:stretch/>
        </p:blipFill>
        <p:spPr>
          <a:xfrm>
            <a:off x="152400" y="1900238"/>
            <a:ext cx="43434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722438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dirty="0"/>
              <a:t>. 15 Brightness </a:t>
            </a:r>
            <a:r>
              <a:rPr lang="en-US" dirty="0" smtClean="0"/>
              <a:t>Temperature, Member 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41782" y="2306876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1782" y="2669818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1782" y="3023235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1782" y="3383002"/>
            <a:ext cx="30553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1782" y="3742769"/>
            <a:ext cx="17729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782" y="4096186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1782" y="4448570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1782" y="4800954"/>
            <a:ext cx="35682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8589" y="235132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8589" y="2786459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8589" y="3231116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8589" y="3675773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8589" y="4120430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8589" y="4560325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8589" y="5000220"/>
            <a:ext cx="3472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Ensemble correlations are</a:t>
            </a:r>
          </a:p>
          <a:p>
            <a:pPr lvl="1"/>
            <a:r>
              <a:rPr lang="en-US" dirty="0" smtClean="0"/>
              <a:t>Consistent with physical understandings of microwave emissions and tropical cyclone dynamics</a:t>
            </a:r>
          </a:p>
          <a:p>
            <a:pPr lvl="1"/>
            <a:r>
              <a:rPr lang="en-US" dirty="0" smtClean="0"/>
              <a:t>Encouraging signs for future, effective ensemble-based DA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Next: Observing Systems Simulation Experiments (OSSE)</a:t>
            </a:r>
          </a:p>
          <a:p>
            <a:pPr lvl="1"/>
            <a:r>
              <a:rPr lang="en-US" dirty="0" smtClean="0"/>
              <a:t>Designate “truth” ensemble member, take observations from “truth,” assimilate with </a:t>
            </a:r>
            <a:r>
              <a:rPr lang="en-US" dirty="0" err="1" smtClean="0"/>
              <a:t>EnKF</a:t>
            </a:r>
            <a:r>
              <a:rPr lang="en-US" dirty="0" smtClean="0"/>
              <a:t> and remaining ensemble members</a:t>
            </a:r>
          </a:p>
          <a:p>
            <a:pPr lvl="1"/>
            <a:r>
              <a:rPr lang="en-US" dirty="0" smtClean="0"/>
              <a:t>Refine procedures for the CRTM, processing </a:t>
            </a:r>
            <a:r>
              <a:rPr lang="en-US" dirty="0" err="1" smtClean="0"/>
              <a:t>obs</a:t>
            </a:r>
            <a:r>
              <a:rPr lang="en-US" dirty="0" smtClean="0"/>
              <a:t>, and the 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Experiments </a:t>
            </a:r>
            <a:r>
              <a:rPr lang="en-US" dirty="0" smtClean="0"/>
              <a:t>regarding poor simulated low-frequency brightness temperatures at </a:t>
            </a:r>
            <a:r>
              <a:rPr lang="en-US" dirty="0" smtClean="0"/>
              <a:t>cloud-tops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Dependencies </a:t>
            </a:r>
            <a:r>
              <a:rPr lang="en-US" dirty="0" smtClean="0"/>
              <a:t>to Observed Microwave (MW)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716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Air temperature profile along line-of-sight (LOS)</a:t>
            </a:r>
          </a:p>
          <a:p>
            <a:r>
              <a:rPr lang="en-US" dirty="0" smtClean="0"/>
              <a:t>Surface temperature, composition (land or water), roughness</a:t>
            </a:r>
          </a:p>
          <a:p>
            <a:r>
              <a:rPr lang="en-US" dirty="0" smtClean="0"/>
              <a:t>Water vapor</a:t>
            </a:r>
          </a:p>
          <a:p>
            <a:pPr lvl="1"/>
            <a:r>
              <a:rPr lang="en-US" dirty="0" smtClean="0"/>
              <a:t>LOS-distribution and temperature</a:t>
            </a:r>
          </a:p>
          <a:p>
            <a:r>
              <a:rPr lang="en-US" dirty="0" smtClean="0"/>
              <a:t>Hydrometeors</a:t>
            </a:r>
            <a:r>
              <a:rPr lang="en-US" dirty="0"/>
              <a:t> (including clouds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LOS-distribution and temperature</a:t>
            </a:r>
          </a:p>
          <a:p>
            <a:pPr lvl="1"/>
            <a:r>
              <a:rPr lang="en-US" dirty="0" smtClean="0"/>
              <a:t>Particle composition (liquid, ice), size, shape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The relative impacts of each depends highly on the frequency and polarization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Dependencies </a:t>
            </a:r>
            <a:r>
              <a:rPr lang="en-US" dirty="0" smtClean="0"/>
              <a:t>to Observed Microwave (MW)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716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Air temperature profile along line-of-sight (LOS)</a:t>
            </a:r>
          </a:p>
          <a:p>
            <a:r>
              <a:rPr lang="en-US" dirty="0" smtClean="0"/>
              <a:t>Surface temperature, composition (land or water), roughness</a:t>
            </a:r>
          </a:p>
          <a:p>
            <a:r>
              <a:rPr lang="en-US" dirty="0" smtClean="0"/>
              <a:t>Water vapor</a:t>
            </a:r>
          </a:p>
          <a:p>
            <a:pPr lvl="1"/>
            <a:r>
              <a:rPr lang="en-US" dirty="0" smtClean="0"/>
              <a:t>LOS-distribution and temperature</a:t>
            </a:r>
          </a:p>
          <a:p>
            <a:r>
              <a:rPr lang="en-US" dirty="0" smtClean="0"/>
              <a:t>Hydrometeors (including clouds)</a:t>
            </a:r>
          </a:p>
          <a:p>
            <a:pPr lvl="1"/>
            <a:r>
              <a:rPr lang="en-US" dirty="0" smtClean="0"/>
              <a:t>LOS-distribution and temperature</a:t>
            </a:r>
          </a:p>
          <a:p>
            <a:pPr lvl="1"/>
            <a:r>
              <a:rPr lang="en-US" dirty="0" smtClean="0"/>
              <a:t>Particle composition (liquid, ice), size, shape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The relative impacts of each depends highly on the frequency and polarization</a:t>
            </a:r>
          </a:p>
          <a:p>
            <a:pPr lv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239000" y="1676400"/>
            <a:ext cx="609600" cy="4267200"/>
          </a:xfrm>
          <a:prstGeom prst="rightBrace">
            <a:avLst>
              <a:gd name="adj1" fmla="val 8333"/>
              <a:gd name="adj2" fmla="val 503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48600" y="2994392"/>
            <a:ext cx="1280351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/>
              <a:t>Radiative Transfer Model</a:t>
            </a:r>
          </a:p>
          <a:p>
            <a:r>
              <a:rPr lang="en-US" sz="2000" dirty="0" smtClean="0"/>
              <a:t>(The </a:t>
            </a:r>
            <a:r>
              <a:rPr lang="en-US" sz="2000" i="1" dirty="0" smtClean="0"/>
              <a:t>H</a:t>
            </a:r>
            <a:r>
              <a:rPr lang="en-US" sz="2000" dirty="0" smtClean="0"/>
              <a:t> Operator)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5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Dependencies to Observed Microwave (MW) Emissions</a:t>
            </a:r>
            <a:endParaRPr lang="en-US" dirty="0"/>
          </a:p>
        </p:txBody>
      </p:sp>
      <p:pic>
        <p:nvPicPr>
          <p:cNvPr id="4" name="Picture 3" descr="C:\Users\Scott\AppData\Local\Microsoft\Windows\INetCache\Content.Word\microwave_spectrr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248400" cy="455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417638"/>
            <a:ext cx="21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Absorption Bands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1752600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000" y="1417638"/>
            <a:ext cx="21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Absorption Band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99769" y="2590800"/>
            <a:ext cx="1791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Intensification of H</a:t>
            </a:r>
            <a:r>
              <a:rPr lang="en-US" baseline="-25000" dirty="0" smtClean="0"/>
              <a:t>2</a:t>
            </a:r>
            <a:r>
              <a:rPr lang="en-US" dirty="0" smtClean="0"/>
              <a:t>O “Continuous Absorption”</a:t>
            </a:r>
            <a:endParaRPr lang="en-US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81600" y="1752600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Dependencies to Observed Microwave (MW) Emissions</a:t>
            </a:r>
            <a:endParaRPr lang="en-US" dirty="0"/>
          </a:p>
        </p:txBody>
      </p:sp>
      <p:pic>
        <p:nvPicPr>
          <p:cNvPr id="4" name="Picture 3" descr="C:\Users\Scott\AppData\Local\Microsoft\Windows\INetCache\Content.Word\microwave_spectrr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248400" cy="455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417638"/>
            <a:ext cx="21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Absorption Bands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1752600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000" y="1417638"/>
            <a:ext cx="21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Absorption Band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99769" y="2590800"/>
            <a:ext cx="1791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Intensification of H</a:t>
            </a:r>
            <a:r>
              <a:rPr lang="en-US" baseline="-25000" dirty="0" smtClean="0"/>
              <a:t>2</a:t>
            </a:r>
            <a:r>
              <a:rPr lang="en-US" dirty="0" smtClean="0"/>
              <a:t>O “Continuous Absorption”</a:t>
            </a:r>
            <a:endParaRPr lang="en-US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81600" y="1752600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76583" y="6121166"/>
            <a:ext cx="322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Sounding Channels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19400" y="3657600"/>
            <a:ext cx="228600" cy="24635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Dependencies to Observed Microwave (MW) Emissions</a:t>
            </a:r>
            <a:endParaRPr lang="en-US" dirty="0"/>
          </a:p>
        </p:txBody>
      </p:sp>
      <p:pic>
        <p:nvPicPr>
          <p:cNvPr id="4" name="Picture 3" descr="C:\Users\Scott\AppData\Local\Microsoft\Windows\INetCache\Content.Word\microwave_spectrr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248400" cy="455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417638"/>
            <a:ext cx="21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Absorption Bands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1752600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000" y="1417638"/>
            <a:ext cx="21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Absorption Band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99769" y="2590800"/>
            <a:ext cx="1791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Intensification of H</a:t>
            </a:r>
            <a:r>
              <a:rPr lang="en-US" baseline="-25000" dirty="0" smtClean="0"/>
              <a:t>2</a:t>
            </a:r>
            <a:r>
              <a:rPr lang="en-US" dirty="0" smtClean="0"/>
              <a:t>O “Continuous Absorption”</a:t>
            </a:r>
            <a:endParaRPr lang="en-US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81600" y="1752600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76583" y="6121166"/>
            <a:ext cx="322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Sounding Channels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19400" y="3657600"/>
            <a:ext cx="228600" cy="24635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98765" y="6305832"/>
            <a:ext cx="287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Moisture Sounding Channels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328202" y="3514130"/>
            <a:ext cx="477214" cy="283064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Dependencies to Observed Microwave (MW) Emissions</a:t>
            </a:r>
            <a:endParaRPr lang="en-US" dirty="0"/>
          </a:p>
        </p:txBody>
      </p:sp>
      <p:pic>
        <p:nvPicPr>
          <p:cNvPr id="4" name="Picture 3" descr="C:\Users\Scott\AppData\Local\Microsoft\Windows\INetCache\Content.Word\microwave_spectrr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248400" cy="455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417638"/>
            <a:ext cx="21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Absorption Bands</a:t>
            </a:r>
            <a:endParaRPr lang="en-US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1752600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91000" y="1417638"/>
            <a:ext cx="21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Absorption Band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99769" y="2590800"/>
            <a:ext cx="1791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Intensification of H</a:t>
            </a:r>
            <a:r>
              <a:rPr lang="en-US" baseline="-25000" dirty="0" smtClean="0"/>
              <a:t>2</a:t>
            </a:r>
            <a:r>
              <a:rPr lang="en-US" dirty="0" smtClean="0"/>
              <a:t>O “Continuous Absorption”</a:t>
            </a:r>
            <a:endParaRPr lang="en-US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81600" y="1752600"/>
            <a:ext cx="0" cy="3048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76583" y="6121166"/>
            <a:ext cx="322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Sounding Channels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819400" y="3657600"/>
            <a:ext cx="228600" cy="24635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98765" y="6305832"/>
            <a:ext cx="287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Moisture Sounding Channels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328202" y="3514130"/>
            <a:ext cx="477214" cy="283064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8501" y="6160104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Imaging Channels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956625" y="5105400"/>
            <a:ext cx="176975" cy="1054704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82272" y="5975438"/>
            <a:ext cx="184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Imaging Channel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724400" y="4283333"/>
            <a:ext cx="1323834" cy="1694363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224016" y="4876800"/>
            <a:ext cx="1077053" cy="12443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2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Assimilation of Microwave </a:t>
            </a:r>
            <a:r>
              <a:rPr lang="en-US" dirty="0" err="1" smtClean="0"/>
              <a:t>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Global DA uses sounding channels</a:t>
            </a:r>
          </a:p>
          <a:p>
            <a:pPr lvl="1"/>
            <a:r>
              <a:rPr lang="en-US" dirty="0" smtClean="0"/>
              <a:t>Especially important observations over oceans</a:t>
            </a:r>
          </a:p>
          <a:p>
            <a:pPr lvl="1"/>
            <a:r>
              <a:rPr lang="en-US" dirty="0" smtClean="0"/>
              <a:t>Informative below cloud-top (unlike IR)</a:t>
            </a:r>
          </a:p>
          <a:p>
            <a:r>
              <a:rPr lang="en-US" dirty="0" smtClean="0"/>
              <a:t>Hurricane DA may find greater value in imaging channels</a:t>
            </a:r>
          </a:p>
          <a:p>
            <a:pPr lvl="1"/>
            <a:r>
              <a:rPr lang="en-US" dirty="0" smtClean="0"/>
              <a:t>Informative primarily of the location and intensity of precipitation</a:t>
            </a:r>
          </a:p>
          <a:p>
            <a:pPr lvl="1"/>
            <a:r>
              <a:rPr lang="en-US" dirty="0" smtClean="0"/>
              <a:t>What correlations exist between hurricane structure/dynamics and MW imaging channel radiances?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1109</Words>
  <Application>Microsoft Office PowerPoint</Application>
  <PresentationFormat>On-screen Show (4:3)</PresentationFormat>
  <Paragraphs>330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Microwave Assimilation in Tropical Cyclones</vt:lpstr>
      <vt:lpstr>Atmospheric Passive Micrometry</vt:lpstr>
      <vt:lpstr>Major Dependencies to Observed Microwave (MW) Emissions</vt:lpstr>
      <vt:lpstr>Major Dependencies to Observed Microwave (MW) Emissions</vt:lpstr>
      <vt:lpstr>Major Dependencies to Observed Microwave (MW) Emissions</vt:lpstr>
      <vt:lpstr>Major Dependencies to Observed Microwave (MW) Emissions</vt:lpstr>
      <vt:lpstr>Major Dependencies to Observed Microwave (MW) Emissions</vt:lpstr>
      <vt:lpstr>Major Dependencies to Observed Microwave (MW) Emissions</vt:lpstr>
      <vt:lpstr>Data Assimilation of Microwave Obs</vt:lpstr>
      <vt:lpstr>Methods</vt:lpstr>
      <vt:lpstr>PowerPoint Presentation</vt:lpstr>
      <vt:lpstr>Simulated low frequencies (Ch. 1 &amp; 2): deepest clouds are too cold</vt:lpstr>
      <vt:lpstr>PowerPoint Presentation</vt:lpstr>
      <vt:lpstr>CRTM Results, cont.</vt:lpstr>
      <vt:lpstr>Domain 4 (Vortex-Tracking, 1 km Grid)</vt:lpstr>
      <vt:lpstr>Domain 4 (Vortex-Tracking, 1 km Grid)</vt:lpstr>
      <vt:lpstr>Domain 4 (Vortex-Tracking, 1 km Grid)</vt:lpstr>
      <vt:lpstr>Domain 3 (Static, 3 km Grid)</vt:lpstr>
      <vt:lpstr>Domain 3 (Static, 3 km Grid)</vt:lpstr>
      <vt:lpstr>Domain 3 (Static, 3 km Grid)</vt:lpstr>
      <vt:lpstr>Domain 3 (Static, 3 km Grid)</vt:lpstr>
      <vt:lpstr>Domain 3 (Static 3 km Grid)</vt:lpstr>
      <vt:lpstr>Domain 3 (Static, 3 km Grid)</vt:lpstr>
      <vt:lpstr>Domain 3 (Static, 3 km Grid)</vt:lpstr>
      <vt:lpstr>Final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Data Assimilation Meeting</dc:title>
  <dc:creator>Scott Buku Sieron</dc:creator>
  <cp:lastModifiedBy>Scott Sieron</cp:lastModifiedBy>
  <cp:revision>34</cp:revision>
  <dcterms:created xsi:type="dcterms:W3CDTF">2014-10-31T04:03:54Z</dcterms:created>
  <dcterms:modified xsi:type="dcterms:W3CDTF">2014-12-12T13:24:35Z</dcterms:modified>
</cp:coreProperties>
</file>