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  <p:sldMasterId id="2147483698" r:id="rId3"/>
  </p:sldMasterIdLst>
  <p:sldIdLst>
    <p:sldId id="256" r:id="rId4"/>
    <p:sldId id="257" r:id="rId5"/>
    <p:sldId id="258" r:id="rId6"/>
    <p:sldId id="259" r:id="rId7"/>
    <p:sldId id="260" r:id="rId8"/>
    <p:sldId id="274" r:id="rId9"/>
    <p:sldId id="266" r:id="rId10"/>
    <p:sldId id="267" r:id="rId11"/>
    <p:sldId id="261" r:id="rId12"/>
    <p:sldId id="275" r:id="rId13"/>
    <p:sldId id="268" r:id="rId14"/>
    <p:sldId id="263" r:id="rId15"/>
    <p:sldId id="269" r:id="rId16"/>
    <p:sldId id="264" r:id="rId17"/>
    <p:sldId id="270" r:id="rId18"/>
    <p:sldId id="262" r:id="rId19"/>
    <p:sldId id="272" r:id="rId20"/>
    <p:sldId id="276" r:id="rId21"/>
    <p:sldId id="273" r:id="rId2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114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97180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95400"/>
            <a:ext cx="7772400" cy="1371600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zh-CN" altLang="en-US" smtClean="0"/>
              <a:t>单击此处编辑母版标题样式</a:t>
            </a:r>
            <a:endParaRPr lang="en-US" altLang="zh-TW" dirty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/>
            </a:lvl1pPr>
          </a:lstStyle>
          <a:p>
            <a:r>
              <a:rPr lang="zh-CN" altLang="en-US" smtClean="0"/>
              <a:t>单击此处编辑母版副标题样式</a:t>
            </a:r>
            <a:endParaRPr lang="en-US" altLang="zh-TW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12A46F6-846F-4597-AFDF-B8ED8EF650C9}" type="datetimeFigureOut">
              <a:rPr lang="zh-CN" altLang="en-US" smtClean="0"/>
              <a:t>2014/12/10</a:t>
            </a:fld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3127AE4-5DE4-49D2-8A22-860BDAD0AD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0350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2A46F6-846F-4597-AFDF-B8ED8EF650C9}" type="datetimeFigureOut">
              <a:rPr lang="zh-CN" altLang="en-US" smtClean="0"/>
              <a:t>2014/12/10</a:t>
            </a:fld>
            <a:endParaRPr lang="zh-CN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127AE4-5DE4-49D2-8A22-860BDAD0AD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3576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59550" y="381000"/>
            <a:ext cx="2008188" cy="56388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873750" cy="56388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2A46F6-846F-4597-AFDF-B8ED8EF650C9}" type="datetimeFigureOut">
              <a:rPr lang="zh-CN" altLang="en-US" smtClean="0"/>
              <a:t>2014/12/10</a:t>
            </a:fld>
            <a:endParaRPr lang="zh-CN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127AE4-5DE4-49D2-8A22-860BDAD0AD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2640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01000" cy="6826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566738" y="1447800"/>
            <a:ext cx="8001000" cy="4572000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单击图标添加表格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2A46F6-846F-4597-AFDF-B8ED8EF650C9}" type="datetimeFigureOut">
              <a:rPr lang="zh-CN" altLang="en-US" smtClean="0"/>
              <a:t>2014/12/10</a:t>
            </a:fld>
            <a:endParaRPr lang="zh-CN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127AE4-5DE4-49D2-8A22-860BDAD0AD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3556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latin typeface="Tahoma" panose="020B0604030504040204" pitchFamily="34" charset="0"/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latin typeface="Tahoma" panose="020B0604030504040204" pitchFamily="34" charset="0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latin typeface="Tahoma" panose="020B0604030504040204" pitchFamily="34" charset="0"/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 smtClean="0">
                <a:latin typeface="Tahoma" panose="020B0604030504040204" pitchFamily="34" charset="0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 smtClean="0">
                <a:latin typeface="Tahoma" panose="020B0604030504040204" pitchFamily="34" charset="0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 smtClean="0">
                <a:latin typeface="Tahoma" panose="020B0604030504040204" pitchFamily="34" charset="0"/>
              </a:endParaRPr>
            </a:p>
          </p:txBody>
        </p:sp>
      </p:grpSp>
      <p:sp>
        <p:nvSpPr>
          <p:cNvPr id="30721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0721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F368FD5D-E4B6-496D-B59A-6ECE93B10364}" type="datetimeFigureOut">
              <a:rPr lang="zh-CN" altLang="en-US"/>
              <a:pPr>
                <a:defRPr/>
              </a:pPr>
              <a:t>2014/12/10</a:t>
            </a:fld>
            <a:endParaRPr lang="zh-CN" alt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1FE3804-F545-4506-9F77-5D9FC68625CA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25333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FDDB1-EF1A-40C0-8767-78D73CA4C7BC}" type="datetimeFigureOut">
              <a:rPr lang="zh-CN" altLang="en-US"/>
              <a:pPr>
                <a:defRPr/>
              </a:pPr>
              <a:t>2014/12/10</a:t>
            </a:fld>
            <a:endParaRPr lang="zh-CN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1A2270-F3F5-4352-BA5F-F810AA248DB6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810350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213B1-453C-49F8-9E26-B36BD4541F14}" type="datetimeFigureOut">
              <a:rPr lang="zh-CN" altLang="en-US"/>
              <a:pPr>
                <a:defRPr/>
              </a:pPr>
              <a:t>2014/12/10</a:t>
            </a:fld>
            <a:endParaRPr lang="zh-CN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66C4AD-4095-43AA-A00D-DBFA0EC814A2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51015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4FD64-ECD2-4A2B-AD99-46F9AF92CD67}" type="datetimeFigureOut">
              <a:rPr lang="zh-CN" altLang="en-US"/>
              <a:pPr>
                <a:defRPr/>
              </a:pPr>
              <a:t>2014/12/10</a:t>
            </a:fld>
            <a:endParaRPr lang="zh-CN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FB9862-C2E1-4C4A-911F-5AA10C60CB8E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951904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AE440-619C-4A82-A8F6-61748B3964BA}" type="datetimeFigureOut">
              <a:rPr lang="zh-CN" altLang="en-US"/>
              <a:pPr>
                <a:defRPr/>
              </a:pPr>
              <a:t>2014/12/10</a:t>
            </a:fld>
            <a:endParaRPr lang="zh-CN" alt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B48303-A191-405F-9372-FC19BF99B165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336196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26B4E-A385-42E7-AC67-8AE4A2030F98}" type="datetimeFigureOut">
              <a:rPr lang="zh-CN" altLang="en-US"/>
              <a:pPr>
                <a:defRPr/>
              </a:pPr>
              <a:t>2014/12/10</a:t>
            </a:fld>
            <a:endParaRPr lang="zh-CN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A89F23-EDA1-46D8-9513-201AD9E74D7C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899887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D4C0F-3756-42C7-8429-4F7E61777092}" type="datetimeFigureOut">
              <a:rPr lang="zh-CN" altLang="en-US"/>
              <a:pPr>
                <a:defRPr/>
              </a:pPr>
              <a:t>2014/12/10</a:t>
            </a:fld>
            <a:endParaRPr lang="zh-CN" alt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8FC429-C646-42A6-B7D3-66D76761A535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34297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l"/>
              <a:defRPr>
                <a:latin typeface="华文楷体" pitchFamily="2" charset="-122"/>
                <a:ea typeface="华文楷体" pitchFamily="2" charset="-122"/>
              </a:defRPr>
            </a:lvl1pPr>
            <a:lvl2pPr>
              <a:buFont typeface="Wingdings" pitchFamily="2" charset="2"/>
              <a:buChar char="Ø"/>
              <a:defRPr>
                <a:latin typeface="华文楷体" pitchFamily="2" charset="-122"/>
                <a:ea typeface="华文楷体" pitchFamily="2" charset="-122"/>
              </a:defRPr>
            </a:lvl2pPr>
            <a:lvl3pPr>
              <a:defRPr>
                <a:latin typeface="华文楷体" pitchFamily="2" charset="-122"/>
                <a:ea typeface="华文楷体" pitchFamily="2" charset="-122"/>
              </a:defRPr>
            </a:lvl3pPr>
            <a:lvl4pPr>
              <a:defRPr>
                <a:latin typeface="华文楷体" pitchFamily="2" charset="-122"/>
                <a:ea typeface="华文楷体" pitchFamily="2" charset="-122"/>
              </a:defRPr>
            </a:lvl4pPr>
            <a:lvl5pPr>
              <a:defRPr>
                <a:latin typeface="华文楷体" pitchFamily="2" charset="-122"/>
                <a:ea typeface="华文楷体" pitchFamily="2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2A46F6-846F-4597-AFDF-B8ED8EF650C9}" type="datetimeFigureOut">
              <a:rPr lang="zh-CN" altLang="en-US" smtClean="0"/>
              <a:t>2014/12/10</a:t>
            </a:fld>
            <a:endParaRPr lang="zh-CN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127AE4-5DE4-49D2-8A22-860BDAD0AD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38898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6DD6C-DD83-4CDE-83BB-91B098085FDF}" type="datetimeFigureOut">
              <a:rPr lang="zh-CN" altLang="en-US"/>
              <a:pPr>
                <a:defRPr/>
              </a:pPr>
              <a:t>2014/12/10</a:t>
            </a:fld>
            <a:endParaRPr lang="zh-CN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82CDD7-C348-402E-8798-98A0F52E1A7B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381628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F56C6-6BB6-411E-8130-EEE7C7CDA244}" type="datetimeFigureOut">
              <a:rPr lang="zh-CN" altLang="en-US"/>
              <a:pPr>
                <a:defRPr/>
              </a:pPr>
              <a:t>2014/12/10</a:t>
            </a:fld>
            <a:endParaRPr lang="zh-CN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AC6526-89CA-4E14-950C-15F8FD086DD6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319977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85F25-44DC-4B94-9A42-B3FA1CEA586E}" type="datetimeFigureOut">
              <a:rPr lang="zh-CN" altLang="en-US"/>
              <a:pPr>
                <a:defRPr/>
              </a:pPr>
              <a:t>2014/12/10</a:t>
            </a:fld>
            <a:endParaRPr lang="zh-CN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21CC0D-1DC5-48E9-9CD9-FE8C9F131193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944201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0F984-E55C-4567-BFED-3E0B59D2BEF5}" type="datetimeFigureOut">
              <a:rPr lang="zh-CN" altLang="en-US"/>
              <a:pPr>
                <a:defRPr/>
              </a:pPr>
              <a:t>2014/12/10</a:t>
            </a:fld>
            <a:endParaRPr lang="zh-CN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91D7B7-AE75-4CA1-8529-A72D65D6C5B1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810857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标题和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7162800" cy="6096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表占位符 2"/>
          <p:cNvSpPr>
            <a:spLocks noGrp="1"/>
          </p:cNvSpPr>
          <p:nvPr>
            <p:ph type="chart" idx="1"/>
          </p:nvPr>
        </p:nvSpPr>
        <p:spPr>
          <a:xfrm>
            <a:off x="1182688" y="1371600"/>
            <a:ext cx="7772400" cy="4760913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单击图标添加图表</a:t>
            </a:r>
            <a:endParaRPr lang="zh-CN" altLang="en-US" noProof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2B2E1-7806-463D-BE93-307094AE307E}" type="datetimeFigureOut">
              <a:rPr lang="zh-CN" altLang="en-US"/>
              <a:pPr>
                <a:defRPr/>
              </a:pPr>
              <a:t>2014/12/10</a:t>
            </a:fld>
            <a:endParaRPr lang="zh-CN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794086-0EC2-467C-9AA2-BD0817F1E861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036398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307CC-EAEA-4430-9B1E-CD5CEBEF7AEB}" type="datetimeFigureOut">
              <a:rPr lang="zh-CN" altLang="en-US"/>
              <a:pPr>
                <a:defRPr/>
              </a:pPr>
              <a:t>2014/12/10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F3C5EA-4DEF-4C11-9DC2-59CAE4CE551F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20408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33864-DA84-4E2F-ABF3-B01AEA9324A2}" type="datetimeFigureOut">
              <a:rPr lang="zh-CN" altLang="en-US"/>
              <a:pPr>
                <a:defRPr/>
              </a:pPr>
              <a:t>2014/12/10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026C91-CF89-4BE8-968B-94E8CF5C0B23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586664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AB400-0D8B-4F72-8818-9AD7FE61EAFD}" type="datetimeFigureOut">
              <a:rPr lang="zh-CN" altLang="en-US"/>
              <a:pPr>
                <a:defRPr/>
              </a:pPr>
              <a:t>2014/12/10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3C8B13-C738-4C3A-B4AF-28E47A41DBA1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29690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5A56B-6C60-4B1A-9581-A86E515CB497}" type="datetimeFigureOut">
              <a:rPr lang="zh-CN" altLang="en-US"/>
              <a:pPr>
                <a:defRPr/>
              </a:pPr>
              <a:t>2014/12/10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D703C5-91B8-4D36-AEEF-AE1DD28720F6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890864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E87B1-1288-410B-8204-4D82C7366977}" type="datetimeFigureOut">
              <a:rPr lang="zh-CN" altLang="en-US"/>
              <a:pPr>
                <a:defRPr/>
              </a:pPr>
              <a:t>2014/12/10</a:t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8B1F94-78C5-4131-B3AD-8B60391758A6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12519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2A46F6-846F-4597-AFDF-B8ED8EF650C9}" type="datetimeFigureOut">
              <a:rPr lang="zh-CN" altLang="en-US" smtClean="0"/>
              <a:t>2014/12/10</a:t>
            </a:fld>
            <a:endParaRPr lang="zh-CN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127AE4-5DE4-49D2-8A22-860BDAD0AD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66779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AC2F0-9ACF-469C-82E9-C8CBDC544859}" type="datetimeFigureOut">
              <a:rPr lang="zh-CN" altLang="en-US"/>
              <a:pPr>
                <a:defRPr/>
              </a:pPr>
              <a:t>2014/12/10</a:t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DA9D8B-9EF7-40AE-AB7C-B33CB9BC9126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560447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75B3F1-5DE3-405C-B95C-BDE4821CA9C6}" type="datetimeFigureOut">
              <a:rPr lang="zh-CN" altLang="en-US"/>
              <a:pPr>
                <a:defRPr/>
              </a:pPr>
              <a:t>2014/12/10</a:t>
            </a:fld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5203A4-2A2C-4BA0-949C-B2CFF185D728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713298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2635C-1E69-410A-BB27-22F0B1E2AEE2}" type="datetimeFigureOut">
              <a:rPr lang="zh-CN" altLang="en-US"/>
              <a:pPr>
                <a:defRPr/>
              </a:pPr>
              <a:t>2014/12/10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DE9A77-9A96-4AA5-AB1E-04663BB62EB2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362086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C4788-A20B-4904-82CF-C7428234E2F7}" type="datetimeFigureOut">
              <a:rPr lang="zh-CN" altLang="en-US"/>
              <a:pPr>
                <a:defRPr/>
              </a:pPr>
              <a:t>2014/12/10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A6EC71-D289-4637-B613-3D7FE84A139C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934047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E9881-CB11-49BA-8291-F620099EC201}" type="datetimeFigureOut">
              <a:rPr lang="zh-CN" altLang="en-US"/>
              <a:pPr>
                <a:defRPr/>
              </a:pPr>
              <a:t>2014/12/10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D840ED-F397-4FB5-8F48-16E37B072CAF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285255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540B3-D735-4DDC-AC37-B06B61C1D4EA}" type="datetimeFigureOut">
              <a:rPr lang="zh-CN" altLang="en-US"/>
              <a:pPr>
                <a:defRPr/>
              </a:pPr>
              <a:t>2014/12/10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729851-A190-49B7-A7CA-B80C588EDBE4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21403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66738" y="1447800"/>
            <a:ext cx="3924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3438" y="1447800"/>
            <a:ext cx="3924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2A46F6-846F-4597-AFDF-B8ED8EF650C9}" type="datetimeFigureOut">
              <a:rPr lang="zh-CN" altLang="en-US" smtClean="0"/>
              <a:t>2014/12/10</a:t>
            </a:fld>
            <a:endParaRPr lang="zh-CN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127AE4-5DE4-49D2-8A22-860BDAD0AD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5239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2A46F6-846F-4597-AFDF-B8ED8EF650C9}" type="datetimeFigureOut">
              <a:rPr lang="zh-CN" altLang="en-US" smtClean="0"/>
              <a:t>2014/12/10</a:t>
            </a:fld>
            <a:endParaRPr lang="zh-CN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127AE4-5DE4-49D2-8A22-860BDAD0AD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5628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2A46F6-846F-4597-AFDF-B8ED8EF650C9}" type="datetimeFigureOut">
              <a:rPr lang="zh-CN" altLang="en-US" smtClean="0"/>
              <a:t>2014/12/10</a:t>
            </a:fld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127AE4-5DE4-49D2-8A22-860BDAD0AD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149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2A46F6-846F-4597-AFDF-B8ED8EF650C9}" type="datetimeFigureOut">
              <a:rPr lang="zh-CN" altLang="en-US" smtClean="0"/>
              <a:t>2014/12/10</a:t>
            </a:fld>
            <a:endParaRPr lang="zh-CN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127AE4-5DE4-49D2-8A22-860BDAD0AD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334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2A46F6-846F-4597-AFDF-B8ED8EF650C9}" type="datetimeFigureOut">
              <a:rPr lang="zh-CN" altLang="en-US" smtClean="0"/>
              <a:t>2014/12/10</a:t>
            </a:fld>
            <a:endParaRPr lang="zh-CN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127AE4-5DE4-49D2-8A22-860BDAD0AD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8578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2A46F6-846F-4597-AFDF-B8ED8EF650C9}" type="datetimeFigureOut">
              <a:rPr lang="zh-CN" altLang="en-US" smtClean="0"/>
              <a:t>2014/12/10</a:t>
            </a:fld>
            <a:endParaRPr lang="zh-CN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127AE4-5DE4-49D2-8A22-860BDAD0AD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0676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8001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TW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447800"/>
            <a:ext cx="8001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TW" smtClean="0"/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609600" y="1219200"/>
            <a:ext cx="7958138" cy="109538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宋体" pitchFamily="2" charset="-122"/>
              </a:defRPr>
            </a:lvl1pPr>
          </a:lstStyle>
          <a:p>
            <a:fld id="{E12A46F6-846F-4597-AFDF-B8ED8EF650C9}" type="datetimeFigureOut">
              <a:rPr lang="zh-CN" altLang="en-US" smtClean="0"/>
              <a:t>2014/12/10</a:t>
            </a:fld>
            <a:endParaRPr lang="zh-CN" altLang="en-US"/>
          </a:p>
        </p:txBody>
      </p:sp>
      <p:sp>
        <p:nvSpPr>
          <p:cNvPr id="8807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宋体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8807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fld id="{53127AE4-5DE4-49D2-8A22-860BDAD0AD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2209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Arial" charset="0"/>
          <a:ea typeface="黑体" pitchFamily="49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Arial" charset="0"/>
          <a:ea typeface="黑体" pitchFamily="49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Arial" charset="0"/>
          <a:ea typeface="黑体" pitchFamily="49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Arial" charset="0"/>
          <a:ea typeface="黑体" pitchFamily="49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itchFamily="34" charset="0"/>
          <a:ea typeface="PMingLiU" pitchFamily="18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itchFamily="34" charset="0"/>
          <a:ea typeface="PMingLiU" pitchFamily="18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itchFamily="34" charset="0"/>
          <a:ea typeface="PMingLiU" pitchFamily="18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itchFamily="34" charset="0"/>
          <a:ea typeface="PMingLiU" pitchFamily="18" charset="-120"/>
        </a:defRPr>
      </a:lvl9pPr>
    </p:titleStyle>
    <p:bodyStyle>
      <a:lvl1pPr marL="469900" indent="-469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sz="2600">
          <a:solidFill>
            <a:schemeClr val="tx1"/>
          </a:solidFill>
          <a:latin typeface="+mn-lt"/>
          <a:ea typeface="+mn-ea"/>
        </a:defRPr>
      </a:lvl2pPr>
      <a:lvl3pPr marL="1304925" indent="-39528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sz="2300">
          <a:solidFill>
            <a:schemeClr val="tx1"/>
          </a:solidFill>
          <a:latin typeface="+mn-lt"/>
          <a:ea typeface="+mn-ea"/>
        </a:defRPr>
      </a:lvl3pPr>
      <a:lvl4pPr marL="1693863" indent="-3873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939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8"/>
          <p:cNvSpPr>
            <a:spLocks noChangeArrowheads="1"/>
          </p:cNvSpPr>
          <p:nvPr/>
        </p:nvSpPr>
        <p:spPr bwMode="gray">
          <a:xfrm>
            <a:off x="917575" y="114300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zh-CN" smtClean="0">
              <a:latin typeface="Tahoma" panose="020B0604030504040204" pitchFamily="34" charset="0"/>
            </a:endParaRPr>
          </a:p>
        </p:txBody>
      </p:sp>
      <p:sp>
        <p:nvSpPr>
          <p:cNvPr id="205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381000"/>
            <a:ext cx="7162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1371600"/>
            <a:ext cx="7772400" cy="476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30618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fontAlgn="auto" hangingPunct="0">
              <a:spcBef>
                <a:spcPct val="0"/>
              </a:spcBef>
              <a:spcAft>
                <a:spcPts val="0"/>
              </a:spcAft>
              <a:defRPr kumimoji="0" sz="1400" b="0" i="0">
                <a:latin typeface="+mn-lt"/>
                <a:ea typeface="+mn-ea"/>
              </a:defRPr>
            </a:lvl1pPr>
          </a:lstStyle>
          <a:p>
            <a:pPr>
              <a:defRPr/>
            </a:pPr>
            <a:fld id="{F5F9258E-AEF4-4C91-AFFD-BF8CD0C43CA5}" type="datetimeFigureOut">
              <a:rPr lang="zh-CN" altLang="en-US"/>
              <a:pPr>
                <a:defRPr/>
              </a:pPr>
              <a:t>2014/12/10</a:t>
            </a:fld>
            <a:endParaRPr lang="zh-CN" altLang="en-US"/>
          </a:p>
        </p:txBody>
      </p:sp>
      <p:sp>
        <p:nvSpPr>
          <p:cNvPr id="30618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ct val="0"/>
              </a:spcBef>
              <a:spcAft>
                <a:spcPts val="0"/>
              </a:spcAft>
              <a:defRPr kumimoji="0" sz="1400" b="0" 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618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ahoma" panose="020B0604030504040204" pitchFamily="34" charset="0"/>
              </a:defRPr>
            </a:lvl1pPr>
          </a:lstStyle>
          <a:p>
            <a:fld id="{4C4A2104-23FD-469A-BF3A-3FDD9045D354}" type="slidenum">
              <a:rPr lang="zh-CN" altLang="en-US"/>
              <a:pPr/>
              <a:t>‹#›</a:t>
            </a:fld>
            <a:endParaRPr lang="en-US" altLang="zh-CN"/>
          </a:p>
        </p:txBody>
      </p:sp>
      <p:pic>
        <p:nvPicPr>
          <p:cNvPr id="2056" name="Picture 23" descr="安徽省台竖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7570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ahoma" pitchFamily="34" charset="0"/>
          <a:ea typeface="宋体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ahoma" pitchFamily="34" charset="0"/>
          <a:ea typeface="宋体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ahoma" pitchFamily="34" charset="0"/>
          <a:ea typeface="宋体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ahoma" pitchFamily="34" charset="0"/>
          <a:ea typeface="宋体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宋体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宋体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宋体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宋体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宋体" pitchFamily="2" charset="-122"/>
              </a:defRPr>
            </a:lvl1pPr>
          </a:lstStyle>
          <a:p>
            <a:pPr>
              <a:defRPr/>
            </a:pPr>
            <a:fld id="{7BAB8EB4-4C40-44B6-BD29-7C2ED961DF1A}" type="datetimeFigureOut">
              <a:rPr lang="zh-CN" altLang="en-US"/>
              <a:pPr>
                <a:defRPr/>
              </a:pPr>
              <a:t>2014/12/10</a:t>
            </a:fld>
            <a:endParaRPr lang="en-US" altLang="zh-CN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9D445A04-7ACD-462A-9492-DB979AD39B3D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4573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22.png"/><Relationship Id="rId21" Type="http://schemas.openxmlformats.org/officeDocument/2006/relationships/image" Target="../media/image40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623598"/>
            <a:ext cx="8208818" cy="2387600"/>
          </a:xfrm>
        </p:spPr>
        <p:txBody>
          <a:bodyPr>
            <a:normAutofit fontScale="90000"/>
          </a:bodyPr>
          <a:lstStyle/>
          <a:p>
            <a:r>
              <a:rPr lang="en-US" altLang="zh-CN" sz="4000" b="1" dirty="0" smtClean="0"/>
              <a:t>Doppler Radar Data Assimilation for a Local Severe Rainfall Event with </a:t>
            </a:r>
            <a:br>
              <a:rPr lang="en-US" altLang="zh-CN" sz="4000" b="1" dirty="0" smtClean="0"/>
            </a:br>
            <a:r>
              <a:rPr lang="en-US" altLang="zh-CN" sz="4000" b="1" dirty="0" smtClean="0"/>
              <a:t>PSU–</a:t>
            </a:r>
            <a:r>
              <a:rPr lang="en-US" altLang="zh-CN" sz="4000" b="1" dirty="0" err="1" smtClean="0"/>
              <a:t>EnKF</a:t>
            </a:r>
            <a:r>
              <a:rPr lang="en-US" altLang="zh-CN" sz="4000" b="1" dirty="0" smtClean="0"/>
              <a:t> System</a:t>
            </a:r>
            <a:endParaRPr lang="zh-CN" altLang="en-US" sz="4000" b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26128" y="3671311"/>
            <a:ext cx="6858000" cy="1655762"/>
          </a:xfrm>
        </p:spPr>
        <p:txBody>
          <a:bodyPr/>
          <a:lstStyle/>
          <a:p>
            <a:r>
              <a:rPr lang="en-US" altLang="zh-CN" dirty="0" err="1" smtClean="0"/>
              <a:t>Xuexing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Qiu</a:t>
            </a:r>
            <a:r>
              <a:rPr lang="en-US" altLang="zh-CN" dirty="0" smtClean="0"/>
              <a:t> and </a:t>
            </a:r>
            <a:r>
              <a:rPr lang="en-US" altLang="zh-CN" dirty="0" err="1" smtClean="0"/>
              <a:t>Fuqing</a:t>
            </a:r>
            <a:endParaRPr lang="en-US" altLang="zh-CN" dirty="0" smtClean="0"/>
          </a:p>
          <a:p>
            <a:r>
              <a:rPr lang="en-US" altLang="zh-CN" dirty="0" smtClean="0"/>
              <a:t>Dec. 2014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2759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7777" y="231781"/>
            <a:ext cx="8001000" cy="431130"/>
          </a:xfrm>
        </p:spPr>
        <p:txBody>
          <a:bodyPr/>
          <a:lstStyle/>
          <a:p>
            <a:r>
              <a:rPr lang="en-US" altLang="zh-CN" dirty="0" smtClean="0"/>
              <a:t>Ensemble forecast results </a:t>
            </a:r>
            <a:endParaRPr lang="zh-CN" alt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1035413" y="662911"/>
            <a:ext cx="7245727" cy="5499939"/>
            <a:chOff x="538398" y="1306756"/>
            <a:chExt cx="7245727" cy="5499939"/>
          </a:xfrm>
        </p:grpSpPr>
        <p:grpSp>
          <p:nvGrpSpPr>
            <p:cNvPr id="19" name="组合 18"/>
            <p:cNvGrpSpPr>
              <a:grpSpLocks noChangeAspect="1"/>
            </p:cNvGrpSpPr>
            <p:nvPr/>
          </p:nvGrpSpPr>
          <p:grpSpPr>
            <a:xfrm>
              <a:off x="538398" y="1306756"/>
              <a:ext cx="7245727" cy="5499939"/>
              <a:chOff x="6136600" y="7139947"/>
              <a:chExt cx="12528343" cy="9509759"/>
            </a:xfrm>
          </p:grpSpPr>
          <p:grpSp>
            <p:nvGrpSpPr>
              <p:cNvPr id="24" name="组合 23"/>
              <p:cNvGrpSpPr/>
              <p:nvPr/>
            </p:nvGrpSpPr>
            <p:grpSpPr>
              <a:xfrm>
                <a:off x="6136600" y="7139947"/>
                <a:ext cx="12432030" cy="9509759"/>
                <a:chOff x="3865840" y="4335788"/>
                <a:chExt cx="12432030" cy="9509759"/>
              </a:xfrm>
            </p:grpSpPr>
            <p:pic>
              <p:nvPicPr>
                <p:cNvPr id="26" name="图片 25"/>
                <p:cNvPicPr>
                  <a:picLocks noChangeAspect="1"/>
                </p:cNvPicPr>
                <p:nvPr/>
              </p:nvPicPr>
              <p:blipFill rotWithShape="1"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17059" t="18244" r="18529" b="20000"/>
                <a:stretch/>
              </p:blipFill>
              <p:spPr>
                <a:xfrm rot="5400000">
                  <a:off x="4495145" y="8236572"/>
                  <a:ext cx="5006340" cy="6211610"/>
                </a:xfrm>
                <a:prstGeom prst="rect">
                  <a:avLst/>
                </a:prstGeom>
              </p:spPr>
            </p:pic>
            <p:pic>
              <p:nvPicPr>
                <p:cNvPr id="27" name="图片 26"/>
                <p:cNvPicPr>
                  <a:picLocks noChangeAspect="1"/>
                </p:cNvPicPr>
                <p:nvPr/>
              </p:nvPicPr>
              <p:blipFill rotWithShape="1"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17353" t="17928" r="23726" b="19900"/>
                <a:stretch/>
              </p:blipFill>
              <p:spPr>
                <a:xfrm rot="5400000">
                  <a:off x="4702793" y="3498835"/>
                  <a:ext cx="4579614" cy="6253519"/>
                </a:xfrm>
                <a:prstGeom prst="rect">
                  <a:avLst/>
                </a:prstGeom>
              </p:spPr>
            </p:pic>
            <p:pic>
              <p:nvPicPr>
                <p:cNvPr id="28" name="图片 27"/>
                <p:cNvPicPr>
                  <a:picLocks noChangeAspect="1"/>
                </p:cNvPicPr>
                <p:nvPr/>
              </p:nvPicPr>
              <p:blipFill rotWithShape="1"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17059" t="11137" r="19412" b="27134"/>
                <a:stretch/>
              </p:blipFill>
              <p:spPr>
                <a:xfrm rot="5400000">
                  <a:off x="10724494" y="8207402"/>
                  <a:ext cx="4937762" cy="6208990"/>
                </a:xfrm>
                <a:prstGeom prst="rect">
                  <a:avLst/>
                </a:prstGeom>
              </p:spPr>
            </p:pic>
          </p:grpSp>
          <p:pic>
            <p:nvPicPr>
              <p:cNvPr id="25" name="图片 24"/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7647" t="10151" r="23333" b="26970"/>
              <a:stretch/>
            </p:blipFill>
            <p:spPr>
              <a:xfrm rot="5400000">
                <a:off x="13209023" y="6316277"/>
                <a:ext cx="4587240" cy="6324601"/>
              </a:xfrm>
              <a:prstGeom prst="rect">
                <a:avLst/>
              </a:prstGeom>
            </p:spPr>
          </p:pic>
        </p:grpSp>
        <p:sp>
          <p:nvSpPr>
            <p:cNvPr id="9" name="文本框 8"/>
            <p:cNvSpPr txBox="1"/>
            <p:nvPr/>
          </p:nvSpPr>
          <p:spPr>
            <a:xfrm>
              <a:off x="976006" y="1708092"/>
              <a:ext cx="32483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/>
                <a:t>Precipitation Ensemble </a:t>
              </a:r>
              <a:r>
                <a:rPr lang="en-US" altLang="zh-CN" b="1" dirty="0" smtClean="0"/>
                <a:t>Mean</a:t>
              </a:r>
              <a:endParaRPr lang="zh-CN" altLang="en-US" b="1" dirty="0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976007" y="1433325"/>
              <a:ext cx="898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/>
                <a:t>NODA</a:t>
              </a:r>
              <a:endParaRPr lang="zh-CN" altLang="en-US" b="1" dirty="0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4292261" y="1433325"/>
              <a:ext cx="22998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err="1" smtClean="0"/>
                <a:t>EnKF</a:t>
              </a:r>
              <a:r>
                <a:rPr lang="en-US" altLang="zh-CN" b="1" dirty="0" smtClean="0"/>
                <a:t> 00Z30</a:t>
              </a:r>
              <a:endParaRPr lang="zh-CN" altLang="en-US" b="1" dirty="0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4181733" y="3985804"/>
              <a:ext cx="22998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err="1" smtClean="0"/>
                <a:t>EnKF</a:t>
              </a:r>
              <a:r>
                <a:rPr lang="en-US" altLang="zh-CN" b="1" dirty="0" smtClean="0"/>
                <a:t> 00Z30</a:t>
              </a:r>
              <a:endParaRPr lang="zh-CN" altLang="en-US" b="1" dirty="0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035412" y="4072728"/>
              <a:ext cx="22998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/>
                <a:t>NODA</a:t>
              </a:r>
              <a:endParaRPr lang="zh-CN" altLang="en-US" b="1" dirty="0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924469" y="4081931"/>
              <a:ext cx="22998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/>
                <a:t>POP  &gt; 50mm/6h</a:t>
              </a:r>
              <a:endParaRPr lang="zh-CN" altLang="en-US" b="1" dirty="0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4398343" y="4337774"/>
              <a:ext cx="22998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/>
                <a:t>POP  &gt; 50mm/6h</a:t>
              </a:r>
              <a:endParaRPr lang="zh-CN" altLang="en-US" b="1" dirty="0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4224323" y="1739007"/>
              <a:ext cx="32483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/>
                <a:t>Precipitation Ensemble Mean</a:t>
              </a:r>
              <a:endParaRPr lang="zh-CN" altLang="en-US" b="1" dirty="0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1610" y="6099345"/>
            <a:ext cx="71857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err="1" smtClean="0">
                <a:solidFill>
                  <a:schemeClr val="tx2"/>
                </a:solidFill>
              </a:rPr>
              <a:t>NoDA</a:t>
            </a:r>
            <a:r>
              <a:rPr lang="en-US" altLang="zh-CN" sz="2000" b="1" dirty="0" smtClean="0">
                <a:solidFill>
                  <a:schemeClr val="tx2"/>
                </a:solidFill>
              </a:rPr>
              <a:t>: the event was very sensitive to  initial condition. </a:t>
            </a:r>
            <a:r>
              <a:rPr lang="en-US" altLang="zh-CN" sz="2000" b="1" dirty="0" err="1" smtClean="0">
                <a:solidFill>
                  <a:schemeClr val="tx2"/>
                </a:solidFill>
              </a:rPr>
              <a:t>EnKF</a:t>
            </a:r>
            <a:r>
              <a:rPr lang="en-US" altLang="zh-CN" sz="2000" b="1" dirty="0" smtClean="0">
                <a:solidFill>
                  <a:schemeClr val="tx2"/>
                </a:solidFill>
              </a:rPr>
              <a:t> reduced </a:t>
            </a:r>
            <a:r>
              <a:rPr lang="en-US" altLang="zh-CN" sz="2000" b="1" dirty="0">
                <a:solidFill>
                  <a:schemeClr val="tx2"/>
                </a:solidFill>
              </a:rPr>
              <a:t>the </a:t>
            </a:r>
            <a:r>
              <a:rPr lang="en-US" altLang="zh-CN" sz="2000" b="1" dirty="0" smtClean="0">
                <a:solidFill>
                  <a:schemeClr val="tx2"/>
                </a:solidFill>
              </a:rPr>
              <a:t>uncertainty. </a:t>
            </a:r>
            <a:r>
              <a:rPr lang="en-US" altLang="zh-CN" sz="2000" b="1" dirty="0">
                <a:solidFill>
                  <a:schemeClr val="tx2"/>
                </a:solidFill>
              </a:rPr>
              <a:t>Mean c</a:t>
            </a:r>
            <a:r>
              <a:rPr lang="en-US" altLang="zh-CN" sz="2000" b="1" dirty="0" smtClean="0">
                <a:solidFill>
                  <a:schemeClr val="tx2"/>
                </a:solidFill>
              </a:rPr>
              <a:t>onsistent with DF</a:t>
            </a:r>
            <a:endParaRPr lang="zh-CN" altLang="en-US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67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8709" y="34955"/>
            <a:ext cx="8001000" cy="682625"/>
          </a:xfrm>
        </p:spPr>
        <p:txBody>
          <a:bodyPr/>
          <a:lstStyle/>
          <a:p>
            <a:r>
              <a:rPr lang="en-US" altLang="zh-CN" dirty="0" smtClean="0"/>
              <a:t>1h </a:t>
            </a:r>
            <a:r>
              <a:rPr lang="en-US" altLang="zh-CN" dirty="0" smtClean="0"/>
              <a:t>Rainfall </a:t>
            </a:r>
            <a:r>
              <a:rPr lang="en-US" altLang="zh-CN" dirty="0" smtClean="0"/>
              <a:t>Simulation</a:t>
            </a:r>
            <a:endParaRPr lang="zh-CN" altLang="en-US" dirty="0"/>
          </a:p>
        </p:txBody>
      </p:sp>
      <p:grpSp>
        <p:nvGrpSpPr>
          <p:cNvPr id="5" name="组合 4"/>
          <p:cNvGrpSpPr>
            <a:grpSpLocks noChangeAspect="1"/>
          </p:cNvGrpSpPr>
          <p:nvPr/>
        </p:nvGrpSpPr>
        <p:grpSpPr>
          <a:xfrm>
            <a:off x="1399391" y="641748"/>
            <a:ext cx="6296728" cy="5563915"/>
            <a:chOff x="3788628" y="539955"/>
            <a:chExt cx="18213052" cy="19754795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7647" t="17728" r="23824" b="26818"/>
            <a:stretch/>
          </p:blipFill>
          <p:spPr>
            <a:xfrm rot="5400000">
              <a:off x="5612631" y="4762949"/>
              <a:ext cx="3411855" cy="418338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7942" t="17955" r="23823" b="27045"/>
            <a:stretch/>
          </p:blipFill>
          <p:spPr>
            <a:xfrm rot="5400000">
              <a:off x="5638348" y="8234811"/>
              <a:ext cx="3394710" cy="414909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7941" t="17955" r="23530" b="26818"/>
            <a:stretch/>
          </p:blipFill>
          <p:spPr>
            <a:xfrm rot="5400000">
              <a:off x="5638348" y="11680956"/>
              <a:ext cx="3411855" cy="4166235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7647" t="18182" r="23236" b="26818"/>
            <a:stretch/>
          </p:blipFill>
          <p:spPr>
            <a:xfrm rot="5400000">
              <a:off x="5612631" y="15118529"/>
              <a:ext cx="3446145" cy="414909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32" t="17647" r="18069" b="22941"/>
            <a:stretch/>
          </p:blipFill>
          <p:spPr>
            <a:xfrm>
              <a:off x="9527657" y="15520138"/>
              <a:ext cx="4149090" cy="346329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591" t="17941" r="17955" b="23530"/>
            <a:stretch/>
          </p:blipFill>
          <p:spPr>
            <a:xfrm>
              <a:off x="9407642" y="5173130"/>
              <a:ext cx="4183380" cy="3411855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7045" t="17941" r="17728" b="23530"/>
            <a:stretch/>
          </p:blipFill>
          <p:spPr>
            <a:xfrm>
              <a:off x="9426108" y="8636420"/>
              <a:ext cx="4166235" cy="3411855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7046" t="17647" r="18409" b="23236"/>
            <a:stretch/>
          </p:blipFill>
          <p:spPr>
            <a:xfrm>
              <a:off x="9527657" y="12073993"/>
              <a:ext cx="4114800" cy="3446145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705" t="18089" r="18295" b="23676"/>
            <a:stretch/>
          </p:blipFill>
          <p:spPr>
            <a:xfrm>
              <a:off x="13676746" y="15605863"/>
              <a:ext cx="4149090" cy="339471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32" t="17499" r="17614" b="23971"/>
            <a:stretch/>
          </p:blipFill>
          <p:spPr>
            <a:xfrm>
              <a:off x="13598296" y="5138840"/>
              <a:ext cx="4183380" cy="3411855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7273" t="17867" r="17955" b="23603"/>
            <a:stretch/>
          </p:blipFill>
          <p:spPr>
            <a:xfrm>
              <a:off x="13642457" y="8636420"/>
              <a:ext cx="4131945" cy="341185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818" t="17794" r="17955" b="23382"/>
            <a:stretch/>
          </p:blipFill>
          <p:spPr>
            <a:xfrm>
              <a:off x="13659603" y="12099711"/>
              <a:ext cx="4166235" cy="3429001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896" t="17938" r="17877" b="23239"/>
            <a:stretch/>
          </p:blipFill>
          <p:spPr>
            <a:xfrm>
              <a:off x="17842982" y="15560631"/>
              <a:ext cx="4158698" cy="3422797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7069" t="17784" r="17704" b="23393"/>
            <a:stretch/>
          </p:blipFill>
          <p:spPr>
            <a:xfrm>
              <a:off x="17740112" y="5112350"/>
              <a:ext cx="4229666" cy="3481207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878" t="17490" r="18123" b="23392"/>
            <a:stretch/>
          </p:blipFill>
          <p:spPr>
            <a:xfrm>
              <a:off x="17755698" y="8607846"/>
              <a:ext cx="4172515" cy="3427628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868" t="17601" r="17905" b="23282"/>
            <a:stretch/>
          </p:blipFill>
          <p:spPr>
            <a:xfrm>
              <a:off x="17839440" y="12035474"/>
              <a:ext cx="4129019" cy="3415363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/>
          </p:nvSpPr>
          <p:spPr>
            <a:xfrm>
              <a:off x="3942955" y="15605861"/>
              <a:ext cx="1335349" cy="254242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dirty="0" smtClean="0"/>
                <a:t>05Z30</a:t>
              </a:r>
              <a:endParaRPr lang="zh-CN" altLang="en-US" dirty="0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3860775" y="12137610"/>
              <a:ext cx="1335349" cy="250204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dirty="0" smtClean="0"/>
                <a:t>04Z30</a:t>
              </a:r>
              <a:endParaRPr lang="zh-CN" altLang="en-US" dirty="0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3835923" y="8745375"/>
              <a:ext cx="1335349" cy="250204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dirty="0" smtClean="0"/>
                <a:t>03Z30</a:t>
              </a:r>
              <a:endParaRPr lang="zh-CN" altLang="en-US" dirty="0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3835923" y="5173129"/>
              <a:ext cx="1335349" cy="268206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dirty="0" smtClean="0"/>
                <a:t>02Z30</a:t>
              </a:r>
              <a:endParaRPr lang="zh-CN" altLang="en-US" dirty="0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6325674" y="18983429"/>
              <a:ext cx="2231043" cy="1311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OBS</a:t>
              </a:r>
              <a:endParaRPr lang="zh-CN" altLang="en-US" dirty="0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9559068" y="19000573"/>
              <a:ext cx="406336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err="1" smtClean="0"/>
                <a:t>EnKF</a:t>
              </a:r>
              <a:r>
                <a:rPr lang="en-US" altLang="zh-CN" dirty="0" smtClean="0"/>
                <a:t> 22Z29</a:t>
              </a:r>
              <a:endParaRPr lang="zh-CN" altLang="en-US" dirty="0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3762471" y="19000573"/>
              <a:ext cx="406336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err="1" smtClean="0"/>
                <a:t>EnKF</a:t>
              </a:r>
              <a:r>
                <a:rPr lang="en-US" altLang="zh-CN" dirty="0" smtClean="0"/>
                <a:t> 23Z29</a:t>
              </a:r>
              <a:endParaRPr lang="zh-CN" altLang="en-US" dirty="0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7928705" y="18876747"/>
              <a:ext cx="4063364" cy="923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err="1" smtClean="0"/>
                <a:t>EnKF</a:t>
              </a:r>
              <a:r>
                <a:rPr lang="en-US" altLang="zh-CN" dirty="0" smtClean="0"/>
                <a:t> 00Z30</a:t>
              </a:r>
              <a:endParaRPr lang="zh-CN" altLang="en-US" dirty="0"/>
            </a:p>
          </p:txBody>
        </p:sp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7941" t="18258" r="23235" b="26970"/>
            <a:stretch/>
          </p:blipFill>
          <p:spPr>
            <a:xfrm rot="5400000">
              <a:off x="5592872" y="1334221"/>
              <a:ext cx="3429000" cy="4131945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 rotWithShape="1"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7045" t="17671" r="17955" b="23211"/>
            <a:stretch/>
          </p:blipFill>
          <p:spPr>
            <a:xfrm>
              <a:off x="9407642" y="1698670"/>
              <a:ext cx="4149090" cy="3446145"/>
            </a:xfrm>
            <a:prstGeom prst="rect">
              <a:avLst/>
            </a:prstGeom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893" t="17525" r="18107" b="23652"/>
            <a:stretch/>
          </p:blipFill>
          <p:spPr>
            <a:xfrm>
              <a:off x="13559352" y="1688542"/>
              <a:ext cx="4149090" cy="3429000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818" t="17648" r="17955" b="23235"/>
            <a:stretch/>
          </p:blipFill>
          <p:spPr>
            <a:xfrm>
              <a:off x="17774402" y="1698670"/>
              <a:ext cx="4145510" cy="3429001"/>
            </a:xfrm>
            <a:prstGeom prst="rect">
              <a:avLst/>
            </a:prstGeom>
          </p:spPr>
        </p:pic>
        <p:sp>
          <p:nvSpPr>
            <p:cNvPr id="34" name="文本框 33"/>
            <p:cNvSpPr txBox="1"/>
            <p:nvPr/>
          </p:nvSpPr>
          <p:spPr>
            <a:xfrm>
              <a:off x="3788628" y="1685694"/>
              <a:ext cx="1335349" cy="259724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dirty="0" smtClean="0"/>
                <a:t>01Z30</a:t>
              </a:r>
              <a:endParaRPr lang="zh-CN" altLang="en-US" dirty="0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7774400" y="618631"/>
              <a:ext cx="4063364" cy="923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err="1" smtClean="0"/>
                <a:t>EnKF</a:t>
              </a:r>
              <a:r>
                <a:rPr lang="en-US" altLang="zh-CN" dirty="0" smtClean="0"/>
                <a:t> 00Z30</a:t>
              </a:r>
              <a:endParaRPr lang="zh-CN" altLang="en-US" dirty="0"/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3556733" y="607053"/>
              <a:ext cx="4063364" cy="923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err="1" smtClean="0"/>
                <a:t>EnKF</a:t>
              </a:r>
              <a:r>
                <a:rPr lang="en-US" altLang="zh-CN" dirty="0" smtClean="0"/>
                <a:t> 23Z29</a:t>
              </a:r>
              <a:endParaRPr lang="zh-CN" altLang="en-US" dirty="0"/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9339065" y="539955"/>
              <a:ext cx="4063364" cy="923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err="1" smtClean="0"/>
                <a:t>EnKF</a:t>
              </a:r>
              <a:r>
                <a:rPr lang="en-US" altLang="zh-CN" dirty="0" smtClean="0"/>
                <a:t> 22Z29</a:t>
              </a:r>
              <a:endParaRPr lang="zh-CN" altLang="en-US" dirty="0"/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6396033" y="539955"/>
              <a:ext cx="2231043" cy="1311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OBS</a:t>
              </a:r>
              <a:endParaRPr lang="zh-CN" altLang="en-US" dirty="0"/>
            </a:p>
          </p:txBody>
        </p:sp>
      </p:grpSp>
      <p:sp>
        <p:nvSpPr>
          <p:cNvPr id="3" name="矩形 2"/>
          <p:cNvSpPr/>
          <p:nvPr/>
        </p:nvSpPr>
        <p:spPr>
          <a:xfrm>
            <a:off x="1150009" y="6143738"/>
            <a:ext cx="78831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chemeClr val="tx2"/>
                </a:solidFill>
              </a:rPr>
              <a:t>ENKF: improve </a:t>
            </a:r>
            <a:r>
              <a:rPr lang="en-US" altLang="zh-CN" sz="2400" b="1" dirty="0">
                <a:solidFill>
                  <a:schemeClr val="tx2"/>
                </a:solidFill>
              </a:rPr>
              <a:t>precipitation </a:t>
            </a:r>
            <a:r>
              <a:rPr lang="en-US" altLang="zh-CN" sz="2400" b="1" dirty="0" smtClean="0">
                <a:solidFill>
                  <a:schemeClr val="tx2"/>
                </a:solidFill>
              </a:rPr>
              <a:t>forecasting </a:t>
            </a:r>
            <a:r>
              <a:rPr lang="en-US" altLang="zh-CN" sz="2400" b="1" dirty="0">
                <a:solidFill>
                  <a:schemeClr val="tx2"/>
                </a:solidFill>
              </a:rPr>
              <a:t>within 4 hours</a:t>
            </a:r>
            <a:endParaRPr lang="zh-CN" alt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88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FSS (1h </a:t>
            </a:r>
            <a:r>
              <a:rPr lang="en-US" altLang="zh-CN" dirty="0" smtClean="0"/>
              <a:t>rainfall </a:t>
            </a:r>
            <a:r>
              <a:rPr lang="en-US" altLang="zh-CN" dirty="0" smtClean="0"/>
              <a:t>simulation)</a:t>
            </a:r>
            <a:endParaRPr lang="zh-CN" altLang="en-US" dirty="0"/>
          </a:p>
        </p:txBody>
      </p:sp>
      <p:grpSp>
        <p:nvGrpSpPr>
          <p:cNvPr id="6" name="组合 5"/>
          <p:cNvGrpSpPr/>
          <p:nvPr/>
        </p:nvGrpSpPr>
        <p:grpSpPr>
          <a:xfrm>
            <a:off x="0" y="1787237"/>
            <a:ext cx="8779296" cy="2951018"/>
            <a:chOff x="96272" y="2479963"/>
            <a:chExt cx="8779296" cy="302029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272" y="2479963"/>
              <a:ext cx="4475728" cy="3020292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47309" y="2544798"/>
              <a:ext cx="4428259" cy="2955457"/>
            </a:xfrm>
            <a:prstGeom prst="rect">
              <a:avLst/>
            </a:prstGeom>
          </p:spPr>
        </p:pic>
      </p:grpSp>
      <p:sp>
        <p:nvSpPr>
          <p:cNvPr id="3" name="文本框 2"/>
          <p:cNvSpPr txBox="1"/>
          <p:nvPr/>
        </p:nvSpPr>
        <p:spPr>
          <a:xfrm>
            <a:off x="3292897" y="4771590"/>
            <a:ext cx="422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tx2"/>
                </a:solidFill>
              </a:rPr>
              <a:t>FSS skillful  </a:t>
            </a:r>
            <a:r>
              <a:rPr lang="zh-CN" altLang="zh-CN" sz="2400" b="1" dirty="0" smtClean="0">
                <a:solidFill>
                  <a:schemeClr val="tx2"/>
                </a:solidFill>
              </a:rPr>
              <a:t>≈</a:t>
            </a:r>
            <a:r>
              <a:rPr lang="en-US" altLang="zh-CN" sz="2400" b="1" dirty="0" smtClean="0">
                <a:solidFill>
                  <a:schemeClr val="tx2"/>
                </a:solidFill>
              </a:rPr>
              <a:t>  0.5</a:t>
            </a:r>
            <a:endParaRPr lang="zh-CN" altLang="en-US" sz="2400" b="1" dirty="0">
              <a:solidFill>
                <a:schemeClr val="tx2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98238" y="5294382"/>
            <a:ext cx="422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tx2"/>
                </a:solidFill>
              </a:rPr>
              <a:t>21Z29 22Z29 : no skillful</a:t>
            </a:r>
            <a:endParaRPr lang="zh-CN" altLang="en-US" sz="2400" b="1" dirty="0">
              <a:solidFill>
                <a:schemeClr val="tx2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553660" y="5247954"/>
            <a:ext cx="4225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tx2"/>
                </a:solidFill>
              </a:rPr>
              <a:t>23Z29 :  1 -- 3h  skillful</a:t>
            </a:r>
          </a:p>
          <a:p>
            <a:r>
              <a:rPr lang="en-US" altLang="zh-CN" sz="2400" b="1" dirty="0" smtClean="0">
                <a:solidFill>
                  <a:schemeClr val="tx2"/>
                </a:solidFill>
              </a:rPr>
              <a:t>00Z30:    1-- 4h  skillful</a:t>
            </a:r>
            <a:endParaRPr lang="zh-CN" altLang="en-U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43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268230"/>
            <a:ext cx="8001000" cy="682625"/>
          </a:xfrm>
        </p:spPr>
        <p:txBody>
          <a:bodyPr/>
          <a:lstStyle/>
          <a:p>
            <a:r>
              <a:rPr lang="en-US" altLang="zh-CN" dirty="0" smtClean="0"/>
              <a:t>Composite reflectivity Simulation</a:t>
            </a:r>
            <a:endParaRPr lang="zh-CN" altLang="en-US" dirty="0"/>
          </a:p>
        </p:txBody>
      </p:sp>
      <p:pic>
        <p:nvPicPr>
          <p:cNvPr id="4" name="图片 3" descr="D:\630\ref_forecast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4845" y="950855"/>
            <a:ext cx="7038109" cy="518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381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Sensitive Experiments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19288" y="1597565"/>
            <a:ext cx="951288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b="1" dirty="0" err="1">
                <a:solidFill>
                  <a:srgbClr val="FF0000"/>
                </a:solidFill>
              </a:rPr>
              <a:t>Cntrl</a:t>
            </a:r>
            <a:r>
              <a:rPr lang="zh-CN" altLang="en-US" b="1" dirty="0" smtClean="0">
                <a:solidFill>
                  <a:srgbClr val="FF0000"/>
                </a:solidFill>
              </a:rPr>
              <a:t>：            </a:t>
            </a:r>
            <a:r>
              <a:rPr lang="en-US" altLang="zh-CN" dirty="0" smtClean="0"/>
              <a:t>1km </a:t>
            </a:r>
            <a:r>
              <a:rPr lang="en-US" altLang="zh-CN" dirty="0" err="1" smtClean="0"/>
              <a:t>EnKF</a:t>
            </a:r>
            <a:r>
              <a:rPr lang="en-US" altLang="zh-CN" dirty="0"/>
              <a:t> </a:t>
            </a:r>
            <a:r>
              <a:rPr lang="zh-CN" altLang="en-US" dirty="0" smtClean="0"/>
              <a:t>，</a:t>
            </a:r>
            <a:r>
              <a:rPr lang="en-US" altLang="zh-CN" dirty="0" smtClean="0"/>
              <a:t>1km DF</a:t>
            </a:r>
            <a:r>
              <a:rPr lang="zh-CN" altLang="en-US" dirty="0" smtClean="0"/>
              <a:t>，</a:t>
            </a:r>
            <a:r>
              <a:rPr lang="en-US" altLang="zh-CN" dirty="0" smtClean="0"/>
              <a:t>4cycle 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FF0000"/>
                </a:solidFill>
              </a:rPr>
              <a:t>Cntrl_1cycle</a:t>
            </a:r>
            <a:r>
              <a:rPr lang="zh-CN" altLang="en-US" b="1" dirty="0">
                <a:solidFill>
                  <a:srgbClr val="FF0000"/>
                </a:solidFill>
              </a:rPr>
              <a:t> ：</a:t>
            </a:r>
            <a:r>
              <a:rPr lang="en-US" altLang="zh-CN" dirty="0"/>
              <a:t>1km </a:t>
            </a:r>
            <a:r>
              <a:rPr lang="en-US" altLang="zh-CN" dirty="0" err="1"/>
              <a:t>EnKF</a:t>
            </a:r>
            <a:r>
              <a:rPr lang="en-US" altLang="zh-CN" dirty="0"/>
              <a:t> </a:t>
            </a:r>
            <a:r>
              <a:rPr lang="zh-CN" altLang="en-US" dirty="0"/>
              <a:t>，</a:t>
            </a:r>
            <a:r>
              <a:rPr lang="en-US" altLang="zh-CN" dirty="0"/>
              <a:t>1km DF</a:t>
            </a:r>
            <a:r>
              <a:rPr lang="zh-CN" altLang="en-US" dirty="0"/>
              <a:t>，</a:t>
            </a:r>
            <a:r>
              <a:rPr lang="en-US" altLang="zh-CN" dirty="0"/>
              <a:t>1cycle(00Z30</a:t>
            </a:r>
            <a:r>
              <a:rPr lang="en-US" altLang="zh-CN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FF0000"/>
                </a:solidFill>
              </a:rPr>
              <a:t>EnKF1_DF3</a:t>
            </a:r>
            <a:r>
              <a:rPr lang="zh-CN" altLang="en-US" b="1" dirty="0">
                <a:solidFill>
                  <a:srgbClr val="FF0000"/>
                </a:solidFill>
              </a:rPr>
              <a:t>： </a:t>
            </a:r>
            <a:r>
              <a:rPr lang="en-US" altLang="zh-CN" dirty="0"/>
              <a:t>1km </a:t>
            </a:r>
            <a:r>
              <a:rPr lang="en-US" altLang="zh-CN" dirty="0" err="1"/>
              <a:t>EnKF</a:t>
            </a:r>
            <a:r>
              <a:rPr lang="en-US" altLang="zh-CN" dirty="0"/>
              <a:t> </a:t>
            </a:r>
            <a:r>
              <a:rPr lang="zh-CN" altLang="en-US" dirty="0"/>
              <a:t>，</a:t>
            </a:r>
            <a:r>
              <a:rPr lang="en-US" altLang="zh-CN" dirty="0"/>
              <a:t>3km </a:t>
            </a:r>
            <a:r>
              <a:rPr lang="en-US" altLang="zh-CN" dirty="0" smtClean="0"/>
              <a:t>DF,  4cycle</a:t>
            </a: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solidFill>
                  <a:srgbClr val="FF0000"/>
                </a:solidFill>
              </a:rPr>
              <a:t>EnKF3_DF3</a:t>
            </a:r>
            <a:r>
              <a:rPr lang="zh-CN" altLang="en-US" b="1" dirty="0" smtClean="0">
                <a:solidFill>
                  <a:srgbClr val="FF0000"/>
                </a:solidFill>
              </a:rPr>
              <a:t>： </a:t>
            </a:r>
            <a:r>
              <a:rPr lang="en-US" altLang="zh-CN" dirty="0" smtClean="0"/>
              <a:t>3km </a:t>
            </a:r>
            <a:r>
              <a:rPr lang="en-US" altLang="zh-CN" dirty="0" err="1"/>
              <a:t>EnKF</a:t>
            </a:r>
            <a:r>
              <a:rPr lang="en-US" altLang="zh-CN" dirty="0"/>
              <a:t> </a:t>
            </a:r>
            <a:r>
              <a:rPr lang="zh-CN" altLang="en-US" dirty="0" smtClean="0"/>
              <a:t>，</a:t>
            </a:r>
            <a:r>
              <a:rPr lang="en-US" altLang="zh-CN" dirty="0" smtClean="0"/>
              <a:t>3km </a:t>
            </a:r>
            <a:r>
              <a:rPr lang="en-US" altLang="zh-CN" dirty="0"/>
              <a:t>DF</a:t>
            </a:r>
            <a:r>
              <a:rPr lang="zh-CN" altLang="en-US" dirty="0"/>
              <a:t>，</a:t>
            </a:r>
            <a:r>
              <a:rPr lang="en-US" altLang="zh-CN" dirty="0" smtClean="0"/>
              <a:t>4cycle</a:t>
            </a:r>
          </a:p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FF0000"/>
                </a:solidFill>
              </a:rPr>
              <a:t>EnKF3_DF1 </a:t>
            </a:r>
            <a:r>
              <a:rPr lang="zh-CN" altLang="en-US" b="1" dirty="0">
                <a:solidFill>
                  <a:srgbClr val="FF0000"/>
                </a:solidFill>
              </a:rPr>
              <a:t>：</a:t>
            </a:r>
            <a:r>
              <a:rPr lang="en-US" altLang="zh-CN" dirty="0" smtClean="0"/>
              <a:t>3km </a:t>
            </a:r>
            <a:r>
              <a:rPr lang="en-US" altLang="zh-CN" dirty="0" err="1"/>
              <a:t>EnKF</a:t>
            </a:r>
            <a:r>
              <a:rPr lang="en-US" altLang="zh-CN" dirty="0"/>
              <a:t> </a:t>
            </a:r>
            <a:r>
              <a:rPr lang="zh-CN" altLang="en-US" dirty="0" smtClean="0"/>
              <a:t>，</a:t>
            </a:r>
            <a:r>
              <a:rPr lang="en-US" altLang="zh-CN" dirty="0" smtClean="0"/>
              <a:t>1km </a:t>
            </a:r>
            <a:r>
              <a:rPr lang="en-US" altLang="zh-CN" dirty="0"/>
              <a:t>DF</a:t>
            </a:r>
            <a:r>
              <a:rPr lang="zh-CN" altLang="en-US" dirty="0"/>
              <a:t>，</a:t>
            </a:r>
            <a:r>
              <a:rPr lang="en-US" altLang="zh-CN" dirty="0"/>
              <a:t>4cycle</a:t>
            </a:r>
          </a:p>
          <a:p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43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1381380" y="1647246"/>
            <a:ext cx="7153020" cy="4862946"/>
            <a:chOff x="1212527" y="1414709"/>
            <a:chExt cx="7153020" cy="4862946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9403" t="10909" b="18182"/>
            <a:stretch/>
          </p:blipFill>
          <p:spPr>
            <a:xfrm>
              <a:off x="1212527" y="1414709"/>
              <a:ext cx="7153020" cy="4862946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2129977" y="2053621"/>
              <a:ext cx="21058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err="1" smtClean="0"/>
                <a:t>Cntrl</a:t>
              </a:r>
              <a:endParaRPr lang="zh-CN" altLang="en-US" b="1" dirty="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6h </a:t>
            </a:r>
            <a:r>
              <a:rPr lang="en-US" altLang="zh-CN" dirty="0" smtClean="0"/>
              <a:t>Rainfall </a:t>
            </a:r>
            <a:r>
              <a:rPr lang="en-US" altLang="zh-CN" dirty="0" smtClean="0"/>
              <a:t>Simulation</a:t>
            </a:r>
            <a:endParaRPr lang="zh-CN" altLang="en-US" dirty="0"/>
          </a:p>
        </p:txBody>
      </p:sp>
      <p:grpSp>
        <p:nvGrpSpPr>
          <p:cNvPr id="20" name="组合 19"/>
          <p:cNvGrpSpPr/>
          <p:nvPr/>
        </p:nvGrpSpPr>
        <p:grpSpPr>
          <a:xfrm>
            <a:off x="1079846" y="1349633"/>
            <a:ext cx="7341178" cy="5189930"/>
            <a:chOff x="1079846" y="1349633"/>
            <a:chExt cx="7341178" cy="5189930"/>
          </a:xfrm>
        </p:grpSpPr>
        <p:grpSp>
          <p:nvGrpSpPr>
            <p:cNvPr id="21" name="组合 20"/>
            <p:cNvGrpSpPr/>
            <p:nvPr/>
          </p:nvGrpSpPr>
          <p:grpSpPr>
            <a:xfrm>
              <a:off x="1079846" y="1349633"/>
              <a:ext cx="7341178" cy="5189930"/>
              <a:chOff x="1093701" y="1169035"/>
              <a:chExt cx="7341178" cy="5189930"/>
            </a:xfrm>
          </p:grpSpPr>
          <p:pic>
            <p:nvPicPr>
              <p:cNvPr id="26" name="图片 25" descr="D:\630\EnKF3_DF1\2013-06-30_00_6hfst_6h_prep.png"/>
              <p:cNvPicPr/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7523" r="23410" b="27302"/>
              <a:stretch/>
            </p:blipFill>
            <p:spPr bwMode="auto">
              <a:xfrm rot="5400000">
                <a:off x="5090137" y="3014223"/>
                <a:ext cx="2559804" cy="412968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27" name="图片 26" descr="D:\630\EnKF3_DF3_new\2013-06-30_00_6hfst_6h_prep.png"/>
              <p:cNvPicPr/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7509" t="17572" r="23279" b="26911"/>
              <a:stretch/>
            </p:blipFill>
            <p:spPr bwMode="auto">
              <a:xfrm rot="5400000">
                <a:off x="1437044" y="3434099"/>
                <a:ext cx="2538667" cy="3225353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28" name="图片 27"/>
              <p:cNvPicPr/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8541" t="17196" r="23173" b="26890"/>
              <a:stretch/>
            </p:blipFill>
            <p:spPr bwMode="auto">
              <a:xfrm rot="5400000">
                <a:off x="1479744" y="929656"/>
                <a:ext cx="2530201" cy="3203837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29" name="图片 28" descr="D:\630\EnKF1_DF3\2013-06-30_00_6hfst_6h_prep.png"/>
              <p:cNvPicPr/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6749" t="17050" r="2739" b="23445"/>
              <a:stretch/>
            </p:blipFill>
            <p:spPr bwMode="auto">
              <a:xfrm>
                <a:off x="4249206" y="1169035"/>
                <a:ext cx="4035812" cy="2613786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sp>
          <p:nvSpPr>
            <p:cNvPr id="22" name="文本框 21"/>
            <p:cNvSpPr txBox="1"/>
            <p:nvPr/>
          </p:nvSpPr>
          <p:spPr>
            <a:xfrm>
              <a:off x="4326715" y="1466986"/>
              <a:ext cx="21058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/>
                <a:t>Enkf1_DF3</a:t>
              </a:r>
              <a:endParaRPr lang="zh-CN" altLang="en-US" b="1" dirty="0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302131" y="5903601"/>
              <a:ext cx="21058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/>
                <a:t>Enkf3_DF3</a:t>
              </a:r>
              <a:endParaRPr lang="zh-CN" altLang="en-US" b="1" dirty="0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4527484" y="5905164"/>
              <a:ext cx="21058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/>
                <a:t>Enkf3_DF1</a:t>
              </a:r>
              <a:endParaRPr lang="zh-CN" altLang="en-US" b="1" dirty="0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243342" y="1498825"/>
              <a:ext cx="21058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/>
                <a:t>Cntrl_1cycle</a:t>
              </a:r>
              <a:endParaRPr lang="zh-CN" alt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73135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FSS of sensitive experiment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279" y="1213574"/>
            <a:ext cx="7573241" cy="437591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33400" y="5589484"/>
            <a:ext cx="845820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2400" dirty="0" err="1" smtClean="0">
                <a:solidFill>
                  <a:schemeClr val="tx2"/>
                </a:solidFill>
              </a:rPr>
              <a:t>EnKF</a:t>
            </a:r>
            <a:r>
              <a:rPr lang="en-US" altLang="zh-CN" sz="2400" dirty="0" smtClean="0">
                <a:solidFill>
                  <a:schemeClr val="tx2"/>
                </a:solidFill>
              </a:rPr>
              <a:t> resolution </a:t>
            </a:r>
            <a:r>
              <a:rPr lang="en-US" altLang="zh-CN" sz="2400" dirty="0">
                <a:solidFill>
                  <a:schemeClr val="tx2"/>
                </a:solidFill>
              </a:rPr>
              <a:t>was the most important factor for simulation results and the followed was the times of </a:t>
            </a:r>
            <a:r>
              <a:rPr lang="en-US" altLang="zh-CN" sz="2400" dirty="0" err="1" smtClean="0">
                <a:solidFill>
                  <a:schemeClr val="tx2"/>
                </a:solidFill>
              </a:rPr>
              <a:t>EnKF</a:t>
            </a:r>
            <a:r>
              <a:rPr lang="en-US" altLang="zh-CN" sz="2400" dirty="0" smtClean="0">
                <a:solidFill>
                  <a:schemeClr val="tx2"/>
                </a:solidFill>
              </a:rPr>
              <a:t>, DF resolution was slight important.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6272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204479" y="1588684"/>
            <a:ext cx="6433697" cy="2612991"/>
            <a:chOff x="994789" y="1406309"/>
            <a:chExt cx="6433697" cy="2612991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70" t="17746" r="18030" b="23725"/>
            <a:stretch/>
          </p:blipFill>
          <p:spPr>
            <a:xfrm>
              <a:off x="4250884" y="1406309"/>
              <a:ext cx="3177602" cy="2612991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7167" t="18039" r="17682" b="23725"/>
            <a:stretch/>
          </p:blipFill>
          <p:spPr>
            <a:xfrm>
              <a:off x="994789" y="1406309"/>
              <a:ext cx="3186356" cy="2599857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1087155" y="1466926"/>
              <a:ext cx="15472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 smtClean="0"/>
                <a:t>OBS   04Z30</a:t>
              </a:r>
              <a:endParaRPr lang="zh-CN" altLang="en-US" sz="2000" dirty="0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4264757" y="1461599"/>
              <a:ext cx="15472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 smtClean="0"/>
                <a:t>OBS   05Z30</a:t>
              </a:r>
              <a:endParaRPr lang="zh-CN" altLang="en-US" sz="2000" dirty="0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85774" y="4691702"/>
            <a:ext cx="8290292" cy="1698535"/>
            <a:chOff x="283184" y="2995878"/>
            <a:chExt cx="8290292" cy="1698535"/>
          </a:xfrm>
        </p:grpSpPr>
        <p:sp>
          <p:nvSpPr>
            <p:cNvPr id="17" name="文本框 16"/>
            <p:cNvSpPr txBox="1"/>
            <p:nvPr/>
          </p:nvSpPr>
          <p:spPr>
            <a:xfrm>
              <a:off x="283184" y="3702279"/>
              <a:ext cx="12548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err="1" smtClean="0"/>
                <a:t>perturb_ic</a:t>
              </a:r>
              <a:endParaRPr lang="zh-CN" altLang="en-US" sz="2400" b="1" dirty="0"/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283184" y="2995878"/>
              <a:ext cx="8290292" cy="1698535"/>
              <a:chOff x="417580" y="2857334"/>
              <a:chExt cx="8290292" cy="1698535"/>
            </a:xfrm>
          </p:grpSpPr>
          <p:cxnSp>
            <p:nvCxnSpPr>
              <p:cNvPr id="19" name="直接连接符 18"/>
              <p:cNvCxnSpPr/>
              <p:nvPr/>
            </p:nvCxnSpPr>
            <p:spPr>
              <a:xfrm>
                <a:off x="3898324" y="3435926"/>
                <a:ext cx="1454728" cy="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>
                <a:off x="943839" y="3435926"/>
                <a:ext cx="2954485" cy="2"/>
              </a:xfrm>
              <a:prstGeom prst="line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 rot="5400000" flipV="1">
                <a:off x="811357" y="3435926"/>
                <a:ext cx="299605" cy="1"/>
              </a:xfrm>
              <a:prstGeom prst="line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 rot="5400000" flipV="1">
                <a:off x="3739862" y="3435926"/>
                <a:ext cx="299605" cy="1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 rot="5400000" flipV="1">
                <a:off x="5185929" y="3435926"/>
                <a:ext cx="299605" cy="1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箭头连接符 23"/>
              <p:cNvCxnSpPr/>
              <p:nvPr/>
            </p:nvCxnSpPr>
            <p:spPr>
              <a:xfrm>
                <a:off x="5353052" y="3435926"/>
                <a:ext cx="2519797" cy="0"/>
              </a:xfrm>
              <a:prstGeom prst="straightConnector1">
                <a:avLst/>
              </a:prstGeom>
              <a:ln w="5715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文本框 24"/>
              <p:cNvSpPr txBox="1"/>
              <p:nvPr/>
            </p:nvSpPr>
            <p:spPr>
              <a:xfrm>
                <a:off x="417580" y="2929171"/>
                <a:ext cx="10871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 smtClean="0"/>
                  <a:t>12Z/29</a:t>
                </a:r>
                <a:endParaRPr lang="zh-CN" altLang="en-US" sz="2400" b="1" dirty="0"/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3373795" y="2926609"/>
                <a:ext cx="10871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 smtClean="0"/>
                  <a:t>21Z/29</a:t>
                </a:r>
                <a:endParaRPr lang="zh-CN" altLang="en-US" sz="2400" b="1" dirty="0"/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4792152" y="2898899"/>
                <a:ext cx="10871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 smtClean="0"/>
                  <a:t>00Z/30</a:t>
                </a:r>
                <a:endParaRPr lang="zh-CN" altLang="en-US" sz="2400" b="1" dirty="0"/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7329270" y="2857334"/>
                <a:ext cx="10871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 smtClean="0"/>
                  <a:t>06Z/30</a:t>
                </a:r>
                <a:endParaRPr lang="zh-CN" altLang="en-US" sz="2400" b="1" dirty="0"/>
              </a:p>
            </p:txBody>
          </p:sp>
          <p:cxnSp>
            <p:nvCxnSpPr>
              <p:cNvPr id="29" name="直接箭头连接符 28"/>
              <p:cNvCxnSpPr/>
              <p:nvPr/>
            </p:nvCxnSpPr>
            <p:spPr>
              <a:xfrm flipV="1">
                <a:off x="3917373" y="3649839"/>
                <a:ext cx="8661" cy="526473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箭头连接符 29"/>
              <p:cNvCxnSpPr/>
              <p:nvPr/>
            </p:nvCxnSpPr>
            <p:spPr>
              <a:xfrm flipV="1">
                <a:off x="5331399" y="3644004"/>
                <a:ext cx="8661" cy="526473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箭头连接符 30"/>
              <p:cNvCxnSpPr/>
              <p:nvPr/>
            </p:nvCxnSpPr>
            <p:spPr>
              <a:xfrm flipV="1">
                <a:off x="4401845" y="3640766"/>
                <a:ext cx="8661" cy="526473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箭头连接符 31"/>
              <p:cNvCxnSpPr/>
              <p:nvPr/>
            </p:nvCxnSpPr>
            <p:spPr>
              <a:xfrm flipV="1">
                <a:off x="4903640" y="3649839"/>
                <a:ext cx="8661" cy="526473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文本框 32"/>
              <p:cNvSpPr txBox="1"/>
              <p:nvPr/>
            </p:nvSpPr>
            <p:spPr>
              <a:xfrm>
                <a:off x="4220769" y="4094204"/>
                <a:ext cx="8098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 err="1" smtClean="0">
                    <a:solidFill>
                      <a:srgbClr val="FF0000"/>
                    </a:solidFill>
                  </a:rPr>
                  <a:t>EnKF</a:t>
                </a:r>
                <a:endParaRPr lang="zh-CN" alt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7072466" y="3416659"/>
                <a:ext cx="1635406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srgbClr val="00B050"/>
                    </a:solidFill>
                  </a:rPr>
                  <a:t>DF</a:t>
                </a:r>
                <a:endParaRPr lang="zh-CN" altLang="en-US" sz="2400" b="1" dirty="0">
                  <a:solidFill>
                    <a:srgbClr val="00B050"/>
                  </a:solidFill>
                </a:endParaRPr>
              </a:p>
            </p:txBody>
          </p:sp>
          <p:cxnSp>
            <p:nvCxnSpPr>
              <p:cNvPr id="35" name="直接箭头连接符 34"/>
              <p:cNvCxnSpPr/>
              <p:nvPr/>
            </p:nvCxnSpPr>
            <p:spPr>
              <a:xfrm flipV="1">
                <a:off x="6693911" y="3650730"/>
                <a:ext cx="8661" cy="526473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箭头连接符 35"/>
              <p:cNvCxnSpPr/>
              <p:nvPr/>
            </p:nvCxnSpPr>
            <p:spPr>
              <a:xfrm flipV="1">
                <a:off x="5764357" y="3647492"/>
                <a:ext cx="8661" cy="526473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箭头连接符 36"/>
              <p:cNvCxnSpPr/>
              <p:nvPr/>
            </p:nvCxnSpPr>
            <p:spPr>
              <a:xfrm flipV="1">
                <a:off x="6266152" y="3656565"/>
                <a:ext cx="8661" cy="526473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 rot="5400000" flipV="1">
                <a:off x="6528388" y="3427257"/>
                <a:ext cx="299605" cy="1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文本框 38"/>
              <p:cNvSpPr txBox="1"/>
              <p:nvPr/>
            </p:nvSpPr>
            <p:spPr>
              <a:xfrm>
                <a:off x="6069371" y="2881803"/>
                <a:ext cx="10871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 smtClean="0"/>
                  <a:t>03Z/30</a:t>
                </a:r>
                <a:endParaRPr lang="zh-CN" altLang="en-US" sz="2400" b="1" dirty="0"/>
              </a:p>
            </p:txBody>
          </p:sp>
          <p:cxnSp>
            <p:nvCxnSpPr>
              <p:cNvPr id="40" name="直接连接符 39"/>
              <p:cNvCxnSpPr/>
              <p:nvPr/>
            </p:nvCxnSpPr>
            <p:spPr>
              <a:xfrm>
                <a:off x="5247844" y="3435926"/>
                <a:ext cx="1454728" cy="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5" name="直接连接符 44"/>
          <p:cNvCxnSpPr/>
          <p:nvPr/>
        </p:nvCxnSpPr>
        <p:spPr bwMode="auto">
          <a:xfrm>
            <a:off x="5922024" y="6017406"/>
            <a:ext cx="95393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7" name="矩形标注 46"/>
          <p:cNvSpPr/>
          <p:nvPr/>
        </p:nvSpPr>
        <p:spPr bwMode="auto">
          <a:xfrm>
            <a:off x="6251420" y="6293226"/>
            <a:ext cx="2624646" cy="467763"/>
          </a:xfrm>
          <a:prstGeom prst="wedgeRectCallout">
            <a:avLst>
              <a:gd name="adj1" fmla="val -41493"/>
              <a:gd name="adj2" fmla="val -103365"/>
            </a:avLst>
          </a:prstGeom>
          <a:solidFill>
            <a:schemeClr val="bg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PMingLiU" pitchFamily="18" charset="-120"/>
              </a:rPr>
              <a:t>Add</a:t>
            </a:r>
            <a:r>
              <a:rPr kumimoji="1" lang="en-US" altLang="zh-CN" sz="2400" b="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ea typeface="PMingLiU" pitchFamily="18" charset="-120"/>
              </a:rPr>
              <a:t> 3 times </a:t>
            </a:r>
            <a:r>
              <a:rPr kumimoji="1" lang="en-US" altLang="zh-CN" sz="2400" b="0" i="0" u="none" strike="noStrike" cap="none" normalizeH="0" dirty="0" err="1" smtClean="0">
                <a:ln>
                  <a:noFill/>
                </a:ln>
                <a:solidFill>
                  <a:schemeClr val="tx2"/>
                </a:solidFill>
                <a:effectLst/>
                <a:ea typeface="PMingLiU" pitchFamily="18" charset="-120"/>
              </a:rPr>
              <a:t>EnKF</a:t>
            </a:r>
            <a:endParaRPr kumimoji="1" lang="zh-CN" altLang="en-US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ea typeface="PMingLiU" pitchFamily="18" charset="-120"/>
            </a:endParaRPr>
          </a:p>
        </p:txBody>
      </p:sp>
      <p:sp>
        <p:nvSpPr>
          <p:cNvPr id="48" name="标题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01000" cy="682625"/>
          </a:xfrm>
        </p:spPr>
        <p:txBody>
          <a:bodyPr/>
          <a:lstStyle/>
          <a:p>
            <a:r>
              <a:rPr lang="en-US" altLang="zh-CN" dirty="0" smtClean="0"/>
              <a:t>Further </a:t>
            </a:r>
            <a:r>
              <a:rPr lang="en-US" altLang="zh-CN" dirty="0" err="1" smtClean="0"/>
              <a:t>EnKF</a:t>
            </a:r>
            <a:r>
              <a:rPr lang="en-US" altLang="zh-CN" dirty="0" smtClean="0"/>
              <a:t> for new cells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9655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399" y="381000"/>
            <a:ext cx="8430491" cy="682625"/>
          </a:xfrm>
        </p:spPr>
        <p:txBody>
          <a:bodyPr/>
          <a:lstStyle/>
          <a:p>
            <a:r>
              <a:rPr lang="en-US" altLang="zh-CN" sz="3200" dirty="0" smtClean="0"/>
              <a:t>1h Rainfall simulation( from 03Z30)</a:t>
            </a:r>
            <a:endParaRPr lang="zh-CN" altLang="en-US" sz="3200" dirty="0"/>
          </a:p>
        </p:txBody>
      </p:sp>
      <p:grpSp>
        <p:nvGrpSpPr>
          <p:cNvPr id="7" name="组合 6"/>
          <p:cNvGrpSpPr>
            <a:grpSpLocks noChangeAspect="1"/>
          </p:cNvGrpSpPr>
          <p:nvPr/>
        </p:nvGrpSpPr>
        <p:grpSpPr>
          <a:xfrm>
            <a:off x="1166524" y="1715868"/>
            <a:ext cx="7379516" cy="2604414"/>
            <a:chOff x="10856976" y="6126481"/>
            <a:chExt cx="12997790" cy="4587240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7725" r="23451" b="27091"/>
            <a:stretch/>
          </p:blipFill>
          <p:spPr>
            <a:xfrm rot="5400000">
              <a:off x="12237725" y="4760971"/>
              <a:ext cx="4572000" cy="7333498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7646" r="23334" b="27182"/>
            <a:stretch/>
          </p:blipFill>
          <p:spPr>
            <a:xfrm rot="5400000">
              <a:off x="17898970" y="4757924"/>
              <a:ext cx="4587240" cy="7324353"/>
            </a:xfrm>
            <a:prstGeom prst="rect">
              <a:avLst/>
            </a:prstGeom>
          </p:spPr>
        </p:pic>
      </p:grpSp>
      <p:sp>
        <p:nvSpPr>
          <p:cNvPr id="11" name="矩形 10"/>
          <p:cNvSpPr/>
          <p:nvPr/>
        </p:nvSpPr>
        <p:spPr>
          <a:xfrm>
            <a:off x="1166524" y="1715868"/>
            <a:ext cx="1005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/>
              <a:t>04Z30</a:t>
            </a:r>
            <a:endParaRPr lang="zh-CN" altLang="en-US" sz="2400" b="1" dirty="0"/>
          </a:p>
        </p:txBody>
      </p:sp>
      <p:sp>
        <p:nvSpPr>
          <p:cNvPr id="12" name="矩形 11"/>
          <p:cNvSpPr/>
          <p:nvPr/>
        </p:nvSpPr>
        <p:spPr>
          <a:xfrm>
            <a:off x="4387627" y="1715868"/>
            <a:ext cx="1005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/>
              <a:t>05Z30</a:t>
            </a:r>
            <a:endParaRPr lang="zh-CN" altLang="en-US" sz="2400" b="1" dirty="0"/>
          </a:p>
        </p:txBody>
      </p:sp>
      <p:sp>
        <p:nvSpPr>
          <p:cNvPr id="14" name="文本框 13"/>
          <p:cNvSpPr txBox="1"/>
          <p:nvPr/>
        </p:nvSpPr>
        <p:spPr>
          <a:xfrm>
            <a:off x="697868" y="4791491"/>
            <a:ext cx="80582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tx2"/>
                </a:solidFill>
              </a:rPr>
              <a:t>Further experiment showed that radar data assimilation by </a:t>
            </a:r>
            <a:r>
              <a:rPr lang="en-US" altLang="zh-CN" sz="2400" dirty="0" err="1" smtClean="0">
                <a:solidFill>
                  <a:schemeClr val="tx2"/>
                </a:solidFill>
              </a:rPr>
              <a:t>EnKF</a:t>
            </a:r>
            <a:r>
              <a:rPr lang="en-US" altLang="zh-CN" sz="2400" dirty="0" smtClean="0">
                <a:solidFill>
                  <a:schemeClr val="tx2"/>
                </a:solidFill>
              </a:rPr>
              <a:t> could forecast local precipitation well </a:t>
            </a:r>
            <a:endParaRPr lang="zh-CN" alt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91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 and Conclusion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tx2"/>
                </a:solidFill>
              </a:rPr>
              <a:t>By assimilating Doppler radar data , PSU-</a:t>
            </a:r>
            <a:r>
              <a:rPr lang="en-US" altLang="zh-CN" dirty="0" err="1" smtClean="0">
                <a:solidFill>
                  <a:schemeClr val="tx2"/>
                </a:solidFill>
              </a:rPr>
              <a:t>EnKF</a:t>
            </a:r>
            <a:r>
              <a:rPr lang="en-US" altLang="zh-CN" dirty="0" smtClean="0">
                <a:solidFill>
                  <a:schemeClr val="tx2"/>
                </a:solidFill>
              </a:rPr>
              <a:t> system can predict this local heavy rainfall </a:t>
            </a:r>
            <a:r>
              <a:rPr lang="en-US" altLang="zh-CN" dirty="0">
                <a:solidFill>
                  <a:schemeClr val="tx2"/>
                </a:solidFill>
              </a:rPr>
              <a:t>event </a:t>
            </a:r>
            <a:r>
              <a:rPr lang="en-US" altLang="zh-CN" dirty="0" smtClean="0">
                <a:solidFill>
                  <a:schemeClr val="tx2"/>
                </a:solidFill>
              </a:rPr>
              <a:t>accurately </a:t>
            </a:r>
            <a:r>
              <a:rPr lang="en-US" altLang="zh-CN" dirty="0" smtClean="0">
                <a:solidFill>
                  <a:srgbClr val="FF0000"/>
                </a:solidFill>
              </a:rPr>
              <a:t>ahead 2-3 hours</a:t>
            </a:r>
            <a:r>
              <a:rPr lang="en-US" altLang="zh-CN" dirty="0" smtClean="0">
                <a:solidFill>
                  <a:schemeClr val="tx2"/>
                </a:solidFill>
              </a:rPr>
              <a:t>.</a:t>
            </a:r>
          </a:p>
          <a:p>
            <a:r>
              <a:rPr lang="en-US" altLang="zh-CN" dirty="0" smtClean="0">
                <a:solidFill>
                  <a:schemeClr val="tx2"/>
                </a:solidFill>
              </a:rPr>
              <a:t>In this event, assimilation </a:t>
            </a:r>
            <a:r>
              <a:rPr lang="en-US" altLang="zh-CN" dirty="0">
                <a:solidFill>
                  <a:schemeClr val="tx2"/>
                </a:solidFill>
              </a:rPr>
              <a:t>of radar data can improve precipitation forecasts </a:t>
            </a:r>
            <a:r>
              <a:rPr lang="en-US" altLang="zh-CN" dirty="0">
                <a:solidFill>
                  <a:srgbClr val="FF0000"/>
                </a:solidFill>
              </a:rPr>
              <a:t>within 4 hours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en-US" altLang="zh-CN" dirty="0">
                <a:solidFill>
                  <a:srgbClr val="FF0000"/>
                </a:solidFill>
              </a:rPr>
              <a:t>the </a:t>
            </a:r>
            <a:r>
              <a:rPr lang="en-US" altLang="zh-CN" dirty="0" err="1">
                <a:solidFill>
                  <a:srgbClr val="FF0000"/>
                </a:solidFill>
              </a:rPr>
              <a:t>EnKF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resolution </a:t>
            </a:r>
            <a:r>
              <a:rPr lang="en-US" altLang="zh-CN" dirty="0">
                <a:solidFill>
                  <a:schemeClr val="tx2"/>
                </a:solidFill>
              </a:rPr>
              <a:t>was the most important factor for </a:t>
            </a:r>
            <a:r>
              <a:rPr lang="en-US" altLang="zh-CN" dirty="0" smtClean="0">
                <a:solidFill>
                  <a:schemeClr val="tx2"/>
                </a:solidFill>
              </a:rPr>
              <a:t>simulated </a:t>
            </a:r>
            <a:r>
              <a:rPr lang="en-US" altLang="zh-CN" dirty="0">
                <a:solidFill>
                  <a:schemeClr val="tx2"/>
                </a:solidFill>
              </a:rPr>
              <a:t>results and the followed was the times of </a:t>
            </a:r>
            <a:r>
              <a:rPr lang="en-US" altLang="zh-CN" dirty="0" err="1" smtClean="0">
                <a:solidFill>
                  <a:schemeClr val="tx2"/>
                </a:solidFill>
              </a:rPr>
              <a:t>EnKF</a:t>
            </a:r>
            <a:r>
              <a:rPr lang="en-US" altLang="zh-CN" dirty="0" smtClean="0"/>
              <a:t>.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1095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8362950" cy="687819"/>
          </a:xfrm>
        </p:spPr>
        <p:txBody>
          <a:bodyPr/>
          <a:lstStyle/>
          <a:p>
            <a:r>
              <a:rPr lang="en-US" altLang="zh-CN" sz="3600" dirty="0" smtClean="0"/>
              <a:t>The event</a:t>
            </a:r>
            <a:r>
              <a:rPr lang="zh-CN" altLang="en-US" sz="3600" dirty="0" smtClean="0"/>
              <a:t>（</a:t>
            </a:r>
            <a:r>
              <a:rPr lang="en-US" altLang="zh-CN" sz="3600" dirty="0" smtClean="0"/>
              <a:t>0-6UTC </a:t>
            </a:r>
            <a:r>
              <a:rPr lang="en-US" altLang="zh-CN" sz="3600" dirty="0" smtClean="0"/>
              <a:t>30th June 2013</a:t>
            </a:r>
            <a:r>
              <a:rPr lang="zh-CN" altLang="en-US" sz="3600" dirty="0" smtClean="0"/>
              <a:t>）</a:t>
            </a:r>
            <a:endParaRPr lang="zh-CN" altLang="en-US" sz="36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7304" y="3700815"/>
            <a:ext cx="3278332" cy="245576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0682" y="3700814"/>
            <a:ext cx="3066513" cy="245576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grpSp>
        <p:nvGrpSpPr>
          <p:cNvPr id="6" name="组合 5"/>
          <p:cNvGrpSpPr/>
          <p:nvPr/>
        </p:nvGrpSpPr>
        <p:grpSpPr>
          <a:xfrm>
            <a:off x="925334" y="900545"/>
            <a:ext cx="7451471" cy="2693142"/>
            <a:chOff x="15821" y="106279"/>
            <a:chExt cx="8730328" cy="3112717"/>
          </a:xfrm>
        </p:grpSpPr>
        <p:sp>
          <p:nvSpPr>
            <p:cNvPr id="7" name="文本框 6"/>
            <p:cNvSpPr txBox="1"/>
            <p:nvPr/>
          </p:nvSpPr>
          <p:spPr>
            <a:xfrm>
              <a:off x="5985163" y="106279"/>
              <a:ext cx="25769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1h precipitation</a:t>
              </a:r>
              <a:endParaRPr lang="zh-CN" altLang="en-US" dirty="0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5821" y="382878"/>
              <a:ext cx="8730328" cy="2836118"/>
              <a:chOff x="15821" y="382878"/>
              <a:chExt cx="8730328" cy="2836118"/>
            </a:xfrm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0184" t="12323" r="6914" b="19192"/>
              <a:stretch/>
            </p:blipFill>
            <p:spPr>
              <a:xfrm>
                <a:off x="15821" y="382878"/>
                <a:ext cx="4572000" cy="2836118"/>
              </a:xfrm>
              <a:prstGeom prst="rect">
                <a:avLst/>
              </a:prstGeom>
            </p:spPr>
          </p:pic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513582" y="475611"/>
                <a:ext cx="4232567" cy="2650654"/>
              </a:xfrm>
              <a:prstGeom prst="rect">
                <a:avLst/>
              </a:prstGeom>
            </p:spPr>
          </p:pic>
          <p:cxnSp>
            <p:nvCxnSpPr>
              <p:cNvPr id="11" name="直接箭头连接符 10"/>
              <p:cNvCxnSpPr/>
              <p:nvPr/>
            </p:nvCxnSpPr>
            <p:spPr>
              <a:xfrm>
                <a:off x="2826328" y="1709004"/>
                <a:ext cx="2175163" cy="618560"/>
              </a:xfrm>
              <a:prstGeom prst="straightConnector1">
                <a:avLst/>
              </a:prstGeom>
              <a:ln w="762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文本框 2"/>
          <p:cNvSpPr txBox="1"/>
          <p:nvPr/>
        </p:nvSpPr>
        <p:spPr>
          <a:xfrm>
            <a:off x="5180682" y="1384331"/>
            <a:ext cx="1260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185mm/6h</a:t>
            </a:r>
            <a:endParaRPr lang="zh-CN" altLang="en-US" b="1" dirty="0"/>
          </a:p>
        </p:txBody>
      </p:sp>
      <p:sp>
        <p:nvSpPr>
          <p:cNvPr id="12" name="文本框 11"/>
          <p:cNvSpPr txBox="1"/>
          <p:nvPr/>
        </p:nvSpPr>
        <p:spPr>
          <a:xfrm>
            <a:off x="1144180" y="6263711"/>
            <a:ext cx="4359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tx2"/>
                </a:solidFill>
              </a:rPr>
              <a:t>12 killed in this event</a:t>
            </a:r>
            <a:endParaRPr lang="zh-CN" altLang="en-U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29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46" y="3404461"/>
            <a:ext cx="4098028" cy="295987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862" y="3394319"/>
            <a:ext cx="3830783" cy="299792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9" name="文本框 8"/>
          <p:cNvSpPr txBox="1"/>
          <p:nvPr/>
        </p:nvSpPr>
        <p:spPr>
          <a:xfrm>
            <a:off x="361946" y="3424744"/>
            <a:ext cx="379441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ECMWF  </a:t>
            </a:r>
            <a:r>
              <a:rPr lang="en-US" altLang="zh-CN" sz="2000" b="1" dirty="0" smtClean="0"/>
              <a:t>deterministic forecast  </a:t>
            </a:r>
            <a:endParaRPr lang="zh-CN" altLang="en-US" sz="2000" b="1" dirty="0"/>
          </a:p>
        </p:txBody>
      </p:sp>
      <p:sp>
        <p:nvSpPr>
          <p:cNvPr id="10" name="文本框 9"/>
          <p:cNvSpPr txBox="1"/>
          <p:nvPr/>
        </p:nvSpPr>
        <p:spPr>
          <a:xfrm>
            <a:off x="5097827" y="3424744"/>
            <a:ext cx="358486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ECMWF  EPS POP &gt; 30mm</a:t>
            </a:r>
            <a:endParaRPr lang="zh-CN" altLang="en-US" sz="2000" b="1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842" t="11112" r="7539" b="9899"/>
          <a:stretch/>
        </p:blipFill>
        <p:spPr>
          <a:xfrm>
            <a:off x="555872" y="96936"/>
            <a:ext cx="4031070" cy="329738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7742" y="-10097"/>
            <a:ext cx="4290793" cy="330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43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6341" y="27879"/>
            <a:ext cx="7886700" cy="1027873"/>
          </a:xfrm>
        </p:spPr>
        <p:txBody>
          <a:bodyPr/>
          <a:lstStyle/>
          <a:p>
            <a:r>
              <a:rPr lang="en-US" altLang="zh-CN" b="1" dirty="0" smtClean="0"/>
              <a:t>Experiment design (36 members)</a:t>
            </a:r>
            <a:endParaRPr lang="zh-CN" altLang="en-US" b="1" dirty="0"/>
          </a:p>
        </p:txBody>
      </p:sp>
      <p:grpSp>
        <p:nvGrpSpPr>
          <p:cNvPr id="33" name="组合 32"/>
          <p:cNvGrpSpPr/>
          <p:nvPr/>
        </p:nvGrpSpPr>
        <p:grpSpPr>
          <a:xfrm>
            <a:off x="516502" y="4720357"/>
            <a:ext cx="7998847" cy="1823230"/>
            <a:chOff x="283184" y="2871183"/>
            <a:chExt cx="7998847" cy="1823230"/>
          </a:xfrm>
        </p:grpSpPr>
        <p:grpSp>
          <p:nvGrpSpPr>
            <p:cNvPr id="32" name="组合 31"/>
            <p:cNvGrpSpPr/>
            <p:nvPr/>
          </p:nvGrpSpPr>
          <p:grpSpPr>
            <a:xfrm>
              <a:off x="283184" y="2871183"/>
              <a:ext cx="7998847" cy="1823230"/>
              <a:chOff x="417580" y="2732639"/>
              <a:chExt cx="7998847" cy="1823230"/>
            </a:xfrm>
          </p:grpSpPr>
          <p:cxnSp>
            <p:nvCxnSpPr>
              <p:cNvPr id="9" name="直接连接符 8"/>
              <p:cNvCxnSpPr/>
              <p:nvPr/>
            </p:nvCxnSpPr>
            <p:spPr>
              <a:xfrm>
                <a:off x="3898324" y="3435926"/>
                <a:ext cx="1454728" cy="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直接连接符 4"/>
              <p:cNvCxnSpPr/>
              <p:nvPr/>
            </p:nvCxnSpPr>
            <p:spPr>
              <a:xfrm>
                <a:off x="943839" y="3435926"/>
                <a:ext cx="2954485" cy="2"/>
              </a:xfrm>
              <a:prstGeom prst="line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直接连接符 5"/>
              <p:cNvCxnSpPr/>
              <p:nvPr/>
            </p:nvCxnSpPr>
            <p:spPr>
              <a:xfrm rot="5400000" flipV="1">
                <a:off x="811357" y="3435926"/>
                <a:ext cx="299605" cy="1"/>
              </a:xfrm>
              <a:prstGeom prst="line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 rot="5400000" flipV="1">
                <a:off x="3739862" y="3435926"/>
                <a:ext cx="299605" cy="1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 rot="5400000" flipV="1">
                <a:off x="5185929" y="3435926"/>
                <a:ext cx="299605" cy="1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箭头连接符 16"/>
              <p:cNvCxnSpPr/>
              <p:nvPr/>
            </p:nvCxnSpPr>
            <p:spPr>
              <a:xfrm>
                <a:off x="5353052" y="3435926"/>
                <a:ext cx="2519797" cy="0"/>
              </a:xfrm>
              <a:prstGeom prst="straightConnector1">
                <a:avLst/>
              </a:prstGeom>
              <a:ln w="5715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文本框 18"/>
              <p:cNvSpPr txBox="1"/>
              <p:nvPr/>
            </p:nvSpPr>
            <p:spPr>
              <a:xfrm>
                <a:off x="417580" y="2776766"/>
                <a:ext cx="10871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 smtClean="0"/>
                  <a:t>12Z/29</a:t>
                </a:r>
                <a:endParaRPr lang="zh-CN" altLang="en-US" sz="2400" b="1" dirty="0"/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3346085" y="2746494"/>
                <a:ext cx="10871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 smtClean="0"/>
                  <a:t>21Z/29</a:t>
                </a:r>
                <a:endParaRPr lang="zh-CN" altLang="en-US" sz="2400" b="1" dirty="0"/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4792152" y="2732639"/>
                <a:ext cx="10871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 smtClean="0"/>
                  <a:t>00Z/30</a:t>
                </a:r>
                <a:endParaRPr lang="zh-CN" altLang="en-US" sz="2400" b="1" dirty="0"/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7329270" y="2746494"/>
                <a:ext cx="10871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 smtClean="0"/>
                  <a:t>06Z/30</a:t>
                </a:r>
                <a:endParaRPr lang="zh-CN" altLang="en-US" sz="2400" b="1" dirty="0"/>
              </a:p>
            </p:txBody>
          </p:sp>
          <p:cxnSp>
            <p:nvCxnSpPr>
              <p:cNvPr id="24" name="直接箭头连接符 23"/>
              <p:cNvCxnSpPr/>
              <p:nvPr/>
            </p:nvCxnSpPr>
            <p:spPr>
              <a:xfrm flipV="1">
                <a:off x="3917373" y="3649839"/>
                <a:ext cx="8661" cy="526473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箭头连接符 24"/>
              <p:cNvCxnSpPr/>
              <p:nvPr/>
            </p:nvCxnSpPr>
            <p:spPr>
              <a:xfrm flipV="1">
                <a:off x="5331399" y="3644004"/>
                <a:ext cx="8661" cy="526473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箭头连接符 25"/>
              <p:cNvCxnSpPr/>
              <p:nvPr/>
            </p:nvCxnSpPr>
            <p:spPr>
              <a:xfrm flipV="1">
                <a:off x="4401845" y="3640766"/>
                <a:ext cx="8661" cy="526473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箭头连接符 26"/>
              <p:cNvCxnSpPr/>
              <p:nvPr/>
            </p:nvCxnSpPr>
            <p:spPr>
              <a:xfrm flipV="1">
                <a:off x="4903640" y="3649839"/>
                <a:ext cx="8661" cy="526473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文本框 29"/>
              <p:cNvSpPr txBox="1"/>
              <p:nvPr/>
            </p:nvSpPr>
            <p:spPr>
              <a:xfrm>
                <a:off x="4220769" y="4094204"/>
                <a:ext cx="8098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 err="1" smtClean="0">
                    <a:solidFill>
                      <a:srgbClr val="FF0000"/>
                    </a:solidFill>
                  </a:rPr>
                  <a:t>EnKF</a:t>
                </a:r>
                <a:endParaRPr lang="zh-CN" alt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5433945" y="3569828"/>
                <a:ext cx="1690719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srgbClr val="00B050"/>
                    </a:solidFill>
                  </a:rPr>
                  <a:t>     Forecast</a:t>
                </a:r>
                <a:endParaRPr lang="zh-CN" altLang="en-US" sz="2400" b="1" dirty="0">
                  <a:solidFill>
                    <a:srgbClr val="00B050"/>
                  </a:solidFill>
                </a:endParaRPr>
              </a:p>
            </p:txBody>
          </p:sp>
        </p:grpSp>
        <p:sp>
          <p:nvSpPr>
            <p:cNvPr id="28" name="文本框 27"/>
            <p:cNvSpPr txBox="1"/>
            <p:nvPr/>
          </p:nvSpPr>
          <p:spPr>
            <a:xfrm>
              <a:off x="283184" y="3702279"/>
              <a:ext cx="12548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err="1" smtClean="0"/>
                <a:t>perturb_ic</a:t>
              </a:r>
              <a:endParaRPr lang="zh-CN" altLang="en-US" sz="2400" b="1" dirty="0"/>
            </a:p>
          </p:txBody>
        </p:sp>
      </p:grpSp>
      <p:pic>
        <p:nvPicPr>
          <p:cNvPr id="23" name="图片 22" descr="D:\630\domain.emf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502" y="1650867"/>
            <a:ext cx="3508454" cy="301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图片 28" descr="D:\630\topo.emf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5001" y="1594894"/>
            <a:ext cx="4208202" cy="30890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1402497" y="1650866"/>
            <a:ext cx="73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/>
              <a:t>9km</a:t>
            </a:r>
            <a:endParaRPr lang="zh-CN" altLang="en-US" b="1" dirty="0"/>
          </a:p>
        </p:txBody>
      </p:sp>
      <p:sp>
        <p:nvSpPr>
          <p:cNvPr id="34" name="文本框 33"/>
          <p:cNvSpPr txBox="1"/>
          <p:nvPr/>
        </p:nvSpPr>
        <p:spPr>
          <a:xfrm>
            <a:off x="2061047" y="2310026"/>
            <a:ext cx="73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/>
              <a:t>3km</a:t>
            </a:r>
            <a:endParaRPr lang="zh-CN" altLang="en-US" b="1" dirty="0"/>
          </a:p>
        </p:txBody>
      </p:sp>
      <p:sp>
        <p:nvSpPr>
          <p:cNvPr id="35" name="文本框 34"/>
          <p:cNvSpPr txBox="1"/>
          <p:nvPr/>
        </p:nvSpPr>
        <p:spPr>
          <a:xfrm>
            <a:off x="2134058" y="2948063"/>
            <a:ext cx="73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/>
              <a:t>1km</a:t>
            </a:r>
            <a:endParaRPr lang="zh-CN" altLang="en-US" b="1" dirty="0"/>
          </a:p>
        </p:txBody>
      </p:sp>
      <p:grpSp>
        <p:nvGrpSpPr>
          <p:cNvPr id="14" name="组合 13"/>
          <p:cNvGrpSpPr/>
          <p:nvPr/>
        </p:nvGrpSpPr>
        <p:grpSpPr>
          <a:xfrm>
            <a:off x="1060080" y="5782285"/>
            <a:ext cx="6898041" cy="777227"/>
            <a:chOff x="1060080" y="5782285"/>
            <a:chExt cx="6898041" cy="777227"/>
          </a:xfrm>
        </p:grpSpPr>
        <p:cxnSp>
          <p:nvCxnSpPr>
            <p:cNvPr id="7" name="肘形连接符 6"/>
            <p:cNvCxnSpPr/>
            <p:nvPr/>
          </p:nvCxnSpPr>
          <p:spPr bwMode="auto">
            <a:xfrm>
              <a:off x="1060080" y="5782285"/>
              <a:ext cx="6898041" cy="777227"/>
            </a:xfrm>
            <a:prstGeom prst="bentConnector3">
              <a:avLst>
                <a:gd name="adj1" fmla="val 190"/>
              </a:avLst>
            </a:prstGeom>
            <a:solidFill>
              <a:schemeClr val="accent1"/>
            </a:solidFill>
            <a:ln w="571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3" name="文本框 12"/>
            <p:cNvSpPr txBox="1"/>
            <p:nvPr/>
          </p:nvSpPr>
          <p:spPr>
            <a:xfrm>
              <a:off x="1870281" y="6112699"/>
              <a:ext cx="15260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 smtClean="0"/>
                <a:t>NODA</a:t>
              </a:r>
              <a:endParaRPr lang="zh-CN" altLang="en-US" b="1" dirty="0"/>
            </a:p>
          </p:txBody>
        </p:sp>
      </p:grpSp>
      <p:sp>
        <p:nvSpPr>
          <p:cNvPr id="15" name="矩形 14"/>
          <p:cNvSpPr/>
          <p:nvPr/>
        </p:nvSpPr>
        <p:spPr bwMode="auto">
          <a:xfrm>
            <a:off x="6065903" y="2618509"/>
            <a:ext cx="847516" cy="886691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3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PMingLiU" pitchFamily="18" charset="-12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110392" y="2814227"/>
            <a:ext cx="379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X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244278" y="1645469"/>
            <a:ext cx="935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</a:rPr>
              <a:t>HSRD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cxnSp>
        <p:nvCxnSpPr>
          <p:cNvPr id="37" name="直接箭头连接符 36"/>
          <p:cNvCxnSpPr/>
          <p:nvPr/>
        </p:nvCxnSpPr>
        <p:spPr bwMode="auto">
          <a:xfrm flipV="1">
            <a:off x="6374820" y="2074539"/>
            <a:ext cx="114841" cy="87403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77643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154539"/>
            <a:ext cx="7886700" cy="649026"/>
          </a:xfrm>
        </p:spPr>
        <p:txBody>
          <a:bodyPr/>
          <a:lstStyle/>
          <a:p>
            <a:pPr algn="l"/>
            <a:r>
              <a:rPr lang="en-US" altLang="zh-CN" b="1" dirty="0" smtClean="0"/>
              <a:t>Radial velocity Analysis</a:t>
            </a:r>
            <a:endParaRPr lang="zh-CN" altLang="en-US" b="1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67"/>
          <a:stretch/>
        </p:blipFill>
        <p:spPr>
          <a:xfrm>
            <a:off x="1216876" y="803565"/>
            <a:ext cx="6710247" cy="530629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216876" y="6251003"/>
            <a:ext cx="7026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err="1" smtClean="0">
                <a:solidFill>
                  <a:schemeClr val="tx2"/>
                </a:solidFill>
              </a:rPr>
              <a:t>EnKF</a:t>
            </a:r>
            <a:r>
              <a:rPr lang="en-US" altLang="zh-CN" sz="2400" b="1" dirty="0" smtClean="0">
                <a:solidFill>
                  <a:schemeClr val="tx2"/>
                </a:solidFill>
              </a:rPr>
              <a:t>:  LLJ height and  wind shear was corrected</a:t>
            </a:r>
            <a:endParaRPr lang="zh-CN" altLang="en-US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30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RMSE and Spread of radial velocity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111493"/>
            <a:ext cx="7467599" cy="4462064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87482" y="5589896"/>
            <a:ext cx="326967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000" b="1" dirty="0" err="1" smtClean="0">
                <a:solidFill>
                  <a:schemeClr val="tx2"/>
                </a:solidFill>
              </a:rPr>
              <a:t>RMSE_prior</a:t>
            </a:r>
            <a:r>
              <a:rPr lang="en-US" altLang="zh-CN" sz="2000" b="1" dirty="0" smtClean="0">
                <a:solidFill>
                  <a:schemeClr val="tx2"/>
                </a:solidFill>
              </a:rPr>
              <a:t> mean = 2.1m/s</a:t>
            </a:r>
            <a:endParaRPr lang="zh-CN" altLang="en-US" sz="2000" b="1" dirty="0">
              <a:solidFill>
                <a:schemeClr val="tx2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557156" y="5574491"/>
            <a:ext cx="577041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000" b="1" dirty="0" err="1" smtClean="0">
                <a:solidFill>
                  <a:schemeClr val="tx2"/>
                </a:solidFill>
              </a:rPr>
              <a:t>RMSE_post</a:t>
            </a:r>
            <a:r>
              <a:rPr lang="en-US" altLang="zh-CN" sz="2000" b="1" dirty="0" smtClean="0">
                <a:solidFill>
                  <a:schemeClr val="tx2"/>
                </a:solidFill>
              </a:rPr>
              <a:t> mean = </a:t>
            </a:r>
            <a:r>
              <a:rPr lang="en-US" altLang="zh-CN" sz="2000" b="1" dirty="0" smtClean="0">
                <a:solidFill>
                  <a:schemeClr val="tx2"/>
                </a:solidFill>
              </a:rPr>
              <a:t>1.3m/s   38% error reduced</a:t>
            </a:r>
            <a:endParaRPr lang="zh-CN" altLang="en-US" sz="2000" b="1" dirty="0">
              <a:solidFill>
                <a:schemeClr val="tx2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87482" y="6177662"/>
            <a:ext cx="326967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000" b="1" dirty="0" err="1" smtClean="0">
                <a:solidFill>
                  <a:schemeClr val="tx2"/>
                </a:solidFill>
              </a:rPr>
              <a:t>Spread_prior</a:t>
            </a:r>
            <a:r>
              <a:rPr lang="en-US" altLang="zh-CN" sz="2000" b="1" dirty="0" smtClean="0">
                <a:solidFill>
                  <a:schemeClr val="tx2"/>
                </a:solidFill>
              </a:rPr>
              <a:t> mean = 2.3m/s</a:t>
            </a:r>
            <a:endParaRPr lang="zh-CN" altLang="en-US" sz="2000" b="1" dirty="0">
              <a:solidFill>
                <a:schemeClr val="tx2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557156" y="6148488"/>
            <a:ext cx="326967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000" b="1" dirty="0" err="1" smtClean="0">
                <a:solidFill>
                  <a:schemeClr val="tx2"/>
                </a:solidFill>
              </a:rPr>
              <a:t>Spread_post</a:t>
            </a:r>
            <a:r>
              <a:rPr lang="en-US" altLang="zh-CN" sz="2000" b="1" dirty="0" smtClean="0">
                <a:solidFill>
                  <a:schemeClr val="tx2"/>
                </a:solidFill>
              </a:rPr>
              <a:t> mean = 0.7m/s</a:t>
            </a:r>
            <a:endParaRPr lang="zh-CN" altLang="en-US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88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Composite Reflectivity  Analysis</a:t>
            </a:r>
            <a:endParaRPr lang="zh-CN" altLang="en-US" dirty="0"/>
          </a:p>
        </p:txBody>
      </p:sp>
      <p:pic>
        <p:nvPicPr>
          <p:cNvPr id="4" name="图片 3" descr="D:\630\图片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1400780"/>
            <a:ext cx="8139545" cy="451511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761999" y="6151418"/>
            <a:ext cx="8049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tx2"/>
                </a:solidFill>
              </a:rPr>
              <a:t>With increase times of </a:t>
            </a:r>
            <a:r>
              <a:rPr lang="en-US" altLang="zh-CN" sz="2400" b="1" dirty="0" err="1" smtClean="0">
                <a:solidFill>
                  <a:schemeClr val="tx2"/>
                </a:solidFill>
              </a:rPr>
              <a:t>EnKF</a:t>
            </a:r>
            <a:r>
              <a:rPr lang="en-US" altLang="zh-CN" sz="2400" b="1" dirty="0" smtClean="0">
                <a:solidFill>
                  <a:schemeClr val="tx2"/>
                </a:solidFill>
              </a:rPr>
              <a:t>, CR was closer to observation</a:t>
            </a:r>
            <a:endParaRPr lang="zh-CN" altLang="en-U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57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399" y="166612"/>
            <a:ext cx="8001000" cy="682625"/>
          </a:xfrm>
        </p:spPr>
        <p:txBody>
          <a:bodyPr/>
          <a:lstStyle/>
          <a:p>
            <a:r>
              <a:rPr lang="en-US" altLang="zh-CN" dirty="0" smtClean="0"/>
              <a:t>6h </a:t>
            </a:r>
            <a:r>
              <a:rPr lang="en-US" altLang="zh-CN" dirty="0" smtClean="0"/>
              <a:t>rainfall </a:t>
            </a:r>
            <a:r>
              <a:rPr lang="en-US" altLang="zh-CN" dirty="0" smtClean="0"/>
              <a:t>Simulation</a:t>
            </a:r>
            <a:endParaRPr lang="zh-CN" altLang="en-US" dirty="0"/>
          </a:p>
        </p:txBody>
      </p:sp>
      <p:pic>
        <p:nvPicPr>
          <p:cNvPr id="4" name="图片 3" descr="D:\630\6h_prep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962" y="1268074"/>
            <a:ext cx="8317518" cy="453606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2773303" y="853921"/>
            <a:ext cx="392083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2"/>
                </a:solidFill>
              </a:rPr>
              <a:t>00  --  06Z  30 June</a:t>
            </a:r>
            <a:endParaRPr lang="zh-CN" altLang="en-US" sz="2800" b="1" dirty="0">
              <a:solidFill>
                <a:schemeClr val="tx2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46629" y="5804139"/>
            <a:ext cx="761068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err="1" smtClean="0">
                <a:solidFill>
                  <a:schemeClr val="tx2"/>
                </a:solidFill>
              </a:rPr>
              <a:t>NoDA</a:t>
            </a:r>
            <a:r>
              <a:rPr lang="en-US" altLang="zh-CN" sz="2000" b="1" dirty="0" smtClean="0">
                <a:solidFill>
                  <a:schemeClr val="tx2"/>
                </a:solidFill>
              </a:rPr>
              <a:t>: southerly position,  </a:t>
            </a:r>
            <a:r>
              <a:rPr lang="en-US" altLang="zh-CN" sz="2000" b="1" dirty="0">
                <a:solidFill>
                  <a:schemeClr val="tx2"/>
                </a:solidFill>
              </a:rPr>
              <a:t>spurious center </a:t>
            </a:r>
            <a:endParaRPr lang="en-US" altLang="zh-CN" sz="2000" b="1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 err="1" smtClean="0">
                <a:solidFill>
                  <a:schemeClr val="tx2"/>
                </a:solidFill>
              </a:rPr>
              <a:t>EnKF</a:t>
            </a:r>
            <a:r>
              <a:rPr lang="en-US" altLang="zh-CN" sz="2000" b="1" dirty="0" smtClean="0">
                <a:solidFill>
                  <a:schemeClr val="tx2"/>
                </a:solidFill>
              </a:rPr>
              <a:t>:  the amounts and positions of precipitation getting better    </a:t>
            </a:r>
            <a:endParaRPr lang="zh-CN" altLang="en-US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31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740" y="1286417"/>
            <a:ext cx="7762009" cy="461464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57092"/>
          </a:xfrm>
        </p:spPr>
        <p:txBody>
          <a:bodyPr/>
          <a:lstStyle/>
          <a:p>
            <a:pPr algn="l"/>
            <a:r>
              <a:rPr lang="en-US" altLang="zh-CN" dirty="0" smtClean="0"/>
              <a:t>FSS(Fraction Skill Score)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6317673" y="1108365"/>
            <a:ext cx="3269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Scale length: N = 80km</a:t>
            </a:r>
            <a:endParaRPr lang="zh-CN" altLang="en-US" sz="2000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1004454" y="5901060"/>
            <a:ext cx="728229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</a:rPr>
              <a:t>For &gt; 50mm/6h</a:t>
            </a:r>
            <a:r>
              <a:rPr lang="en-US" altLang="zh-CN" sz="2000" b="1" dirty="0" smtClean="0">
                <a:solidFill>
                  <a:schemeClr val="tx2"/>
                </a:solidFill>
              </a:rPr>
              <a:t>:  after 3 and 4 times </a:t>
            </a:r>
            <a:r>
              <a:rPr lang="en-US" altLang="zh-CN" sz="2000" b="1" dirty="0" err="1" smtClean="0">
                <a:solidFill>
                  <a:schemeClr val="tx2"/>
                </a:solidFill>
              </a:rPr>
              <a:t>EnKF</a:t>
            </a:r>
            <a:r>
              <a:rPr lang="en-US" altLang="zh-CN" sz="2000" b="1" dirty="0" smtClean="0">
                <a:solidFill>
                  <a:schemeClr val="tx2"/>
                </a:solidFill>
              </a:rPr>
              <a:t>, FSS of  DF greater than </a:t>
            </a:r>
            <a:r>
              <a:rPr lang="en-US" altLang="zh-CN" sz="2000" b="1" dirty="0" err="1" smtClean="0">
                <a:solidFill>
                  <a:schemeClr val="tx2"/>
                </a:solidFill>
              </a:rPr>
              <a:t>NoDA</a:t>
            </a:r>
            <a:r>
              <a:rPr lang="en-US" altLang="zh-CN" sz="2000" b="1" dirty="0" smtClean="0">
                <a:solidFill>
                  <a:schemeClr val="tx2"/>
                </a:solidFill>
              </a:rPr>
              <a:t> ,</a:t>
            </a:r>
            <a:r>
              <a:rPr lang="en-US" altLang="zh-CN" sz="2000" b="1" dirty="0" err="1" smtClean="0">
                <a:solidFill>
                  <a:schemeClr val="tx2"/>
                </a:solidFill>
              </a:rPr>
              <a:t>EnKF</a:t>
            </a:r>
            <a:r>
              <a:rPr lang="en-US" altLang="zh-CN" sz="2000" b="1" dirty="0" smtClean="0">
                <a:solidFill>
                  <a:schemeClr val="tx2"/>
                </a:solidFill>
              </a:rPr>
              <a:t> was more skillful</a:t>
            </a:r>
            <a:endParaRPr lang="zh-CN" altLang="en-US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07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fi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经典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沉稳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onotype Corsiva" pitchFamily="66" charset="0"/>
            <a:ea typeface="PMingLiU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onotype Corsiva" pitchFamily="66" charset="0"/>
            <a:ea typeface="PMingLiU" pitchFamily="18" charset="-12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宋体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宋体" charset="-122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2014年12月项目进展汇报(安徽）</Template>
  <TotalTime>3165</TotalTime>
  <Words>459</Words>
  <Application>Microsoft Office PowerPoint</Application>
  <PresentationFormat>全屏显示(4:3)</PresentationFormat>
  <Paragraphs>104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19</vt:i4>
      </vt:variant>
    </vt:vector>
  </HeadingPairs>
  <TitlesOfParts>
    <vt:vector size="34" baseType="lpstr">
      <vt:lpstr>微軟正黑體</vt:lpstr>
      <vt:lpstr>PMingLiU</vt:lpstr>
      <vt:lpstr>PMingLiU</vt:lpstr>
      <vt:lpstr>黑体</vt:lpstr>
      <vt:lpstr>华文楷体</vt:lpstr>
      <vt:lpstr>宋体</vt:lpstr>
      <vt:lpstr>Arial</vt:lpstr>
      <vt:lpstr>Monotype Corsiva</vt:lpstr>
      <vt:lpstr>Tahoma</vt:lpstr>
      <vt:lpstr>Times New Roman</vt:lpstr>
      <vt:lpstr>Verdana</vt:lpstr>
      <vt:lpstr>Wingdings</vt:lpstr>
      <vt:lpstr>Profile</vt:lpstr>
      <vt:lpstr>Blends</vt:lpstr>
      <vt:lpstr>默认设计模板</vt:lpstr>
      <vt:lpstr>Doppler Radar Data Assimilation for a Local Severe Rainfall Event with  PSU–EnKF System</vt:lpstr>
      <vt:lpstr>The event（0-6UTC 30th June 2013）</vt:lpstr>
      <vt:lpstr>PowerPoint 演示文稿</vt:lpstr>
      <vt:lpstr>Experiment design (36 members)</vt:lpstr>
      <vt:lpstr>Radial velocity Analysis</vt:lpstr>
      <vt:lpstr>RMSE and Spread of radial velocity</vt:lpstr>
      <vt:lpstr>Composite Reflectivity  Analysis</vt:lpstr>
      <vt:lpstr>6h rainfall Simulation</vt:lpstr>
      <vt:lpstr>FSS(Fraction Skill Score)</vt:lpstr>
      <vt:lpstr>Ensemble forecast results </vt:lpstr>
      <vt:lpstr>1h Rainfall Simulation</vt:lpstr>
      <vt:lpstr>FSS (1h rainfall simulation)</vt:lpstr>
      <vt:lpstr>Composite reflectivity Simulation</vt:lpstr>
      <vt:lpstr>Sensitive Experiments</vt:lpstr>
      <vt:lpstr>6h Rainfall Simulation</vt:lpstr>
      <vt:lpstr>FSS of sensitive experiment</vt:lpstr>
      <vt:lpstr>Further EnKF for new cells</vt:lpstr>
      <vt:lpstr>1h Rainfall simulation( from 03Z30)</vt:lpstr>
      <vt:lpstr>Summary and Conclusion</vt:lpstr>
    </vt:vector>
  </TitlesOfParts>
  <Company>微软中国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Radar Velocity Assimilation for a Local Severe Rainfall Event with the PSU–EnKF System</dc:title>
  <dc:creator>微软用户</dc:creator>
  <cp:lastModifiedBy>微软用户</cp:lastModifiedBy>
  <cp:revision>67</cp:revision>
  <dcterms:created xsi:type="dcterms:W3CDTF">2014-12-03T21:36:30Z</dcterms:created>
  <dcterms:modified xsi:type="dcterms:W3CDTF">2014-12-11T01:50:04Z</dcterms:modified>
</cp:coreProperties>
</file>