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60" r:id="rId4"/>
    <p:sldId id="257" r:id="rId5"/>
    <p:sldId id="271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0" r:id="rId15"/>
    <p:sldId id="269" r:id="rId16"/>
    <p:sldId id="273" r:id="rId17"/>
    <p:sldId id="278" r:id="rId18"/>
    <p:sldId id="279" r:id="rId19"/>
    <p:sldId id="276" r:id="rId20"/>
    <p:sldId id="277" r:id="rId21"/>
    <p:sldId id="272" r:id="rId22"/>
    <p:sldId id="275" r:id="rId23"/>
    <p:sldId id="268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C00"/>
    <a:srgbClr val="F0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9" autoAdjust="0"/>
    <p:restoredTop sz="91465" autoAdjust="0"/>
  </p:normalViewPr>
  <p:slideViewPr>
    <p:cSldViewPr snapToGrid="0" snapToObjects="1">
      <p:cViewPr>
        <p:scale>
          <a:sx n="147" d="100"/>
          <a:sy n="147" d="100"/>
        </p:scale>
        <p:origin x="-1128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4136A-031D-884A-9511-E4F54E820FAA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7769B-A81E-B349-9C81-8B7AD2F74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fivethirtyeight.com</a:t>
            </a:r>
            <a:r>
              <a:rPr lang="en-US" dirty="0" smtClean="0"/>
              <a:t>/features/a-statistical-analysis-of-the-work-of-bob-ross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7769B-A81E-B349-9C81-8B7AD2F74A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CSOs</a:t>
            </a:r>
            <a:r>
              <a:rPr lang="en-US" baseline="0" dirty="0" smtClean="0"/>
              <a:t> help fill in missing data values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CSOs help smooth data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NOTE: CSOs do not thin data. </a:t>
            </a:r>
            <a:r>
              <a:rPr lang="en-US" baseline="0" dirty="0" err="1" smtClean="0"/>
              <a:t>Coplane</a:t>
            </a:r>
            <a:r>
              <a:rPr lang="en-US" baseline="0" dirty="0" smtClean="0"/>
              <a:t> methodology thins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7769B-A81E-B349-9C81-8B7AD2F74A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0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7769B-A81E-B349-9C81-8B7AD2F74A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Radials adjusted for fall speed during radar quality control</a:t>
            </a:r>
          </a:p>
          <a:p>
            <a:pPr lvl="1"/>
            <a:r>
              <a:rPr lang="en-US" dirty="0" smtClean="0"/>
              <a:t>Radar reflectivity (Z) – Vertical fall speed velocity 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</a:t>
            </a:r>
            <a:r>
              <a:rPr lang="en-US" dirty="0" smtClean="0"/>
              <a:t>) relationship</a:t>
            </a:r>
          </a:p>
          <a:p>
            <a:pPr lvl="1"/>
            <a:r>
              <a:rPr lang="en-US" dirty="0" smtClean="0"/>
              <a:t>No attenuation correction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Define melting band center height (HB) and depth (DPW)</a:t>
            </a:r>
          </a:p>
          <a:p>
            <a:pPr lvl="1"/>
            <a:r>
              <a:rPr lang="en-US" dirty="0" smtClean="0"/>
              <a:t>Calculate melting band bottom/top (HLOW, HHI) </a:t>
            </a:r>
          </a:p>
          <a:p>
            <a:pPr lvl="1"/>
            <a:r>
              <a:rPr lang="en-US" dirty="0" smtClean="0"/>
              <a:t>Use rain below melting band (VTR)</a:t>
            </a:r>
          </a:p>
          <a:p>
            <a:pPr lvl="1"/>
            <a:r>
              <a:rPr lang="en-US" dirty="0" smtClean="0"/>
              <a:t>Use snow above melting band (VTS)</a:t>
            </a:r>
          </a:p>
          <a:p>
            <a:pPr lvl="1"/>
            <a:r>
              <a:rPr lang="en-US" dirty="0" smtClean="0"/>
              <a:t>Linearly interpolate snow/rain within melting band (VT)</a:t>
            </a:r>
          </a:p>
          <a:p>
            <a:pPr lvl="1"/>
            <a:r>
              <a:rPr lang="en-US" dirty="0" smtClean="0"/>
              <a:t>Apply air density correction factor to all V calculations (DCOR)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0ACF-F457-0C41-86F1-61173FA49A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Total Observation Error (</a:t>
            </a:r>
            <a:r>
              <a:rPr lang="en-US" sz="1200" b="1" dirty="0" err="1" smtClean="0">
                <a:latin typeface="Arial"/>
                <a:cs typeface="Arial"/>
              </a:rPr>
              <a:t>obsError</a:t>
            </a:r>
            <a:r>
              <a:rPr lang="en-US" sz="1200" b="1" dirty="0" smtClean="0">
                <a:latin typeface="Arial"/>
                <a:cs typeface="Arial"/>
              </a:rPr>
              <a:t>): </a:t>
            </a:r>
            <a:r>
              <a:rPr lang="en-US" sz="1200" dirty="0" smtClean="0">
                <a:latin typeface="Arial"/>
                <a:cs typeface="Arial"/>
              </a:rPr>
              <a:t>error assigned to each observation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Vertical Component Error (</a:t>
            </a:r>
            <a:r>
              <a:rPr lang="en-US" sz="1200" b="1" dirty="0" err="1" smtClean="0">
                <a:latin typeface="Arial"/>
                <a:cs typeface="Arial"/>
              </a:rPr>
              <a:t>alphaError</a:t>
            </a:r>
            <a:r>
              <a:rPr lang="en-US" sz="1200" b="1" dirty="0" smtClean="0">
                <a:latin typeface="Arial"/>
                <a:cs typeface="Arial"/>
              </a:rPr>
              <a:t>): </a:t>
            </a:r>
            <a:r>
              <a:rPr lang="en-US" sz="1200" dirty="0" smtClean="0">
                <a:latin typeface="Arial"/>
                <a:cs typeface="Arial"/>
              </a:rPr>
              <a:t>error induced by including vertical component in value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Distance from Aircraft Error (</a:t>
            </a:r>
            <a:r>
              <a:rPr lang="en-US" sz="1200" b="1" dirty="0" err="1" smtClean="0">
                <a:latin typeface="Arial"/>
                <a:cs typeface="Arial"/>
              </a:rPr>
              <a:t>distError</a:t>
            </a:r>
            <a:r>
              <a:rPr lang="en-US" sz="1200" b="1" dirty="0" smtClean="0">
                <a:latin typeface="Arial"/>
                <a:cs typeface="Arial"/>
              </a:rPr>
              <a:t>): </a:t>
            </a:r>
            <a:r>
              <a:rPr lang="en-US" sz="1200" dirty="0" smtClean="0">
                <a:latin typeface="Arial"/>
                <a:cs typeface="Arial"/>
              </a:rPr>
              <a:t>error induced by using larger time difference when computing U/V value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latin typeface="Arial"/>
                <a:cs typeface="Arial"/>
              </a:rPr>
              <a:t>Base geometric, navigational, and pointing angle error (</a:t>
            </a:r>
            <a:r>
              <a:rPr lang="en-US" sz="1200" b="1" dirty="0" err="1" smtClean="0">
                <a:latin typeface="Arial"/>
                <a:cs typeface="Arial"/>
              </a:rPr>
              <a:t>baseError</a:t>
            </a:r>
            <a:r>
              <a:rPr lang="en-US" sz="1200" b="1" dirty="0" smtClean="0">
                <a:latin typeface="Arial"/>
                <a:cs typeface="Arial"/>
              </a:rPr>
              <a:t>): </a:t>
            </a:r>
            <a:r>
              <a:rPr lang="en-US" sz="1200" dirty="0" smtClean="0">
                <a:latin typeface="Arial"/>
                <a:cs typeface="Arial"/>
              </a:rPr>
              <a:t>error associated with </a:t>
            </a:r>
            <a:r>
              <a:rPr lang="en-US" sz="1200" dirty="0" err="1" smtClean="0">
                <a:latin typeface="Arial"/>
                <a:cs typeface="Arial"/>
              </a:rPr>
              <a:t>coplane</a:t>
            </a:r>
            <a:r>
              <a:rPr lang="en-US" sz="1200" dirty="0" smtClean="0">
                <a:latin typeface="Arial"/>
                <a:cs typeface="Arial"/>
              </a:rPr>
              <a:t> observation closest to aircraft track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7769B-A81E-B349-9C81-8B7AD2F74A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7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6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6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3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2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6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3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6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CB983-013D-0048-A658-D2E1FD5A2800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C495B-3C5F-8F46-83AC-852742476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3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latin typeface="Arial"/>
                <a:cs typeface="Arial"/>
              </a:rPr>
              <a:t>The Joy of Painting: “Happy Little Trees”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45150"/>
            <a:ext cx="6400800" cy="119364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Christopher </a:t>
            </a:r>
            <a:r>
              <a:rPr lang="en-US" sz="2400" dirty="0" err="1" smtClean="0">
                <a:latin typeface="Arial"/>
                <a:cs typeface="Arial"/>
              </a:rPr>
              <a:t>Melhauser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Fall 2014 Group Meeting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6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1552" y="757138"/>
            <a:ext cx="6692330" cy="4583534"/>
            <a:chOff x="317483" y="2540086"/>
            <a:chExt cx="5629195" cy="4155657"/>
          </a:xfrm>
        </p:grpSpPr>
        <p:pic>
          <p:nvPicPr>
            <p:cNvPr id="6" name="Picture 5" descr="Figure3_draf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83" y="2540086"/>
              <a:ext cx="5629195" cy="4155657"/>
            </a:xfrm>
            <a:prstGeom prst="rect">
              <a:avLst/>
            </a:prstGeom>
          </p:spPr>
        </p:pic>
        <p:pic>
          <p:nvPicPr>
            <p:cNvPr id="7" name="Picture 6" descr="Figure3_draf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6" t="3299" r="3013" b="79120"/>
            <a:stretch/>
          </p:blipFill>
          <p:spPr>
            <a:xfrm>
              <a:off x="4505420" y="2673803"/>
              <a:ext cx="1327225" cy="1126573"/>
            </a:xfrm>
            <a:prstGeom prst="rect">
              <a:avLst/>
            </a:prstGeom>
          </p:spPr>
        </p:pic>
      </p:grpSp>
      <p:sp>
        <p:nvSpPr>
          <p:cNvPr id="8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6406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Hurricane Karl (2010)</a:t>
            </a:r>
            <a:r>
              <a:rPr lang="en-US" sz="3600" dirty="0">
                <a:latin typeface="Arial"/>
                <a:cs typeface="Arial"/>
              </a:rPr>
              <a:t> </a:t>
            </a:r>
            <a:r>
              <a:rPr lang="en-US" sz="3600" dirty="0" smtClean="0">
                <a:latin typeface="Arial"/>
                <a:cs typeface="Arial"/>
              </a:rPr>
              <a:t>Simulation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9" name="Content Placeholder 30"/>
          <p:cNvSpPr>
            <a:spLocks noGrp="1"/>
          </p:cNvSpPr>
          <p:nvPr>
            <p:ph idx="1"/>
          </p:nvPr>
        </p:nvSpPr>
        <p:spPr>
          <a:xfrm>
            <a:off x="457200" y="5381377"/>
            <a:ext cx="7886980" cy="134573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Initialized: 1200 UTC 16 Sep</a:t>
            </a:r>
          </a:p>
          <a:p>
            <a:r>
              <a:rPr lang="en-US" sz="2400" dirty="0" smtClean="0">
                <a:latin typeface="Arial"/>
                <a:cs typeface="Arial"/>
              </a:rPr>
              <a:t>Cycling DA: 19-21 UTC 16 Sep (Airborne </a:t>
            </a:r>
            <a:r>
              <a:rPr lang="en-US" sz="2400" dirty="0" err="1" smtClean="0">
                <a:latin typeface="Arial"/>
                <a:cs typeface="Arial"/>
              </a:rPr>
              <a:t>Vr</a:t>
            </a:r>
            <a:r>
              <a:rPr lang="en-US" sz="2400" dirty="0" smtClean="0">
                <a:latin typeface="Arial"/>
                <a:cs typeface="Arial"/>
              </a:rPr>
              <a:t> SOs)</a:t>
            </a:r>
          </a:p>
          <a:p>
            <a:r>
              <a:rPr lang="en-US" sz="2400" dirty="0" smtClean="0">
                <a:latin typeface="Arial"/>
                <a:cs typeface="Arial"/>
              </a:rPr>
              <a:t>Retrieved simulated </a:t>
            </a:r>
            <a:r>
              <a:rPr lang="en-US" sz="2400" dirty="0" err="1" smtClean="0">
                <a:latin typeface="Arial"/>
                <a:cs typeface="Arial"/>
              </a:rPr>
              <a:t>Vr</a:t>
            </a:r>
            <a:r>
              <a:rPr lang="en-US" sz="2400" dirty="0" smtClean="0">
                <a:latin typeface="Arial"/>
                <a:cs typeface="Arial"/>
              </a:rPr>
              <a:t> from 00 UTC to 02 UTC 17 Sep </a:t>
            </a:r>
          </a:p>
          <a:p>
            <a:pPr lvl="1"/>
            <a:r>
              <a:rPr lang="en-US" sz="2000" dirty="0" err="1" smtClean="0">
                <a:latin typeface="Arial"/>
                <a:cs typeface="Arial"/>
              </a:rPr>
              <a:t>HiRes</a:t>
            </a:r>
            <a:r>
              <a:rPr lang="en-US" sz="2000" dirty="0" smtClean="0">
                <a:latin typeface="Arial"/>
                <a:cs typeface="Arial"/>
              </a:rPr>
              <a:t> Domain: 1km horizontal; 61 vertical Eta-levels</a:t>
            </a:r>
          </a:p>
        </p:txBody>
      </p:sp>
    </p:spTree>
    <p:extLst>
      <p:ext uri="{BB962C8B-B14F-4D97-AF65-F5344CB8AC3E}">
        <p14:creationId xmlns:p14="http://schemas.microsoft.com/office/powerpoint/2010/main" val="89458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dbz_karlsim_0917_00Z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5" y="980561"/>
            <a:ext cx="4267200" cy="3200400"/>
          </a:xfrm>
          <a:prstGeom prst="rect">
            <a:avLst/>
          </a:prstGeom>
        </p:spPr>
      </p:pic>
      <p:pic>
        <p:nvPicPr>
          <p:cNvPr id="6" name="Picture 5" descr="u10_karlsim_0917_00Z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"/>
          <a:stretch/>
        </p:blipFill>
        <p:spPr>
          <a:xfrm>
            <a:off x="782725" y="3771144"/>
            <a:ext cx="4267200" cy="2961684"/>
          </a:xfrm>
          <a:prstGeom prst="rect">
            <a:avLst/>
          </a:prstGeom>
        </p:spPr>
      </p:pic>
      <p:pic>
        <p:nvPicPr>
          <p:cNvPr id="7" name="Picture 6" descr="10mWS_karlsim_0917_00Z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48" y="1008621"/>
            <a:ext cx="4267200" cy="3200400"/>
          </a:xfrm>
          <a:prstGeom prst="rect">
            <a:avLst/>
          </a:prstGeom>
        </p:spPr>
      </p:pic>
      <p:pic>
        <p:nvPicPr>
          <p:cNvPr id="8" name="Picture 7" descr="v10_karlsim_0917_00Z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"/>
          <a:stretch/>
        </p:blipFill>
        <p:spPr>
          <a:xfrm>
            <a:off x="4387348" y="3771144"/>
            <a:ext cx="4267200" cy="29616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8609" y="2913882"/>
            <a:ext cx="768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LEG </a:t>
            </a:r>
            <a:r>
              <a:rPr lang="en-US" sz="1400" b="1" dirty="0">
                <a:latin typeface="Arial"/>
                <a:cs typeface="Arial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0511" y="1737928"/>
            <a:ext cx="69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LEG 1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2101" y="2449956"/>
            <a:ext cx="721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LEG 3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3" name="Isosceles Triangle 12"/>
          <p:cNvSpPr/>
          <p:nvPr/>
        </p:nvSpPr>
        <p:spPr>
          <a:xfrm rot="5400000">
            <a:off x="3341587" y="2411857"/>
            <a:ext cx="97076" cy="106166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12614312">
            <a:off x="2244588" y="3097864"/>
            <a:ext cx="97076" cy="106166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19837914">
            <a:off x="2244254" y="1723069"/>
            <a:ext cx="97076" cy="106166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Hurricane Karl (2010)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Simulated Flight Legs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485431" y="2360205"/>
            <a:ext cx="23105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simulated reflectivity [</a:t>
            </a:r>
            <a:r>
              <a:rPr lang="en-US" sz="1400" dirty="0" err="1" smtClean="0">
                <a:latin typeface="Arial"/>
                <a:cs typeface="Arial"/>
              </a:rPr>
              <a:t>dBZ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097610" y="2368346"/>
            <a:ext cx="23105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wind speed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485431" y="5153435"/>
            <a:ext cx="23105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u-wind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078814" y="5153434"/>
            <a:ext cx="23105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v-wind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32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bz_LEG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2275" r="17635" b="10182"/>
          <a:stretch/>
        </p:blipFill>
        <p:spPr>
          <a:xfrm>
            <a:off x="6108760" y="1045625"/>
            <a:ext cx="2746076" cy="2743200"/>
          </a:xfrm>
          <a:prstGeom prst="rect">
            <a:avLst/>
          </a:prstGeom>
        </p:spPr>
      </p:pic>
      <p:pic>
        <p:nvPicPr>
          <p:cNvPr id="6" name="Picture 5" descr="uwind_LEG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t="2640" r="15386" b="9819"/>
          <a:stretch/>
        </p:blipFill>
        <p:spPr>
          <a:xfrm>
            <a:off x="185453" y="1045625"/>
            <a:ext cx="2831125" cy="2743200"/>
          </a:xfrm>
          <a:prstGeom prst="rect">
            <a:avLst/>
          </a:prstGeom>
        </p:spPr>
      </p:pic>
      <p:pic>
        <p:nvPicPr>
          <p:cNvPr id="7" name="Picture 6" descr="vwind_LEG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2640" r="16081" b="9819"/>
          <a:stretch/>
        </p:blipFill>
        <p:spPr>
          <a:xfrm>
            <a:off x="3169376" y="1053819"/>
            <a:ext cx="2778368" cy="2743200"/>
          </a:xfrm>
          <a:prstGeom prst="rect">
            <a:avLst/>
          </a:prstGeom>
        </p:spPr>
      </p:pic>
      <p:pic>
        <p:nvPicPr>
          <p:cNvPr id="8" name="Picture 7" descr="uwind_error_LEG1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t="3318" r="15386" b="9421"/>
          <a:stretch/>
        </p:blipFill>
        <p:spPr>
          <a:xfrm>
            <a:off x="176351" y="3917106"/>
            <a:ext cx="2840227" cy="2743200"/>
          </a:xfrm>
          <a:prstGeom prst="rect">
            <a:avLst/>
          </a:prstGeom>
        </p:spPr>
      </p:pic>
      <p:pic>
        <p:nvPicPr>
          <p:cNvPr id="9" name="Picture 8" descr="vwind_error_LEG1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3318" r="14393" b="9421"/>
          <a:stretch/>
        </p:blipFill>
        <p:spPr>
          <a:xfrm>
            <a:off x="3152988" y="3875177"/>
            <a:ext cx="2857866" cy="2743200"/>
          </a:xfrm>
          <a:prstGeom prst="rect">
            <a:avLst/>
          </a:prstGeom>
        </p:spPr>
      </p:pic>
      <p:pic>
        <p:nvPicPr>
          <p:cNvPr id="10" name="Picture 9" descr="HRDfallSpd_LEG1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3318" r="15047" b="9421"/>
          <a:stretch/>
        </p:blipFill>
        <p:spPr>
          <a:xfrm>
            <a:off x="6051402" y="3866983"/>
            <a:ext cx="2813764" cy="27432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901290" y="1299031"/>
            <a:ext cx="1278194" cy="2306128"/>
          </a:xfrm>
          <a:prstGeom prst="line">
            <a:avLst/>
          </a:prstGeom>
          <a:ln w="1270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1732486">
            <a:off x="1473989" y="4514979"/>
            <a:ext cx="493300" cy="202836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6596642" y="5357748"/>
            <a:ext cx="997940" cy="117987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Retrieved CSOs from 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Simulated Karl Leg #1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231366" y="2322676"/>
            <a:ext cx="157401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u-wind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192444" y="2322677"/>
            <a:ext cx="157401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v-wind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759278" y="2295981"/>
            <a:ext cx="23105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Simulated reflectivity [</a:t>
            </a:r>
            <a:r>
              <a:rPr lang="en-US" sz="1400" dirty="0" err="1" smtClean="0">
                <a:latin typeface="Arial"/>
                <a:cs typeface="Arial"/>
              </a:rPr>
              <a:t>dBZ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055633" y="5200594"/>
            <a:ext cx="192548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u-wind error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985001" y="5200594"/>
            <a:ext cx="192548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v-wind error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7824587" y="5122756"/>
            <a:ext cx="208116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fall speed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 rot="1732486">
            <a:off x="4058224" y="4020911"/>
            <a:ext cx="493300" cy="225907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74851" y="1138898"/>
            <a:ext cx="762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LEG 1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50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MSEV_LEG1-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t="7477" r="8522" b="7880"/>
          <a:stretch/>
        </p:blipFill>
        <p:spPr>
          <a:xfrm>
            <a:off x="4390102" y="1304405"/>
            <a:ext cx="3415816" cy="5279806"/>
          </a:xfrm>
          <a:prstGeom prst="rect">
            <a:avLst/>
          </a:prstGeom>
        </p:spPr>
      </p:pic>
      <p:pic>
        <p:nvPicPr>
          <p:cNvPr id="6" name="Picture 5" descr="RMSEU_LEG1-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7477" r="15580" b="7880"/>
          <a:stretch/>
        </p:blipFill>
        <p:spPr>
          <a:xfrm>
            <a:off x="758888" y="1304406"/>
            <a:ext cx="3220919" cy="5279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216" y="944179"/>
            <a:ext cx="147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u-wind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6658" y="944179"/>
            <a:ext cx="129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v</a:t>
            </a:r>
            <a:r>
              <a:rPr lang="en-US" b="1" dirty="0" smtClean="0">
                <a:latin typeface="Arial"/>
                <a:cs typeface="Arial"/>
              </a:rPr>
              <a:t>-wind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301066" y="3501029"/>
            <a:ext cx="1191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RMSE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4019" y="6486441"/>
            <a:ext cx="23852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distance from aircraft [km]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2640" y="6482605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distance from aircraft [km]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29820" y="3662910"/>
            <a:ext cx="1652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alpha bin 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RMSE Simulated CSO by alpha bin and distance from aircraft track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418092" y="3674703"/>
            <a:ext cx="1652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alpha bin 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5918" y="5715440"/>
            <a:ext cx="1393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RMSE </a:t>
            </a:r>
            <a:r>
              <a:rPr lang="en-US" sz="1400" dirty="0">
                <a:latin typeface="Arial"/>
                <a:cs typeface="Arial"/>
              </a:rPr>
              <a:t>[ms</a:t>
            </a:r>
            <a:r>
              <a:rPr lang="en-US" sz="1400" baseline="30000" dirty="0">
                <a:latin typeface="Arial"/>
                <a:cs typeface="Arial"/>
              </a:rPr>
              <a:t>-1</a:t>
            </a:r>
            <a:r>
              <a:rPr lang="en-US" sz="1400" dirty="0">
                <a:latin typeface="Arial"/>
                <a:cs typeface="Arial"/>
              </a:rPr>
              <a:t>]</a:t>
            </a:r>
            <a:endParaRPr lang="en-US" sz="1400" b="1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U:  2.54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V:  2.54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24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9"/>
          <p:cNvSpPr txBox="1">
            <a:spLocks/>
          </p:cNvSpPr>
          <p:nvPr/>
        </p:nvSpPr>
        <p:spPr>
          <a:xfrm>
            <a:off x="457200" y="138946"/>
            <a:ext cx="8229600" cy="12826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rial"/>
                <a:cs typeface="Arial"/>
              </a:rPr>
              <a:t>Flight Level Comparison</a:t>
            </a:r>
          </a:p>
          <a:p>
            <a:r>
              <a:rPr lang="en-US" sz="3600" dirty="0" smtClean="0">
                <a:latin typeface="Arial"/>
                <a:cs typeface="Arial"/>
              </a:rPr>
              <a:t>Flight 20100916H Leg #2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9" name="Picture 8" descr="flight_leg02_20100916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2" y="1343697"/>
            <a:ext cx="8286234" cy="4919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34645" y="1874504"/>
            <a:ext cx="845920" cy="4758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30383" y="2061543"/>
            <a:ext cx="84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30383" y="1808165"/>
            <a:ext cx="1092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180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1857" y="6259511"/>
            <a:ext cx="683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RMSE </a:t>
            </a:r>
            <a:r>
              <a:rPr lang="en-US" dirty="0">
                <a:latin typeface="Arial"/>
                <a:cs typeface="Arial"/>
              </a:rPr>
              <a:t>[ms</a:t>
            </a:r>
            <a:r>
              <a:rPr lang="en-US" baseline="30000" dirty="0">
                <a:latin typeface="Arial"/>
                <a:cs typeface="Arial"/>
              </a:rPr>
              <a:t>-1</a:t>
            </a:r>
            <a:r>
              <a:rPr lang="en-US" dirty="0">
                <a:latin typeface="Arial"/>
                <a:cs typeface="Arial"/>
              </a:rPr>
              <a:t>]</a:t>
            </a:r>
            <a:r>
              <a:rPr lang="en-US" dirty="0" smtClean="0">
                <a:latin typeface="Arial"/>
                <a:cs typeface="Arial"/>
              </a:rPr>
              <a:t>		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CSO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U: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1.66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V: 1.49 </a:t>
            </a:r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rgbClr val="F000F0"/>
                </a:solidFill>
                <a:latin typeface="Arial"/>
                <a:cs typeface="Arial"/>
              </a:rPr>
              <a:t>HRD</a:t>
            </a:r>
            <a:r>
              <a:rPr lang="en-US" dirty="0" smtClean="0">
                <a:latin typeface="Arial"/>
                <a:cs typeface="Arial"/>
              </a:rPr>
              <a:t> U: 1.65 V: 1.89</a:t>
            </a:r>
            <a:r>
              <a:rPr lang="en-US" dirty="0">
                <a:latin typeface="Arial"/>
                <a:cs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5110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898" y="1107413"/>
            <a:ext cx="116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Dropsonde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1329" y="895639"/>
            <a:ext cx="79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Flight Level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" name="Picture 8" descr="RMSEU_dropsonde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t="7036" r="21035" b="8264"/>
          <a:stretch/>
        </p:blipFill>
        <p:spPr>
          <a:xfrm>
            <a:off x="2004168" y="1423963"/>
            <a:ext cx="1526309" cy="5207205"/>
          </a:xfrm>
          <a:prstGeom prst="rect">
            <a:avLst/>
          </a:prstGeom>
        </p:spPr>
      </p:pic>
      <p:pic>
        <p:nvPicPr>
          <p:cNvPr id="10" name="Picture 9" descr="RMSEV_dropsond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6953" b="8264"/>
          <a:stretch/>
        </p:blipFill>
        <p:spPr>
          <a:xfrm>
            <a:off x="4331054" y="1418859"/>
            <a:ext cx="2014773" cy="5212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3018" y="1444125"/>
            <a:ext cx="11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u-wind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5815" y="1444125"/>
            <a:ext cx="11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v-wind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4" name="Picture 13" descr="RMSEU_flightlevel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r="78201" b="10284"/>
          <a:stretch/>
        </p:blipFill>
        <p:spPr>
          <a:xfrm>
            <a:off x="1522600" y="1391289"/>
            <a:ext cx="200019" cy="5077246"/>
          </a:xfrm>
          <a:prstGeom prst="rect">
            <a:avLst/>
          </a:prstGeom>
        </p:spPr>
      </p:pic>
      <p:pic>
        <p:nvPicPr>
          <p:cNvPr id="17" name="Picture 16" descr="RMSEU_flightlevel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r="78201" b="10284"/>
          <a:stretch/>
        </p:blipFill>
        <p:spPr>
          <a:xfrm>
            <a:off x="3841019" y="1386731"/>
            <a:ext cx="200019" cy="5077246"/>
          </a:xfrm>
          <a:prstGeom prst="rect">
            <a:avLst/>
          </a:prstGeom>
        </p:spPr>
      </p:pic>
      <p:pic>
        <p:nvPicPr>
          <p:cNvPr id="18" name="Picture 17" descr="RMSEV_flightlevel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89352" r="54480" b="9537"/>
          <a:stretch/>
        </p:blipFill>
        <p:spPr>
          <a:xfrm>
            <a:off x="4227339" y="6475433"/>
            <a:ext cx="105310" cy="68309"/>
          </a:xfrm>
          <a:prstGeom prst="rect">
            <a:avLst/>
          </a:prstGeom>
        </p:spPr>
      </p:pic>
      <p:pic>
        <p:nvPicPr>
          <p:cNvPr id="19" name="Picture 18" descr="RMSEV_flightlevel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89352" r="54480" b="9537"/>
          <a:stretch/>
        </p:blipFill>
        <p:spPr>
          <a:xfrm>
            <a:off x="1898924" y="6472258"/>
            <a:ext cx="105310" cy="68309"/>
          </a:xfrm>
          <a:prstGeom prst="rect">
            <a:avLst/>
          </a:prstGeom>
        </p:spPr>
      </p:pic>
      <p:pic>
        <p:nvPicPr>
          <p:cNvPr id="20" name="Picture 19" descr="RMSEU_flightlevel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88332" r="78201" b="10285"/>
          <a:stretch/>
        </p:blipFill>
        <p:spPr>
          <a:xfrm>
            <a:off x="4055889" y="6458314"/>
            <a:ext cx="72864" cy="85037"/>
          </a:xfrm>
          <a:prstGeom prst="rect">
            <a:avLst/>
          </a:prstGeom>
        </p:spPr>
      </p:pic>
      <p:pic>
        <p:nvPicPr>
          <p:cNvPr id="21" name="Picture 20" descr="RMSEU_flightlevel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88332" r="78201" b="10285"/>
          <a:stretch/>
        </p:blipFill>
        <p:spPr>
          <a:xfrm>
            <a:off x="1736999" y="6464664"/>
            <a:ext cx="72864" cy="850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31746" y="1116186"/>
            <a:ext cx="116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Dropsonde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4315" y="900743"/>
            <a:ext cx="79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Flight Level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695813" y="3729650"/>
            <a:ext cx="1191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RMSE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29816" y="6532150"/>
            <a:ext cx="23852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distance from aircraft [km]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8451" y="6540567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distance from aircraft [km]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614981" y="3701925"/>
            <a:ext cx="1652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alpha bin 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937894" y="3701924"/>
            <a:ext cx="1652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alpha bin 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3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RMSE CSO by alpha bin and distance from aircraft track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60307" y="5130181"/>
            <a:ext cx="2710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RMSE </a:t>
            </a:r>
            <a:r>
              <a:rPr lang="en-US" dirty="0" smtClean="0">
                <a:latin typeface="Arial"/>
                <a:cs typeface="Arial"/>
              </a:rPr>
              <a:t>[</a:t>
            </a:r>
            <a:r>
              <a:rPr lang="en-US" dirty="0">
                <a:latin typeface="Arial"/>
                <a:cs typeface="Arial"/>
              </a:rPr>
              <a:t>ms</a:t>
            </a:r>
            <a:r>
              <a:rPr lang="en-US" baseline="30000" dirty="0">
                <a:latin typeface="Arial"/>
                <a:cs typeface="Arial"/>
              </a:rPr>
              <a:t>-1</a:t>
            </a:r>
            <a:r>
              <a:rPr lang="en-US" dirty="0">
                <a:latin typeface="Arial"/>
                <a:cs typeface="Arial"/>
              </a:rPr>
              <a:t>]	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CSO</a:t>
            </a:r>
            <a:r>
              <a:rPr lang="en-US" dirty="0" smtClean="0">
                <a:latin typeface="Arial"/>
                <a:cs typeface="Arial"/>
              </a:rPr>
              <a:t> 	U: 2.74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	V: 2.55 </a:t>
            </a:r>
          </a:p>
          <a:p>
            <a:r>
              <a:rPr lang="en-US" dirty="0" smtClean="0">
                <a:solidFill>
                  <a:srgbClr val="F000F0"/>
                </a:solidFill>
                <a:latin typeface="Arial"/>
                <a:cs typeface="Arial"/>
              </a:rPr>
              <a:t>HRD	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U: </a:t>
            </a:r>
            <a:r>
              <a:rPr lang="en-US" dirty="0" smtClean="0">
                <a:latin typeface="Arial"/>
                <a:cs typeface="Arial"/>
              </a:rPr>
              <a:t>1.98</a:t>
            </a:r>
          </a:p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	V: 2.55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0" name="Picture 49" descr="RMSEV_flightlevel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7282" r="39700" b="10533"/>
          <a:stretch/>
        </p:blipFill>
        <p:spPr>
          <a:xfrm>
            <a:off x="4110826" y="1444125"/>
            <a:ext cx="191120" cy="5031308"/>
          </a:xfrm>
          <a:prstGeom prst="rect">
            <a:avLst/>
          </a:prstGeom>
        </p:spPr>
      </p:pic>
      <p:pic>
        <p:nvPicPr>
          <p:cNvPr id="51" name="Picture 50" descr="RMSEU_flightlevel.e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7246" r="40511" b="10625"/>
          <a:stretch/>
        </p:blipFill>
        <p:spPr>
          <a:xfrm>
            <a:off x="1788603" y="1444125"/>
            <a:ext cx="176401" cy="50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537408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Arial"/>
                <a:cs typeface="Arial"/>
              </a:rPr>
              <a:t>CSOs partially fill in data gaps and smooth radial velocity data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CSOs can provide low error estimates of both along beam and cross beam information under certain constraints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CSO provides low error estimate close to aircraft at small alpha angle deviations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RMSE: 1-1.5 ms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</a:p>
          <a:p>
            <a:pPr lvl="1"/>
            <a:endParaRPr lang="en-US" baseline="30000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Temporal error assumption becomes an issue &gt; 20 km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Vertical fall speed becomes an issue when alpha &gt; +/- 50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</a:p>
          <a:p>
            <a:endParaRPr lang="en-US" baseline="30000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Data Assimilation Recommendation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Use CSOs within alpha </a:t>
            </a:r>
            <a:r>
              <a:rPr lang="en-US" dirty="0">
                <a:latin typeface="Arial"/>
                <a:cs typeface="Arial"/>
              </a:rPr>
              <a:t>+/- </a:t>
            </a:r>
            <a:r>
              <a:rPr lang="en-US" dirty="0" smtClean="0">
                <a:latin typeface="Arial"/>
                <a:cs typeface="Arial"/>
              </a:rPr>
              <a:t>50</a:t>
            </a:r>
            <a:r>
              <a:rPr lang="en-US" baseline="30000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 and &lt; 40 km perpendicular from track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Use direct </a:t>
            </a:r>
            <a:r>
              <a:rPr lang="en-US" dirty="0" err="1" smtClean="0">
                <a:latin typeface="Arial"/>
                <a:cs typeface="Arial"/>
              </a:rPr>
              <a:t>Vr</a:t>
            </a:r>
            <a:r>
              <a:rPr lang="en-US" dirty="0" smtClean="0">
                <a:latin typeface="Arial"/>
                <a:cs typeface="Arial"/>
              </a:rPr>
              <a:t> SO outside limited perpendicular distance </a:t>
            </a:r>
          </a:p>
          <a:p>
            <a:pPr lvl="1"/>
            <a:endParaRPr lang="en-US" dirty="0" smtClean="0"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5" name="Title 29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77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Key Points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77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42948"/>
            <a:ext cx="8229600" cy="51832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Chong, M., &amp; </a:t>
            </a:r>
            <a:r>
              <a:rPr lang="en-US" dirty="0" err="1">
                <a:latin typeface="Arial"/>
                <a:cs typeface="Arial"/>
              </a:rPr>
              <a:t>Testud</a:t>
            </a:r>
            <a:r>
              <a:rPr lang="en-US" dirty="0">
                <a:latin typeface="Arial"/>
                <a:cs typeface="Arial"/>
              </a:rPr>
              <a:t>, J. (1996). Three-dimensional air circulation in a squall line from airborne dual-beam Doppler radar data: A test of </a:t>
            </a:r>
            <a:r>
              <a:rPr lang="en-US" dirty="0" err="1">
                <a:latin typeface="Arial"/>
                <a:cs typeface="Arial"/>
              </a:rPr>
              <a:t>coplane</a:t>
            </a:r>
            <a:r>
              <a:rPr lang="en-US" dirty="0">
                <a:latin typeface="Arial"/>
                <a:cs typeface="Arial"/>
              </a:rPr>
              <a:t> methodology software. Journal of Atmospheric and Oceanic Technology, 13(1), 36–53. </a:t>
            </a: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err="1" smtClean="0">
                <a:latin typeface="Arial"/>
                <a:cs typeface="Arial"/>
              </a:rPr>
              <a:t>Gamache</a:t>
            </a:r>
            <a:r>
              <a:rPr lang="en-US" dirty="0">
                <a:latin typeface="Arial"/>
                <a:cs typeface="Arial"/>
              </a:rPr>
              <a:t>, J. F., Marks, F. D., &amp; Roux, F. (1995). Comparison of three airborne Doppler sampling techniques with airborne in situ wind observations in Hurricane Gustav (1990). Journal of Atmospheric and Oceanic Technology, 12(1), 171–181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err="1">
                <a:latin typeface="Arial"/>
                <a:cs typeface="Arial"/>
              </a:rPr>
              <a:t>Gamache</a:t>
            </a:r>
            <a:r>
              <a:rPr lang="en-US" dirty="0">
                <a:latin typeface="Arial"/>
                <a:cs typeface="Arial"/>
              </a:rPr>
              <a:t>, J. F., Dodge, P. P., &amp; Griffin, N. F. (1997). Automatic quality control and analysis of airborne Doppler data: </a:t>
            </a:r>
            <a:r>
              <a:rPr lang="en-US" dirty="0" err="1">
                <a:latin typeface="Arial"/>
                <a:cs typeface="Arial"/>
              </a:rPr>
              <a:t>Realtime</a:t>
            </a:r>
            <a:r>
              <a:rPr lang="en-US" dirty="0">
                <a:latin typeface="Arial"/>
                <a:cs typeface="Arial"/>
              </a:rPr>
              <a:t> applications, and automatically post-processed analyses for research. Preprints, 28th Conf. on Radar Meteorology. </a:t>
            </a: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err="1">
                <a:latin typeface="Arial"/>
                <a:cs typeface="Arial"/>
              </a:rPr>
              <a:t>Lhermitte</a:t>
            </a:r>
            <a:r>
              <a:rPr lang="en-US" dirty="0">
                <a:latin typeface="Arial"/>
                <a:cs typeface="Arial"/>
              </a:rPr>
              <a:t>, R. M., &amp; Miller, L. J. (1970). Doppler radar methodology for the observation of convective storms. In 14th Conference on Radar Meteorology (pp. 133–144). </a:t>
            </a: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Zhang</a:t>
            </a:r>
            <a:r>
              <a:rPr lang="en-US" dirty="0">
                <a:latin typeface="Arial"/>
                <a:cs typeface="Arial"/>
              </a:rPr>
              <a:t>, F., </a:t>
            </a:r>
            <a:r>
              <a:rPr lang="en-US" dirty="0" err="1">
                <a:latin typeface="Arial"/>
                <a:cs typeface="Arial"/>
              </a:rPr>
              <a:t>Weng</a:t>
            </a:r>
            <a:r>
              <a:rPr lang="en-US" dirty="0">
                <a:latin typeface="Arial"/>
                <a:cs typeface="Arial"/>
              </a:rPr>
              <a:t>, Y., &amp; </a:t>
            </a:r>
            <a:r>
              <a:rPr lang="en-US" dirty="0" err="1">
                <a:latin typeface="Arial"/>
                <a:cs typeface="Arial"/>
              </a:rPr>
              <a:t>Sippel</a:t>
            </a:r>
            <a:r>
              <a:rPr lang="en-US" dirty="0">
                <a:latin typeface="Arial"/>
                <a:cs typeface="Arial"/>
              </a:rPr>
              <a:t>, J. A. (2009). Cloud-resolving hurricane initialization and prediction through assimilation of Doppler radar observations with an ensemble </a:t>
            </a:r>
            <a:r>
              <a:rPr lang="en-US" dirty="0" err="1">
                <a:latin typeface="Arial"/>
                <a:cs typeface="Arial"/>
              </a:rPr>
              <a:t>Kalman</a:t>
            </a:r>
            <a:r>
              <a:rPr lang="en-US" dirty="0">
                <a:latin typeface="Arial"/>
                <a:cs typeface="Arial"/>
              </a:rPr>
              <a:t> filter. Monthly Weather Review, 137(7), 2105–</a:t>
            </a:r>
            <a:r>
              <a:rPr lang="en-US" dirty="0" smtClean="0">
                <a:latin typeface="Arial"/>
                <a:cs typeface="Arial"/>
              </a:rPr>
              <a:t>2125.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itle 29"/>
          <p:cNvSpPr>
            <a:spLocks noGrp="1"/>
          </p:cNvSpPr>
          <p:nvPr>
            <p:ph type="title"/>
          </p:nvPr>
        </p:nvSpPr>
        <p:spPr>
          <a:xfrm>
            <a:off x="457200" y="10667"/>
            <a:ext cx="8229600" cy="93228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Selected References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79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Supplementary slides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64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6196" y="1256832"/>
            <a:ext cx="8523886" cy="5352674"/>
            <a:chOff x="332432" y="1128552"/>
            <a:chExt cx="8523886" cy="53526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7"/>
            <a:stretch/>
          </p:blipFill>
          <p:spPr>
            <a:xfrm>
              <a:off x="332432" y="1128552"/>
              <a:ext cx="3441993" cy="28308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3"/>
            <a:stretch/>
          </p:blipFill>
          <p:spPr>
            <a:xfrm>
              <a:off x="3111219" y="1128552"/>
              <a:ext cx="3436499" cy="28308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4" r="7806"/>
            <a:stretch/>
          </p:blipFill>
          <p:spPr>
            <a:xfrm>
              <a:off x="5890006" y="1128552"/>
              <a:ext cx="2966312" cy="28308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7" t="3225"/>
            <a:stretch/>
          </p:blipFill>
          <p:spPr>
            <a:xfrm>
              <a:off x="332432" y="3741696"/>
              <a:ext cx="3441992" cy="27395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3" t="3225" r="17425"/>
            <a:stretch/>
          </p:blipFill>
          <p:spPr>
            <a:xfrm>
              <a:off x="3111219" y="3741696"/>
              <a:ext cx="2778787" cy="273953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598752" y="1531026"/>
            <a:ext cx="147837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= 342,198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9462" y="1531026"/>
            <a:ext cx="147837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= 351,189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818" y="1531026"/>
            <a:ext cx="147837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= 000,180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8752" y="4083987"/>
            <a:ext cx="147837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= 009,171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9462" y="4083987"/>
            <a:ext cx="1478374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Alpha = 018,162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itle 29"/>
          <p:cNvSpPr>
            <a:spLocks noGrp="1"/>
          </p:cNvSpPr>
          <p:nvPr>
            <p:ph type="title"/>
          </p:nvPr>
        </p:nvSpPr>
        <p:spPr>
          <a:xfrm>
            <a:off x="457200" y="13894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Retrieved CSOs by various alpha bins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705049" y="2437825"/>
            <a:ext cx="23105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wind speed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58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038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623050" y="2334638"/>
            <a:ext cx="1657453" cy="1092611"/>
            <a:chOff x="3623050" y="2334638"/>
            <a:chExt cx="1657453" cy="109261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623050" y="2334638"/>
              <a:ext cx="793710" cy="10926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23050" y="2334638"/>
              <a:ext cx="1657453" cy="5942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31061" y="2045143"/>
            <a:ext cx="458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“happy little trees”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791130" y="980548"/>
            <a:ext cx="1865879" cy="223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57785" y="742620"/>
            <a:ext cx="166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epic “fro”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87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MSE_bin_FUL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51" y="1962635"/>
            <a:ext cx="4214830" cy="34012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1455" y="5254535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alpha bins 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498623" y="3431470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RMSE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RMSE_range_FUL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3" y="1962635"/>
            <a:ext cx="4209867" cy="3381696"/>
          </a:xfrm>
          <a:prstGeom prst="rect">
            <a:avLst/>
          </a:prstGeom>
        </p:spPr>
      </p:pic>
      <p:pic>
        <p:nvPicPr>
          <p:cNvPr id="9" name="Picture 8" descr="RMSE_range_FULL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7" t="3360" r="1158" b="81740"/>
          <a:stretch/>
        </p:blipFill>
        <p:spPr>
          <a:xfrm>
            <a:off x="2496747" y="1689780"/>
            <a:ext cx="2204704" cy="1299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8306" y="1789589"/>
            <a:ext cx="1234784" cy="1093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02587" y="1763933"/>
            <a:ext cx="1234784" cy="111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EXP_NOW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EXP_PERW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EXP_FALL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EXP_FALLS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8452" y="5254535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distance from aircraft [km]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923224" y="3583869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RMSE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itle 29"/>
          <p:cNvSpPr>
            <a:spLocks noGrp="1"/>
          </p:cNvSpPr>
          <p:nvPr>
            <p:ph type="title"/>
          </p:nvPr>
        </p:nvSpPr>
        <p:spPr>
          <a:xfrm>
            <a:off x="457200" y="13894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Aggregated RMSE CSO by alpha bin and distance from aircraft track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17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rd_fallspee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6653" r="5656" b="6047"/>
          <a:stretch/>
        </p:blipFill>
        <p:spPr>
          <a:xfrm>
            <a:off x="88809" y="1146755"/>
            <a:ext cx="6225513" cy="55451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49290" y="4027971"/>
            <a:ext cx="511331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9290" y="3570771"/>
            <a:ext cx="511331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" y="1277798"/>
            <a:ext cx="1083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 smtClean="0">
                <a:latin typeface="Arial"/>
                <a:cs typeface="Arial"/>
              </a:rPr>
              <a:t>Snow</a:t>
            </a:r>
            <a:endParaRPr lang="en-US" sz="1400" b="1" kern="12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269" y="3609213"/>
            <a:ext cx="1512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 smtClean="0">
                <a:latin typeface="Arial"/>
                <a:cs typeface="Arial"/>
              </a:rPr>
              <a:t>Melting Layer</a:t>
            </a:r>
            <a:endParaRPr lang="en-US" sz="1400" b="1" kern="12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4104171"/>
            <a:ext cx="616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Rain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14322" y="4958367"/>
            <a:ext cx="2313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VTR = -DCOR * (2.6*ZZ**.107)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14322" y="5317620"/>
            <a:ext cx="2519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VTS = -DCOR *(0.817*ZZ**0.063)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14322" y="5651753"/>
            <a:ext cx="2027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VT = VTR*(HHI-H)/DPB +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        VTS</a:t>
            </a:r>
            <a:r>
              <a:rPr lang="en-US" sz="1200" dirty="0">
                <a:latin typeface="Arial"/>
                <a:cs typeface="Arial"/>
              </a:rPr>
              <a:t>*(H-HLOW)/DPB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4322" y="6113418"/>
            <a:ext cx="248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DCOR = EXP(0.45*H*.10437052)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14322" y="4628475"/>
            <a:ext cx="15658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ZZ = 10.**(DBZ*0.1)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9200" y="3260257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kern="1200" dirty="0" smtClean="0">
                <a:latin typeface="Arial"/>
                <a:cs typeface="Arial"/>
              </a:rPr>
              <a:t>HHI</a:t>
            </a:r>
            <a:endParaRPr lang="en-US" sz="1400" i="1" kern="12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0600" y="3720194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kern="1200" dirty="0" smtClean="0">
                <a:latin typeface="Arial"/>
                <a:cs typeface="Arial"/>
              </a:rPr>
              <a:t>HLOW</a:t>
            </a:r>
            <a:endParaRPr lang="en-US" sz="1400" i="1" kern="1200" dirty="0"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00400" y="3570771"/>
            <a:ext cx="0" cy="45720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95340" y="3609213"/>
            <a:ext cx="593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kern="1200" dirty="0" smtClean="0">
                <a:latin typeface="Arial"/>
                <a:cs typeface="Arial"/>
              </a:rPr>
              <a:t>DPB</a:t>
            </a:r>
            <a:endParaRPr lang="en-US" sz="1400" i="1" kern="1200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04761" y="1579350"/>
            <a:ext cx="2839239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ZZ = radar reflectivity factor</a:t>
            </a:r>
          </a:p>
          <a:p>
            <a:r>
              <a:rPr lang="en-US" sz="1400" dirty="0">
                <a:latin typeface="Arial"/>
                <a:cs typeface="Arial"/>
              </a:rPr>
              <a:t>DCOR = density correction factor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VTR = fall speed of rain</a:t>
            </a:r>
          </a:p>
          <a:p>
            <a:r>
              <a:rPr lang="en-US" sz="1400" dirty="0" smtClean="0">
                <a:latin typeface="Arial"/>
                <a:cs typeface="Arial"/>
              </a:rPr>
              <a:t>VTS = fall speed of snow</a:t>
            </a:r>
          </a:p>
          <a:p>
            <a:r>
              <a:rPr lang="en-US" sz="1400" dirty="0" smtClean="0">
                <a:latin typeface="Arial"/>
                <a:cs typeface="Arial"/>
              </a:rPr>
              <a:t>VT = fall speed</a:t>
            </a:r>
          </a:p>
          <a:p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H = height of observation</a:t>
            </a:r>
          </a:p>
          <a:p>
            <a:r>
              <a:rPr lang="en-US" sz="1400" dirty="0" smtClean="0">
                <a:latin typeface="Arial"/>
                <a:cs typeface="Arial"/>
              </a:rPr>
              <a:t>HHI = top of melting layer</a:t>
            </a:r>
          </a:p>
          <a:p>
            <a:r>
              <a:rPr lang="en-US" sz="1400" dirty="0" smtClean="0">
                <a:latin typeface="Arial"/>
                <a:cs typeface="Arial"/>
              </a:rPr>
              <a:t>HLOW = bottom of melting layer</a:t>
            </a:r>
          </a:p>
          <a:p>
            <a:r>
              <a:rPr lang="en-US" sz="1400" dirty="0" smtClean="0">
                <a:latin typeface="Arial"/>
                <a:cs typeface="Arial"/>
              </a:rPr>
              <a:t>DPB = depth of melting layer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itle 29"/>
          <p:cNvSpPr txBox="1">
            <a:spLocks/>
          </p:cNvSpPr>
          <p:nvPr/>
        </p:nvSpPr>
        <p:spPr>
          <a:xfrm>
            <a:off x="457200" y="15742"/>
            <a:ext cx="8229600" cy="7898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Arial"/>
                <a:cs typeface="Arial"/>
              </a:rPr>
              <a:t>Hurricane Karl (2010) Simulation HRD Fall Speed Correction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1193" y="6531269"/>
            <a:ext cx="314673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reflectivity factor [</a:t>
            </a:r>
            <a:r>
              <a:rPr lang="en-US" sz="1400" b="1" dirty="0" err="1" smtClean="0">
                <a:latin typeface="Arial"/>
                <a:cs typeface="Arial"/>
              </a:rPr>
              <a:t>dBZ</a:t>
            </a:r>
            <a:r>
              <a:rPr lang="en-US" sz="1400" b="1" dirty="0" smtClean="0">
                <a:latin typeface="Arial"/>
                <a:cs typeface="Arial"/>
              </a:rPr>
              <a:t>]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391043" y="3632644"/>
            <a:ext cx="314673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height [km]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LANE_-18_18_2D_error_20100916190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6486" r="17618" b="5202"/>
          <a:stretch/>
        </p:blipFill>
        <p:spPr>
          <a:xfrm>
            <a:off x="5415540" y="2202877"/>
            <a:ext cx="3638427" cy="3211089"/>
          </a:xfrm>
          <a:prstGeom prst="rect">
            <a:avLst/>
          </a:prstGeom>
        </p:spPr>
      </p:pic>
      <p:pic>
        <p:nvPicPr>
          <p:cNvPr id="13" name="Picture 12" descr="Observation_error_statistics_contourmap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3250" r="8874" b="6998"/>
          <a:stretch/>
        </p:blipFill>
        <p:spPr>
          <a:xfrm>
            <a:off x="251935" y="2063493"/>
            <a:ext cx="4830051" cy="3937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197" y="942947"/>
            <a:ext cx="6702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latin typeface="Arial"/>
                <a:cs typeface="Arial"/>
              </a:rPr>
              <a:t>obsError</a:t>
            </a:r>
            <a:r>
              <a:rPr lang="en-US" sz="2200" dirty="0" smtClean="0">
                <a:latin typeface="Arial"/>
                <a:cs typeface="Arial"/>
              </a:rPr>
              <a:t> = </a:t>
            </a:r>
            <a:r>
              <a:rPr lang="en-US" sz="2200" dirty="0" err="1" smtClean="0">
                <a:latin typeface="Arial"/>
                <a:cs typeface="Arial"/>
              </a:rPr>
              <a:t>alphaError</a:t>
            </a:r>
            <a:r>
              <a:rPr lang="en-US" sz="2200" dirty="0" smtClean="0">
                <a:latin typeface="Arial"/>
                <a:cs typeface="Arial"/>
              </a:rPr>
              <a:t> + </a:t>
            </a:r>
            <a:r>
              <a:rPr lang="en-US" sz="2200" dirty="0" err="1" smtClean="0">
                <a:latin typeface="Arial"/>
                <a:cs typeface="Arial"/>
              </a:rPr>
              <a:t>distError</a:t>
            </a:r>
            <a:r>
              <a:rPr lang="en-US" sz="2200" dirty="0" smtClean="0">
                <a:latin typeface="Arial"/>
                <a:cs typeface="Arial"/>
              </a:rPr>
              <a:t> + </a:t>
            </a:r>
            <a:r>
              <a:rPr lang="en-US" sz="2200" dirty="0" err="1" smtClean="0">
                <a:latin typeface="Arial"/>
                <a:cs typeface="Arial"/>
              </a:rPr>
              <a:t>baseError</a:t>
            </a:r>
            <a:endParaRPr lang="en-US" sz="2200" dirty="0" smtClean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1338" y="1794110"/>
            <a:ext cx="3474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Example: alpha 0</a:t>
            </a:r>
            <a:r>
              <a:rPr lang="en-US" b="1" baseline="30000" dirty="0" smtClean="0">
                <a:latin typeface="Arial"/>
                <a:cs typeface="Arial"/>
              </a:rPr>
              <a:t>o</a:t>
            </a:r>
            <a:r>
              <a:rPr lang="en-US" b="1" dirty="0" smtClean="0">
                <a:latin typeface="Arial"/>
                <a:cs typeface="Arial"/>
              </a:rPr>
              <a:t>,180</a:t>
            </a:r>
            <a:r>
              <a:rPr lang="en-US" b="1" baseline="30000" dirty="0" smtClean="0">
                <a:latin typeface="Arial"/>
                <a:cs typeface="Arial"/>
              </a:rPr>
              <a:t>o</a:t>
            </a:r>
          </a:p>
        </p:txBody>
      </p:sp>
      <p:sp>
        <p:nvSpPr>
          <p:cNvPr id="15" name="Title 29"/>
          <p:cNvSpPr>
            <a:spLocks noGrp="1"/>
          </p:cNvSpPr>
          <p:nvPr>
            <p:ph type="title"/>
          </p:nvPr>
        </p:nvSpPr>
        <p:spPr>
          <a:xfrm>
            <a:off x="457200" y="10667"/>
            <a:ext cx="8229600" cy="93228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Arial"/>
                <a:cs typeface="Arial"/>
              </a:rPr>
              <a:t>Coplane</a:t>
            </a:r>
            <a:r>
              <a:rPr lang="en-US" sz="3600" dirty="0" smtClean="0">
                <a:latin typeface="Arial"/>
                <a:cs typeface="Arial"/>
              </a:rPr>
              <a:t> Error Function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1197" y="1794110"/>
            <a:ext cx="29418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Analytical Error Function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681342" y="3871031"/>
            <a:ext cx="16524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alpha bin [</a:t>
            </a:r>
            <a:r>
              <a:rPr lang="en-US" sz="1400" dirty="0" err="1" smtClean="0">
                <a:latin typeface="Arial"/>
                <a:cs typeface="Arial"/>
              </a:rPr>
              <a:t>deg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6692" y="6000807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distance from aircraft [km]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5540" y="4851131"/>
            <a:ext cx="11176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longitude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9633" y="4994025"/>
            <a:ext cx="11176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latitude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017699" y="3876523"/>
            <a:ext cx="2385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assigned error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35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plane_tcvitals_08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0" r="4140"/>
          <a:stretch/>
        </p:blipFill>
        <p:spPr>
          <a:xfrm>
            <a:off x="248665" y="3321322"/>
            <a:ext cx="8765451" cy="3536677"/>
          </a:xfrm>
          <a:prstGeom prst="rect">
            <a:avLst/>
          </a:prstGeom>
        </p:spPr>
      </p:pic>
      <p:pic>
        <p:nvPicPr>
          <p:cNvPr id="3" name="Picture 2" descr="coplane_tcvitals_080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6" b="53275"/>
          <a:stretch/>
        </p:blipFill>
        <p:spPr>
          <a:xfrm>
            <a:off x="4931299" y="1145586"/>
            <a:ext cx="4002889" cy="2175736"/>
          </a:xfrm>
          <a:prstGeom prst="rect">
            <a:avLst/>
          </a:prstGeom>
        </p:spPr>
      </p:pic>
      <p:sp>
        <p:nvSpPr>
          <p:cNvPr id="4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Hurricane Karl (2010) DA Experiment</a:t>
            </a:r>
            <a:endParaRPr lang="en-US" sz="3600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" y="1697638"/>
            <a:ext cx="4114800" cy="0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7200" y="2078638"/>
            <a:ext cx="12954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2079915"/>
            <a:ext cx="398929" cy="579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50458" y="2078638"/>
            <a:ext cx="2021542" cy="1"/>
          </a:xfrm>
          <a:prstGeom prst="straightConnector1">
            <a:avLst/>
          </a:prstGeom>
          <a:ln w="9525" cmpd="sng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10409" y="1343169"/>
            <a:ext cx="14621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Track Forecast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1361430"/>
            <a:ext cx="70672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NoDA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3" y="2333899"/>
            <a:ext cx="82314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09/16 12 UTC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9949" y="2327156"/>
            <a:ext cx="82314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19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UTC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17834" y="2333576"/>
            <a:ext cx="82314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20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UTC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51529" y="2080494"/>
            <a:ext cx="398929" cy="579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29407" y="2333576"/>
            <a:ext cx="82314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21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UTC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6587" y="2333899"/>
            <a:ext cx="82314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09/18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00 UTC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57200" y="1976984"/>
            <a:ext cx="0" cy="235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65080" y="1976984"/>
            <a:ext cx="0" cy="235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154432" y="1976984"/>
            <a:ext cx="0" cy="235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550458" y="1976984"/>
            <a:ext cx="0" cy="235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72000" y="1976984"/>
            <a:ext cx="0" cy="235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1672" y="1707450"/>
            <a:ext cx="99182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spin-up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33495" y="1702544"/>
            <a:ext cx="99182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cycling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8381" y="1707450"/>
            <a:ext cx="99182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forecast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68335" y="912191"/>
            <a:ext cx="375332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NHC BT</a:t>
            </a:r>
            <a:r>
              <a:rPr lang="en-US" sz="1400" dirty="0" smtClean="0">
                <a:latin typeface="Arial"/>
                <a:cs typeface="Arial"/>
              </a:rPr>
              <a:t>     </a:t>
            </a:r>
            <a:r>
              <a:rPr lang="en-US" sz="1400" dirty="0" err="1" smtClean="0">
                <a:latin typeface="Arial"/>
                <a:cs typeface="Arial"/>
              </a:rPr>
              <a:t>NoDA</a:t>
            </a:r>
            <a:r>
              <a:rPr lang="en-US" sz="1400" dirty="0" smtClean="0">
                <a:latin typeface="Arial"/>
                <a:cs typeface="Arial"/>
              </a:rPr>
              <a:t>     </a:t>
            </a:r>
            <a:r>
              <a:rPr lang="en-US" sz="1400" b="1" dirty="0" smtClean="0">
                <a:solidFill>
                  <a:srgbClr val="F000F0"/>
                </a:solidFill>
                <a:latin typeface="Arial"/>
                <a:cs typeface="Arial"/>
              </a:rPr>
              <a:t>HRD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CSO</a:t>
            </a:r>
            <a:r>
              <a:rPr lang="en-US" sz="1400" dirty="0" smtClean="0">
                <a:latin typeface="Arial"/>
                <a:cs typeface="Arial"/>
              </a:rPr>
              <a:t>      </a:t>
            </a:r>
            <a:r>
              <a:rPr lang="en-US" sz="1400" b="1" dirty="0" smtClean="0">
                <a:solidFill>
                  <a:srgbClr val="00EC00"/>
                </a:solidFill>
                <a:latin typeface="Arial"/>
                <a:cs typeface="Arial"/>
              </a:rPr>
              <a:t>SO</a:t>
            </a:r>
            <a:endParaRPr lang="en-US" sz="1400" b="1" dirty="0">
              <a:solidFill>
                <a:srgbClr val="00EC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2407" y="3473722"/>
            <a:ext cx="16385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10-m WS Forecast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282041" y="3473722"/>
            <a:ext cx="13905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MSLP 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042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647" y="631907"/>
            <a:ext cx="2840918" cy="361033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787427"/>
            <a:ext cx="4038600" cy="607057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rial"/>
                <a:cs typeface="Arial"/>
              </a:rPr>
              <a:t>Li et al. (2014):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Direct radial velocity assimilation (Improved intensity)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Analysis derived u-/v-wind assimilation (Improved track)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Serial assimilation of </a:t>
            </a:r>
            <a:r>
              <a:rPr lang="en-US" dirty="0" err="1" smtClean="0">
                <a:latin typeface="Arial"/>
                <a:cs typeface="Arial"/>
              </a:rPr>
              <a:t>Vr</a:t>
            </a:r>
            <a:r>
              <a:rPr lang="en-US" dirty="0" smtClean="0">
                <a:latin typeface="Arial"/>
                <a:cs typeface="Arial"/>
              </a:rPr>
              <a:t> / derived u-/v-wind best result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Wang et al. (2014), Li et al. (2013)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Along beam and cross beam components produces better intensity, track, and precipitation forecast versus </a:t>
            </a:r>
            <a:r>
              <a:rPr lang="en-US" dirty="0" err="1" smtClean="0">
                <a:latin typeface="Arial"/>
                <a:cs typeface="Arial"/>
              </a:rPr>
              <a:t>Vr</a:t>
            </a:r>
            <a:r>
              <a:rPr lang="en-US" dirty="0" smtClean="0">
                <a:latin typeface="Arial"/>
                <a:cs typeface="Arial"/>
              </a:rPr>
              <a:t> only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Build up vortex faster than </a:t>
            </a:r>
            <a:r>
              <a:rPr lang="en-US" dirty="0" err="1" smtClean="0">
                <a:latin typeface="Arial"/>
                <a:cs typeface="Arial"/>
              </a:rPr>
              <a:t>Vr</a:t>
            </a:r>
            <a:r>
              <a:rPr lang="en-US" dirty="0" smtClean="0">
                <a:latin typeface="Arial"/>
                <a:cs typeface="Arial"/>
              </a:rPr>
              <a:t> only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Better vortex structure in analysis</a:t>
            </a:r>
          </a:p>
        </p:txBody>
      </p:sp>
      <p:sp>
        <p:nvSpPr>
          <p:cNvPr id="7" name="Title 29"/>
          <p:cNvSpPr>
            <a:spLocks noGrp="1"/>
          </p:cNvSpPr>
          <p:nvPr>
            <p:ph type="title"/>
          </p:nvPr>
        </p:nvSpPr>
        <p:spPr>
          <a:xfrm>
            <a:off x="457200" y="10667"/>
            <a:ext cx="8229600" cy="77676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Recent Studies and Next Steps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545581"/>
            <a:ext cx="4141544" cy="20035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6875" y="6473566"/>
            <a:ext cx="1699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Wang et al. (2014)</a:t>
            </a:r>
            <a:endParaRPr lang="en-US" sz="1400" i="1" dirty="0"/>
          </a:p>
        </p:txBody>
      </p:sp>
      <p:sp>
        <p:nvSpPr>
          <p:cNvPr id="9" name="Rectangle 8"/>
          <p:cNvSpPr/>
          <p:nvPr/>
        </p:nvSpPr>
        <p:spPr>
          <a:xfrm>
            <a:off x="6428794" y="4168814"/>
            <a:ext cx="1373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Li et al. (2014)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9993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771" y="0"/>
            <a:ext cx="513722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458"/>
            <a:ext cx="4006771" cy="6174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510" y="821792"/>
            <a:ext cx="3557686" cy="62568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7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latin typeface="Arial"/>
                <a:cs typeface="Arial"/>
              </a:rPr>
              <a:t>Error Quantification of Super Observation Horizontal Winds from Dual-Beam Airborne Radar Data Using the Coplanar Scanning Technique for Tropical Cyclone Prediction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45150"/>
            <a:ext cx="6400800" cy="119364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Christopher </a:t>
            </a:r>
            <a:r>
              <a:rPr lang="en-US" sz="2400" dirty="0" err="1" smtClean="0">
                <a:latin typeface="Arial"/>
                <a:cs typeface="Arial"/>
              </a:rPr>
              <a:t>Melhauser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Fall 2014 Group Meeting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22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14945" y="385385"/>
            <a:ext cx="7874813" cy="5609453"/>
            <a:chOff x="180124" y="400824"/>
            <a:chExt cx="7874813" cy="56094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01" y="400824"/>
              <a:ext cx="7479271" cy="56094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21260906">
              <a:off x="5238542" y="2903510"/>
              <a:ext cx="1466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flight track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6056072" y="2885089"/>
              <a:ext cx="514350" cy="5397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522554" y="763857"/>
              <a:ext cx="871544" cy="3819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7767301">
              <a:off x="1651798" y="3380649"/>
              <a:ext cx="533423" cy="3476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5830926">
              <a:off x="5437991" y="3165399"/>
              <a:ext cx="533423" cy="4700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 rot="1595976">
            <a:off x="1914546" y="5007233"/>
            <a:ext cx="138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Longitude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21239774">
            <a:off x="5357906" y="5242646"/>
            <a:ext cx="108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Latitude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999341" y="2506121"/>
            <a:ext cx="108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Altitude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6714" y="3184006"/>
            <a:ext cx="216834" cy="22302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4" idx="2"/>
          </p:cNvCxnSpPr>
          <p:nvPr/>
        </p:nvCxnSpPr>
        <p:spPr>
          <a:xfrm flipH="1">
            <a:off x="2932790" y="1208851"/>
            <a:ext cx="491104" cy="39961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12571" y="747186"/>
            <a:ext cx="102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fore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>
            <a:stCxn id="26" idx="2"/>
          </p:cNvCxnSpPr>
          <p:nvPr/>
        </p:nvCxnSpPr>
        <p:spPr>
          <a:xfrm flipH="1">
            <a:off x="4535054" y="1208851"/>
            <a:ext cx="418722" cy="20821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42453" y="747186"/>
            <a:ext cx="102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aft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0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NOAA P-3 Scanning Strategy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5667960"/>
            <a:ext cx="8229600" cy="101844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Fore/Aft Scanning Technique (FAST)</a:t>
            </a:r>
          </a:p>
          <a:p>
            <a:r>
              <a:rPr lang="en-US" sz="2400" dirty="0" err="1" smtClean="0">
                <a:latin typeface="Arial"/>
                <a:cs typeface="Arial"/>
              </a:rPr>
              <a:t>Coplane</a:t>
            </a:r>
            <a:r>
              <a:rPr lang="en-US" sz="2400" dirty="0" smtClean="0">
                <a:latin typeface="Arial"/>
                <a:cs typeface="Arial"/>
              </a:rPr>
              <a:t> analysis – exploit geometry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 rot="165860">
            <a:off x="2515430" y="1987021"/>
            <a:ext cx="3992672" cy="1687853"/>
          </a:xfrm>
          <a:prstGeom prst="rect">
            <a:avLst/>
          </a:prstGeom>
          <a:solidFill>
            <a:schemeClr val="tx1">
              <a:lumMod val="50000"/>
              <a:lumOff val="50000"/>
              <a:alpha val="37000"/>
            </a:schemeClr>
          </a:solidFill>
          <a:ln>
            <a:solidFill>
              <a:schemeClr val="tx1"/>
            </a:solidFill>
          </a:ln>
          <a:effectLst/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6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749E-6 2.70959E-6 L 0.21862 -0.03011 " pathEditMode="relative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2 -0.0301 L 0.43029 -0.062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5" y="-15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4" grpId="0"/>
      <p:bldP spid="26" grpId="0"/>
      <p:bldP spid="31" grpId="0" build="p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449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So what? </a:t>
            </a:r>
          </a:p>
          <a:p>
            <a:pPr marL="0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Radial velocities only provide information of hydrometeor motion along the radial direction of the radar beam. Dual-Doppler analysis (traditional, coplanar, </a:t>
            </a:r>
            <a:r>
              <a:rPr lang="en-US" dirty="0" err="1" smtClean="0">
                <a:latin typeface="Arial"/>
                <a:cs typeface="Arial"/>
              </a:rPr>
              <a:t>variational</a:t>
            </a:r>
            <a:r>
              <a:rPr lang="en-US" dirty="0" smtClean="0">
                <a:latin typeface="Arial"/>
                <a:cs typeface="Arial"/>
              </a:rPr>
              <a:t>, etc</a:t>
            </a:r>
            <a:r>
              <a:rPr lang="en-US" dirty="0">
                <a:latin typeface="Arial"/>
                <a:cs typeface="Arial"/>
              </a:rPr>
              <a:t>.</a:t>
            </a:r>
            <a:r>
              <a:rPr lang="en-US" dirty="0" smtClean="0">
                <a:latin typeface="Arial"/>
                <a:cs typeface="Arial"/>
              </a:rPr>
              <a:t>) provide along beam </a:t>
            </a:r>
            <a:r>
              <a:rPr lang="en-US" b="1" dirty="0" smtClean="0">
                <a:latin typeface="Arial"/>
                <a:cs typeface="Arial"/>
              </a:rPr>
              <a:t>AND</a:t>
            </a:r>
            <a:r>
              <a:rPr lang="en-US" dirty="0" smtClean="0">
                <a:latin typeface="Arial"/>
                <a:cs typeface="Arial"/>
              </a:rPr>
              <a:t> cross beam information. More information about the </a:t>
            </a:r>
            <a:r>
              <a:rPr lang="en-US" dirty="0" err="1" smtClean="0">
                <a:latin typeface="Arial"/>
                <a:cs typeface="Arial"/>
              </a:rPr>
              <a:t>windfield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but...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There is always a catch. Nothing in life is free.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20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2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01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Coplane</a:t>
            </a:r>
            <a:r>
              <a:rPr lang="en-US" dirty="0" smtClean="0">
                <a:latin typeface="Arial"/>
                <a:cs typeface="Arial"/>
              </a:rPr>
              <a:t> Geometry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6112928" y="1067910"/>
            <a:ext cx="2115589" cy="2104969"/>
            <a:chOff x="6357994" y="3958696"/>
            <a:chExt cx="2115589" cy="2104969"/>
          </a:xfrm>
        </p:grpSpPr>
        <p:cxnSp>
          <p:nvCxnSpPr>
            <p:cNvPr id="201" name="Straight Arrow Connector 200"/>
            <p:cNvCxnSpPr/>
            <p:nvPr/>
          </p:nvCxnSpPr>
          <p:spPr>
            <a:xfrm flipH="1" flipV="1">
              <a:off x="7198113" y="4804849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7211404" y="5221242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 flipH="1" flipV="1">
              <a:off x="8056927" y="4804849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/>
            <p:nvPr/>
          </p:nvCxnSpPr>
          <p:spPr>
            <a:xfrm>
              <a:off x="8070218" y="5221242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/>
            <p:nvPr/>
          </p:nvCxnSpPr>
          <p:spPr>
            <a:xfrm flipH="1" flipV="1">
              <a:off x="6786756" y="5638036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>
              <a:off x="6800047" y="6054429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/>
            <p:nvPr/>
          </p:nvCxnSpPr>
          <p:spPr>
            <a:xfrm flipH="1" flipV="1">
              <a:off x="7640271" y="5647272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/>
            <p:cNvCxnSpPr/>
            <p:nvPr/>
          </p:nvCxnSpPr>
          <p:spPr>
            <a:xfrm>
              <a:off x="7653562" y="6063665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/>
            <p:cNvCxnSpPr/>
            <p:nvPr/>
          </p:nvCxnSpPr>
          <p:spPr>
            <a:xfrm flipH="1" flipV="1">
              <a:off x="6783045" y="3958696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>
              <a:off x="6796336" y="4375089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H="1" flipV="1">
              <a:off x="7626980" y="3958696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>
              <a:off x="7640271" y="4375089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/>
            <p:nvPr/>
          </p:nvCxnSpPr>
          <p:spPr>
            <a:xfrm flipH="1" flipV="1">
              <a:off x="6357994" y="4799812"/>
              <a:ext cx="1" cy="33833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>
              <a:off x="6371285" y="5216205"/>
              <a:ext cx="40336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1" name="Straight Arrow Connector 220"/>
          <p:cNvCxnSpPr/>
          <p:nvPr/>
        </p:nvCxnSpPr>
        <p:spPr>
          <a:xfrm flipV="1">
            <a:off x="5466841" y="1217216"/>
            <a:ext cx="1201854" cy="2382024"/>
          </a:xfrm>
          <a:prstGeom prst="straightConnector1">
            <a:avLst/>
          </a:prstGeom>
          <a:ln>
            <a:solidFill>
              <a:srgbClr val="D000D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6313094" y="1217216"/>
            <a:ext cx="1201854" cy="2382024"/>
          </a:xfrm>
          <a:prstGeom prst="straightConnector1">
            <a:avLst/>
          </a:prstGeom>
          <a:ln>
            <a:solidFill>
              <a:srgbClr val="D000D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 flipV="1">
            <a:off x="7168021" y="1217216"/>
            <a:ext cx="1201854" cy="2382024"/>
          </a:xfrm>
          <a:prstGeom prst="straightConnector1">
            <a:avLst/>
          </a:prstGeom>
          <a:ln>
            <a:solidFill>
              <a:srgbClr val="D000D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H="1" flipV="1">
            <a:off x="5554810" y="1217216"/>
            <a:ext cx="1201854" cy="2382024"/>
          </a:xfrm>
          <a:prstGeom prst="straightConnector1">
            <a:avLst/>
          </a:prstGeom>
          <a:ln>
            <a:solidFill>
              <a:srgbClr val="00ED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>
          <a:xfrm flipH="1" flipV="1">
            <a:off x="6401063" y="1217216"/>
            <a:ext cx="1201854" cy="2382024"/>
          </a:xfrm>
          <a:prstGeom prst="straightConnector1">
            <a:avLst/>
          </a:prstGeom>
          <a:ln>
            <a:solidFill>
              <a:srgbClr val="00ED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flipH="1" flipV="1">
            <a:off x="7255990" y="1217216"/>
            <a:ext cx="1201854" cy="2382024"/>
          </a:xfrm>
          <a:prstGeom prst="straightConnector1">
            <a:avLst/>
          </a:prstGeom>
          <a:ln>
            <a:solidFill>
              <a:srgbClr val="00ED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341348" y="3599240"/>
            <a:ext cx="330359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Oval 227"/>
          <p:cNvSpPr/>
          <p:nvPr/>
        </p:nvSpPr>
        <p:spPr>
          <a:xfrm>
            <a:off x="5576763" y="3041685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8132875" y="3057793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8111816" y="1370242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5592869" y="1370242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TextBox 231"/>
          <p:cNvSpPr txBox="1"/>
          <p:nvPr/>
        </p:nvSpPr>
        <p:spPr>
          <a:xfrm>
            <a:off x="7156265" y="3552202"/>
            <a:ext cx="142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flight track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5957937" y="1157071"/>
            <a:ext cx="2022436" cy="1947134"/>
            <a:chOff x="6203003" y="4047857"/>
            <a:chExt cx="2022436" cy="1947134"/>
          </a:xfrm>
        </p:grpSpPr>
        <p:cxnSp>
          <p:nvCxnSpPr>
            <p:cNvPr id="234" name="Straight Arrow Connector 233"/>
            <p:cNvCxnSpPr/>
            <p:nvPr/>
          </p:nvCxnSpPr>
          <p:spPr>
            <a:xfrm flipV="1">
              <a:off x="7243097" y="4898934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 flipV="1">
              <a:off x="7677451" y="4047857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V="1">
              <a:off x="6811126" y="4047857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 flipV="1">
              <a:off x="6407447" y="4898934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8107388" y="4898934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 flipV="1">
              <a:off x="6816977" y="5717930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 flipV="1">
              <a:off x="7677451" y="5717930"/>
              <a:ext cx="118051" cy="249322"/>
            </a:xfrm>
            <a:prstGeom prst="straightConnector1">
              <a:avLst/>
            </a:prstGeom>
            <a:ln w="38100" cmpd="sng">
              <a:solidFill>
                <a:srgbClr val="D000D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/>
            <p:nvPr/>
          </p:nvCxnSpPr>
          <p:spPr>
            <a:xfrm flipH="1" flipV="1">
              <a:off x="6203003" y="4898934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/>
            <p:cNvCxnSpPr/>
            <p:nvPr/>
          </p:nvCxnSpPr>
          <p:spPr>
            <a:xfrm flipH="1" flipV="1">
              <a:off x="7044301" y="4898934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flipH="1" flipV="1">
              <a:off x="7907214" y="4898934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/>
            <p:nvPr/>
          </p:nvCxnSpPr>
          <p:spPr>
            <a:xfrm flipH="1" flipV="1">
              <a:off x="7465569" y="5717930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/>
            <p:nvPr/>
          </p:nvCxnSpPr>
          <p:spPr>
            <a:xfrm flipH="1" flipV="1">
              <a:off x="6625511" y="5745669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H="1" flipV="1">
              <a:off x="6628894" y="4047857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/>
            <p:nvPr/>
          </p:nvCxnSpPr>
          <p:spPr>
            <a:xfrm flipH="1" flipV="1">
              <a:off x="7471764" y="4047857"/>
              <a:ext cx="118051" cy="249322"/>
            </a:xfrm>
            <a:prstGeom prst="straightConnector1">
              <a:avLst/>
            </a:prstGeom>
            <a:ln w="38100" cmpd="sng">
              <a:solidFill>
                <a:srgbClr val="00E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Oval 247"/>
          <p:cNvSpPr/>
          <p:nvPr/>
        </p:nvSpPr>
        <p:spPr>
          <a:xfrm>
            <a:off x="6427081" y="3041685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6845871" y="2209061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7285724" y="3057793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7704514" y="2209061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6004573" y="2212778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6427081" y="1370242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7274577" y="1370242"/>
            <a:ext cx="216834" cy="22302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5" name="Group 254"/>
          <p:cNvGrpSpPr/>
          <p:nvPr/>
        </p:nvGrpSpPr>
        <p:grpSpPr>
          <a:xfrm>
            <a:off x="5797411" y="1267858"/>
            <a:ext cx="2303595" cy="2060306"/>
            <a:chOff x="2149409" y="3948696"/>
            <a:chExt cx="2303595" cy="2060306"/>
          </a:xfrm>
        </p:grpSpPr>
        <p:sp>
          <p:nvSpPr>
            <p:cNvPr id="256" name="Oval 255"/>
            <p:cNvSpPr/>
            <p:nvPr/>
          </p:nvSpPr>
          <p:spPr>
            <a:xfrm>
              <a:off x="2717448" y="5670908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136238" y="4838284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576091" y="5687016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4881" y="4838284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2294940" y="4842001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2717448" y="3999465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3564944" y="3999465"/>
              <a:ext cx="320040" cy="320040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2586449" y="3948696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425073" y="3952627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3863225" y="4793243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2995449" y="4788275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2149409" y="4798964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2573870" y="5619864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3438004" y="5639670"/>
              <a:ext cx="589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uv</a:t>
              </a:r>
              <a:endPara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5040580" y="665114"/>
            <a:ext cx="375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Coplane</a:t>
            </a:r>
            <a:r>
              <a:rPr lang="en-US" b="1" dirty="0" smtClean="0">
                <a:latin typeface="Arial"/>
                <a:cs typeface="Arial"/>
              </a:rPr>
              <a:t> U/V wind Observations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272" name="Group 271"/>
          <p:cNvGrpSpPr/>
          <p:nvPr/>
        </p:nvGrpSpPr>
        <p:grpSpPr>
          <a:xfrm>
            <a:off x="179749" y="671138"/>
            <a:ext cx="4959761" cy="3075846"/>
            <a:chOff x="221543" y="3647795"/>
            <a:chExt cx="4959761" cy="3075846"/>
          </a:xfrm>
        </p:grpSpPr>
        <p:grpSp>
          <p:nvGrpSpPr>
            <p:cNvPr id="273" name="Group 272"/>
            <p:cNvGrpSpPr/>
            <p:nvPr/>
          </p:nvGrpSpPr>
          <p:grpSpPr>
            <a:xfrm>
              <a:off x="221543" y="3979063"/>
              <a:ext cx="4959761" cy="2744578"/>
              <a:chOff x="303706" y="1143000"/>
              <a:chExt cx="4959761" cy="2744578"/>
            </a:xfrm>
          </p:grpSpPr>
          <p:pic>
            <p:nvPicPr>
              <p:cNvPr id="275" name="Picture 274"/>
              <p:cNvPicPr>
                <a:picLocks noChangeAspect="1"/>
              </p:cNvPicPr>
              <p:nvPr/>
            </p:nvPicPr>
            <p:blipFill rotWithShape="1">
              <a:blip r:embed="rId3"/>
              <a:srcRect t="6696"/>
              <a:stretch/>
            </p:blipFill>
            <p:spPr>
              <a:xfrm>
                <a:off x="303706" y="1143000"/>
                <a:ext cx="4959761" cy="2744578"/>
              </a:xfrm>
              <a:prstGeom prst="rect">
                <a:avLst/>
              </a:prstGeom>
            </p:spPr>
          </p:pic>
          <p:sp>
            <p:nvSpPr>
              <p:cNvPr id="276" name="Rectangle 275"/>
              <p:cNvSpPr/>
              <p:nvPr/>
            </p:nvSpPr>
            <p:spPr>
              <a:xfrm>
                <a:off x="4778376" y="1718320"/>
                <a:ext cx="430758" cy="509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4695825" y="1870075"/>
                <a:ext cx="395833" cy="3905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4" name="TextBox 273"/>
            <p:cNvSpPr txBox="1"/>
            <p:nvPr/>
          </p:nvSpPr>
          <p:spPr>
            <a:xfrm>
              <a:off x="580711" y="3647795"/>
              <a:ext cx="432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Fore-Aft Scanning Technique (FAST)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278" name="Rectangle 277"/>
          <p:cNvSpPr/>
          <p:nvPr/>
        </p:nvSpPr>
        <p:spPr>
          <a:xfrm>
            <a:off x="5130171" y="674453"/>
            <a:ext cx="3834078" cy="3256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Content Placeholder 30"/>
          <p:cNvSpPr>
            <a:spLocks noGrp="1"/>
          </p:cNvSpPr>
          <p:nvPr>
            <p:ph idx="1"/>
          </p:nvPr>
        </p:nvSpPr>
        <p:spPr>
          <a:xfrm>
            <a:off x="457200" y="4340968"/>
            <a:ext cx="4583380" cy="234543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"/>
                <a:cs typeface="Arial"/>
              </a:rPr>
              <a:t>Retrieved wind component along flight track independent of vertical motion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Fall speed contamination in retrieved wind component perpendicular to track</a:t>
            </a:r>
          </a:p>
        </p:txBody>
      </p:sp>
      <p:graphicFrame>
        <p:nvGraphicFramePr>
          <p:cNvPr id="280" name="Object 2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87186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131405" y="3961638"/>
            <a:ext cx="3190367" cy="2634478"/>
            <a:chOff x="5131405" y="3961638"/>
            <a:chExt cx="3190367" cy="2634478"/>
          </a:xfrm>
        </p:grpSpPr>
        <p:grpSp>
          <p:nvGrpSpPr>
            <p:cNvPr id="129" name="Group 128"/>
            <p:cNvGrpSpPr/>
            <p:nvPr/>
          </p:nvGrpSpPr>
          <p:grpSpPr>
            <a:xfrm>
              <a:off x="5131405" y="4088443"/>
              <a:ext cx="3190367" cy="2507673"/>
              <a:chOff x="660731" y="4183419"/>
              <a:chExt cx="3190367" cy="250767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/>
              <a:srcRect l="52057" t="18410" r="4137" b="58140"/>
              <a:stretch/>
            </p:blipFill>
            <p:spPr>
              <a:xfrm>
                <a:off x="660731" y="5874636"/>
                <a:ext cx="2273911" cy="816456"/>
              </a:xfrm>
              <a:prstGeom prst="rect">
                <a:avLst/>
              </a:prstGeom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V="1">
                <a:off x="1784554" y="6198315"/>
                <a:ext cx="2066544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802718" y="4183419"/>
                <a:ext cx="1828099" cy="2016787"/>
              </a:xfrm>
              <a:prstGeom prst="straightConnector1">
                <a:avLst/>
              </a:prstGeom>
              <a:ln w="9525" cmpd="sng">
                <a:solidFill>
                  <a:srgbClr val="FF6600"/>
                </a:solidFill>
                <a:prstDash val="sys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202791" y="5780726"/>
                <a:ext cx="3302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Arial"/>
                    <a:cs typeface="Arial"/>
                  </a:rPr>
                  <a:t>α</a:t>
                </a:r>
                <a:endParaRPr lang="en-US" dirty="0"/>
              </a:p>
            </p:txBody>
          </p:sp>
          <p:sp>
            <p:nvSpPr>
              <p:cNvPr id="26" name="Arc 25"/>
              <p:cNvSpPr/>
              <p:nvPr/>
            </p:nvSpPr>
            <p:spPr>
              <a:xfrm rot="20711549">
                <a:off x="1961072" y="5705117"/>
                <a:ext cx="652825" cy="864824"/>
              </a:xfrm>
              <a:prstGeom prst="arc">
                <a:avLst>
                  <a:gd name="adj1" fmla="val 17331169"/>
                  <a:gd name="adj2" fmla="val 1504846"/>
                </a:avLst>
              </a:prstGeom>
              <a:ln w="9525" cmpd="sng">
                <a:solidFill>
                  <a:srgbClr val="00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2738635" y="4435943"/>
                <a:ext cx="564061" cy="0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prstDash val="sys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713570" y="4435943"/>
                <a:ext cx="5778" cy="703754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prstDash val="sys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719348" y="4435943"/>
                <a:ext cx="677007" cy="752214"/>
              </a:xfrm>
              <a:prstGeom prst="straightConnector1">
                <a:avLst/>
              </a:prstGeom>
              <a:ln w="28575" cmpd="sng">
                <a:solidFill>
                  <a:srgbClr val="FF6600"/>
                </a:solidFill>
                <a:prstDash val="solid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3040019" y="4730871"/>
                <a:ext cx="3856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6600"/>
                    </a:solidFill>
                    <a:latin typeface="Arial"/>
                    <a:cs typeface="Arial"/>
                  </a:rPr>
                  <a:t>V</a:t>
                </a:r>
                <a:r>
                  <a:rPr lang="en-US" baseline="-25000" dirty="0" err="1">
                    <a:solidFill>
                      <a:srgbClr val="FF6600"/>
                    </a:solidFill>
                    <a:latin typeface="Arial"/>
                    <a:cs typeface="Arial"/>
                  </a:rPr>
                  <a:t>l</a:t>
                </a:r>
                <a:endParaRPr lang="en-US" baseline="-25000" dirty="0">
                  <a:solidFill>
                    <a:srgbClr val="FF6600"/>
                  </a:solidFill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2494606" y="5021616"/>
                <a:ext cx="378984" cy="326561"/>
                <a:chOff x="2019604" y="4878020"/>
                <a:chExt cx="378984" cy="326561"/>
              </a:xfrm>
            </p:grpSpPr>
            <p:sp>
              <p:nvSpPr>
                <p:cNvPr id="125" name="Oval 124"/>
                <p:cNvSpPr>
                  <a:spLocks noChangeAspect="1"/>
                </p:cNvSpPr>
                <p:nvPr/>
              </p:nvSpPr>
              <p:spPr>
                <a:xfrm>
                  <a:off x="2078548" y="4884541"/>
                  <a:ext cx="320040" cy="32004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019604" y="4878020"/>
                  <a:ext cx="18466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1400" dirty="0"/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2125619" y="4588631"/>
                <a:ext cx="5992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w-</a:t>
                </a:r>
                <a:r>
                  <a:rPr lang="en-US" dirty="0" err="1" smtClean="0">
                    <a:latin typeface="Arial"/>
                    <a:cs typeface="Arial"/>
                  </a:rPr>
                  <a:t>v</a:t>
                </a:r>
                <a:r>
                  <a:rPr lang="en-US" baseline="-25000" dirty="0" err="1" smtClean="0">
                    <a:latin typeface="Arial"/>
                    <a:cs typeface="Arial"/>
                  </a:rPr>
                  <a:t>t</a:t>
                </a:r>
                <a:endParaRPr lang="en-US" baseline="-25000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1884887" y="6083467"/>
                <a:ext cx="5760" cy="109652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flipH="1" flipV="1">
                <a:off x="1770732" y="5127450"/>
                <a:ext cx="3160" cy="107854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Rectangle 120"/>
              <p:cNvSpPr/>
              <p:nvPr/>
            </p:nvSpPr>
            <p:spPr>
              <a:xfrm>
                <a:off x="1611390" y="4821244"/>
                <a:ext cx="31597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i="1" dirty="0" smtClean="0">
                    <a:latin typeface="Arial"/>
                    <a:cs typeface="Arial"/>
                  </a:rPr>
                  <a:t>z</a:t>
                </a:r>
                <a:endParaRPr lang="en-US" sz="1400" i="1" dirty="0"/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 flipV="1">
                <a:off x="1785001" y="6088679"/>
                <a:ext cx="108217" cy="1923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2" name="Rectangle 281"/>
            <p:cNvSpPr/>
            <p:nvPr/>
          </p:nvSpPr>
          <p:spPr>
            <a:xfrm>
              <a:off x="7188522" y="3961638"/>
              <a:ext cx="6209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v</a:t>
              </a:r>
              <a:r>
                <a:rPr lang="en-US" baseline="-25000" dirty="0" err="1" smtClean="0">
                  <a:latin typeface="Arial"/>
                  <a:cs typeface="Arial"/>
                </a:rPr>
                <a:t>perp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009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29" grpId="0" animBg="1"/>
      <p:bldP spid="230" grpId="0" animBg="1"/>
      <p:bldP spid="231" grpId="0" animBg="1"/>
      <p:bldP spid="278" grpId="0" animBg="1"/>
      <p:bldP spid="279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5107861" y="5908985"/>
            <a:ext cx="0" cy="486670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5063854" y="4593075"/>
            <a:ext cx="2249339" cy="1820809"/>
          </a:xfrm>
          <a:custGeom>
            <a:avLst/>
            <a:gdLst>
              <a:gd name="connsiteX0" fmla="*/ 0 w 2249339"/>
              <a:gd name="connsiteY0" fmla="*/ 1820809 h 1820809"/>
              <a:gd name="connsiteX1" fmla="*/ 1902502 w 2249339"/>
              <a:gd name="connsiteY1" fmla="*/ 0 h 1820809"/>
              <a:gd name="connsiteX2" fmla="*/ 2249339 w 2249339"/>
              <a:gd name="connsiteY2" fmla="*/ 443727 h 1820809"/>
              <a:gd name="connsiteX3" fmla="*/ 0 w 2249339"/>
              <a:gd name="connsiteY3" fmla="*/ 1820809 h 182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339" h="1820809">
                <a:moveTo>
                  <a:pt x="0" y="1820809"/>
                </a:moveTo>
                <a:lnTo>
                  <a:pt x="1902502" y="0"/>
                </a:lnTo>
                <a:lnTo>
                  <a:pt x="2249339" y="443727"/>
                </a:lnTo>
                <a:lnTo>
                  <a:pt x="0" y="1820809"/>
                </a:lnTo>
                <a:close/>
              </a:path>
            </a:pathLst>
          </a:custGeom>
          <a:solidFill>
            <a:srgbClr val="008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063854" y="5036802"/>
            <a:ext cx="2483964" cy="1377082"/>
          </a:xfrm>
          <a:custGeom>
            <a:avLst/>
            <a:gdLst>
              <a:gd name="connsiteX0" fmla="*/ 0 w 2483964"/>
              <a:gd name="connsiteY0" fmla="*/ 1377082 h 1377082"/>
              <a:gd name="connsiteX1" fmla="*/ 2249339 w 2483964"/>
              <a:gd name="connsiteY1" fmla="*/ 0 h 1377082"/>
              <a:gd name="connsiteX2" fmla="*/ 2483964 w 2483964"/>
              <a:gd name="connsiteY2" fmla="*/ 469228 h 1377082"/>
              <a:gd name="connsiteX3" fmla="*/ 0 w 2483964"/>
              <a:gd name="connsiteY3" fmla="*/ 1377082 h 137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964" h="1377082">
                <a:moveTo>
                  <a:pt x="0" y="1377082"/>
                </a:moveTo>
                <a:lnTo>
                  <a:pt x="2249339" y="0"/>
                </a:lnTo>
                <a:lnTo>
                  <a:pt x="2483964" y="469228"/>
                </a:lnTo>
                <a:lnTo>
                  <a:pt x="0" y="1377082"/>
                </a:lnTo>
                <a:close/>
              </a:path>
            </a:pathLst>
          </a:custGeom>
          <a:solidFill>
            <a:srgbClr val="008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13" idx="0"/>
            <a:endCxn id="13" idx="2"/>
          </p:cNvCxnSpPr>
          <p:nvPr/>
        </p:nvCxnSpPr>
        <p:spPr>
          <a:xfrm flipV="1">
            <a:off x="5063854" y="5980358"/>
            <a:ext cx="2596176" cy="433526"/>
          </a:xfrm>
          <a:prstGeom prst="line">
            <a:avLst/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1" idx="6"/>
            <a:endCxn id="8" idx="1"/>
          </p:cNvCxnSpPr>
          <p:nvPr/>
        </p:nvCxnSpPr>
        <p:spPr>
          <a:xfrm flipV="1">
            <a:off x="5066261" y="5036802"/>
            <a:ext cx="2246932" cy="1386417"/>
          </a:xfrm>
          <a:prstGeom prst="line">
            <a:avLst/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31" idx="6"/>
            <a:endCxn id="13" idx="1"/>
          </p:cNvCxnSpPr>
          <p:nvPr/>
        </p:nvCxnSpPr>
        <p:spPr>
          <a:xfrm flipV="1">
            <a:off x="5066261" y="5500929"/>
            <a:ext cx="2483483" cy="922290"/>
          </a:xfrm>
          <a:prstGeom prst="line">
            <a:avLst/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31" idx="6"/>
            <a:endCxn id="7" idx="1"/>
          </p:cNvCxnSpPr>
          <p:nvPr/>
        </p:nvCxnSpPr>
        <p:spPr>
          <a:xfrm flipV="1">
            <a:off x="5066261" y="4593075"/>
            <a:ext cx="1900095" cy="1830144"/>
          </a:xfrm>
          <a:prstGeom prst="line">
            <a:avLst/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063854" y="5500929"/>
            <a:ext cx="2596176" cy="912955"/>
          </a:xfrm>
          <a:custGeom>
            <a:avLst/>
            <a:gdLst>
              <a:gd name="connsiteX0" fmla="*/ 0 w 2596176"/>
              <a:gd name="connsiteY0" fmla="*/ 912955 h 912955"/>
              <a:gd name="connsiteX1" fmla="*/ 2489065 w 2596176"/>
              <a:gd name="connsiteY1" fmla="*/ 0 h 912955"/>
              <a:gd name="connsiteX2" fmla="*/ 2596176 w 2596176"/>
              <a:gd name="connsiteY2" fmla="*/ 479429 h 912955"/>
              <a:gd name="connsiteX3" fmla="*/ 0 w 2596176"/>
              <a:gd name="connsiteY3" fmla="*/ 912955 h 912955"/>
              <a:gd name="connsiteX0" fmla="*/ 0 w 2596176"/>
              <a:gd name="connsiteY0" fmla="*/ 912955 h 912955"/>
              <a:gd name="connsiteX1" fmla="*/ 2489065 w 2596176"/>
              <a:gd name="connsiteY1" fmla="*/ 0 h 912955"/>
              <a:gd name="connsiteX2" fmla="*/ 2596176 w 2596176"/>
              <a:gd name="connsiteY2" fmla="*/ 479429 h 912955"/>
              <a:gd name="connsiteX3" fmla="*/ 0 w 2596176"/>
              <a:gd name="connsiteY3" fmla="*/ 912955 h 912955"/>
              <a:gd name="connsiteX0" fmla="*/ 0 w 2596176"/>
              <a:gd name="connsiteY0" fmla="*/ 770080 h 770080"/>
              <a:gd name="connsiteX1" fmla="*/ 2454140 w 2596176"/>
              <a:gd name="connsiteY1" fmla="*/ 0 h 770080"/>
              <a:gd name="connsiteX2" fmla="*/ 2596176 w 2596176"/>
              <a:gd name="connsiteY2" fmla="*/ 336554 h 770080"/>
              <a:gd name="connsiteX3" fmla="*/ 0 w 2596176"/>
              <a:gd name="connsiteY3" fmla="*/ 770080 h 770080"/>
              <a:gd name="connsiteX0" fmla="*/ 0 w 2596176"/>
              <a:gd name="connsiteY0" fmla="*/ 912955 h 912955"/>
              <a:gd name="connsiteX1" fmla="*/ 2485890 w 2596176"/>
              <a:gd name="connsiteY1" fmla="*/ 0 h 912955"/>
              <a:gd name="connsiteX2" fmla="*/ 2596176 w 2596176"/>
              <a:gd name="connsiteY2" fmla="*/ 479429 h 912955"/>
              <a:gd name="connsiteX3" fmla="*/ 0 w 2596176"/>
              <a:gd name="connsiteY3" fmla="*/ 912955 h 912955"/>
              <a:gd name="connsiteX0" fmla="*/ 0 w 2596176"/>
              <a:gd name="connsiteY0" fmla="*/ 912955 h 912955"/>
              <a:gd name="connsiteX1" fmla="*/ 2485890 w 2596176"/>
              <a:gd name="connsiteY1" fmla="*/ 0 h 912955"/>
              <a:gd name="connsiteX2" fmla="*/ 2596176 w 2596176"/>
              <a:gd name="connsiteY2" fmla="*/ 479429 h 912955"/>
              <a:gd name="connsiteX3" fmla="*/ 0 w 2596176"/>
              <a:gd name="connsiteY3" fmla="*/ 912955 h 912955"/>
              <a:gd name="connsiteX0" fmla="*/ 0 w 2596176"/>
              <a:gd name="connsiteY0" fmla="*/ 912955 h 912955"/>
              <a:gd name="connsiteX1" fmla="*/ 2485890 w 2596176"/>
              <a:gd name="connsiteY1" fmla="*/ 0 h 912955"/>
              <a:gd name="connsiteX2" fmla="*/ 2596176 w 2596176"/>
              <a:gd name="connsiteY2" fmla="*/ 479429 h 912955"/>
              <a:gd name="connsiteX3" fmla="*/ 0 w 2596176"/>
              <a:gd name="connsiteY3" fmla="*/ 912955 h 91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6176" h="912955">
                <a:moveTo>
                  <a:pt x="0" y="912955"/>
                </a:moveTo>
                <a:lnTo>
                  <a:pt x="2485890" y="0"/>
                </a:lnTo>
                <a:lnTo>
                  <a:pt x="2596176" y="479429"/>
                </a:lnTo>
                <a:lnTo>
                  <a:pt x="0" y="912955"/>
                </a:lnTo>
                <a:close/>
              </a:path>
            </a:pathLst>
          </a:custGeom>
          <a:solidFill>
            <a:srgbClr val="008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31" idx="6"/>
          </p:cNvCxnSpPr>
          <p:nvPr/>
        </p:nvCxnSpPr>
        <p:spPr>
          <a:xfrm flipV="1">
            <a:off x="5066261" y="5275415"/>
            <a:ext cx="2377246" cy="1147804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1" idx="6"/>
          </p:cNvCxnSpPr>
          <p:nvPr/>
        </p:nvCxnSpPr>
        <p:spPr>
          <a:xfrm flipV="1">
            <a:off x="5066261" y="4821390"/>
            <a:ext cx="2078796" cy="1601829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31" idx="6"/>
          </p:cNvCxnSpPr>
          <p:nvPr/>
        </p:nvCxnSpPr>
        <p:spPr>
          <a:xfrm flipV="1">
            <a:off x="5066261" y="5754840"/>
            <a:ext cx="2542346" cy="668379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1" idx="6"/>
          </p:cNvCxnSpPr>
          <p:nvPr/>
        </p:nvCxnSpPr>
        <p:spPr>
          <a:xfrm>
            <a:off x="5066261" y="6423219"/>
            <a:ext cx="2872546" cy="1546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678981" y="4078279"/>
            <a:ext cx="1400914" cy="2361352"/>
          </a:xfrm>
          <a:custGeom>
            <a:avLst/>
            <a:gdLst>
              <a:gd name="connsiteX0" fmla="*/ 0 w 1378689"/>
              <a:gd name="connsiteY0" fmla="*/ 2363540 h 2363540"/>
              <a:gd name="connsiteX1" fmla="*/ 1073069 w 1378689"/>
              <a:gd name="connsiteY1" fmla="*/ 0 h 2363540"/>
              <a:gd name="connsiteX2" fmla="*/ 1378689 w 1378689"/>
              <a:gd name="connsiteY2" fmla="*/ 0 h 2363540"/>
              <a:gd name="connsiteX3" fmla="*/ 0 w 1378689"/>
              <a:gd name="connsiteY3" fmla="*/ 2363540 h 2363540"/>
              <a:gd name="connsiteX0" fmla="*/ 0 w 1378689"/>
              <a:gd name="connsiteY0" fmla="*/ 2363540 h 2363540"/>
              <a:gd name="connsiteX1" fmla="*/ 648844 w 1378689"/>
              <a:gd name="connsiteY1" fmla="*/ 126339 h 2363540"/>
              <a:gd name="connsiteX2" fmla="*/ 1378689 w 1378689"/>
              <a:gd name="connsiteY2" fmla="*/ 0 h 2363540"/>
              <a:gd name="connsiteX3" fmla="*/ 0 w 1378689"/>
              <a:gd name="connsiteY3" fmla="*/ 2363540 h 2363540"/>
              <a:gd name="connsiteX0" fmla="*/ 0 w 1231559"/>
              <a:gd name="connsiteY0" fmla="*/ 2237201 h 2237201"/>
              <a:gd name="connsiteX1" fmla="*/ 648844 w 1231559"/>
              <a:gd name="connsiteY1" fmla="*/ 0 h 2237201"/>
              <a:gd name="connsiteX2" fmla="*/ 1231559 w 1231559"/>
              <a:gd name="connsiteY2" fmla="*/ 9024 h 2237201"/>
              <a:gd name="connsiteX3" fmla="*/ 0 w 1231559"/>
              <a:gd name="connsiteY3" fmla="*/ 2237201 h 2237201"/>
              <a:gd name="connsiteX0" fmla="*/ 0 w 1231559"/>
              <a:gd name="connsiteY0" fmla="*/ 2237201 h 2237201"/>
              <a:gd name="connsiteX1" fmla="*/ 648844 w 1231559"/>
              <a:gd name="connsiteY1" fmla="*/ 0 h 2237201"/>
              <a:gd name="connsiteX2" fmla="*/ 1231559 w 1231559"/>
              <a:gd name="connsiteY2" fmla="*/ 9024 h 2237201"/>
              <a:gd name="connsiteX3" fmla="*/ 0 w 1231559"/>
              <a:gd name="connsiteY3" fmla="*/ 2237201 h 2237201"/>
              <a:gd name="connsiteX0" fmla="*/ 0 w 1231559"/>
              <a:gd name="connsiteY0" fmla="*/ 2237201 h 2237201"/>
              <a:gd name="connsiteX1" fmla="*/ 648844 w 1231559"/>
              <a:gd name="connsiteY1" fmla="*/ 0 h 2237201"/>
              <a:gd name="connsiteX2" fmla="*/ 1231559 w 1231559"/>
              <a:gd name="connsiteY2" fmla="*/ 9024 h 2237201"/>
              <a:gd name="connsiteX3" fmla="*/ 0 w 1231559"/>
              <a:gd name="connsiteY3" fmla="*/ 2237201 h 2237201"/>
              <a:gd name="connsiteX0" fmla="*/ 0 w 1236463"/>
              <a:gd name="connsiteY0" fmla="*/ 2237201 h 2237201"/>
              <a:gd name="connsiteX1" fmla="*/ 648844 w 1236463"/>
              <a:gd name="connsiteY1" fmla="*/ 0 h 2237201"/>
              <a:gd name="connsiteX2" fmla="*/ 1236463 w 1236463"/>
              <a:gd name="connsiteY2" fmla="*/ 6016 h 2237201"/>
              <a:gd name="connsiteX3" fmla="*/ 0 w 1236463"/>
              <a:gd name="connsiteY3" fmla="*/ 2237201 h 2237201"/>
              <a:gd name="connsiteX0" fmla="*/ 0 w 1241367"/>
              <a:gd name="connsiteY0" fmla="*/ 2237201 h 2237201"/>
              <a:gd name="connsiteX1" fmla="*/ 648844 w 1241367"/>
              <a:gd name="connsiteY1" fmla="*/ 0 h 2237201"/>
              <a:gd name="connsiteX2" fmla="*/ 1241367 w 1241367"/>
              <a:gd name="connsiteY2" fmla="*/ 0 h 2237201"/>
              <a:gd name="connsiteX3" fmla="*/ 0 w 1241367"/>
              <a:gd name="connsiteY3" fmla="*/ 2237201 h 2237201"/>
              <a:gd name="connsiteX0" fmla="*/ 0 w 1091785"/>
              <a:gd name="connsiteY0" fmla="*/ 2237201 h 2237201"/>
              <a:gd name="connsiteX1" fmla="*/ 648844 w 1091785"/>
              <a:gd name="connsiteY1" fmla="*/ 0 h 2237201"/>
              <a:gd name="connsiteX2" fmla="*/ 1091785 w 1091785"/>
              <a:gd name="connsiteY2" fmla="*/ 264710 h 2237201"/>
              <a:gd name="connsiteX3" fmla="*/ 0 w 1091785"/>
              <a:gd name="connsiteY3" fmla="*/ 2237201 h 2237201"/>
              <a:gd name="connsiteX0" fmla="*/ 0 w 944655"/>
              <a:gd name="connsiteY0" fmla="*/ 2237201 h 2237201"/>
              <a:gd name="connsiteX1" fmla="*/ 648844 w 944655"/>
              <a:gd name="connsiteY1" fmla="*/ 0 h 2237201"/>
              <a:gd name="connsiteX2" fmla="*/ 944655 w 944655"/>
              <a:gd name="connsiteY2" fmla="*/ 309831 h 2237201"/>
              <a:gd name="connsiteX3" fmla="*/ 0 w 944655"/>
              <a:gd name="connsiteY3" fmla="*/ 2237201 h 2237201"/>
              <a:gd name="connsiteX0" fmla="*/ 0 w 1081976"/>
              <a:gd name="connsiteY0" fmla="*/ 2237201 h 2237201"/>
              <a:gd name="connsiteX1" fmla="*/ 648844 w 1081976"/>
              <a:gd name="connsiteY1" fmla="*/ 0 h 2237201"/>
              <a:gd name="connsiteX2" fmla="*/ 1081976 w 1081976"/>
              <a:gd name="connsiteY2" fmla="*/ 279751 h 2237201"/>
              <a:gd name="connsiteX3" fmla="*/ 0 w 1081976"/>
              <a:gd name="connsiteY3" fmla="*/ 2237201 h 223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76" h="2237201">
                <a:moveTo>
                  <a:pt x="0" y="2237201"/>
                </a:moveTo>
                <a:lnTo>
                  <a:pt x="648844" y="0"/>
                </a:lnTo>
                <a:lnTo>
                  <a:pt x="1081976" y="279751"/>
                </a:lnTo>
                <a:lnTo>
                  <a:pt x="0" y="2237201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888233" y="4090576"/>
            <a:ext cx="1467149" cy="2352675"/>
          </a:xfrm>
          <a:custGeom>
            <a:avLst/>
            <a:gdLst>
              <a:gd name="connsiteX0" fmla="*/ 1433021 w 1433021"/>
              <a:gd name="connsiteY0" fmla="*/ 2356748 h 2356748"/>
              <a:gd name="connsiteX1" fmla="*/ 0 w 1433021"/>
              <a:gd name="connsiteY1" fmla="*/ 6792 h 2356748"/>
              <a:gd name="connsiteX2" fmla="*/ 298829 w 1433021"/>
              <a:gd name="connsiteY2" fmla="*/ 0 h 2356748"/>
              <a:gd name="connsiteX3" fmla="*/ 1433021 w 1433021"/>
              <a:gd name="connsiteY3" fmla="*/ 2356748 h 2356748"/>
              <a:gd name="connsiteX0" fmla="*/ 1433021 w 1433021"/>
              <a:gd name="connsiteY0" fmla="*/ 2356748 h 2356748"/>
              <a:gd name="connsiteX1" fmla="*/ 0 w 1433021"/>
              <a:gd name="connsiteY1" fmla="*/ 6792 h 2356748"/>
              <a:gd name="connsiteX2" fmla="*/ 839121 w 1433021"/>
              <a:gd name="connsiteY2" fmla="*/ 0 h 2356748"/>
              <a:gd name="connsiteX3" fmla="*/ 1433021 w 1433021"/>
              <a:gd name="connsiteY3" fmla="*/ 2356748 h 2356748"/>
              <a:gd name="connsiteX0" fmla="*/ 1433021 w 1433021"/>
              <a:gd name="connsiteY0" fmla="*/ 2349956 h 2349956"/>
              <a:gd name="connsiteX1" fmla="*/ 0 w 1433021"/>
              <a:gd name="connsiteY1" fmla="*/ 0 h 2349956"/>
              <a:gd name="connsiteX2" fmla="*/ 714314 w 1433021"/>
              <a:gd name="connsiteY2" fmla="*/ 63788 h 2349956"/>
              <a:gd name="connsiteX3" fmla="*/ 1433021 w 1433021"/>
              <a:gd name="connsiteY3" fmla="*/ 2349956 h 2349956"/>
              <a:gd name="connsiteX0" fmla="*/ 1315702 w 1315702"/>
              <a:gd name="connsiteY0" fmla="*/ 2286168 h 2286168"/>
              <a:gd name="connsiteX1" fmla="*/ 0 w 1315702"/>
              <a:gd name="connsiteY1" fmla="*/ 3723 h 2286168"/>
              <a:gd name="connsiteX2" fmla="*/ 596995 w 1315702"/>
              <a:gd name="connsiteY2" fmla="*/ 0 h 2286168"/>
              <a:gd name="connsiteX3" fmla="*/ 1315702 w 1315702"/>
              <a:gd name="connsiteY3" fmla="*/ 2286168 h 2286168"/>
              <a:gd name="connsiteX0" fmla="*/ 1315702 w 1315702"/>
              <a:gd name="connsiteY0" fmla="*/ 2286168 h 2286168"/>
              <a:gd name="connsiteX1" fmla="*/ 0 w 1315702"/>
              <a:gd name="connsiteY1" fmla="*/ 3723 h 2286168"/>
              <a:gd name="connsiteX2" fmla="*/ 596995 w 1315702"/>
              <a:gd name="connsiteY2" fmla="*/ 0 h 2286168"/>
              <a:gd name="connsiteX3" fmla="*/ 1315702 w 1315702"/>
              <a:gd name="connsiteY3" fmla="*/ 2286168 h 2286168"/>
              <a:gd name="connsiteX0" fmla="*/ 1153453 w 1153453"/>
              <a:gd name="connsiteY0" fmla="*/ 2286168 h 2286168"/>
              <a:gd name="connsiteX1" fmla="*/ 0 w 1153453"/>
              <a:gd name="connsiteY1" fmla="*/ 289110 h 2286168"/>
              <a:gd name="connsiteX2" fmla="*/ 434746 w 1153453"/>
              <a:gd name="connsiteY2" fmla="*/ 0 h 2286168"/>
              <a:gd name="connsiteX3" fmla="*/ 1153453 w 1153453"/>
              <a:gd name="connsiteY3" fmla="*/ 2286168 h 2286168"/>
              <a:gd name="connsiteX0" fmla="*/ 1153453 w 1153453"/>
              <a:gd name="connsiteY0" fmla="*/ 2273893 h 2273893"/>
              <a:gd name="connsiteX1" fmla="*/ 0 w 1153453"/>
              <a:gd name="connsiteY1" fmla="*/ 276835 h 2273893"/>
              <a:gd name="connsiteX2" fmla="*/ 417273 w 1153453"/>
              <a:gd name="connsiteY2" fmla="*/ 0 h 2273893"/>
              <a:gd name="connsiteX3" fmla="*/ 1153453 w 1153453"/>
              <a:gd name="connsiteY3" fmla="*/ 2273893 h 227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453" h="2273893">
                <a:moveTo>
                  <a:pt x="1153453" y="2273893"/>
                </a:moveTo>
                <a:lnTo>
                  <a:pt x="0" y="276835"/>
                </a:lnTo>
                <a:lnTo>
                  <a:pt x="417273" y="0"/>
                </a:lnTo>
                <a:lnTo>
                  <a:pt x="1153453" y="2273893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78981" y="4214401"/>
            <a:ext cx="1104900" cy="2228850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158406" y="4227101"/>
            <a:ext cx="1203326" cy="2212975"/>
          </a:xfrm>
          <a:prstGeom prst="line">
            <a:avLst/>
          </a:prstGeom>
          <a:ln w="12700" cmpd="sng">
            <a:solidFill>
              <a:srgbClr val="0000FF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79120" y="6443251"/>
            <a:ext cx="132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flight track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3847" y="3788385"/>
            <a:ext cx="78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aft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592" y="3788385"/>
            <a:ext cx="75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fore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221781" y="6443251"/>
            <a:ext cx="2743200" cy="0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678981" y="4369976"/>
            <a:ext cx="1403350" cy="2073275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678981" y="4081051"/>
            <a:ext cx="838200" cy="2362200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9" idx="2"/>
          </p:cNvCxnSpPr>
          <p:nvPr/>
        </p:nvCxnSpPr>
        <p:spPr>
          <a:xfrm flipH="1" flipV="1">
            <a:off x="2418989" y="4090576"/>
            <a:ext cx="936395" cy="2349056"/>
          </a:xfrm>
          <a:prstGeom prst="line">
            <a:avLst/>
          </a:prstGeom>
          <a:ln w="31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891706" y="4382676"/>
            <a:ext cx="1463675" cy="2060575"/>
          </a:xfrm>
          <a:prstGeom prst="line">
            <a:avLst/>
          </a:prstGeom>
          <a:ln w="31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>
            <a:spLocks noChangeAspect="1"/>
          </p:cNvSpPr>
          <p:nvPr/>
        </p:nvSpPr>
        <p:spPr>
          <a:xfrm flipH="1">
            <a:off x="5014984" y="6328063"/>
            <a:ext cx="189558" cy="189558"/>
          </a:xfrm>
          <a:prstGeom prst="ellipse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 flipH="1">
            <a:off x="5066261" y="6379366"/>
            <a:ext cx="87705" cy="877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227665" y="5958682"/>
            <a:ext cx="0" cy="486670"/>
          </a:xfrm>
          <a:prstGeom prst="straightConnector1">
            <a:avLst/>
          </a:prstGeom>
          <a:ln w="3175" cmpd="sng"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95174" y="5695103"/>
            <a:ext cx="285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/>
                <a:cs typeface="Arial"/>
              </a:rPr>
              <a:t>ψ</a:t>
            </a:r>
            <a:endParaRPr lang="en-US" sz="1100" dirty="0"/>
          </a:p>
        </p:txBody>
      </p:sp>
      <p:sp>
        <p:nvSpPr>
          <p:cNvPr id="35" name="Rectangle 34"/>
          <p:cNvSpPr/>
          <p:nvPr/>
        </p:nvSpPr>
        <p:spPr>
          <a:xfrm>
            <a:off x="5484755" y="6177644"/>
            <a:ext cx="288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α</a:t>
            </a:r>
            <a:endParaRPr lang="en-US" sz="1400" dirty="0"/>
          </a:p>
        </p:txBody>
      </p:sp>
      <p:sp>
        <p:nvSpPr>
          <p:cNvPr id="36" name="Arc 35"/>
          <p:cNvSpPr/>
          <p:nvPr/>
        </p:nvSpPr>
        <p:spPr>
          <a:xfrm rot="1297413">
            <a:off x="5071808" y="6096979"/>
            <a:ext cx="470496" cy="485272"/>
          </a:xfrm>
          <a:prstGeom prst="arc">
            <a:avLst>
              <a:gd name="adj1" fmla="val 18412717"/>
              <a:gd name="adj2" fmla="val 21578145"/>
            </a:avLst>
          </a:prstGeom>
          <a:ln w="9525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255472" y="5540675"/>
            <a:ext cx="48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8000"/>
                </a:solidFill>
                <a:latin typeface="Arial"/>
                <a:cs typeface="Arial"/>
              </a:rPr>
              <a:t>bin </a:t>
            </a:r>
          </a:p>
          <a:p>
            <a:pPr algn="ctr"/>
            <a:r>
              <a:rPr lang="en-US" sz="900" b="1" dirty="0" smtClean="0">
                <a:solidFill>
                  <a:srgbClr val="008000"/>
                </a:solidFill>
                <a:latin typeface="Arial"/>
                <a:cs typeface="Arial"/>
              </a:rPr>
              <a:t>width</a:t>
            </a:r>
            <a:endParaRPr lang="en-US" sz="900" b="1" baseline="-25000" dirty="0">
              <a:solidFill>
                <a:srgbClr val="008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9905" y="6242145"/>
            <a:ext cx="2852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/>
                <a:cs typeface="Arial"/>
              </a:rPr>
              <a:t>ψ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5211347" y="6424156"/>
            <a:ext cx="255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flight track out-of-page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1" name="Arc 40"/>
          <p:cNvSpPr/>
          <p:nvPr/>
        </p:nvSpPr>
        <p:spPr>
          <a:xfrm rot="1635957">
            <a:off x="5233574" y="5812576"/>
            <a:ext cx="656156" cy="749904"/>
          </a:xfrm>
          <a:prstGeom prst="arc">
            <a:avLst>
              <a:gd name="adj1" fmla="val 15763682"/>
              <a:gd name="adj2" fmla="val 20943653"/>
            </a:avLst>
          </a:prstGeom>
          <a:ln w="9525" cmpd="sng">
            <a:solidFill>
              <a:srgbClr val="008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193727" y="5003949"/>
            <a:ext cx="846848" cy="1169504"/>
          </a:xfrm>
          <a:custGeom>
            <a:avLst/>
            <a:gdLst>
              <a:gd name="connsiteX0" fmla="*/ 0 w 850023"/>
              <a:gd name="connsiteY0" fmla="*/ 324994 h 1159979"/>
              <a:gd name="connsiteX1" fmla="*/ 200006 w 850023"/>
              <a:gd name="connsiteY1" fmla="*/ 599989 h 1159979"/>
              <a:gd name="connsiteX2" fmla="*/ 275008 w 850023"/>
              <a:gd name="connsiteY2" fmla="*/ 884984 h 1159979"/>
              <a:gd name="connsiteX3" fmla="*/ 315009 w 850023"/>
              <a:gd name="connsiteY3" fmla="*/ 1159979 h 1159979"/>
              <a:gd name="connsiteX4" fmla="*/ 850023 w 850023"/>
              <a:gd name="connsiteY4" fmla="*/ 1069981 h 1159979"/>
              <a:gd name="connsiteX5" fmla="*/ 755021 w 850023"/>
              <a:gd name="connsiteY5" fmla="*/ 714987 h 1159979"/>
              <a:gd name="connsiteX6" fmla="*/ 580016 w 850023"/>
              <a:gd name="connsiteY6" fmla="*/ 364994 h 1159979"/>
              <a:gd name="connsiteX7" fmla="*/ 340009 w 850023"/>
              <a:gd name="connsiteY7" fmla="*/ 0 h 1159979"/>
              <a:gd name="connsiteX8" fmla="*/ 0 w 850023"/>
              <a:gd name="connsiteY8" fmla="*/ 324994 h 1159979"/>
              <a:gd name="connsiteX0" fmla="*/ 0 w 850023"/>
              <a:gd name="connsiteY0" fmla="*/ 328169 h 1163154"/>
              <a:gd name="connsiteX1" fmla="*/ 200006 w 850023"/>
              <a:gd name="connsiteY1" fmla="*/ 603164 h 1163154"/>
              <a:gd name="connsiteX2" fmla="*/ 275008 w 850023"/>
              <a:gd name="connsiteY2" fmla="*/ 888159 h 1163154"/>
              <a:gd name="connsiteX3" fmla="*/ 315009 w 850023"/>
              <a:gd name="connsiteY3" fmla="*/ 1163154 h 1163154"/>
              <a:gd name="connsiteX4" fmla="*/ 850023 w 850023"/>
              <a:gd name="connsiteY4" fmla="*/ 1073156 h 1163154"/>
              <a:gd name="connsiteX5" fmla="*/ 755021 w 850023"/>
              <a:gd name="connsiteY5" fmla="*/ 718162 h 1163154"/>
              <a:gd name="connsiteX6" fmla="*/ 580016 w 850023"/>
              <a:gd name="connsiteY6" fmla="*/ 368169 h 1163154"/>
              <a:gd name="connsiteX7" fmla="*/ 352709 w 850023"/>
              <a:gd name="connsiteY7" fmla="*/ 0 h 1163154"/>
              <a:gd name="connsiteX8" fmla="*/ 0 w 850023"/>
              <a:gd name="connsiteY8" fmla="*/ 328169 h 1163154"/>
              <a:gd name="connsiteX0" fmla="*/ 0 w 850023"/>
              <a:gd name="connsiteY0" fmla="*/ 328169 h 1163154"/>
              <a:gd name="connsiteX1" fmla="*/ 200006 w 850023"/>
              <a:gd name="connsiteY1" fmla="*/ 603164 h 1163154"/>
              <a:gd name="connsiteX2" fmla="*/ 275008 w 850023"/>
              <a:gd name="connsiteY2" fmla="*/ 888159 h 1163154"/>
              <a:gd name="connsiteX3" fmla="*/ 315009 w 850023"/>
              <a:gd name="connsiteY3" fmla="*/ 1163154 h 1163154"/>
              <a:gd name="connsiteX4" fmla="*/ 850023 w 850023"/>
              <a:gd name="connsiteY4" fmla="*/ 1073156 h 1163154"/>
              <a:gd name="connsiteX5" fmla="*/ 755021 w 850023"/>
              <a:gd name="connsiteY5" fmla="*/ 718162 h 1163154"/>
              <a:gd name="connsiteX6" fmla="*/ 589541 w 850023"/>
              <a:gd name="connsiteY6" fmla="*/ 364994 h 1163154"/>
              <a:gd name="connsiteX7" fmla="*/ 352709 w 850023"/>
              <a:gd name="connsiteY7" fmla="*/ 0 h 1163154"/>
              <a:gd name="connsiteX8" fmla="*/ 0 w 850023"/>
              <a:gd name="connsiteY8" fmla="*/ 328169 h 1163154"/>
              <a:gd name="connsiteX0" fmla="*/ 0 w 850023"/>
              <a:gd name="connsiteY0" fmla="*/ 328169 h 1163154"/>
              <a:gd name="connsiteX1" fmla="*/ 200006 w 850023"/>
              <a:gd name="connsiteY1" fmla="*/ 603164 h 1163154"/>
              <a:gd name="connsiteX2" fmla="*/ 275008 w 850023"/>
              <a:gd name="connsiteY2" fmla="*/ 888159 h 1163154"/>
              <a:gd name="connsiteX3" fmla="*/ 315009 w 850023"/>
              <a:gd name="connsiteY3" fmla="*/ 1163154 h 1163154"/>
              <a:gd name="connsiteX4" fmla="*/ 850023 w 850023"/>
              <a:gd name="connsiteY4" fmla="*/ 1073156 h 1163154"/>
              <a:gd name="connsiteX5" fmla="*/ 742321 w 850023"/>
              <a:gd name="connsiteY5" fmla="*/ 718162 h 1163154"/>
              <a:gd name="connsiteX6" fmla="*/ 589541 w 850023"/>
              <a:gd name="connsiteY6" fmla="*/ 364994 h 1163154"/>
              <a:gd name="connsiteX7" fmla="*/ 352709 w 850023"/>
              <a:gd name="connsiteY7" fmla="*/ 0 h 1163154"/>
              <a:gd name="connsiteX8" fmla="*/ 0 w 850023"/>
              <a:gd name="connsiteY8" fmla="*/ 328169 h 1163154"/>
              <a:gd name="connsiteX0" fmla="*/ 0 w 850023"/>
              <a:gd name="connsiteY0" fmla="*/ 328169 h 1163154"/>
              <a:gd name="connsiteX1" fmla="*/ 200006 w 850023"/>
              <a:gd name="connsiteY1" fmla="*/ 603164 h 1163154"/>
              <a:gd name="connsiteX2" fmla="*/ 275008 w 850023"/>
              <a:gd name="connsiteY2" fmla="*/ 888159 h 1163154"/>
              <a:gd name="connsiteX3" fmla="*/ 315009 w 850023"/>
              <a:gd name="connsiteY3" fmla="*/ 1163154 h 1163154"/>
              <a:gd name="connsiteX4" fmla="*/ 850023 w 850023"/>
              <a:gd name="connsiteY4" fmla="*/ 1073156 h 1163154"/>
              <a:gd name="connsiteX5" fmla="*/ 742321 w 850023"/>
              <a:gd name="connsiteY5" fmla="*/ 718162 h 1163154"/>
              <a:gd name="connsiteX6" fmla="*/ 589541 w 850023"/>
              <a:gd name="connsiteY6" fmla="*/ 364994 h 1163154"/>
              <a:gd name="connsiteX7" fmla="*/ 352709 w 850023"/>
              <a:gd name="connsiteY7" fmla="*/ 0 h 1163154"/>
              <a:gd name="connsiteX8" fmla="*/ 0 w 850023"/>
              <a:gd name="connsiteY8" fmla="*/ 328169 h 1163154"/>
              <a:gd name="connsiteX0" fmla="*/ 0 w 850023"/>
              <a:gd name="connsiteY0" fmla="*/ 328169 h 1163154"/>
              <a:gd name="connsiteX1" fmla="*/ 200006 w 850023"/>
              <a:gd name="connsiteY1" fmla="*/ 603164 h 1163154"/>
              <a:gd name="connsiteX2" fmla="*/ 275008 w 850023"/>
              <a:gd name="connsiteY2" fmla="*/ 888159 h 1163154"/>
              <a:gd name="connsiteX3" fmla="*/ 315009 w 850023"/>
              <a:gd name="connsiteY3" fmla="*/ 1163154 h 1163154"/>
              <a:gd name="connsiteX4" fmla="*/ 850023 w 850023"/>
              <a:gd name="connsiteY4" fmla="*/ 1073156 h 1163154"/>
              <a:gd name="connsiteX5" fmla="*/ 742321 w 850023"/>
              <a:gd name="connsiteY5" fmla="*/ 718162 h 1163154"/>
              <a:gd name="connsiteX6" fmla="*/ 589541 w 850023"/>
              <a:gd name="connsiteY6" fmla="*/ 364994 h 1163154"/>
              <a:gd name="connsiteX7" fmla="*/ 352709 w 850023"/>
              <a:gd name="connsiteY7" fmla="*/ 0 h 1163154"/>
              <a:gd name="connsiteX8" fmla="*/ 0 w 850023"/>
              <a:gd name="connsiteY8" fmla="*/ 328169 h 1163154"/>
              <a:gd name="connsiteX0" fmla="*/ 0 w 846848"/>
              <a:gd name="connsiteY0" fmla="*/ 328169 h 1163154"/>
              <a:gd name="connsiteX1" fmla="*/ 200006 w 846848"/>
              <a:gd name="connsiteY1" fmla="*/ 603164 h 1163154"/>
              <a:gd name="connsiteX2" fmla="*/ 275008 w 846848"/>
              <a:gd name="connsiteY2" fmla="*/ 888159 h 1163154"/>
              <a:gd name="connsiteX3" fmla="*/ 315009 w 846848"/>
              <a:gd name="connsiteY3" fmla="*/ 1163154 h 1163154"/>
              <a:gd name="connsiteX4" fmla="*/ 846848 w 846848"/>
              <a:gd name="connsiteY4" fmla="*/ 1076331 h 1163154"/>
              <a:gd name="connsiteX5" fmla="*/ 742321 w 846848"/>
              <a:gd name="connsiteY5" fmla="*/ 718162 h 1163154"/>
              <a:gd name="connsiteX6" fmla="*/ 589541 w 846848"/>
              <a:gd name="connsiteY6" fmla="*/ 364994 h 1163154"/>
              <a:gd name="connsiteX7" fmla="*/ 352709 w 846848"/>
              <a:gd name="connsiteY7" fmla="*/ 0 h 1163154"/>
              <a:gd name="connsiteX8" fmla="*/ 0 w 846848"/>
              <a:gd name="connsiteY8" fmla="*/ 328169 h 1163154"/>
              <a:gd name="connsiteX0" fmla="*/ 0 w 846848"/>
              <a:gd name="connsiteY0" fmla="*/ 328169 h 1169504"/>
              <a:gd name="connsiteX1" fmla="*/ 200006 w 846848"/>
              <a:gd name="connsiteY1" fmla="*/ 603164 h 1169504"/>
              <a:gd name="connsiteX2" fmla="*/ 275008 w 846848"/>
              <a:gd name="connsiteY2" fmla="*/ 888159 h 1169504"/>
              <a:gd name="connsiteX3" fmla="*/ 324534 w 846848"/>
              <a:gd name="connsiteY3" fmla="*/ 1169504 h 1169504"/>
              <a:gd name="connsiteX4" fmla="*/ 846848 w 846848"/>
              <a:gd name="connsiteY4" fmla="*/ 1076331 h 1169504"/>
              <a:gd name="connsiteX5" fmla="*/ 742321 w 846848"/>
              <a:gd name="connsiteY5" fmla="*/ 718162 h 1169504"/>
              <a:gd name="connsiteX6" fmla="*/ 589541 w 846848"/>
              <a:gd name="connsiteY6" fmla="*/ 364994 h 1169504"/>
              <a:gd name="connsiteX7" fmla="*/ 352709 w 846848"/>
              <a:gd name="connsiteY7" fmla="*/ 0 h 1169504"/>
              <a:gd name="connsiteX8" fmla="*/ 0 w 846848"/>
              <a:gd name="connsiteY8" fmla="*/ 328169 h 1169504"/>
              <a:gd name="connsiteX0" fmla="*/ 0 w 846848"/>
              <a:gd name="connsiteY0" fmla="*/ 328169 h 1169504"/>
              <a:gd name="connsiteX1" fmla="*/ 200006 w 846848"/>
              <a:gd name="connsiteY1" fmla="*/ 603164 h 1169504"/>
              <a:gd name="connsiteX2" fmla="*/ 275008 w 846848"/>
              <a:gd name="connsiteY2" fmla="*/ 888159 h 1169504"/>
              <a:gd name="connsiteX3" fmla="*/ 324534 w 846848"/>
              <a:gd name="connsiteY3" fmla="*/ 1169504 h 1169504"/>
              <a:gd name="connsiteX4" fmla="*/ 846848 w 846848"/>
              <a:gd name="connsiteY4" fmla="*/ 1076331 h 1169504"/>
              <a:gd name="connsiteX5" fmla="*/ 742321 w 846848"/>
              <a:gd name="connsiteY5" fmla="*/ 718162 h 1169504"/>
              <a:gd name="connsiteX6" fmla="*/ 589541 w 846848"/>
              <a:gd name="connsiteY6" fmla="*/ 364994 h 1169504"/>
              <a:gd name="connsiteX7" fmla="*/ 352709 w 846848"/>
              <a:gd name="connsiteY7" fmla="*/ 0 h 1169504"/>
              <a:gd name="connsiteX8" fmla="*/ 0 w 846848"/>
              <a:gd name="connsiteY8" fmla="*/ 328169 h 1169504"/>
              <a:gd name="connsiteX0" fmla="*/ 0 w 846848"/>
              <a:gd name="connsiteY0" fmla="*/ 328169 h 1169504"/>
              <a:gd name="connsiteX1" fmla="*/ 200006 w 846848"/>
              <a:gd name="connsiteY1" fmla="*/ 603164 h 1169504"/>
              <a:gd name="connsiteX2" fmla="*/ 281358 w 846848"/>
              <a:gd name="connsiteY2" fmla="*/ 897684 h 1169504"/>
              <a:gd name="connsiteX3" fmla="*/ 324534 w 846848"/>
              <a:gd name="connsiteY3" fmla="*/ 1169504 h 1169504"/>
              <a:gd name="connsiteX4" fmla="*/ 846848 w 846848"/>
              <a:gd name="connsiteY4" fmla="*/ 1076331 h 1169504"/>
              <a:gd name="connsiteX5" fmla="*/ 742321 w 846848"/>
              <a:gd name="connsiteY5" fmla="*/ 718162 h 1169504"/>
              <a:gd name="connsiteX6" fmla="*/ 589541 w 846848"/>
              <a:gd name="connsiteY6" fmla="*/ 364994 h 1169504"/>
              <a:gd name="connsiteX7" fmla="*/ 352709 w 846848"/>
              <a:gd name="connsiteY7" fmla="*/ 0 h 1169504"/>
              <a:gd name="connsiteX8" fmla="*/ 0 w 846848"/>
              <a:gd name="connsiteY8" fmla="*/ 328169 h 1169504"/>
              <a:gd name="connsiteX0" fmla="*/ 0 w 846848"/>
              <a:gd name="connsiteY0" fmla="*/ 328169 h 1169504"/>
              <a:gd name="connsiteX1" fmla="*/ 200006 w 846848"/>
              <a:gd name="connsiteY1" fmla="*/ 603164 h 1169504"/>
              <a:gd name="connsiteX2" fmla="*/ 281358 w 846848"/>
              <a:gd name="connsiteY2" fmla="*/ 897684 h 1169504"/>
              <a:gd name="connsiteX3" fmla="*/ 324534 w 846848"/>
              <a:gd name="connsiteY3" fmla="*/ 1169504 h 1169504"/>
              <a:gd name="connsiteX4" fmla="*/ 846848 w 846848"/>
              <a:gd name="connsiteY4" fmla="*/ 1076331 h 1169504"/>
              <a:gd name="connsiteX5" fmla="*/ 742321 w 846848"/>
              <a:gd name="connsiteY5" fmla="*/ 718162 h 1169504"/>
              <a:gd name="connsiteX6" fmla="*/ 589541 w 846848"/>
              <a:gd name="connsiteY6" fmla="*/ 364994 h 1169504"/>
              <a:gd name="connsiteX7" fmla="*/ 352709 w 846848"/>
              <a:gd name="connsiteY7" fmla="*/ 0 h 1169504"/>
              <a:gd name="connsiteX8" fmla="*/ 0 w 846848"/>
              <a:gd name="connsiteY8" fmla="*/ 328169 h 1169504"/>
              <a:gd name="connsiteX0" fmla="*/ 0 w 846848"/>
              <a:gd name="connsiteY0" fmla="*/ 328169 h 1169504"/>
              <a:gd name="connsiteX1" fmla="*/ 193656 w 846848"/>
              <a:gd name="connsiteY1" fmla="*/ 603164 h 1169504"/>
              <a:gd name="connsiteX2" fmla="*/ 281358 w 846848"/>
              <a:gd name="connsiteY2" fmla="*/ 897684 h 1169504"/>
              <a:gd name="connsiteX3" fmla="*/ 324534 w 846848"/>
              <a:gd name="connsiteY3" fmla="*/ 1169504 h 1169504"/>
              <a:gd name="connsiteX4" fmla="*/ 846848 w 846848"/>
              <a:gd name="connsiteY4" fmla="*/ 1076331 h 1169504"/>
              <a:gd name="connsiteX5" fmla="*/ 742321 w 846848"/>
              <a:gd name="connsiteY5" fmla="*/ 718162 h 1169504"/>
              <a:gd name="connsiteX6" fmla="*/ 589541 w 846848"/>
              <a:gd name="connsiteY6" fmla="*/ 364994 h 1169504"/>
              <a:gd name="connsiteX7" fmla="*/ 352709 w 846848"/>
              <a:gd name="connsiteY7" fmla="*/ 0 h 1169504"/>
              <a:gd name="connsiteX8" fmla="*/ 0 w 846848"/>
              <a:gd name="connsiteY8" fmla="*/ 328169 h 1169504"/>
              <a:gd name="connsiteX0" fmla="*/ 0 w 846848"/>
              <a:gd name="connsiteY0" fmla="*/ 328169 h 1169504"/>
              <a:gd name="connsiteX1" fmla="*/ 193656 w 846848"/>
              <a:gd name="connsiteY1" fmla="*/ 603164 h 1169504"/>
              <a:gd name="connsiteX2" fmla="*/ 281358 w 846848"/>
              <a:gd name="connsiteY2" fmla="*/ 897684 h 1169504"/>
              <a:gd name="connsiteX3" fmla="*/ 324534 w 846848"/>
              <a:gd name="connsiteY3" fmla="*/ 1169504 h 1169504"/>
              <a:gd name="connsiteX4" fmla="*/ 846848 w 846848"/>
              <a:gd name="connsiteY4" fmla="*/ 1076331 h 1169504"/>
              <a:gd name="connsiteX5" fmla="*/ 742321 w 846848"/>
              <a:gd name="connsiteY5" fmla="*/ 718162 h 1169504"/>
              <a:gd name="connsiteX6" fmla="*/ 589541 w 846848"/>
              <a:gd name="connsiteY6" fmla="*/ 364994 h 1169504"/>
              <a:gd name="connsiteX7" fmla="*/ 352709 w 846848"/>
              <a:gd name="connsiteY7" fmla="*/ 0 h 1169504"/>
              <a:gd name="connsiteX8" fmla="*/ 0 w 846848"/>
              <a:gd name="connsiteY8" fmla="*/ 328169 h 116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848" h="1169504">
                <a:moveTo>
                  <a:pt x="0" y="328169"/>
                </a:moveTo>
                <a:cubicBezTo>
                  <a:pt x="64552" y="419834"/>
                  <a:pt x="100529" y="473399"/>
                  <a:pt x="193656" y="603164"/>
                </a:cubicBezTo>
                <a:cubicBezTo>
                  <a:pt x="220773" y="701337"/>
                  <a:pt x="238366" y="761411"/>
                  <a:pt x="281358" y="897684"/>
                </a:cubicBezTo>
                <a:cubicBezTo>
                  <a:pt x="297867" y="991466"/>
                  <a:pt x="308025" y="1043972"/>
                  <a:pt x="324534" y="1169504"/>
                </a:cubicBezTo>
                <a:lnTo>
                  <a:pt x="846848" y="1076331"/>
                </a:lnTo>
                <a:cubicBezTo>
                  <a:pt x="810947" y="958000"/>
                  <a:pt x="806797" y="906343"/>
                  <a:pt x="742321" y="718162"/>
                </a:cubicBezTo>
                <a:cubicBezTo>
                  <a:pt x="675519" y="543289"/>
                  <a:pt x="640468" y="482717"/>
                  <a:pt x="589541" y="364994"/>
                </a:cubicBezTo>
                <a:lnTo>
                  <a:pt x="352709" y="0"/>
                </a:lnTo>
                <a:lnTo>
                  <a:pt x="0" y="328169"/>
                </a:lnTo>
                <a:close/>
              </a:path>
            </a:pathLst>
          </a:custGeom>
          <a:solidFill>
            <a:srgbClr val="FFFF00">
              <a:alpha val="5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656741" y="5616841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6721130" y="557925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6788229" y="5545472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6442975" y="5714708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6510539" y="5681689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6576396" y="564907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9942389">
            <a:off x="6523806" y="5549865"/>
            <a:ext cx="23596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x</a:t>
            </a:r>
            <a:endParaRPr lang="en-US" sz="700" dirty="0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6748816" y="5950216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6822730" y="5925329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6889829" y="5907422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512825" y="6006808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83564" y="598966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6652596" y="5969749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20877763">
            <a:off x="6611785" y="5875928"/>
            <a:ext cx="23596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x</a:t>
            </a:r>
            <a:endParaRPr lang="en-US" sz="700" dirty="0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6504189" y="5274526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6555878" y="523376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6610277" y="5193632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6325348" y="5413668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380212" y="537112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433369" y="532898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19115336">
            <a:off x="6373508" y="5216113"/>
            <a:ext cx="23596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x</a:t>
            </a:r>
            <a:endParaRPr lang="en-US" sz="700" dirty="0"/>
          </a:p>
        </p:txBody>
      </p:sp>
      <p:sp>
        <p:nvSpPr>
          <p:cNvPr id="64" name="Freeform 63"/>
          <p:cNvSpPr/>
          <p:nvPr/>
        </p:nvSpPr>
        <p:spPr>
          <a:xfrm>
            <a:off x="2234606" y="4208051"/>
            <a:ext cx="501650" cy="1025525"/>
          </a:xfrm>
          <a:custGeom>
            <a:avLst/>
            <a:gdLst>
              <a:gd name="connsiteX0" fmla="*/ 260350 w 501650"/>
              <a:gd name="connsiteY0" fmla="*/ 1025525 h 1025525"/>
              <a:gd name="connsiteX1" fmla="*/ 0 w 501650"/>
              <a:gd name="connsiteY1" fmla="*/ 660400 h 1025525"/>
              <a:gd name="connsiteX2" fmla="*/ 238125 w 501650"/>
              <a:gd name="connsiteY2" fmla="*/ 0 h 1025525"/>
              <a:gd name="connsiteX3" fmla="*/ 501650 w 501650"/>
              <a:gd name="connsiteY3" fmla="*/ 688975 h 1025525"/>
              <a:gd name="connsiteX4" fmla="*/ 260350 w 501650"/>
              <a:gd name="connsiteY4" fmla="*/ 1025525 h 10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" h="1025525">
                <a:moveTo>
                  <a:pt x="260350" y="1025525"/>
                </a:moveTo>
                <a:lnTo>
                  <a:pt x="0" y="660400"/>
                </a:lnTo>
                <a:lnTo>
                  <a:pt x="238125" y="0"/>
                </a:lnTo>
                <a:lnTo>
                  <a:pt x="501650" y="688975"/>
                </a:lnTo>
                <a:lnTo>
                  <a:pt x="260350" y="102552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2423227" y="485205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561728" y="4582218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2524256" y="4660505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2391028" y="4926672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2356450" y="4990277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2484556" y="4744024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2341880" y="4577480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2485998" y="4848405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2521261" y="4921152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2381716" y="4663217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>
            <a:spLocks noChangeAspect="1"/>
          </p:cNvSpPr>
          <p:nvPr/>
        </p:nvSpPr>
        <p:spPr>
          <a:xfrm>
            <a:off x="2421780" y="4746528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>
            <a:spLocks noChangeAspect="1"/>
          </p:cNvSpPr>
          <p:nvPr/>
        </p:nvSpPr>
        <p:spPr>
          <a:xfrm>
            <a:off x="2569720" y="4999658"/>
            <a:ext cx="54864" cy="5486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371363" y="4714304"/>
            <a:ext cx="23596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x</a:t>
            </a:r>
            <a:endParaRPr lang="en-US" sz="700" dirty="0"/>
          </a:p>
        </p:txBody>
      </p:sp>
      <p:sp>
        <p:nvSpPr>
          <p:cNvPr id="78" name="Rectangle 77"/>
          <p:cNvSpPr/>
          <p:nvPr/>
        </p:nvSpPr>
        <p:spPr>
          <a:xfrm>
            <a:off x="5061093" y="3721278"/>
            <a:ext cx="610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x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9" name="Oval 78"/>
          <p:cNvSpPr>
            <a:spLocks/>
          </p:cNvSpPr>
          <p:nvPr/>
        </p:nvSpPr>
        <p:spPr>
          <a:xfrm>
            <a:off x="5145164" y="4130780"/>
            <a:ext cx="137160" cy="1371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139669" y="4380531"/>
            <a:ext cx="141380" cy="11027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30524" y="3755017"/>
            <a:ext cx="26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fore/aft radial crossing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30524" y="3996138"/>
            <a:ext cx="26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radial bin center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230524" y="4237364"/>
            <a:ext cx="26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SO scan volume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2" name="Title 2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01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Coplane</a:t>
            </a:r>
            <a:r>
              <a:rPr lang="en-US" dirty="0" smtClean="0">
                <a:latin typeface="Arial"/>
                <a:cs typeface="Arial"/>
              </a:rPr>
              <a:t> Super Observation (CSO)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3" name="Content Placeholder 30"/>
          <p:cNvSpPr>
            <a:spLocks noGrp="1"/>
          </p:cNvSpPr>
          <p:nvPr>
            <p:ph idx="1"/>
          </p:nvPr>
        </p:nvSpPr>
        <p:spPr>
          <a:xfrm>
            <a:off x="561784" y="764302"/>
            <a:ext cx="8125016" cy="282170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Use HRD quality controlled radial velocity data (noise, aliasing, ground reflection, aircraft attitude correction)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Find closest radial bin to intersecting fore/aft scan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Use +/- 3 radial bins along each fore/aft scan and radar beams within +/- 3</a:t>
            </a:r>
            <a:r>
              <a:rPr lang="en-US" sz="2400" baseline="30000" dirty="0" smtClean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 alpha (bin width)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Quality control (</a:t>
            </a:r>
            <a:r>
              <a:rPr lang="en-US" sz="2400" dirty="0" err="1" smtClean="0">
                <a:latin typeface="Arial"/>
                <a:cs typeface="Arial"/>
              </a:rPr>
              <a:t>Weng</a:t>
            </a:r>
            <a:r>
              <a:rPr lang="en-US" sz="2400" dirty="0" smtClean="0">
                <a:latin typeface="Arial"/>
                <a:cs typeface="Arial"/>
              </a:rPr>
              <a:t> and Zhang, 2012) :</a:t>
            </a:r>
          </a:p>
          <a:p>
            <a:pPr marL="857250" lvl="1" indent="-457200"/>
            <a:r>
              <a:rPr lang="en-US" sz="2400" dirty="0" smtClean="0">
                <a:latin typeface="Arial"/>
                <a:cs typeface="Arial"/>
              </a:rPr>
              <a:t>Remove fore/aft </a:t>
            </a:r>
            <a:r>
              <a:rPr lang="en-US" sz="2400" dirty="0" err="1" smtClean="0">
                <a:latin typeface="Arial"/>
                <a:cs typeface="Arial"/>
              </a:rPr>
              <a:t>Vr</a:t>
            </a:r>
            <a:r>
              <a:rPr lang="en-US" sz="2400" dirty="0" smtClean="0">
                <a:latin typeface="Arial"/>
                <a:cs typeface="Arial"/>
              </a:rPr>
              <a:t> based on radar specifications (noise, unambiguous range) </a:t>
            </a:r>
          </a:p>
          <a:p>
            <a:pPr marL="857250" lvl="1" indent="-457200"/>
            <a:r>
              <a:rPr lang="en-US" sz="2400" dirty="0" smtClean="0">
                <a:latin typeface="Arial"/>
                <a:cs typeface="Arial"/>
              </a:rPr>
              <a:t>Remove radials based on variance of </a:t>
            </a:r>
            <a:r>
              <a:rPr lang="en-US" sz="2400" dirty="0" err="1" smtClean="0">
                <a:latin typeface="Arial"/>
                <a:cs typeface="Arial"/>
              </a:rPr>
              <a:t>Vr</a:t>
            </a:r>
            <a:r>
              <a:rPr lang="en-US" sz="2400" dirty="0" smtClean="0">
                <a:latin typeface="Arial"/>
                <a:cs typeface="Arial"/>
              </a:rPr>
              <a:t> within fore/aft scans</a:t>
            </a:r>
          </a:p>
          <a:p>
            <a:pPr marL="857250" lvl="1" indent="-457200"/>
            <a:r>
              <a:rPr lang="en-US" sz="2400" dirty="0" smtClean="0">
                <a:latin typeface="Arial"/>
                <a:cs typeface="Arial"/>
              </a:rPr>
              <a:t>Remove CSOs based on variance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all </a:t>
            </a:r>
            <a:r>
              <a:rPr lang="en-US" sz="2400" dirty="0" err="1" smtClean="0">
                <a:latin typeface="Arial"/>
                <a:cs typeface="Arial"/>
              </a:rPr>
              <a:t>Vr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within fore/aft </a:t>
            </a:r>
            <a:r>
              <a:rPr lang="en-US" sz="2400" dirty="0" smtClean="0">
                <a:latin typeface="Arial"/>
                <a:cs typeface="Arial"/>
              </a:rPr>
              <a:t>sweep</a:t>
            </a:r>
          </a:p>
          <a:p>
            <a:pPr marL="400050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20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RD_leg2_scatter2D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" r="10460"/>
          <a:stretch/>
        </p:blipFill>
        <p:spPr>
          <a:xfrm>
            <a:off x="5300309" y="1276939"/>
            <a:ext cx="3548378" cy="2849118"/>
          </a:xfrm>
          <a:prstGeom prst="rect">
            <a:avLst/>
          </a:prstGeom>
        </p:spPr>
      </p:pic>
      <p:pic>
        <p:nvPicPr>
          <p:cNvPr id="10" name="Picture 9" descr="SO_leg2_scatter2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" r="9218" b="8877"/>
          <a:stretch/>
        </p:blipFill>
        <p:spPr>
          <a:xfrm>
            <a:off x="5300309" y="3902458"/>
            <a:ext cx="3590887" cy="2587076"/>
          </a:xfrm>
          <a:prstGeom prst="rect">
            <a:avLst/>
          </a:prstGeom>
        </p:spPr>
      </p:pic>
      <p:pic>
        <p:nvPicPr>
          <p:cNvPr id="11" name="Picture 10" descr="coplane_leg2_scatter2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3090" r="10253" b="8876"/>
          <a:stretch/>
        </p:blipFill>
        <p:spPr>
          <a:xfrm>
            <a:off x="7575" y="1817970"/>
            <a:ext cx="5428470" cy="4339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992272" y="2422027"/>
            <a:ext cx="1876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wind speed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15421" y="5055274"/>
            <a:ext cx="185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radial velocity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1055" y="4026703"/>
            <a:ext cx="83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Vr</a:t>
            </a:r>
            <a:r>
              <a:rPr lang="en-US" dirty="0" smtClean="0">
                <a:latin typeface="Arial"/>
                <a:cs typeface="Arial"/>
              </a:rPr>
              <a:t> SO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202451" y="3813416"/>
            <a:ext cx="256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wind speed [ms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055" y="1392294"/>
            <a:ext cx="73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HRD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425" y="2065694"/>
            <a:ext cx="84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CSOs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itle 29"/>
          <p:cNvSpPr>
            <a:spLocks noGrp="1"/>
          </p:cNvSpPr>
          <p:nvPr>
            <p:ph type="title"/>
          </p:nvPr>
        </p:nvSpPr>
        <p:spPr>
          <a:xfrm>
            <a:off x="457200" y="10666"/>
            <a:ext cx="8229600" cy="94183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Real Data Retrieved CSOs 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P3 Flight 20100916H Leg #2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99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1622</Words>
  <Application>Microsoft Macintosh PowerPoint</Application>
  <PresentationFormat>On-screen Show (4:3)</PresentationFormat>
  <Paragraphs>261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The Joy of Painting: “Happy Little Trees”</vt:lpstr>
      <vt:lpstr>PowerPoint Presentation</vt:lpstr>
      <vt:lpstr>PowerPoint Presentation</vt:lpstr>
      <vt:lpstr>Error Quantification of Super Observation Horizontal Winds from Dual-Beam Airborne Radar Data Using the Coplanar Scanning Technique for Tropical Cyclone Prediction</vt:lpstr>
      <vt:lpstr>NOAA P-3 Scanning Strategy</vt:lpstr>
      <vt:lpstr>PowerPoint Presentation</vt:lpstr>
      <vt:lpstr>Coplane Geometry</vt:lpstr>
      <vt:lpstr>Coplane Super Observation (CSO)</vt:lpstr>
      <vt:lpstr>Real Data Retrieved CSOs  P3 Flight 20100916H Leg #2</vt:lpstr>
      <vt:lpstr>Hurricane Karl (2010) Simulation</vt:lpstr>
      <vt:lpstr>Hurricane Karl (2010) Simulated Flight Legs</vt:lpstr>
      <vt:lpstr>Retrieved CSOs from  Simulated Karl Leg #1</vt:lpstr>
      <vt:lpstr>RMSE Simulated CSO by alpha bin and distance from aircraft track</vt:lpstr>
      <vt:lpstr>PowerPoint Presentation</vt:lpstr>
      <vt:lpstr>RMSE CSO by alpha bin and distance from aircraft track</vt:lpstr>
      <vt:lpstr>Key Points</vt:lpstr>
      <vt:lpstr>Selected References</vt:lpstr>
      <vt:lpstr>Supplementary slides</vt:lpstr>
      <vt:lpstr>Retrieved CSOs by various alpha bins</vt:lpstr>
      <vt:lpstr>Aggregated RMSE CSO by alpha bin and distance from aircraft track</vt:lpstr>
      <vt:lpstr>PowerPoint Presentation</vt:lpstr>
      <vt:lpstr>Coplane Error Function</vt:lpstr>
      <vt:lpstr>Hurricane Karl (2010) DA Experiment</vt:lpstr>
      <vt:lpstr>Recent Studies and Next Steps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Joy of Painting: “Happy Little Trees”</dc:title>
  <dc:creator>Christopher</dc:creator>
  <cp:lastModifiedBy>Christopher</cp:lastModifiedBy>
  <cp:revision>65</cp:revision>
  <dcterms:created xsi:type="dcterms:W3CDTF">2014-12-08T21:59:05Z</dcterms:created>
  <dcterms:modified xsi:type="dcterms:W3CDTF">2014-12-11T21:20:23Z</dcterms:modified>
</cp:coreProperties>
</file>