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43" r:id="rId3"/>
    <p:sldId id="324" r:id="rId4"/>
    <p:sldId id="335" r:id="rId5"/>
    <p:sldId id="337" r:id="rId6"/>
    <p:sldId id="315" r:id="rId7"/>
    <p:sldId id="325" r:id="rId8"/>
    <p:sldId id="316" r:id="rId9"/>
    <p:sldId id="326" r:id="rId10"/>
    <p:sldId id="327" r:id="rId11"/>
    <p:sldId id="320" r:id="rId12"/>
    <p:sldId id="328" r:id="rId13"/>
    <p:sldId id="329" r:id="rId14"/>
    <p:sldId id="330" r:id="rId15"/>
    <p:sldId id="331" r:id="rId16"/>
    <p:sldId id="333" r:id="rId17"/>
    <p:sldId id="332" r:id="rId18"/>
    <p:sldId id="318" r:id="rId19"/>
    <p:sldId id="339" r:id="rId20"/>
    <p:sldId id="340" r:id="rId21"/>
    <p:sldId id="317" r:id="rId22"/>
    <p:sldId id="342" r:id="rId23"/>
    <p:sldId id="338" r:id="rId24"/>
    <p:sldId id="334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02" autoAdjust="0"/>
  </p:normalViewPr>
  <p:slideViewPr>
    <p:cSldViewPr>
      <p:cViewPr>
        <p:scale>
          <a:sx n="64" d="100"/>
          <a:sy n="64" d="100"/>
        </p:scale>
        <p:origin x="-156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AFE1B-D65A-4F17-A6B7-6284EBC33726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D45B9-13B5-4353-BB89-3D87A975C4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01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D45B9-13B5-4353-BB89-3D87A975C45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8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D45B9-13B5-4353-BB89-3D87A975C45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01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63AD-A2C4-441D-B1F2-A07CB534AA28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DD6F-2D25-456A-B597-119C8369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91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63AD-A2C4-441D-B1F2-A07CB534AA28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DD6F-2D25-456A-B597-119C8369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59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63AD-A2C4-441D-B1F2-A07CB534AA28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DD6F-2D25-456A-B597-119C8369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35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63AD-A2C4-441D-B1F2-A07CB534AA28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DD6F-2D25-456A-B597-119C8369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52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63AD-A2C4-441D-B1F2-A07CB534AA28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DD6F-2D25-456A-B597-119C8369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60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63AD-A2C4-441D-B1F2-A07CB534AA28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DD6F-2D25-456A-B597-119C8369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22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63AD-A2C4-441D-B1F2-A07CB534AA28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DD6F-2D25-456A-B597-119C8369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88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63AD-A2C4-441D-B1F2-A07CB534AA28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DD6F-2D25-456A-B597-119C8369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18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63AD-A2C4-441D-B1F2-A07CB534AA28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DD6F-2D25-456A-B597-119C8369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30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63AD-A2C4-441D-B1F2-A07CB534AA28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DD6F-2D25-456A-B597-119C8369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62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63AD-A2C4-441D-B1F2-A07CB534AA28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DD6F-2D25-456A-B597-119C8369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23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763AD-A2C4-441D-B1F2-A07CB534AA28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9DD6F-2D25-456A-B597-119C8369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74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China daily Extreme precipitation GEV fitting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Jun Sun </a:t>
            </a:r>
          </a:p>
          <a:p>
            <a:r>
              <a:rPr lang="en-US" altLang="zh-CN" dirty="0" err="1" smtClean="0"/>
              <a:t>Fuqing</a:t>
            </a:r>
            <a:r>
              <a:rPr lang="en-US" altLang="zh-CN" dirty="0" smtClean="0"/>
              <a:t> Zhang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510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1108720"/>
          </a:xfrm>
        </p:spPr>
        <p:txBody>
          <a:bodyPr/>
          <a:lstStyle/>
          <a:p>
            <a:r>
              <a:rPr lang="en-US" altLang="zh-CN" b="1" dirty="0" smtClean="0"/>
              <a:t>Parameters estimated using the </a:t>
            </a:r>
            <a:r>
              <a:rPr lang="en-US" altLang="zh-CN" b="1" dirty="0" smtClean="0">
                <a:solidFill>
                  <a:srgbClr val="0000FF"/>
                </a:solidFill>
              </a:rPr>
              <a:t>maximum likelihood function</a:t>
            </a:r>
            <a:r>
              <a:rPr lang="en-US" altLang="zh-CN" b="1" dirty="0" smtClean="0"/>
              <a:t>:</a:t>
            </a:r>
            <a:endParaRPr lang="zh-CN" alt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0" y="1556792"/>
            <a:ext cx="7280207" cy="72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859297" y="1736296"/>
                <a:ext cx="13244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For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𝜉</m:t>
                    </m:r>
                    <m:r>
                      <a:rPr lang="en-US" altLang="zh-CN" b="0" i="1" smtClean="0">
                        <a:latin typeface="Cambria Math"/>
                      </a:rPr>
                      <m:t> ≠</m:t>
                    </m:r>
                    <m:r>
                      <a:rPr lang="en-US" altLang="zh-CN" b="0" i="1" smtClean="0">
                        <a:latin typeface="Cambria Math"/>
                      </a:rPr>
                      <m:t>0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297" y="1736296"/>
                <a:ext cx="1324453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3670" t="-8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内容占位符 2"/>
          <p:cNvSpPr txBox="1">
            <a:spLocks/>
          </p:cNvSpPr>
          <p:nvPr/>
        </p:nvSpPr>
        <p:spPr>
          <a:xfrm>
            <a:off x="244273" y="2564904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T</a:t>
            </a:r>
            <a:r>
              <a:rPr lang="en-US" altLang="zh-CN" b="1" dirty="0" smtClean="0"/>
              <a:t>he </a:t>
            </a:r>
            <a:r>
              <a:rPr lang="en-US" altLang="zh-CN" b="1" dirty="0"/>
              <a:t>non–stationary </a:t>
            </a:r>
            <a:r>
              <a:rPr lang="en-US" altLang="zh-CN" b="1" dirty="0" smtClean="0"/>
              <a:t>model trend significance </a:t>
            </a:r>
            <a:r>
              <a:rPr lang="en-US" altLang="zh-CN" b="1" dirty="0"/>
              <a:t>test</a:t>
            </a:r>
            <a:r>
              <a:rPr lang="en-US" altLang="zh-CN" b="1" dirty="0" smtClean="0"/>
              <a:t>: </a:t>
            </a:r>
            <a:r>
              <a:rPr lang="en-US" altLang="zh-CN" b="1" dirty="0">
                <a:solidFill>
                  <a:srgbClr val="0000FF"/>
                </a:solidFill>
              </a:rPr>
              <a:t>T</a:t>
            </a:r>
            <a:r>
              <a:rPr lang="en-US" altLang="zh-CN" b="1" dirty="0" smtClean="0">
                <a:solidFill>
                  <a:srgbClr val="0000FF"/>
                </a:solidFill>
              </a:rPr>
              <a:t>he </a:t>
            </a:r>
            <a:r>
              <a:rPr lang="en-US" altLang="zh-CN" b="1" dirty="0">
                <a:solidFill>
                  <a:srgbClr val="0000FF"/>
                </a:solidFill>
              </a:rPr>
              <a:t>deviance statistic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1226136" y="4869160"/>
            <a:ext cx="7247737" cy="1108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 i="1" dirty="0" smtClean="0"/>
              <a:t>M</a:t>
            </a:r>
            <a:r>
              <a:rPr lang="en-US" altLang="zh-CN" b="1" i="1" baseline="-25000" dirty="0" smtClean="0"/>
              <a:t>1</a:t>
            </a:r>
            <a:r>
              <a:rPr lang="en-US" altLang="zh-CN" b="1" dirty="0" smtClean="0"/>
              <a:t> model including linear time trend term</a:t>
            </a:r>
          </a:p>
          <a:p>
            <a:pPr marL="0" indent="0">
              <a:buNone/>
            </a:pPr>
            <a:r>
              <a:rPr lang="en-US" altLang="zh-CN" b="1" i="1" dirty="0" smtClean="0"/>
              <a:t>M</a:t>
            </a:r>
            <a:r>
              <a:rPr lang="en-US" altLang="zh-CN" b="1" i="1" baseline="-25000" dirty="0" smtClean="0"/>
              <a:t>0</a:t>
            </a:r>
            <a:r>
              <a:rPr lang="en-US" altLang="zh-CN" b="1" dirty="0" smtClean="0"/>
              <a:t> model that is </a:t>
            </a:r>
            <a:r>
              <a:rPr lang="el-GR" altLang="zh-CN" b="1" dirty="0" smtClean="0"/>
              <a:t>μ</a:t>
            </a:r>
            <a:r>
              <a:rPr lang="en-US" altLang="zh-CN" b="1" baseline="-25000" dirty="0" smtClean="0"/>
              <a:t>1</a:t>
            </a:r>
            <a:r>
              <a:rPr lang="en-US" altLang="zh-CN" b="1" dirty="0" smtClean="0"/>
              <a:t>=0</a:t>
            </a:r>
            <a:r>
              <a:rPr lang="en-US" altLang="zh-CN" b="1" dirty="0" smtClean="0"/>
              <a:t> 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1547664" y="3933056"/>
                <a:ext cx="547260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altLang="zh-CN" sz="2800" b="1" i="1" dirty="0" smtClean="0">
                    <a:solidFill>
                      <a:srgbClr val="0000FF"/>
                    </a:solidFill>
                  </a:rPr>
                  <a:t>D</a:t>
                </a:r>
                <a:r>
                  <a:rPr lang="en-US" altLang="zh-CN" sz="2800" b="1" dirty="0" smtClean="0">
                    <a:solidFill>
                      <a:srgbClr val="0000FF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en-US" sz="28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800" b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zh-CN" altLang="en-US" sz="28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zh-CN" altLang="en-US" sz="28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800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zh-CN" altLang="en-US" sz="2800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zh-CN" altLang="en-US" sz="28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800" b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zh-CN" altLang="en-US" sz="28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zh-CN" altLang="en-US" sz="28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800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zh-CN" altLang="en-US" sz="2800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zh-CN" altLang="en-US" sz="2800" b="1" dirty="0">
                        <a:solidFill>
                          <a:srgbClr val="0000FF"/>
                        </a:solidFill>
                      </a:rPr>
                      <m:t>∽</m:t>
                    </m:r>
                    <m:r>
                      <m:rPr>
                        <m:sty m:val="p"/>
                      </m:rPr>
                      <a:rPr lang="el-GR" altLang="zh-CN" sz="2800" b="1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χ</m:t>
                    </m:r>
                    <m:r>
                      <a:rPr lang="en-US" altLang="zh-CN" sz="2800" b="1" i="1" baseline="-25000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zh-CN" sz="2800" b="1" i="1" baseline="30000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zh-CN" altLang="en-US" sz="2800" b="1" baseline="30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933056"/>
                <a:ext cx="547260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339"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28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815" y="530902"/>
            <a:ext cx="66607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</a:t>
            </a:r>
            <a:r>
              <a:rPr lang="en-US" altLang="zh-CN" sz="2800" b="1" dirty="0" smtClean="0"/>
              <a:t>nnual  maxima series for Beijing(54511) </a:t>
            </a:r>
            <a:endParaRPr lang="zh-CN" alt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75856" y="63813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Beijing(54511) 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295636" y="792512"/>
            <a:ext cx="6300700" cy="3042786"/>
            <a:chOff x="1295636" y="792512"/>
            <a:chExt cx="6300700" cy="3042786"/>
          </a:xfrm>
        </p:grpSpPr>
        <p:pic>
          <p:nvPicPr>
            <p:cNvPr id="5124" name="Picture 4" descr="D:\R\54511annul_maxixa_series_selecte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636" y="792512"/>
              <a:ext cx="6300700" cy="3042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707904" y="1196752"/>
              <a:ext cx="36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Daily precipitation series and annul maxima series(red circles)</a:t>
              </a:r>
              <a:endParaRPr lang="zh-CN" altLang="en-US" b="1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95636" y="3835298"/>
            <a:ext cx="6408712" cy="2879988"/>
            <a:chOff x="1295636" y="3835298"/>
            <a:chExt cx="6408712" cy="2879988"/>
          </a:xfrm>
        </p:grpSpPr>
        <p:pic>
          <p:nvPicPr>
            <p:cNvPr id="5122" name="Picture 2" descr="D:\R\54511tren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636" y="3835298"/>
              <a:ext cx="6408712" cy="2879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707904" y="4221088"/>
              <a:ext cx="3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A</a:t>
              </a:r>
              <a:r>
                <a:rPr lang="en-US" altLang="zh-CN" b="1" dirty="0" smtClean="0"/>
                <a:t>nnul maxima series and linear trend</a:t>
              </a:r>
              <a:endParaRPr lang="zh-CN" altLang="en-US" b="1" dirty="0"/>
            </a:p>
          </p:txBody>
        </p:sp>
      </p:grp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4464496" cy="562074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Non-stationary case</a:t>
            </a:r>
            <a:endParaRPr lang="zh-CN" alt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46" y="4628349"/>
            <a:ext cx="2247258" cy="47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4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R\54511diag_plot_non_station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104"/>
            <a:ext cx="8538240" cy="569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23528" y="5779354"/>
            <a:ext cx="8682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T</a:t>
            </a:r>
            <a:r>
              <a:rPr lang="en-US" altLang="zh-CN" sz="2800" b="1" dirty="0" smtClean="0"/>
              <a:t>he </a:t>
            </a:r>
            <a:r>
              <a:rPr lang="en-US" altLang="zh-CN" sz="2800" b="1" dirty="0">
                <a:solidFill>
                  <a:srgbClr val="0000FF"/>
                </a:solidFill>
              </a:rPr>
              <a:t>goodness–of–fit</a:t>
            </a:r>
            <a:r>
              <a:rPr lang="en-US" altLang="zh-CN" sz="2800" b="1" dirty="0"/>
              <a:t> of the GEV model for </a:t>
            </a:r>
            <a:r>
              <a:rPr lang="en-US" altLang="zh-CN" sz="2800" b="1" dirty="0" smtClean="0"/>
              <a:t>the annual </a:t>
            </a:r>
            <a:r>
              <a:rPr lang="en-US" altLang="zh-CN" sz="2800" b="1" dirty="0"/>
              <a:t>maximum </a:t>
            </a:r>
            <a:r>
              <a:rPr lang="en-US" altLang="zh-CN" sz="2800" b="1" dirty="0" smtClean="0"/>
              <a:t>at  </a:t>
            </a:r>
            <a:r>
              <a:rPr lang="en-US" altLang="zh-CN" sz="2800" b="1" dirty="0" err="1" smtClean="0"/>
              <a:t>beijing</a:t>
            </a:r>
            <a:r>
              <a:rPr lang="en-US" altLang="zh-CN" sz="2800" b="1" dirty="0" smtClean="0"/>
              <a:t>, </a:t>
            </a:r>
            <a:r>
              <a:rPr lang="en-US" altLang="zh-CN" sz="2800" b="1" dirty="0"/>
              <a:t>allowing for a linear trend in μ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8191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464496" cy="562074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Stationary case</a:t>
            </a:r>
            <a:endParaRPr lang="zh-CN" altLang="en-US" sz="2800" b="1" dirty="0"/>
          </a:p>
        </p:txBody>
      </p:sp>
      <p:pic>
        <p:nvPicPr>
          <p:cNvPr id="7170" name="Picture 2" descr="D:\R\58367tr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83" y="908720"/>
            <a:ext cx="6858000" cy="39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5757" y="515719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Shanghai(58367),though have some trend, but don’t pass significance test with p-value 0.12 at 0.05 significance level</a:t>
            </a:r>
            <a:endParaRPr lang="zh-CN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57815" y="647110"/>
            <a:ext cx="66607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</a:t>
            </a:r>
            <a:r>
              <a:rPr lang="en-US" altLang="zh-CN" sz="2800" b="1" dirty="0" smtClean="0"/>
              <a:t>nnual  maxima series for Shanghai(58367) </a:t>
            </a:r>
            <a:endParaRPr lang="zh-CN" altLang="en-US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13" y="1709753"/>
            <a:ext cx="2332087" cy="46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471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\58367four_pictu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629"/>
            <a:ext cx="8676964" cy="57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189744" y="5877272"/>
            <a:ext cx="7198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Diagnostic plots indicating the </a:t>
            </a:r>
            <a:r>
              <a:rPr lang="en-US" altLang="zh-CN" sz="2400" b="1" dirty="0">
                <a:solidFill>
                  <a:srgbClr val="0000FF"/>
                </a:solidFill>
              </a:rPr>
              <a:t>goodness–of–fit</a:t>
            </a:r>
            <a:r>
              <a:rPr lang="en-US" altLang="zh-CN" sz="2400" b="1" dirty="0"/>
              <a:t> of the GEV to the </a:t>
            </a:r>
            <a:r>
              <a:rPr lang="en-US" altLang="zh-CN" sz="2400" b="1" dirty="0" smtClean="0"/>
              <a:t>Shanghai</a:t>
            </a:r>
            <a:r>
              <a:rPr lang="en-US" altLang="zh-CN" sz="2400" b="1" dirty="0"/>
              <a:t> </a:t>
            </a:r>
            <a:r>
              <a:rPr lang="en-US" altLang="zh-CN" sz="2400" b="1" dirty="0" smtClean="0"/>
              <a:t>precipitation annual maxima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16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792644"/>
            <a:ext cx="4536504" cy="3316595"/>
          </a:xfrm>
        </p:spPr>
        <p:txBody>
          <a:bodyPr>
            <a:noAutofit/>
          </a:bodyPr>
          <a:lstStyle/>
          <a:p>
            <a:r>
              <a:rPr lang="en-US" altLang="zh-CN" sz="3600" b="1" dirty="0" smtClean="0"/>
              <a:t>Total stations 2080</a:t>
            </a:r>
          </a:p>
          <a:p>
            <a:r>
              <a:rPr lang="en-US" altLang="zh-CN" sz="3600" b="1" dirty="0" smtClean="0"/>
              <a:t>Having trend 193(9.3%)</a:t>
            </a:r>
          </a:p>
          <a:p>
            <a:r>
              <a:rPr lang="en-US" altLang="zh-CN" sz="3600" b="1" dirty="0" smtClean="0"/>
              <a:t>+ trend </a:t>
            </a:r>
            <a:r>
              <a:rPr lang="en-US" altLang="zh-CN" sz="3600" b="1" dirty="0" smtClean="0"/>
              <a:t>142</a:t>
            </a:r>
          </a:p>
          <a:p>
            <a:r>
              <a:rPr lang="en-US" altLang="zh-CN" sz="3600" b="1" dirty="0" smtClean="0"/>
              <a:t>- </a:t>
            </a:r>
            <a:r>
              <a:rPr lang="en-US" altLang="zh-CN" sz="3600" b="1" dirty="0" smtClean="0"/>
              <a:t>trend </a:t>
            </a:r>
            <a:r>
              <a:rPr lang="en-US" altLang="zh-CN" sz="3600" b="1" dirty="0" smtClean="0"/>
              <a:t>51</a:t>
            </a:r>
            <a:endParaRPr lang="zh-CN" alt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40466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Mu1 boxplot</a:t>
            </a:r>
            <a:endParaRPr lang="zh-CN" altLang="en-US" sz="20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5580112" y="4965224"/>
            <a:ext cx="2969516" cy="732209"/>
            <a:chOff x="5748609" y="4509120"/>
            <a:chExt cx="2969516" cy="73220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609" y="4509120"/>
              <a:ext cx="2969516" cy="732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8028384" y="4653136"/>
              <a:ext cx="432048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9219" name="Picture 3" descr="D:\R\mu1_boxpl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7"/>
            <a:ext cx="4355975" cy="50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85442" y="399425"/>
            <a:ext cx="1452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193 stations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081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D:\data\R24\grads\mu1_parameter_20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47" y="1458000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7840" y="62833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200" b="1" dirty="0"/>
              <a:t>μ</a:t>
            </a:r>
            <a:r>
              <a:rPr lang="en-US" altLang="zh-CN" sz="3200" b="1" baseline="-25000" dirty="0" smtClean="0"/>
              <a:t>1</a:t>
            </a:r>
            <a:r>
              <a:rPr lang="en-US" altLang="zh-CN" sz="3200" b="1" dirty="0" smtClean="0"/>
              <a:t> </a:t>
            </a:r>
            <a:r>
              <a:rPr lang="en-US" altLang="zh-CN" sz="3200" b="1" dirty="0" smtClean="0"/>
              <a:t>regional distributions for 2080 </a:t>
            </a:r>
            <a:r>
              <a:rPr lang="en-US" altLang="zh-CN" sz="3200" b="1" dirty="0" err="1" smtClean="0"/>
              <a:t>stations,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red</a:t>
            </a:r>
            <a:r>
              <a:rPr lang="en-US" altLang="zh-CN" sz="3200" b="1" dirty="0" smtClean="0"/>
              <a:t> (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blue</a:t>
            </a:r>
            <a:r>
              <a:rPr lang="en-US" altLang="zh-CN" sz="3200" b="1" dirty="0" smtClean="0"/>
              <a:t>)  dot stand for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positive</a:t>
            </a:r>
            <a:r>
              <a:rPr lang="en-US" altLang="zh-CN" sz="3200" b="1" dirty="0" smtClean="0"/>
              <a:t>(</a:t>
            </a:r>
            <a:r>
              <a:rPr lang="en-US" altLang="zh-CN" sz="3200" b="1" dirty="0" err="1" smtClean="0">
                <a:solidFill>
                  <a:srgbClr val="0000FF"/>
                </a:solidFill>
              </a:rPr>
              <a:t>negetive</a:t>
            </a:r>
            <a:r>
              <a:rPr lang="en-US" altLang="zh-CN" sz="3200" b="1" dirty="0" smtClean="0"/>
              <a:t>) trend with </a:t>
            </a:r>
            <a:r>
              <a:rPr lang="en-US" altLang="zh-CN" sz="3200" b="1" dirty="0" smtClean="0"/>
              <a:t>larger </a:t>
            </a:r>
            <a:r>
              <a:rPr lang="en-US" altLang="zh-CN" sz="3200" b="1" dirty="0" smtClean="0"/>
              <a:t>dot </a:t>
            </a:r>
            <a:r>
              <a:rPr lang="en-US" altLang="zh-CN" sz="3200" b="1" dirty="0" smtClean="0"/>
              <a:t>passing </a:t>
            </a:r>
            <a:r>
              <a:rPr lang="en-US" altLang="zh-CN" sz="3200" b="1" dirty="0" smtClean="0"/>
              <a:t>the significant test(</a:t>
            </a:r>
            <a:r>
              <a:rPr lang="en-US" altLang="zh-CN" sz="3200" b="1" dirty="0"/>
              <a:t>5% significance level </a:t>
            </a:r>
            <a:r>
              <a:rPr lang="en-US" altLang="zh-CN" sz="3200" b="1" dirty="0" smtClean="0"/>
              <a:t>)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310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D:\R\shape_parameter_boxplo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246645" y="1412776"/>
            <a:ext cx="4176464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dirty="0" smtClean="0"/>
              <a:t>Most distributions  are Type </a:t>
            </a:r>
            <a:r>
              <a:rPr lang="en-US" altLang="zh-CN" sz="3600" b="1" dirty="0"/>
              <a:t>II</a:t>
            </a:r>
            <a:r>
              <a:rPr lang="zh-CN" altLang="en-US" sz="3600" b="1" dirty="0"/>
              <a:t>（</a:t>
            </a:r>
            <a:r>
              <a:rPr lang="en-US" altLang="zh-CN" sz="3600" b="1" dirty="0" err="1"/>
              <a:t>Fréchet</a:t>
            </a:r>
            <a:r>
              <a:rPr lang="zh-CN" altLang="en-US" sz="3600" b="1" dirty="0" smtClean="0"/>
              <a:t>）</a:t>
            </a:r>
            <a:r>
              <a:rPr lang="en-US" altLang="zh-CN" sz="3600" b="1" dirty="0" smtClean="0"/>
              <a:t>  </a:t>
            </a:r>
            <a:r>
              <a:rPr lang="el-GR" altLang="zh-CN" sz="3600" b="1" dirty="0"/>
              <a:t>ξ</a:t>
            </a:r>
            <a:r>
              <a:rPr lang="en-US" altLang="zh-CN" sz="3600" b="1" dirty="0" smtClean="0"/>
              <a:t>&gt;0</a:t>
            </a:r>
          </a:p>
          <a:p>
            <a:r>
              <a:rPr lang="en-US" altLang="zh-CN" sz="3600" b="1" dirty="0" smtClean="0"/>
              <a:t>Or </a:t>
            </a:r>
            <a:r>
              <a:rPr lang="en-US" altLang="zh-CN" sz="3600" b="1" dirty="0"/>
              <a:t>Type I</a:t>
            </a:r>
            <a:r>
              <a:rPr lang="zh-CN" altLang="en-US" sz="3600" b="1" dirty="0"/>
              <a:t>（</a:t>
            </a:r>
            <a:r>
              <a:rPr lang="en-US" altLang="zh-CN" sz="3600" b="1" dirty="0" err="1"/>
              <a:t>Gumbel</a:t>
            </a:r>
            <a:r>
              <a:rPr lang="zh-CN" altLang="en-US" sz="3600" b="1" dirty="0"/>
              <a:t>）</a:t>
            </a:r>
            <a:r>
              <a:rPr lang="en-US" altLang="zh-CN" sz="3600" b="1" dirty="0"/>
              <a:t>   </a:t>
            </a:r>
            <a:r>
              <a:rPr lang="el-GR" altLang="zh-CN" sz="3600" b="1" dirty="0" smtClean="0"/>
              <a:t>ξ</a:t>
            </a:r>
            <a:r>
              <a:rPr lang="en-US" altLang="zh-CN" sz="3600" b="1" dirty="0" smtClean="0"/>
              <a:t>≈0</a:t>
            </a:r>
            <a:endParaRPr lang="en-US" altLang="zh-CN" sz="3600" b="1" dirty="0"/>
          </a:p>
          <a:p>
            <a:endParaRPr lang="en-US" altLang="zh-CN" sz="3600" b="1" dirty="0"/>
          </a:p>
          <a:p>
            <a:endParaRPr lang="en-US" altLang="zh-CN" sz="3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64088" y="9087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The </a:t>
            </a:r>
            <a:r>
              <a:rPr lang="el-GR" altLang="zh-CN" sz="2800" b="1" dirty="0" smtClean="0"/>
              <a:t>ξ</a:t>
            </a:r>
            <a:r>
              <a:rPr lang="en-US" altLang="zh-CN" sz="2800" b="1" dirty="0" smtClean="0"/>
              <a:t>  boxplot</a:t>
            </a:r>
            <a:r>
              <a:rPr lang="en-US" altLang="zh-CN" sz="2800" dirty="0" smtClean="0"/>
              <a:t>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7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a\R24\grads\return_level_5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72" y="44251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8316" y="6202512"/>
            <a:ext cx="495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Return level for 5,10 years 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994" y="1697846"/>
            <a:ext cx="103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5 year</a:t>
            </a:r>
            <a:endParaRPr lang="zh-CN" altLang="en-US" sz="2400" b="1" dirty="0"/>
          </a:p>
        </p:txBody>
      </p:sp>
      <p:pic>
        <p:nvPicPr>
          <p:cNvPr id="11268" name="Picture 4" descr="D:\data\R24\grads\return_level_10y_effecti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72" y="332251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47760" y="4481691"/>
            <a:ext cx="115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10 year</a:t>
            </a:r>
            <a:endParaRPr lang="zh-CN" altLang="en-US" sz="2400" b="1" dirty="0"/>
          </a:p>
        </p:txBody>
      </p:sp>
      <p:pic>
        <p:nvPicPr>
          <p:cNvPr id="4098" name="Picture 2" descr="D:\data\R24\grads\empirical_return_level_5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6357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ata\R24\grads\empirical_return_level_10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37" y="3226357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0247" y="18864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estimated</a:t>
            </a:r>
            <a:endParaRPr lang="zh-CN" alt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62625" y="9395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empirical</a:t>
            </a:r>
            <a:endParaRPr lang="zh-CN" alt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329864" y="585276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mm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64479" y="304169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66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159370" y="5301208"/>
            <a:ext cx="495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Return level for 50 years </a:t>
            </a:r>
            <a:endParaRPr lang="zh-CN" altLang="en-US" sz="3200" b="1" dirty="0"/>
          </a:p>
        </p:txBody>
      </p:sp>
      <p:pic>
        <p:nvPicPr>
          <p:cNvPr id="11267" name="Picture 3" descr="D:\data\R24\grads\return_level_50y_effect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8" y="183906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data\R24\grads\empirical_return_level_50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19672" y="160823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estimated</a:t>
            </a:r>
            <a:endParaRPr lang="zh-CN" alt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82050" y="1513551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empirical</a:t>
            </a:r>
            <a:endParaRPr lang="zh-CN" alt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04439" y="453440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mm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45556" y="453440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88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Data</a:t>
            </a:r>
          </a:p>
          <a:p>
            <a:r>
              <a:rPr lang="en-US" altLang="zh-CN" b="1" dirty="0" smtClean="0"/>
              <a:t>Method</a:t>
            </a:r>
          </a:p>
          <a:p>
            <a:pPr lvl="1"/>
            <a:r>
              <a:rPr lang="en-US" altLang="zh-CN" b="1" dirty="0">
                <a:solidFill>
                  <a:srgbClr val="0000FF"/>
                </a:solidFill>
              </a:rPr>
              <a:t>GEV-</a:t>
            </a:r>
            <a:r>
              <a:rPr lang="en-US" altLang="zh-CN" b="1" dirty="0">
                <a:solidFill>
                  <a:srgbClr val="0000FF"/>
                </a:solidFill>
              </a:rPr>
              <a:t>Generalized Extreme Value (GEV) distribution </a:t>
            </a:r>
            <a:r>
              <a:rPr lang="en-US" altLang="zh-CN" b="1" dirty="0" smtClean="0">
                <a:solidFill>
                  <a:srgbClr val="0000FF"/>
                </a:solidFill>
              </a:rPr>
              <a:t>model fitting</a:t>
            </a:r>
            <a:endParaRPr lang="en-US" altLang="zh-CN" b="1" dirty="0">
              <a:solidFill>
                <a:srgbClr val="0000FF"/>
              </a:solidFill>
            </a:endParaRPr>
          </a:p>
          <a:p>
            <a:r>
              <a:rPr lang="en-US" altLang="zh-CN" b="1" dirty="0" smtClean="0"/>
              <a:t>Results</a:t>
            </a:r>
          </a:p>
          <a:p>
            <a:pPr lvl="1"/>
            <a:r>
              <a:rPr lang="en-US" altLang="zh-CN" b="1" dirty="0" smtClean="0">
                <a:solidFill>
                  <a:srgbClr val="0000FF"/>
                </a:solidFill>
              </a:rPr>
              <a:t>Linear Trend </a:t>
            </a:r>
          </a:p>
          <a:p>
            <a:pPr lvl="1"/>
            <a:r>
              <a:rPr lang="en-US" altLang="zh-CN" b="1" dirty="0" smtClean="0">
                <a:solidFill>
                  <a:srgbClr val="0000FF"/>
                </a:solidFill>
              </a:rPr>
              <a:t>Return level and return period</a:t>
            </a:r>
          </a:p>
          <a:p>
            <a:r>
              <a:rPr lang="en-US" altLang="zh-CN" b="1" dirty="0" smtClean="0"/>
              <a:t>summary</a:t>
            </a:r>
          </a:p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12003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19672" y="6044616"/>
            <a:ext cx="66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Estimated return level for 100 years </a:t>
            </a:r>
            <a:endParaRPr lang="zh-CN" altLang="en-US" sz="3200" dirty="0"/>
          </a:p>
        </p:txBody>
      </p:sp>
      <p:pic>
        <p:nvPicPr>
          <p:cNvPr id="11266" name="Picture 2" descr="D:\data\R24\grads\return_level_100y_effect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9" y="224463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44399" y="533256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59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2291" name="Picture 3" descr="D:\data\R24\grads\return_period_25mm_effecti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738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data\R24\grads\return_period_50mm_effec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793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data\R24\grads\return_period_100mm_effecti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1" y="284396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D:\data\R24\grads\return_period_200mm_effectiv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14" y="2927793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9672" y="25323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25 mm</a:t>
            </a:r>
            <a:endParaRPr lang="zh-CN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80141" y="279746"/>
            <a:ext cx="1279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50mm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93242" y="3180825"/>
            <a:ext cx="1279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100mm</a:t>
            </a:r>
            <a:endParaRPr lang="zh-CN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3847" y="3241614"/>
            <a:ext cx="139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200mm</a:t>
            </a:r>
            <a:endParaRPr lang="zh-CN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581508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Return period for different precipitation  </a:t>
            </a:r>
            <a:r>
              <a:rPr lang="en-US" altLang="zh-CN" sz="2800" b="1" dirty="0" smtClean="0"/>
              <a:t>thresholds(&gt;500years </a:t>
            </a:r>
            <a:r>
              <a:rPr lang="en-US" altLang="zh-CN" sz="2800" b="1" dirty="0" smtClean="0"/>
              <a:t>are not drawn)</a:t>
            </a:r>
            <a:endParaRPr lang="zh-CN" alt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107787" y="26679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years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77848" y="57239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years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53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 smtClean="0"/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The GEV is reasonable model to fit precipitation annual maxima;</a:t>
            </a:r>
          </a:p>
          <a:p>
            <a:r>
              <a:rPr lang="en-US" altLang="zh-CN" b="1" dirty="0" smtClean="0">
                <a:solidFill>
                  <a:srgbClr val="000000"/>
                </a:solidFill>
              </a:rPr>
              <a:t>Some rain gauge stations present some trend and pass significance test, that is the North China is tend to </a:t>
            </a:r>
            <a:r>
              <a:rPr lang="en-US" altLang="zh-CN" b="1" dirty="0" smtClean="0"/>
              <a:t>negative </a:t>
            </a:r>
            <a:r>
              <a:rPr lang="en-US" altLang="zh-CN" b="1" dirty="0" smtClean="0">
                <a:solidFill>
                  <a:srgbClr val="000000"/>
                </a:solidFill>
              </a:rPr>
              <a:t>trend</a:t>
            </a:r>
            <a:r>
              <a:rPr lang="en-US" altLang="zh-CN" b="1" dirty="0" smtClean="0">
                <a:solidFill>
                  <a:srgbClr val="000000"/>
                </a:solidFill>
              </a:rPr>
              <a:t>, </a:t>
            </a:r>
            <a:r>
              <a:rPr lang="en-US" altLang="zh-CN" b="1" dirty="0"/>
              <a:t>The Yangtze </a:t>
            </a:r>
            <a:r>
              <a:rPr lang="en-US" altLang="zh-CN" b="1" dirty="0" smtClean="0"/>
              <a:t>River, Northwest China </a:t>
            </a:r>
            <a:r>
              <a:rPr lang="en-US" altLang="zh-CN" b="1" dirty="0" smtClean="0"/>
              <a:t>are</a:t>
            </a:r>
            <a:r>
              <a:rPr lang="en-US" altLang="zh-CN" b="1" dirty="0" smtClean="0"/>
              <a:t> </a:t>
            </a:r>
            <a:r>
              <a:rPr lang="en-US" altLang="zh-CN" b="1" dirty="0" smtClean="0">
                <a:solidFill>
                  <a:srgbClr val="000000"/>
                </a:solidFill>
              </a:rPr>
              <a:t>positive </a:t>
            </a:r>
            <a:r>
              <a:rPr lang="en-US" altLang="zh-CN" b="1" dirty="0" smtClean="0"/>
              <a:t> </a:t>
            </a:r>
            <a:r>
              <a:rPr lang="en-US" altLang="zh-CN" b="1" dirty="0" smtClean="0"/>
              <a:t>trend;</a:t>
            </a:r>
          </a:p>
          <a:p>
            <a:r>
              <a:rPr lang="en-US" altLang="zh-CN" b="1" dirty="0" smtClean="0"/>
              <a:t>Return level and return period are </a:t>
            </a:r>
            <a:r>
              <a:rPr lang="en-US" altLang="zh-CN" b="1" dirty="0" smtClean="0"/>
              <a:t>inferred, and comparable with empirical value.</a:t>
            </a:r>
            <a:endParaRPr lang="zh-CN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496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References:</a:t>
            </a:r>
          </a:p>
          <a:p>
            <a:pPr lvl="1"/>
            <a:r>
              <a:rPr lang="en-US" altLang="zh-CN" dirty="0"/>
              <a:t>Coles, S.G. (2001), An Introduction to Statistical Modeling </a:t>
            </a:r>
            <a:r>
              <a:rPr lang="en-US" altLang="zh-CN" dirty="0" smtClean="0"/>
              <a:t>of Extreme </a:t>
            </a:r>
            <a:r>
              <a:rPr lang="en-US" altLang="zh-CN" dirty="0"/>
              <a:t>Values. Springer </a:t>
            </a:r>
            <a:r>
              <a:rPr lang="en-US" altLang="zh-CN" dirty="0" err="1"/>
              <a:t>Verlag</a:t>
            </a:r>
            <a:r>
              <a:rPr lang="en-US" altLang="zh-CN" dirty="0"/>
              <a:t>, New York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Feng, S., </a:t>
            </a:r>
            <a:r>
              <a:rPr lang="en-US" altLang="zh-CN" dirty="0" err="1"/>
              <a:t>Nadarajah</a:t>
            </a:r>
            <a:r>
              <a:rPr lang="en-US" altLang="zh-CN" dirty="0"/>
              <a:t>, S., and Hu, Q., 2007, Modeling annual extreme precipitation in China using the generalized extreme value distribution, Journal of Meteorological Society of Japan, 85, 599–613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err="1"/>
              <a:t>Gilleland</a:t>
            </a:r>
            <a:r>
              <a:rPr lang="en-US" altLang="zh-CN" dirty="0"/>
              <a:t>, E. and Katz, R. W. (2011) New software to analyze how extremes change over time. Eos, 92(2), 13--14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8366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573815" y="2967335"/>
            <a:ext cx="59963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</a:t>
            </a:r>
          </a:p>
          <a:p>
            <a:pPr algn="ctr"/>
            <a:r>
              <a:rPr lang="en-US" altLang="zh-CN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FOR YOUR ATTENTION!</a:t>
            </a:r>
            <a:endParaRPr lang="en-US" altLang="zh-CN" sz="4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204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Rain </a:t>
            </a:r>
            <a:r>
              <a:rPr lang="en-US" altLang="zh-CN" b="1" dirty="0" smtClean="0"/>
              <a:t>gauge daily precipitation form 1951-2013;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Quality </a:t>
            </a:r>
            <a:r>
              <a:rPr lang="en-US" altLang="zh-CN" b="1" dirty="0" err="1" smtClean="0"/>
              <a:t>controled,and</a:t>
            </a:r>
            <a:r>
              <a:rPr lang="en-US" altLang="zh-CN" b="1" dirty="0" smtClean="0"/>
              <a:t> manual checked;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Missing data days or periods are </a:t>
            </a:r>
            <a:r>
              <a:rPr lang="en-US" altLang="zh-CN" b="1" dirty="0" smtClean="0"/>
              <a:t>considered</a:t>
            </a:r>
            <a:r>
              <a:rPr lang="en-US" altLang="zh-CN" b="1" dirty="0"/>
              <a:t>;</a:t>
            </a:r>
            <a:endParaRPr lang="en-US" altLang="zh-CN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72" y="3347849"/>
            <a:ext cx="4679628" cy="351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467544" y="3140969"/>
            <a:ext cx="3852812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The station’s recorder lengths  are equal to or more than </a:t>
            </a:r>
            <a:r>
              <a:rPr lang="en-US" altLang="zh-CN" b="1" dirty="0" smtClean="0">
                <a:solidFill>
                  <a:srgbClr val="0000FF"/>
                </a:solidFill>
              </a:rPr>
              <a:t>50 years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00FF"/>
                </a:solidFill>
              </a:rPr>
              <a:t>2080 stations </a:t>
            </a:r>
            <a:r>
              <a:rPr lang="en-US" altLang="zh-CN" b="1" dirty="0" smtClean="0"/>
              <a:t>are selected.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33555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600" b="1" dirty="0"/>
              <a:t>Different </a:t>
            </a:r>
            <a:r>
              <a:rPr lang="en-US" altLang="zh-CN" sz="3600" b="1" dirty="0" smtClean="0"/>
              <a:t>approaches related to extreme value theory:</a:t>
            </a:r>
            <a:endParaRPr lang="en-US" altLang="zh-CN" sz="3600" b="1" dirty="0"/>
          </a:p>
          <a:p>
            <a:pPr lvl="1"/>
            <a:r>
              <a:rPr lang="en-US" altLang="zh-CN" sz="3200" b="1" dirty="0">
                <a:solidFill>
                  <a:srgbClr val="0000FF"/>
                </a:solidFill>
              </a:rPr>
              <a:t>Block Maxima 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(BM)</a:t>
            </a:r>
            <a:endParaRPr lang="en-US" altLang="zh-CN" sz="3200" b="1" dirty="0">
              <a:solidFill>
                <a:srgbClr val="0000FF"/>
              </a:solidFill>
            </a:endParaRPr>
          </a:p>
          <a:p>
            <a:pPr lvl="1"/>
            <a:r>
              <a:rPr lang="en-US" altLang="zh-CN" sz="3200" b="1" dirty="0" smtClean="0"/>
              <a:t>R-</a:t>
            </a:r>
            <a:r>
              <a:rPr lang="en-US" altLang="zh-CN" sz="3200" b="1" dirty="0" err="1" smtClean="0"/>
              <a:t>th</a:t>
            </a:r>
            <a:r>
              <a:rPr lang="en-US" altLang="zh-CN" sz="3200" b="1" dirty="0" smtClean="0"/>
              <a:t> </a:t>
            </a:r>
            <a:r>
              <a:rPr lang="en-US" altLang="zh-CN" sz="3200" b="1" dirty="0"/>
              <a:t>order statistic</a:t>
            </a:r>
          </a:p>
          <a:p>
            <a:pPr lvl="1"/>
            <a:r>
              <a:rPr lang="en-US" altLang="zh-CN" sz="3200" b="1" dirty="0" smtClean="0"/>
              <a:t>Peaks over threshold(POT)</a:t>
            </a:r>
            <a:endParaRPr lang="en-US" altLang="zh-CN" sz="3200" b="1" dirty="0"/>
          </a:p>
          <a:p>
            <a:pPr lvl="1"/>
            <a:r>
              <a:rPr lang="en-US" altLang="zh-CN" sz="3200" b="1" dirty="0"/>
              <a:t>Point </a:t>
            </a:r>
            <a:r>
              <a:rPr lang="en-US" altLang="zh-CN" sz="3200" b="1" dirty="0" smtClean="0"/>
              <a:t>processes(PP)</a:t>
            </a:r>
            <a:endParaRPr lang="zh-CN" altLang="en-US" sz="3200" b="1" dirty="0"/>
          </a:p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78221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689" y="980727"/>
            <a:ext cx="8229600" cy="2160241"/>
          </a:xfrm>
        </p:spPr>
        <p:txBody>
          <a:bodyPr>
            <a:noAutofit/>
          </a:bodyPr>
          <a:lstStyle/>
          <a:p>
            <a:r>
              <a:rPr lang="en-US" altLang="zh-CN" b="1" dirty="0"/>
              <a:t>Assumption: daily rain is identically and independently distributed(IID) </a:t>
            </a:r>
            <a:endParaRPr lang="en-US" altLang="zh-CN" b="1" dirty="0" smtClean="0"/>
          </a:p>
          <a:p>
            <a:r>
              <a:rPr lang="en-US" altLang="zh-CN" b="1" dirty="0" smtClean="0"/>
              <a:t>considering </a:t>
            </a:r>
            <a:r>
              <a:rPr lang="en-US" altLang="zh-CN" b="1" dirty="0"/>
              <a:t>the distribution of the maximum order statistic</a:t>
            </a:r>
            <a:endParaRPr lang="zh-CN" altLang="en-US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89689" y="4221088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err="1" smtClean="0"/>
              <a:t>Here,X</a:t>
            </a:r>
            <a:r>
              <a:rPr lang="en-US" altLang="zh-CN" b="1" dirty="0"/>
              <a:t> </a:t>
            </a:r>
            <a:r>
              <a:rPr lang="en-US" altLang="zh-CN" b="1" dirty="0" smtClean="0"/>
              <a:t>is daily </a:t>
            </a:r>
            <a:r>
              <a:rPr lang="en-US" altLang="zh-CN" b="1" dirty="0" err="1" smtClean="0"/>
              <a:t>precipitaion,block</a:t>
            </a:r>
            <a:r>
              <a:rPr lang="en-US" altLang="zh-CN" b="1" dirty="0" smtClean="0"/>
              <a:t> size n=365, so </a:t>
            </a:r>
            <a:r>
              <a:rPr lang="en-US" altLang="zh-CN" b="1" dirty="0" err="1" smtClean="0"/>
              <a:t>M</a:t>
            </a:r>
            <a:r>
              <a:rPr lang="en-US" altLang="zh-CN" b="1" baseline="-25000" dirty="0" err="1" smtClean="0"/>
              <a:t>n</a:t>
            </a:r>
            <a:r>
              <a:rPr lang="en-US" altLang="zh-CN" b="1" dirty="0" smtClean="0"/>
              <a:t> are annual maxima series</a:t>
            </a:r>
          </a:p>
          <a:p>
            <a:r>
              <a:rPr lang="en-US" altLang="zh-CN" b="1" dirty="0" smtClean="0"/>
              <a:t>Then the </a:t>
            </a:r>
            <a:r>
              <a:rPr lang="en-US" altLang="zh-CN" b="1" dirty="0" err="1"/>
              <a:t>M</a:t>
            </a:r>
            <a:r>
              <a:rPr lang="en-US" altLang="zh-CN" b="1" baseline="-25000" dirty="0" err="1"/>
              <a:t>n</a:t>
            </a:r>
            <a:r>
              <a:rPr lang="en-US" altLang="zh-CN" b="1" baseline="-25000" dirty="0"/>
              <a:t> </a:t>
            </a:r>
            <a:r>
              <a:rPr lang="en-US" altLang="zh-CN" b="1" baseline="-25000" dirty="0" smtClean="0"/>
              <a:t> </a:t>
            </a:r>
            <a:r>
              <a:rPr lang="en-US" altLang="zh-CN" b="1" dirty="0" smtClean="0"/>
              <a:t>meet the GEV distribution</a:t>
            </a:r>
            <a:endParaRPr lang="zh-CN" altLang="en-US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5448675" cy="73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26064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3200" b="1" dirty="0">
                <a:solidFill>
                  <a:srgbClr val="0000FF"/>
                </a:solidFill>
              </a:rPr>
              <a:t>Block 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Maxima method </a:t>
            </a:r>
            <a:endParaRPr lang="en-US" altLang="zh-CN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7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4766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200" b="1" dirty="0"/>
              <a:t>the </a:t>
            </a:r>
            <a:r>
              <a:rPr lang="en-US" altLang="zh-CN" sz="3200" b="1" dirty="0" smtClean="0"/>
              <a:t>GEV pdf G(z):</a:t>
            </a:r>
            <a:endParaRPr lang="zh-CN" altLang="en-US" sz="3200" b="1" dirty="0"/>
          </a:p>
        </p:txBody>
      </p:sp>
      <p:sp>
        <p:nvSpPr>
          <p:cNvPr id="5" name="矩形 4"/>
          <p:cNvSpPr/>
          <p:nvPr/>
        </p:nvSpPr>
        <p:spPr>
          <a:xfrm>
            <a:off x="2286000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b="1" dirty="0" smtClean="0"/>
              <a:t>Three </a:t>
            </a:r>
            <a:r>
              <a:rPr lang="en-US" altLang="zh-CN" sz="2400" b="1" dirty="0"/>
              <a:t>types of </a:t>
            </a:r>
            <a:r>
              <a:rPr lang="en-US" altLang="zh-CN" sz="2400" b="1" dirty="0" smtClean="0"/>
              <a:t>distributions:</a:t>
            </a:r>
          </a:p>
          <a:p>
            <a:r>
              <a:rPr lang="en-US" altLang="zh-CN" sz="2400" b="1" dirty="0" smtClean="0"/>
              <a:t>Type </a:t>
            </a:r>
            <a:r>
              <a:rPr lang="en-US" altLang="zh-CN" sz="2400" b="1" dirty="0"/>
              <a:t>I</a:t>
            </a:r>
            <a:r>
              <a:rPr lang="zh-CN" altLang="en-US" sz="2400" b="1" dirty="0"/>
              <a:t>（</a:t>
            </a:r>
            <a:r>
              <a:rPr lang="en-US" altLang="zh-CN" sz="2400" b="1" dirty="0" err="1"/>
              <a:t>Gumbel</a:t>
            </a:r>
            <a:r>
              <a:rPr lang="zh-CN" altLang="en-US" sz="2400" b="1" dirty="0" smtClean="0"/>
              <a:t>）</a:t>
            </a:r>
            <a:r>
              <a:rPr lang="en-US" altLang="zh-CN" sz="2400" b="1" dirty="0"/>
              <a:t> </a:t>
            </a:r>
            <a:r>
              <a:rPr lang="en-US" altLang="zh-CN" sz="2400" b="1" dirty="0" smtClean="0"/>
              <a:t>  </a:t>
            </a:r>
            <a:r>
              <a:rPr lang="el-GR" altLang="zh-CN" sz="2400" b="1" dirty="0" smtClean="0"/>
              <a:t>ξ</a:t>
            </a:r>
            <a:r>
              <a:rPr lang="en-US" altLang="zh-CN" sz="2400" b="1" dirty="0" smtClean="0"/>
              <a:t>=0</a:t>
            </a:r>
          </a:p>
          <a:p>
            <a:r>
              <a:rPr lang="en-US" altLang="zh-CN" sz="2400" b="1" dirty="0" smtClean="0"/>
              <a:t>Type </a:t>
            </a:r>
            <a:r>
              <a:rPr lang="en-US" altLang="zh-CN" sz="2400" b="1" dirty="0"/>
              <a:t>II</a:t>
            </a:r>
            <a:r>
              <a:rPr lang="zh-CN" altLang="en-US" sz="2400" b="1" dirty="0"/>
              <a:t>（</a:t>
            </a:r>
            <a:r>
              <a:rPr lang="en-US" altLang="zh-CN" sz="2400" b="1" dirty="0" err="1"/>
              <a:t>Fréchet</a:t>
            </a:r>
            <a:r>
              <a:rPr lang="zh-CN" altLang="en-US" sz="2400" b="1" dirty="0"/>
              <a:t>）</a:t>
            </a:r>
            <a:r>
              <a:rPr lang="en-US" altLang="zh-CN" sz="2400" b="1" dirty="0"/>
              <a:t>  </a:t>
            </a:r>
            <a:r>
              <a:rPr lang="el-GR" altLang="zh-CN" sz="2400" b="1" dirty="0" smtClean="0"/>
              <a:t>ξ</a:t>
            </a:r>
            <a:r>
              <a:rPr lang="en-US" altLang="zh-CN" sz="2400" b="1" dirty="0" smtClean="0"/>
              <a:t>&gt;0</a:t>
            </a:r>
          </a:p>
          <a:p>
            <a:r>
              <a:rPr lang="en-US" altLang="zh-CN" sz="2400" b="1" dirty="0" smtClean="0"/>
              <a:t>Type </a:t>
            </a:r>
            <a:r>
              <a:rPr lang="en-US" altLang="zh-CN" sz="2400" b="1" dirty="0"/>
              <a:t>III</a:t>
            </a:r>
            <a:r>
              <a:rPr lang="zh-CN" altLang="en-US" sz="2400" b="1" dirty="0"/>
              <a:t>（</a:t>
            </a:r>
            <a:r>
              <a:rPr lang="en-US" altLang="zh-CN" sz="2400" b="1" dirty="0"/>
              <a:t> Weibull</a:t>
            </a:r>
            <a:r>
              <a:rPr lang="zh-CN" altLang="en-US" sz="2400" b="1" dirty="0" smtClean="0"/>
              <a:t>）</a:t>
            </a:r>
            <a:r>
              <a:rPr lang="el-GR" altLang="zh-CN" sz="2400" b="1" dirty="0" smtClean="0"/>
              <a:t>ξ</a:t>
            </a:r>
            <a:r>
              <a:rPr lang="en-US" altLang="zh-CN" sz="2400" b="1" dirty="0"/>
              <a:t>&lt;</a:t>
            </a:r>
            <a:r>
              <a:rPr lang="en-US" altLang="zh-CN" sz="2400" b="1" dirty="0" smtClean="0"/>
              <a:t>0</a:t>
            </a:r>
            <a:endParaRPr lang="en-US" altLang="zh-CN" sz="2400" b="1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588224" y="1830614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/>
                  <a:t>For </a:t>
                </a:r>
                <a14:m>
                  <m:oMath xmlns:m="http://schemas.openxmlformats.org/officeDocument/2006/math">
                    <m:r>
                      <a:rPr lang="zh-CN" altLang="en-US" sz="2400" b="1" i="1">
                        <a:latin typeface="Cambria Math"/>
                      </a:rPr>
                      <m:t>𝝃</m:t>
                    </m:r>
                    <m:r>
                      <a:rPr lang="en-US" altLang="zh-CN" sz="2400" b="1" i="1" smtClean="0">
                        <a:latin typeface="Cambria Math"/>
                      </a:rPr>
                      <m:t> ≠</m:t>
                    </m:r>
                    <m:r>
                      <a:rPr lang="en-US" altLang="zh-CN" sz="2400" b="1" i="1" smtClean="0">
                        <a:latin typeface="Cambria Math"/>
                      </a:rPr>
                      <m:t>𝟎</m:t>
                    </m:r>
                  </m:oMath>
                </a14:m>
                <a:endParaRPr lang="zh-CN" altLang="en-US" sz="2400" b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830614"/>
                <a:ext cx="187220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212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557215" y="2611953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/>
                  <a:t>For </a:t>
                </a:r>
                <a14:m>
                  <m:oMath xmlns:m="http://schemas.openxmlformats.org/officeDocument/2006/math">
                    <m:r>
                      <a:rPr lang="zh-CN" altLang="en-US" sz="2400" b="1" i="1">
                        <a:latin typeface="Cambria Math"/>
                      </a:rPr>
                      <m:t>𝝃</m:t>
                    </m:r>
                    <m:r>
                      <a:rPr lang="en-US" altLang="zh-CN" sz="2400" b="1" i="1">
                        <a:latin typeface="Cambria Math"/>
                      </a:rPr>
                      <m:t>→</m:t>
                    </m:r>
                    <m:r>
                      <a:rPr lang="en-US" altLang="zh-CN" sz="2400" b="1" i="1" smtClean="0">
                        <a:latin typeface="Cambria Math"/>
                      </a:rPr>
                      <m:t>𝟎</m:t>
                    </m:r>
                  </m:oMath>
                </a14:m>
                <a:endParaRPr lang="zh-CN" altLang="en-US" sz="2400" b="1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215" y="2611953"/>
                <a:ext cx="187220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212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179512" y="1473797"/>
                <a:ext cx="6120680" cy="1605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400" b="1" i="1"/>
                        <m:t>𝑮</m:t>
                      </m:r>
                      <m:r>
                        <a:rPr lang="zh-CN" altLang="en-US" sz="2400" b="1"/>
                        <m:t>(</m:t>
                      </m:r>
                      <m:r>
                        <a:rPr lang="zh-CN" altLang="en-US" sz="2400" b="1" i="1"/>
                        <m:t>𝒛</m:t>
                      </m:r>
                      <m:r>
                        <a:rPr lang="zh-CN" altLang="en-US" sz="2400" b="1"/>
                        <m:t>;</m:t>
                      </m:r>
                      <m:r>
                        <a:rPr lang="zh-CN" altLang="en-US" sz="2400" b="1" i="1"/>
                        <m:t>𝝁</m:t>
                      </m:r>
                      <m:r>
                        <a:rPr lang="zh-CN" altLang="en-US" sz="2400" b="1"/>
                        <m:t>,</m:t>
                      </m:r>
                      <m:r>
                        <a:rPr lang="zh-CN" altLang="en-US" sz="2400" b="1" i="1"/>
                        <m:t>𝝈</m:t>
                      </m:r>
                      <m:r>
                        <a:rPr lang="zh-CN" altLang="en-US" sz="2400" b="1"/>
                        <m:t>,</m:t>
                      </m:r>
                      <m:r>
                        <a:rPr lang="zh-CN" altLang="en-US" sz="2400" b="1" i="1"/>
                        <m:t>𝝃</m:t>
                      </m:r>
                      <m:r>
                        <a:rPr lang="zh-CN" altLang="en-US" sz="2400" b="1"/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zh-CN" altLang="en-US" sz="2400" b="1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sz="2400" b="1" i="1"/>
                              </m:ctrlPr>
                            </m:mPr>
                            <m:mr>
                              <m:e>
                                <m:r>
                                  <a:rPr lang="zh-CN" altLang="en-US" sz="2400" b="1" i="1"/>
                                  <m:t>𝐞𝐱𝐩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zh-CN" altLang="en-US" sz="2400" b="1" i="1"/>
                                    </m:ctrlPr>
                                  </m:dPr>
                                  <m:e>
                                    <m:r>
                                      <a:rPr lang="zh-CN" altLang="en-US" sz="2400" b="1"/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zh-CN" altLang="en-US" sz="2400" b="1" i="1"/>
                                        </m:ctrlPr>
                                      </m:sSub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zh-CN" altLang="en-US" sz="2400" b="1" i="1"/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begChr m:val=""/>
                                                <m:ctrlPr>
                                                  <a:rPr lang="zh-CN" altLang="en-US" sz="2400" b="1" i="1"/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zh-CN" altLang="en-US" sz="2400" b="1" i="1"/>
                                                  <m:t>𝟏</m:t>
                                                </m:r>
                                                <m:r>
                                                  <a:rPr lang="zh-CN" altLang="en-US" sz="2400" b="1"/>
                                                  <m:t>+</m:t>
                                                </m:r>
                                                <m:r>
                                                  <a:rPr lang="zh-CN" altLang="en-US" sz="2400" b="1" i="1"/>
                                                  <m:t>𝝃</m:t>
                                                </m:r>
                                                <m:r>
                                                  <a:rPr lang="zh-CN" altLang="en-US" sz="2400" b="1"/>
                                                  <m:t>(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zh-CN" altLang="en-US" sz="2400" b="1" i="1"/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zh-CN" altLang="en-US" sz="2400" b="1" i="1"/>
                                                      <m:t>𝒛</m:t>
                                                    </m:r>
                                                    <m:r>
                                                      <a:rPr lang="zh-CN" altLang="en-US" sz="2400" b="1"/>
                                                      <m:t>−</m:t>
                                                    </m:r>
                                                    <m:r>
                                                      <a:rPr lang="zh-CN" altLang="en-US" sz="2400" b="1" i="1"/>
                                                      <m:t>𝝁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zh-CN" altLang="en-US" sz="2400" b="1" i="1"/>
                                                      <m:t>𝝈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zh-CN" altLang="en-US" sz="2400" b="1"/>
                                          <m:t>+</m:t>
                                        </m:r>
                                      </m:sub>
                                      <m:sup>
                                        <m:r>
                                          <a:rPr lang="zh-CN" altLang="en-US" sz="2400" b="1"/>
                                          <m:t>−</m:t>
                                        </m:r>
                                        <m:f>
                                          <m:fPr>
                                            <m:type m:val="lin"/>
                                            <m:ctrlPr>
                                              <a:rPr lang="zh-CN" altLang="en-US" sz="2400" b="1" i="1"/>
                                            </m:ctrlPr>
                                          </m:fPr>
                                          <m:num>
                                            <m:r>
                                              <a:rPr lang="zh-CN" altLang="en-US" sz="2400" b="1" i="1"/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zh-CN" altLang="en-US" sz="2400" b="1" i="1"/>
                                              <m:t>𝝃</m:t>
                                            </m:r>
                                          </m:den>
                                        </m:f>
                                      </m:sup>
                                    </m:sSubSup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zh-CN" altLang="en-US" sz="2400" b="1" i="1"/>
                                  <m:t>𝐞𝐱𝐩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zh-CN" altLang="en-US" sz="2400" b="1" i="1"/>
                                    </m:ctrlPr>
                                  </m:dPr>
                                  <m:e>
                                    <m:r>
                                      <a:rPr lang="zh-CN" altLang="en-US" sz="2400" b="1"/>
                                      <m:t>−</m:t>
                                    </m:r>
                                    <m:r>
                                      <a:rPr lang="zh-CN" altLang="en-US" sz="2400" b="1" i="1"/>
                                      <m:t>𝐞𝐱𝐩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zh-CN" altLang="en-US" sz="2400" b="1" i="1"/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"/>
                                            <m:ctrlPr>
                                              <a:rPr lang="zh-CN" altLang="en-US" sz="2400" b="1" i="1"/>
                                            </m:ctrlPr>
                                          </m:dPr>
                                          <m:e>
                                            <m:r>
                                              <a:rPr lang="zh-CN" altLang="en-US" sz="2400" b="1"/>
                                              <m:t>−(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zh-CN" altLang="en-US" sz="2400" b="1" i="1"/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zh-CN" altLang="en-US" sz="2400" b="1" i="1"/>
                                                  <m:t>𝒛</m:t>
                                                </m:r>
                                                <m:r>
                                                  <a:rPr lang="zh-CN" altLang="en-US" sz="2400" b="1"/>
                                                  <m:t>−</m:t>
                                                </m:r>
                                                <m:r>
                                                  <a:rPr lang="zh-CN" altLang="en-US" sz="2400" b="1" i="1"/>
                                                  <m:t>𝝁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zh-CN" altLang="en-US" sz="2400" b="1" i="1"/>
                                                  <m:t>𝝈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73797"/>
                <a:ext cx="6120680" cy="16055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334838"/>
              </p:ext>
            </p:extLst>
          </p:nvPr>
        </p:nvGraphicFramePr>
        <p:xfrm>
          <a:off x="2216405" y="3501008"/>
          <a:ext cx="4371819" cy="1416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6" imgW="2031840" imgH="660240" progId="Equation.DSMT4">
                  <p:embed/>
                </p:oleObj>
              </mc:Choice>
              <mc:Fallback>
                <p:oleObj name="Equation" r:id="rId6" imgW="2031840" imgH="66024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405" y="3501008"/>
                        <a:ext cx="4371819" cy="1416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3200" b="1" dirty="0" smtClean="0"/>
              <a:t>fitting </a:t>
            </a:r>
            <a:r>
              <a:rPr lang="en-US" altLang="zh-CN" sz="3200" b="1" dirty="0"/>
              <a:t>to the  annual series of </a:t>
            </a:r>
            <a:r>
              <a:rPr lang="en-US" altLang="zh-CN" sz="3200" b="1" dirty="0" smtClean="0"/>
              <a:t>maxima with 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the Generalized </a:t>
            </a:r>
            <a:r>
              <a:rPr lang="en-US" altLang="zh-CN" sz="3200" b="1" dirty="0">
                <a:solidFill>
                  <a:srgbClr val="0000FF"/>
                </a:solidFill>
              </a:rPr>
              <a:t>Extreme Value (GEV)</a:t>
            </a:r>
            <a:r>
              <a:rPr lang="en-US" altLang="zh-CN" sz="3200" b="1" dirty="0"/>
              <a:t> distribution</a:t>
            </a:r>
            <a:r>
              <a:rPr lang="en-US" altLang="zh-CN" sz="3200" b="1" dirty="0" smtClean="0"/>
              <a:t>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3200" b="1" dirty="0" smtClean="0"/>
              <a:t>Considering </a:t>
            </a:r>
            <a:r>
              <a:rPr lang="en-US" altLang="zh-CN" sz="3200" b="1" dirty="0"/>
              <a:t>linear trend, using the likelihood ratio test for trend </a:t>
            </a:r>
            <a:r>
              <a:rPr lang="en-US" altLang="zh-CN" sz="3200" b="1" dirty="0" smtClean="0"/>
              <a:t>term(</a:t>
            </a:r>
            <a:r>
              <a:rPr lang="el-GR" altLang="zh-CN" sz="3200" b="1" dirty="0" smtClean="0"/>
              <a:t>μ</a:t>
            </a:r>
            <a:r>
              <a:rPr lang="en-US" altLang="zh-CN" sz="3200" b="1" baseline="-25000" dirty="0" smtClean="0"/>
              <a:t>1</a:t>
            </a:r>
            <a:r>
              <a:rPr lang="en-US" altLang="zh-CN" sz="3200" b="1" dirty="0" smtClean="0"/>
              <a:t>=0?)</a:t>
            </a:r>
            <a:endParaRPr lang="en-US" altLang="zh-CN" sz="32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3200" b="1" dirty="0" smtClean="0"/>
              <a:t>Calculating  return level and return period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1194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Return level and period</a:t>
            </a:r>
            <a:endParaRPr lang="zh-CN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67508"/>
                <a:ext cx="8229600" cy="4525963"/>
              </a:xfrm>
            </p:spPr>
            <p:txBody>
              <a:bodyPr/>
              <a:lstStyle/>
              <a:p>
                <a:r>
                  <a:rPr lang="en-US" altLang="zh-CN" b="1" dirty="0" smtClean="0"/>
                  <a:t>The probability to exceed a threshold is </a:t>
                </a:r>
                <a:r>
                  <a:rPr lang="en-US" altLang="zh-CN" b="1" dirty="0" smtClean="0">
                    <a:solidFill>
                      <a:srgbClr val="0000FF"/>
                    </a:solidFill>
                  </a:rPr>
                  <a:t>p </a:t>
                </a:r>
                <a:r>
                  <a:rPr lang="en-US" altLang="zh-CN" b="1" dirty="0"/>
                  <a:t>per year</a:t>
                </a:r>
                <a:r>
                  <a:rPr lang="en-US" altLang="zh-CN" b="1" dirty="0" smtClean="0"/>
                  <a:t>.</a:t>
                </a:r>
                <a:r>
                  <a:rPr lang="en-US" altLang="zh-CN" b="1" dirty="0"/>
                  <a:t> </a:t>
                </a:r>
                <a:r>
                  <a:rPr lang="en-US" altLang="zh-CN" b="1" dirty="0" smtClean="0"/>
                  <a:t>the </a:t>
                </a:r>
                <a:r>
                  <a:rPr lang="en-US" altLang="zh-CN" b="1" dirty="0">
                    <a:solidFill>
                      <a:srgbClr val="0000FF"/>
                    </a:solidFill>
                  </a:rPr>
                  <a:t>return period </a:t>
                </a:r>
                <a:r>
                  <a:rPr lang="en-US" altLang="zh-CN" b="1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altLang="zh-CN" b="1" dirty="0"/>
                  <a:t> </a:t>
                </a:r>
                <a:r>
                  <a:rPr lang="en-US" altLang="zh-CN" b="1" dirty="0" smtClean="0"/>
                  <a:t>                         </a:t>
                </a:r>
                <a:r>
                  <a:rPr lang="en-US" altLang="zh-CN" b="1" dirty="0" smtClean="0">
                    <a:solidFill>
                      <a:srgbClr val="0000FF"/>
                    </a:solidFill>
                  </a:rPr>
                  <a:t>T</a:t>
                </a:r>
                <a:r>
                  <a:rPr lang="en-US" altLang="zh-CN" sz="4000" b="1" dirty="0" smtClean="0">
                    <a:solidFill>
                      <a:srgbClr val="0000FF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4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sz="4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𝒑</m:t>
                        </m:r>
                      </m:den>
                    </m:f>
                  </m:oMath>
                </a14:m>
                <a:endParaRPr lang="en-US" altLang="zh-CN" sz="4000" b="1" dirty="0" smtClean="0"/>
              </a:p>
              <a:p>
                <a:r>
                  <a:rPr lang="en-US" altLang="zh-CN" b="1" dirty="0" smtClean="0">
                    <a:solidFill>
                      <a:srgbClr val="0000FF"/>
                    </a:solidFill>
                  </a:rPr>
                  <a:t>T</a:t>
                </a:r>
                <a:r>
                  <a:rPr lang="en-US" altLang="zh-CN" b="1" dirty="0" smtClean="0"/>
                  <a:t> </a:t>
                </a:r>
                <a:r>
                  <a:rPr lang="en-US" altLang="zh-CN" b="1" dirty="0"/>
                  <a:t>is the average </a:t>
                </a:r>
                <a:r>
                  <a:rPr lang="en-US" altLang="zh-CN" b="1" dirty="0" smtClean="0"/>
                  <a:t>waiting time </a:t>
                </a:r>
                <a:r>
                  <a:rPr lang="en-US" altLang="zh-CN" b="1" dirty="0"/>
                  <a:t>to the next exceedance of the attributed </a:t>
                </a:r>
                <a:r>
                  <a:rPr lang="en-US" altLang="zh-CN" b="1" dirty="0">
                    <a:solidFill>
                      <a:srgbClr val="0000FF"/>
                    </a:solidFill>
                  </a:rPr>
                  <a:t>return level z</a:t>
                </a:r>
                <a:r>
                  <a:rPr lang="en-US" altLang="zh-CN" b="1" dirty="0"/>
                  <a:t>.</a:t>
                </a:r>
                <a:endParaRPr lang="zh-CN" altLang="en-US" b="1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67508"/>
                <a:ext cx="8229600" cy="4525963"/>
              </a:xfrm>
              <a:blipFill rotWithShape="1">
                <a:blip r:embed="rId2"/>
                <a:stretch>
                  <a:fillRect l="-1630" t="-1750" r="-1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1475656" y="5085184"/>
                <a:ext cx="4536504" cy="1051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0000FF"/>
                    </a:solidFill>
                  </a:rPr>
                  <a:t>Z</a:t>
                </a:r>
                <a:r>
                  <a:rPr lang="en-US" altLang="zh-CN" sz="2400" b="1" baseline="-25000" dirty="0" err="1" smtClean="0">
                    <a:solidFill>
                      <a:srgbClr val="0000FF"/>
                    </a:solidFill>
                  </a:rPr>
                  <a:t>p</a:t>
                </a:r>
                <a:r>
                  <a:rPr lang="en-US" altLang="zh-CN" sz="2400" b="1" dirty="0" smtClean="0">
                    <a:solidFill>
                      <a:srgbClr val="0000FF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en-US" sz="2400" b="1" i="1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400" b="1" i="1">
                                <a:solidFill>
                                  <a:srgbClr val="0000FF"/>
                                </a:solidFill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400" b="1" i="1">
                                  <a:solidFill>
                                    <a:srgbClr val="0000FF"/>
                                  </a:solidFill>
                                </a:rPr>
                                <m:t>𝝁</m:t>
                              </m:r>
                              <m:r>
                                <a:rPr lang="zh-CN" altLang="en-US" sz="2400" b="1">
                                  <a:solidFill>
                                    <a:srgbClr val="0000FF"/>
                                  </a:solidFill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en-US" sz="2400" b="1" i="1">
                                      <a:solidFill>
                                        <a:srgbClr val="0000FF"/>
                                      </a:solidFill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 b="1" i="1">
                                      <a:solidFill>
                                        <a:srgbClr val="0000FF"/>
                                      </a:solidFill>
                                    </a:rPr>
                                    <m:t>𝝈</m:t>
                                  </m:r>
                                </m:num>
                                <m:den>
                                  <m:r>
                                    <a:rPr lang="zh-CN" altLang="en-US" sz="2400" b="1" i="1">
                                      <a:solidFill>
                                        <a:srgbClr val="0000FF"/>
                                      </a:solidFill>
                                    </a:rPr>
                                    <m:t>𝝃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en-US" sz="2400" b="1" i="1">
                                      <a:solidFill>
                                        <a:srgbClr val="0000FF"/>
                                      </a:solidFill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b="1" i="1">
                                      <a:solidFill>
                                        <a:srgbClr val="0000FF"/>
                                      </a:solidFill>
                                    </a:rPr>
                                    <m:t>𝟏</m:t>
                                  </m:r>
                                  <m:r>
                                    <a:rPr lang="zh-CN" altLang="en-US" sz="2400" b="1">
                                      <a:solidFill>
                                        <a:srgbClr val="0000FF"/>
                                      </a:solidFill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zh-CN" altLang="en-US" sz="2400" b="1" i="1">
                                          <a:solidFill>
                                            <a:srgbClr val="0000FF"/>
                                          </a:solidFill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zh-CN" altLang="en-US" sz="2400" b="1" i="1">
                                              <a:solidFill>
                                                <a:srgbClr val="0000FF"/>
                                              </a:solidFill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zh-CN" altLang="en-US" sz="2400" b="1" i="1">
                                                  <a:solidFill>
                                                    <a:srgbClr val="0000FF"/>
                                                  </a:solidFill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zh-CN" altLang="en-US" sz="2400" b="1">
                                                  <a:solidFill>
                                                    <a:srgbClr val="0000FF"/>
                                                  </a:solidFill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zh-CN" altLang="en-US" sz="2400" b="1" i="1">
                                                  <a:solidFill>
                                                    <a:srgbClr val="0000FF"/>
                                                  </a:solidFill>
                                                </a:rPr>
                                                <m:t>𝐥𝐨𝐠</m:t>
                                              </m:r>
                                              <m:r>
                                                <a:rPr lang="zh-CN" altLang="en-US" sz="2400" b="1">
                                                  <a:solidFill>
                                                    <a:srgbClr val="0000FF"/>
                                                  </a:solidFill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zh-CN" altLang="en-US" sz="2400" b="1" i="1">
                                                  <a:solidFill>
                                                    <a:srgbClr val="0000FF"/>
                                                  </a:solidFill>
                                                </a:rPr>
                                                <m:t>𝟏</m:t>
                                              </m:r>
                                              <m:r>
                                                <a:rPr lang="zh-CN" altLang="en-US" sz="2400" b="1">
                                                  <a:solidFill>
                                                    <a:srgbClr val="0000FF"/>
                                                  </a:solidFill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zh-CN" altLang="en-US" sz="2400" b="1" i="1">
                                                  <a:solidFill>
                                                    <a:srgbClr val="0000FF"/>
                                                  </a:solidFill>
                                                </a:rPr>
                                                <m:t>𝒑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zh-CN" altLang="en-US" sz="2400" b="1">
                                          <a:solidFill>
                                            <a:srgbClr val="0000FF"/>
                                          </a:solidFill>
                                        </a:rPr>
                                        <m:t>−</m:t>
                                      </m:r>
                                      <m:r>
                                        <a:rPr lang="zh-CN" altLang="en-US" sz="2400" b="1" i="1">
                                          <a:solidFill>
                                            <a:srgbClr val="0000FF"/>
                                          </a:solidFill>
                                        </a:rPr>
                                        <m:t>𝝃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zh-CN" altLang="en-US" sz="2400" b="1" i="1">
                                  <a:solidFill>
                                    <a:srgbClr val="0000FF"/>
                                  </a:solidFill>
                                </a:rPr>
                                <m:t>𝝁</m:t>
                              </m:r>
                              <m:r>
                                <a:rPr lang="zh-CN" altLang="en-US" sz="2400" b="1">
                                  <a:solidFill>
                                    <a:srgbClr val="0000FF"/>
                                  </a:solidFill>
                                </a:rPr>
                                <m:t>−</m:t>
                              </m:r>
                              <m:r>
                                <a:rPr lang="zh-CN" altLang="en-US" sz="2400" b="1" i="1">
                                  <a:solidFill>
                                    <a:srgbClr val="0000FF"/>
                                  </a:solidFill>
                                </a:rPr>
                                <m:t>𝝈</m:t>
                              </m:r>
                              <m:r>
                                <a:rPr lang="zh-CN" altLang="en-US" sz="2400" b="1" i="1">
                                  <a:solidFill>
                                    <a:srgbClr val="0000FF"/>
                                  </a:solidFill>
                                </a:rPr>
                                <m:t>𝐥𝐨𝐠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zh-CN" altLang="en-US" sz="2400" b="1" i="1">
                                      <a:solidFill>
                                        <a:srgbClr val="0000FF"/>
                                      </a:solidFill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zh-CN" altLang="en-US" sz="2400" b="1" i="1">
                                          <a:solidFill>
                                            <a:srgbClr val="0000FF"/>
                                          </a:solidFill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2400" b="1">
                                          <a:solidFill>
                                            <a:srgbClr val="0000FF"/>
                                          </a:solidFill>
                                        </a:rPr>
                                        <m:t>−</m:t>
                                      </m:r>
                                      <m:r>
                                        <a:rPr lang="zh-CN" altLang="en-US" sz="2400" b="1" i="1">
                                          <a:solidFill>
                                            <a:srgbClr val="0000FF"/>
                                          </a:solidFill>
                                        </a:rPr>
                                        <m:t>𝐥𝐨𝐠</m:t>
                                      </m:r>
                                      <m:r>
                                        <a:rPr lang="zh-CN" altLang="en-US" sz="2400" b="1">
                                          <a:solidFill>
                                            <a:srgbClr val="0000FF"/>
                                          </a:solidFill>
                                        </a:rPr>
                                        <m:t>(</m:t>
                                      </m:r>
                                      <m:r>
                                        <a:rPr lang="zh-CN" altLang="en-US" sz="2400" b="1" i="1">
                                          <a:solidFill>
                                            <a:srgbClr val="0000FF"/>
                                          </a:solidFill>
                                        </a:rPr>
                                        <m:t>𝟏</m:t>
                                      </m:r>
                                      <m:r>
                                        <a:rPr lang="zh-CN" altLang="en-US" sz="2400" b="1">
                                          <a:solidFill>
                                            <a:srgbClr val="0000FF"/>
                                          </a:solidFill>
                                        </a:rPr>
                                        <m:t>−</m:t>
                                      </m:r>
                                      <m:r>
                                        <a:rPr lang="zh-CN" altLang="en-US" sz="2400" b="1" i="1">
                                          <a:solidFill>
                                            <a:srgbClr val="0000FF"/>
                                          </a:solidFill>
                                        </a:rPr>
                                        <m:t>𝒑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zh-CN" altLang="en-US" sz="2400" b="1">
                                  <a:solidFill>
                                    <a:srgbClr val="0000FF"/>
                                  </a:solidFill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85184"/>
                <a:ext cx="4536504" cy="1051570"/>
              </a:xfrm>
              <a:prstGeom prst="rect">
                <a:avLst/>
              </a:prstGeom>
              <a:blipFill rotWithShape="1">
                <a:blip r:embed="rId3"/>
                <a:stretch>
                  <a:fillRect l="-2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156176" y="5097107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zh-CN" alt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𝝃</m:t>
                    </m:r>
                    <m:r>
                      <a:rPr lang="en-US" altLang="zh-CN" sz="2400" b="1" i="1" smtClean="0">
                        <a:solidFill>
                          <a:srgbClr val="0000FF"/>
                        </a:solidFill>
                        <a:latin typeface="Cambria Math"/>
                      </a:rPr>
                      <m:t> ≠</m:t>
                    </m:r>
                    <m:r>
                      <a:rPr lang="en-US" altLang="zh-CN" sz="2400" b="1" i="1" smtClean="0">
                        <a:solidFill>
                          <a:srgbClr val="0000FF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zh-CN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097107"/>
                <a:ext cx="187220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212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148076" y="5675724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zh-CN" alt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𝝃</m:t>
                    </m:r>
                    <m:r>
                      <a:rPr lang="en-US" altLang="zh-CN" sz="24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srgbClr val="0000FF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zh-CN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076" y="5675724"/>
                <a:ext cx="187220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5212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7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080120"/>
          </a:xfrm>
        </p:spPr>
        <p:txBody>
          <a:bodyPr>
            <a:noAutofit/>
          </a:bodyPr>
          <a:lstStyle/>
          <a:p>
            <a:r>
              <a:rPr lang="en-US" altLang="zh-CN" b="1" dirty="0" smtClean="0"/>
              <a:t>Considering the </a:t>
            </a:r>
            <a:r>
              <a:rPr lang="en-US" altLang="zh-CN" b="1" dirty="0" smtClean="0">
                <a:solidFill>
                  <a:srgbClr val="0000FF"/>
                </a:solidFill>
              </a:rPr>
              <a:t>non–stationary annual maxima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2969516" cy="73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943762" y="3356992"/>
                <a:ext cx="66967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3600" b="1"/>
                          </m:ctrlPr>
                        </m:dPr>
                        <m:e>
                          <m:r>
                            <a:rPr lang="zh-CN" altLang="en-US" sz="3600" b="1" i="1"/>
                            <m:t>𝑮</m:t>
                          </m:r>
                          <m:r>
                            <a:rPr lang="zh-CN" altLang="en-US" sz="3600" b="1"/>
                            <m:t>(</m:t>
                          </m:r>
                          <m:r>
                            <a:rPr lang="zh-CN" altLang="en-US" sz="3600" b="1" i="1"/>
                            <m:t>𝒛</m:t>
                          </m:r>
                          <m:r>
                            <a:rPr lang="zh-CN" altLang="en-US" sz="3600" b="1"/>
                            <m:t>;</m:t>
                          </m:r>
                          <m:r>
                            <a:rPr lang="zh-CN" altLang="en-US" sz="3600" b="1" i="1" smtClean="0">
                              <a:solidFill>
                                <a:srgbClr val="0000FF"/>
                              </a:solidFill>
                            </a:rPr>
                            <m:t>𝝁</m:t>
                          </m:r>
                          <m:r>
                            <a:rPr lang="zh-CN" altLang="en-US" sz="3600" b="1"/>
                            <m:t>,</m:t>
                          </m:r>
                          <m:r>
                            <a:rPr lang="zh-CN" altLang="en-US" sz="3600" b="1" i="1"/>
                            <m:t>𝝈</m:t>
                          </m:r>
                          <m:r>
                            <a:rPr lang="zh-CN" altLang="en-US" sz="3600" b="1"/>
                            <m:t>,</m:t>
                          </m:r>
                          <m:r>
                            <a:rPr lang="zh-CN" altLang="en-US" sz="3600" b="1" i="1"/>
                            <m:t>𝝃</m:t>
                          </m:r>
                          <m:r>
                            <a:rPr lang="zh-CN" altLang="en-US" sz="3600" b="1"/>
                            <m:t>)=</m:t>
                          </m:r>
                          <m:r>
                            <a:rPr lang="zh-CN" altLang="en-US" sz="3600" b="1" i="1"/>
                            <m:t>𝑮</m:t>
                          </m:r>
                          <m:r>
                            <a:rPr lang="zh-CN" altLang="en-US" sz="3600" b="1"/>
                            <m:t>(</m:t>
                          </m:r>
                          <m:r>
                            <a:rPr lang="zh-CN" altLang="en-US" sz="3600" b="1" i="1"/>
                            <m:t>𝒛</m:t>
                          </m:r>
                          <m:r>
                            <a:rPr lang="zh-CN" altLang="en-US" sz="3600" b="1"/>
                            <m:t>;</m:t>
                          </m:r>
                          <m:r>
                            <a:rPr lang="zh-CN" altLang="en-US" sz="3600" b="1" i="1" smtClean="0">
                              <a:solidFill>
                                <a:srgbClr val="0000FF"/>
                              </a:solidFill>
                            </a:rPr>
                            <m:t>𝝁</m:t>
                          </m:r>
                          <m:r>
                            <a:rPr lang="zh-CN" altLang="en-US" sz="3600" b="1">
                              <a:solidFill>
                                <a:srgbClr val="0000FF"/>
                              </a:solidFill>
                            </a:rPr>
                            <m:t>(</m:t>
                          </m:r>
                          <m:r>
                            <a:rPr lang="zh-CN" altLang="en-US" sz="3600" b="1" i="1">
                              <a:solidFill>
                                <a:srgbClr val="0000FF"/>
                              </a:solidFill>
                            </a:rPr>
                            <m:t>𝒕</m:t>
                          </m:r>
                          <m:r>
                            <a:rPr lang="zh-CN" altLang="en-US" sz="3600" b="1">
                              <a:solidFill>
                                <a:srgbClr val="0000FF"/>
                              </a:solidFill>
                            </a:rPr>
                            <m:t>)</m:t>
                          </m:r>
                          <m:r>
                            <a:rPr lang="zh-CN" altLang="en-US" sz="3600" b="1" smtClean="0">
                              <a:solidFill>
                                <a:schemeClr val="tx1"/>
                              </a:solidFill>
                            </a:rPr>
                            <m:t>,</m:t>
                          </m:r>
                          <m:r>
                            <a:rPr lang="zh-CN" altLang="en-US" sz="3600" b="1" i="1"/>
                            <m:t>𝝈</m:t>
                          </m:r>
                          <m:r>
                            <a:rPr lang="zh-CN" altLang="en-US" sz="3600" b="1"/>
                            <m:t>,</m:t>
                          </m:r>
                          <m:r>
                            <a:rPr lang="zh-CN" altLang="en-US" sz="3600" b="1" i="1"/>
                            <m:t>𝝃</m:t>
                          </m:r>
                        </m:e>
                      </m:d>
                    </m:oMath>
                  </m:oMathPara>
                </a14:m>
                <a:endParaRPr lang="zh-CN" altLang="en-US" sz="3600" b="1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62" y="3356992"/>
                <a:ext cx="6696744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263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26681</TotalTime>
  <Words>776</Words>
  <Application>Microsoft Office PowerPoint</Application>
  <PresentationFormat>全屏显示(4:3)</PresentationFormat>
  <Paragraphs>107</Paragraphs>
  <Slides>24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Office 主题​​</vt:lpstr>
      <vt:lpstr>MathType 6.0 Equation</vt:lpstr>
      <vt:lpstr>China daily Extreme precipitation GEV fitting</vt:lpstr>
      <vt:lpstr>outline</vt:lpstr>
      <vt:lpstr>Data</vt:lpstr>
      <vt:lpstr>Method</vt:lpstr>
      <vt:lpstr>PowerPoint 演示文稿</vt:lpstr>
      <vt:lpstr>PowerPoint 演示文稿</vt:lpstr>
      <vt:lpstr>PowerPoint 演示文稿</vt:lpstr>
      <vt:lpstr>Return level and period</vt:lpstr>
      <vt:lpstr>PowerPoint 演示文稿</vt:lpstr>
      <vt:lpstr>PowerPoint 演示文稿</vt:lpstr>
      <vt:lpstr>Non-stationary case</vt:lpstr>
      <vt:lpstr>PowerPoint 演示文稿</vt:lpstr>
      <vt:lpstr>Stationary case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</dc:creator>
  <cp:lastModifiedBy>sun</cp:lastModifiedBy>
  <cp:revision>163</cp:revision>
  <dcterms:created xsi:type="dcterms:W3CDTF">2014-06-18T12:56:57Z</dcterms:created>
  <dcterms:modified xsi:type="dcterms:W3CDTF">2014-12-11T00:42:58Z</dcterms:modified>
</cp:coreProperties>
</file>