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Microsoft_Equation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6"/>
  </p:notesMasterIdLst>
  <p:sldIdLst>
    <p:sldId id="258" r:id="rId2"/>
    <p:sldId id="257" r:id="rId3"/>
    <p:sldId id="279" r:id="rId4"/>
    <p:sldId id="285" r:id="rId5"/>
    <p:sldId id="286" r:id="rId6"/>
    <p:sldId id="259" r:id="rId7"/>
    <p:sldId id="260" r:id="rId8"/>
    <p:sldId id="277" r:id="rId9"/>
    <p:sldId id="262" r:id="rId10"/>
    <p:sldId id="261" r:id="rId11"/>
    <p:sldId id="278" r:id="rId12"/>
    <p:sldId id="288" r:id="rId13"/>
    <p:sldId id="263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85B83-3DD1-F247-B65A-D5D968068E63}" type="doc">
      <dgm:prSet loTypeId="urn:microsoft.com/office/officeart/2005/8/layout/cycle7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AD9C11-4E96-3C46-9F9D-A80ADE446E13}">
      <dgm:prSet phldrT="[Text]"/>
      <dgm:spPr/>
      <dgm:t>
        <a:bodyPr/>
        <a:lstStyle/>
        <a:p>
          <a:r>
            <a:rPr lang="en-US" dirty="0" smtClean="0"/>
            <a:t>LPE</a:t>
          </a:r>
          <a:endParaRPr lang="en-US" dirty="0"/>
        </a:p>
      </dgm:t>
    </dgm:pt>
    <dgm:pt modelId="{17E47463-2B6F-AF48-BB7A-FF10370CFCD9}" type="parTrans" cxnId="{82D2DFE2-1704-F544-BAE9-1E78D980B9C1}">
      <dgm:prSet/>
      <dgm:spPr/>
      <dgm:t>
        <a:bodyPr/>
        <a:lstStyle/>
        <a:p>
          <a:endParaRPr lang="en-US"/>
        </a:p>
      </dgm:t>
    </dgm:pt>
    <dgm:pt modelId="{2E67BFCB-48AA-154A-8638-CE4CF4F190C0}" type="sibTrans" cxnId="{82D2DFE2-1704-F544-BAE9-1E78D980B9C1}">
      <dgm:prSet/>
      <dgm:spPr/>
      <dgm:t>
        <a:bodyPr/>
        <a:lstStyle/>
        <a:p>
          <a:r>
            <a:rPr lang="en-US" dirty="0" smtClean="0"/>
            <a:t>ADV</a:t>
          </a:r>
          <a:endParaRPr lang="en-US" dirty="0"/>
        </a:p>
      </dgm:t>
    </dgm:pt>
    <dgm:pt modelId="{7C6AE7C7-8702-4040-B1E4-225BD97D645B}">
      <dgm:prSet phldrT="[Text]"/>
      <dgm:spPr/>
      <dgm:t>
        <a:bodyPr/>
        <a:lstStyle/>
        <a:p>
          <a:r>
            <a:rPr lang="en-US" dirty="0" smtClean="0"/>
            <a:t>SPE</a:t>
          </a:r>
          <a:endParaRPr lang="en-US" dirty="0"/>
        </a:p>
      </dgm:t>
    </dgm:pt>
    <dgm:pt modelId="{1B03EAE3-EC56-EE44-80D0-F45EA75BAFB3}" type="parTrans" cxnId="{43AD8D71-7756-E546-8013-3DFAD3752142}">
      <dgm:prSet/>
      <dgm:spPr/>
      <dgm:t>
        <a:bodyPr/>
        <a:lstStyle/>
        <a:p>
          <a:endParaRPr lang="en-US"/>
        </a:p>
      </dgm:t>
    </dgm:pt>
    <dgm:pt modelId="{0BDF227E-0413-EE41-82B3-9F39309FA22B}" type="sibTrans" cxnId="{43AD8D71-7756-E546-8013-3DFAD3752142}">
      <dgm:prSet/>
      <dgm:spPr/>
      <dgm:t>
        <a:bodyPr/>
        <a:lstStyle/>
        <a:p>
          <a:r>
            <a:rPr lang="en-US" dirty="0" smtClean="0"/>
            <a:t>pressure</a:t>
          </a:r>
          <a:endParaRPr lang="en-US" dirty="0"/>
        </a:p>
      </dgm:t>
    </dgm:pt>
    <dgm:pt modelId="{86834842-9189-484E-9589-1A03EB0A0C8E}">
      <dgm:prSet phldrT="[Text]"/>
      <dgm:spPr/>
      <dgm:t>
        <a:bodyPr/>
        <a:lstStyle/>
        <a:p>
          <a:r>
            <a:rPr lang="en-US" dirty="0" smtClean="0"/>
            <a:t>SKE</a:t>
          </a:r>
          <a:endParaRPr lang="en-US" dirty="0"/>
        </a:p>
      </dgm:t>
    </dgm:pt>
    <dgm:pt modelId="{7E2E480C-878C-E642-9AEC-D8990D917D91}" type="parTrans" cxnId="{B07FFFF6-18E0-144C-BDC4-F98B7F851CEA}">
      <dgm:prSet/>
      <dgm:spPr/>
      <dgm:t>
        <a:bodyPr/>
        <a:lstStyle/>
        <a:p>
          <a:endParaRPr lang="en-US"/>
        </a:p>
      </dgm:t>
    </dgm:pt>
    <dgm:pt modelId="{6B8D89D7-5F69-BC40-81B0-07D64D2BB5C8}" type="sibTrans" cxnId="{B07FFFF6-18E0-144C-BDC4-F98B7F851CEA}">
      <dgm:prSet/>
      <dgm:spPr/>
      <dgm:t>
        <a:bodyPr/>
        <a:lstStyle/>
        <a:p>
          <a:r>
            <a:rPr lang="en-US" dirty="0" smtClean="0"/>
            <a:t>ADV</a:t>
          </a:r>
          <a:endParaRPr lang="en-US" dirty="0"/>
        </a:p>
      </dgm:t>
    </dgm:pt>
    <dgm:pt modelId="{B2048194-5D36-284E-BA46-C9DC1D6D5CD2}">
      <dgm:prSet phldrT="[Text]"/>
      <dgm:spPr/>
      <dgm:t>
        <a:bodyPr/>
        <a:lstStyle/>
        <a:p>
          <a:r>
            <a:rPr lang="en-US" dirty="0" smtClean="0"/>
            <a:t>LKE</a:t>
          </a:r>
          <a:endParaRPr lang="en-US" dirty="0"/>
        </a:p>
      </dgm:t>
    </dgm:pt>
    <dgm:pt modelId="{FB1DD08F-2DB1-4F49-9919-175B98A08E63}" type="parTrans" cxnId="{2DDDA6EF-F33B-0C49-AF9A-207438E1C1F4}">
      <dgm:prSet/>
      <dgm:spPr/>
      <dgm:t>
        <a:bodyPr/>
        <a:lstStyle/>
        <a:p>
          <a:endParaRPr lang="en-US"/>
        </a:p>
      </dgm:t>
    </dgm:pt>
    <dgm:pt modelId="{C2E27786-E848-344A-A643-37FC870BA7EB}" type="sibTrans" cxnId="{2DDDA6EF-F33B-0C49-AF9A-207438E1C1F4}">
      <dgm:prSet/>
      <dgm:spPr/>
      <dgm:t>
        <a:bodyPr/>
        <a:lstStyle/>
        <a:p>
          <a:r>
            <a:rPr lang="en-US" dirty="0" smtClean="0"/>
            <a:t>pressure</a:t>
          </a:r>
          <a:endParaRPr lang="en-US" dirty="0"/>
        </a:p>
      </dgm:t>
    </dgm:pt>
    <dgm:pt modelId="{B0F7D41E-14DB-FE40-A113-06924993E194}" type="pres">
      <dgm:prSet presAssocID="{07385B83-3DD1-F247-B65A-D5D968068E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1125B8-21CF-A649-A9F4-AAFC1E48A930}" type="pres">
      <dgm:prSet presAssocID="{00AD9C11-4E96-3C46-9F9D-A80ADE446E13}" presName="node" presStyleLbl="node1" presStyleIdx="0" presStyleCnt="4" custRadScaleRad="130495" custRadScaleInc="117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13744-7A10-7344-A2AE-3EB0DBE8E56E}" type="pres">
      <dgm:prSet presAssocID="{2E67BFCB-48AA-154A-8638-CE4CF4F190C0}" presName="sibTrans" presStyleLbl="sibTrans2D1" presStyleIdx="0" presStyleCnt="4" custScaleX="119143" custScaleY="165440"/>
      <dgm:spPr/>
      <dgm:t>
        <a:bodyPr/>
        <a:lstStyle/>
        <a:p>
          <a:endParaRPr lang="en-US"/>
        </a:p>
      </dgm:t>
    </dgm:pt>
    <dgm:pt modelId="{C3858FA7-0A00-FA43-A8AB-217E7973A22C}" type="pres">
      <dgm:prSet presAssocID="{2E67BFCB-48AA-154A-8638-CE4CF4F190C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5EBF662-602E-9940-BA44-4BABD51D26B7}" type="pres">
      <dgm:prSet presAssocID="{7C6AE7C7-8702-4040-B1E4-225BD97D645B}" presName="node" presStyleLbl="node1" presStyleIdx="1" presStyleCnt="4" custRadScaleRad="123628" custRadScaleInc="75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497AD-AECE-8949-90F5-4747A4E9C7BF}" type="pres">
      <dgm:prSet presAssocID="{0BDF227E-0413-EE41-82B3-9F39309FA22B}" presName="sibTrans" presStyleLbl="sibTrans2D1" presStyleIdx="1" presStyleCnt="4" custScaleX="131772" custScaleY="218929"/>
      <dgm:spPr/>
      <dgm:t>
        <a:bodyPr/>
        <a:lstStyle/>
        <a:p>
          <a:endParaRPr lang="en-US"/>
        </a:p>
      </dgm:t>
    </dgm:pt>
    <dgm:pt modelId="{6999193B-4770-7E42-B654-5EFBE63640EE}" type="pres">
      <dgm:prSet presAssocID="{0BDF227E-0413-EE41-82B3-9F39309FA22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8DB394F-DA91-EB42-9795-D9D161F65ED5}" type="pres">
      <dgm:prSet presAssocID="{86834842-9189-484E-9589-1A03EB0A0C8E}" presName="node" presStyleLbl="node1" presStyleIdx="2" presStyleCnt="4" custRadScaleRad="132128" custRadScaleInc="13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5828F-3D68-8340-8C78-3D657FA9B143}" type="pres">
      <dgm:prSet presAssocID="{6B8D89D7-5F69-BC40-81B0-07D64D2BB5C8}" presName="sibTrans" presStyleLbl="sibTrans2D1" presStyleIdx="2" presStyleCnt="4" custScaleX="122524" custScaleY="226259"/>
      <dgm:spPr/>
      <dgm:t>
        <a:bodyPr/>
        <a:lstStyle/>
        <a:p>
          <a:endParaRPr lang="en-US"/>
        </a:p>
      </dgm:t>
    </dgm:pt>
    <dgm:pt modelId="{7233A552-A804-014C-A005-3A7BAEF38AC1}" type="pres">
      <dgm:prSet presAssocID="{6B8D89D7-5F69-BC40-81B0-07D64D2BB5C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188AAF8-2A0D-0C48-94A3-E54B0D33416F}" type="pres">
      <dgm:prSet presAssocID="{B2048194-5D36-284E-BA46-C9DC1D6D5CD2}" presName="node" presStyleLbl="node1" presStyleIdx="3" presStyleCnt="4" custRadScaleRad="139905" custRadScaleInc="7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B17A-E12C-A44E-AB47-DC31994B4262}" type="pres">
      <dgm:prSet presAssocID="{C2E27786-E848-344A-A643-37FC870BA7EB}" presName="sibTrans" presStyleLbl="sibTrans2D1" presStyleIdx="3" presStyleCnt="4" custScaleX="129159" custScaleY="212173" custLinFactNeighborX="-865" custLinFactNeighborY="0"/>
      <dgm:spPr/>
      <dgm:t>
        <a:bodyPr/>
        <a:lstStyle/>
        <a:p>
          <a:endParaRPr lang="en-US"/>
        </a:p>
      </dgm:t>
    </dgm:pt>
    <dgm:pt modelId="{B4094C4D-DAC8-764E-8E59-F6C9DA4C732A}" type="pres">
      <dgm:prSet presAssocID="{C2E27786-E848-344A-A643-37FC870BA7E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EB2116F-C453-E944-9C59-EC75B8DB7041}" type="presOf" srcId="{2E67BFCB-48AA-154A-8638-CE4CF4F190C0}" destId="{E5813744-7A10-7344-A2AE-3EB0DBE8E56E}" srcOrd="0" destOrd="0" presId="urn:microsoft.com/office/officeart/2005/8/layout/cycle7"/>
    <dgm:cxn modelId="{43AD8D71-7756-E546-8013-3DFAD3752142}" srcId="{07385B83-3DD1-F247-B65A-D5D968068E63}" destId="{7C6AE7C7-8702-4040-B1E4-225BD97D645B}" srcOrd="1" destOrd="0" parTransId="{1B03EAE3-EC56-EE44-80D0-F45EA75BAFB3}" sibTransId="{0BDF227E-0413-EE41-82B3-9F39309FA22B}"/>
    <dgm:cxn modelId="{F295C40F-0491-6B49-87B3-A7D939C6DBC8}" type="presOf" srcId="{2E67BFCB-48AA-154A-8638-CE4CF4F190C0}" destId="{C3858FA7-0A00-FA43-A8AB-217E7973A22C}" srcOrd="1" destOrd="0" presId="urn:microsoft.com/office/officeart/2005/8/layout/cycle7"/>
    <dgm:cxn modelId="{6D8DBC5F-83D6-624C-AC3C-61202856A42E}" type="presOf" srcId="{0BDF227E-0413-EE41-82B3-9F39309FA22B}" destId="{6999193B-4770-7E42-B654-5EFBE63640EE}" srcOrd="1" destOrd="0" presId="urn:microsoft.com/office/officeart/2005/8/layout/cycle7"/>
    <dgm:cxn modelId="{5E84D08B-D50F-1344-AE4A-697731B4C4D6}" type="presOf" srcId="{B2048194-5D36-284E-BA46-C9DC1D6D5CD2}" destId="{6188AAF8-2A0D-0C48-94A3-E54B0D33416F}" srcOrd="0" destOrd="0" presId="urn:microsoft.com/office/officeart/2005/8/layout/cycle7"/>
    <dgm:cxn modelId="{2DDDA6EF-F33B-0C49-AF9A-207438E1C1F4}" srcId="{07385B83-3DD1-F247-B65A-D5D968068E63}" destId="{B2048194-5D36-284E-BA46-C9DC1D6D5CD2}" srcOrd="3" destOrd="0" parTransId="{FB1DD08F-2DB1-4F49-9919-175B98A08E63}" sibTransId="{C2E27786-E848-344A-A643-37FC870BA7EB}"/>
    <dgm:cxn modelId="{639725B4-31E2-3741-BD28-B58325067A10}" type="presOf" srcId="{7C6AE7C7-8702-4040-B1E4-225BD97D645B}" destId="{55EBF662-602E-9940-BA44-4BABD51D26B7}" srcOrd="0" destOrd="0" presId="urn:microsoft.com/office/officeart/2005/8/layout/cycle7"/>
    <dgm:cxn modelId="{82D2DFE2-1704-F544-BAE9-1E78D980B9C1}" srcId="{07385B83-3DD1-F247-B65A-D5D968068E63}" destId="{00AD9C11-4E96-3C46-9F9D-A80ADE446E13}" srcOrd="0" destOrd="0" parTransId="{17E47463-2B6F-AF48-BB7A-FF10370CFCD9}" sibTransId="{2E67BFCB-48AA-154A-8638-CE4CF4F190C0}"/>
    <dgm:cxn modelId="{1A4EAD04-EFB6-4549-AA3C-64DEC1B26C91}" type="presOf" srcId="{86834842-9189-484E-9589-1A03EB0A0C8E}" destId="{18DB394F-DA91-EB42-9795-D9D161F65ED5}" srcOrd="0" destOrd="0" presId="urn:microsoft.com/office/officeart/2005/8/layout/cycle7"/>
    <dgm:cxn modelId="{B6C6F947-32AB-E647-8A97-5CC50BE9BD42}" type="presOf" srcId="{6B8D89D7-5F69-BC40-81B0-07D64D2BB5C8}" destId="{0D05828F-3D68-8340-8C78-3D657FA9B143}" srcOrd="0" destOrd="0" presId="urn:microsoft.com/office/officeart/2005/8/layout/cycle7"/>
    <dgm:cxn modelId="{9760D27C-719C-F443-9F7B-00B86BEDFC28}" type="presOf" srcId="{0BDF227E-0413-EE41-82B3-9F39309FA22B}" destId="{531497AD-AECE-8949-90F5-4747A4E9C7BF}" srcOrd="0" destOrd="0" presId="urn:microsoft.com/office/officeart/2005/8/layout/cycle7"/>
    <dgm:cxn modelId="{FF60B609-DA34-A84E-8D04-EEA9EFBA880F}" type="presOf" srcId="{00AD9C11-4E96-3C46-9F9D-A80ADE446E13}" destId="{561125B8-21CF-A649-A9F4-AAFC1E48A930}" srcOrd="0" destOrd="0" presId="urn:microsoft.com/office/officeart/2005/8/layout/cycle7"/>
    <dgm:cxn modelId="{B07FFFF6-18E0-144C-BDC4-F98B7F851CEA}" srcId="{07385B83-3DD1-F247-B65A-D5D968068E63}" destId="{86834842-9189-484E-9589-1A03EB0A0C8E}" srcOrd="2" destOrd="0" parTransId="{7E2E480C-878C-E642-9AEC-D8990D917D91}" sibTransId="{6B8D89D7-5F69-BC40-81B0-07D64D2BB5C8}"/>
    <dgm:cxn modelId="{2001DAB7-E575-3B42-9E33-810C34874081}" type="presOf" srcId="{C2E27786-E848-344A-A643-37FC870BA7EB}" destId="{B4094C4D-DAC8-764E-8E59-F6C9DA4C732A}" srcOrd="1" destOrd="0" presId="urn:microsoft.com/office/officeart/2005/8/layout/cycle7"/>
    <dgm:cxn modelId="{254A051C-E196-0E4C-AEF2-99D2EEE93EDC}" type="presOf" srcId="{07385B83-3DD1-F247-B65A-D5D968068E63}" destId="{B0F7D41E-14DB-FE40-A113-06924993E194}" srcOrd="0" destOrd="0" presId="urn:microsoft.com/office/officeart/2005/8/layout/cycle7"/>
    <dgm:cxn modelId="{9224D154-006F-E24F-AF4B-EBA2C1564F24}" type="presOf" srcId="{6B8D89D7-5F69-BC40-81B0-07D64D2BB5C8}" destId="{7233A552-A804-014C-A005-3A7BAEF38AC1}" srcOrd="1" destOrd="0" presId="urn:microsoft.com/office/officeart/2005/8/layout/cycle7"/>
    <dgm:cxn modelId="{DD6771F0-8FFA-C941-80CD-CD677DC3073F}" type="presOf" srcId="{C2E27786-E848-344A-A643-37FC870BA7EB}" destId="{34B4B17A-E12C-A44E-AB47-DC31994B4262}" srcOrd="0" destOrd="0" presId="urn:microsoft.com/office/officeart/2005/8/layout/cycle7"/>
    <dgm:cxn modelId="{B3B24E0C-F670-3148-8F36-64CE938F0C16}" type="presParOf" srcId="{B0F7D41E-14DB-FE40-A113-06924993E194}" destId="{561125B8-21CF-A649-A9F4-AAFC1E48A930}" srcOrd="0" destOrd="0" presId="urn:microsoft.com/office/officeart/2005/8/layout/cycle7"/>
    <dgm:cxn modelId="{5E37AF1C-A980-4245-817D-63B6B392B271}" type="presParOf" srcId="{B0F7D41E-14DB-FE40-A113-06924993E194}" destId="{E5813744-7A10-7344-A2AE-3EB0DBE8E56E}" srcOrd="1" destOrd="0" presId="urn:microsoft.com/office/officeart/2005/8/layout/cycle7"/>
    <dgm:cxn modelId="{F54E29A6-0BCB-254B-B5B5-F90046ADC32F}" type="presParOf" srcId="{E5813744-7A10-7344-A2AE-3EB0DBE8E56E}" destId="{C3858FA7-0A00-FA43-A8AB-217E7973A22C}" srcOrd="0" destOrd="0" presId="urn:microsoft.com/office/officeart/2005/8/layout/cycle7"/>
    <dgm:cxn modelId="{E6F8DBF7-B736-744F-BF96-9E98AB261593}" type="presParOf" srcId="{B0F7D41E-14DB-FE40-A113-06924993E194}" destId="{55EBF662-602E-9940-BA44-4BABD51D26B7}" srcOrd="2" destOrd="0" presId="urn:microsoft.com/office/officeart/2005/8/layout/cycle7"/>
    <dgm:cxn modelId="{B6639D37-ACDE-C741-9E74-F6216717A425}" type="presParOf" srcId="{B0F7D41E-14DB-FE40-A113-06924993E194}" destId="{531497AD-AECE-8949-90F5-4747A4E9C7BF}" srcOrd="3" destOrd="0" presId="urn:microsoft.com/office/officeart/2005/8/layout/cycle7"/>
    <dgm:cxn modelId="{2D2016D8-747A-2F4A-84D6-A8592632A1A8}" type="presParOf" srcId="{531497AD-AECE-8949-90F5-4747A4E9C7BF}" destId="{6999193B-4770-7E42-B654-5EFBE63640EE}" srcOrd="0" destOrd="0" presId="urn:microsoft.com/office/officeart/2005/8/layout/cycle7"/>
    <dgm:cxn modelId="{BB536E58-1EE3-9A45-8AC1-59ACCD809A68}" type="presParOf" srcId="{B0F7D41E-14DB-FE40-A113-06924993E194}" destId="{18DB394F-DA91-EB42-9795-D9D161F65ED5}" srcOrd="4" destOrd="0" presId="urn:microsoft.com/office/officeart/2005/8/layout/cycle7"/>
    <dgm:cxn modelId="{EA5B6661-50B3-5745-8F9C-374245322CF3}" type="presParOf" srcId="{B0F7D41E-14DB-FE40-A113-06924993E194}" destId="{0D05828F-3D68-8340-8C78-3D657FA9B143}" srcOrd="5" destOrd="0" presId="urn:microsoft.com/office/officeart/2005/8/layout/cycle7"/>
    <dgm:cxn modelId="{35B9D927-B891-294A-9FF7-C492AF0B7C9E}" type="presParOf" srcId="{0D05828F-3D68-8340-8C78-3D657FA9B143}" destId="{7233A552-A804-014C-A005-3A7BAEF38AC1}" srcOrd="0" destOrd="0" presId="urn:microsoft.com/office/officeart/2005/8/layout/cycle7"/>
    <dgm:cxn modelId="{2870D0FD-EB95-4C45-9689-0747B094FFD8}" type="presParOf" srcId="{B0F7D41E-14DB-FE40-A113-06924993E194}" destId="{6188AAF8-2A0D-0C48-94A3-E54B0D33416F}" srcOrd="6" destOrd="0" presId="urn:microsoft.com/office/officeart/2005/8/layout/cycle7"/>
    <dgm:cxn modelId="{9E34D518-BA2F-F347-98F9-41181545C3AF}" type="presParOf" srcId="{B0F7D41E-14DB-FE40-A113-06924993E194}" destId="{34B4B17A-E12C-A44E-AB47-DC31994B4262}" srcOrd="7" destOrd="0" presId="urn:microsoft.com/office/officeart/2005/8/layout/cycle7"/>
    <dgm:cxn modelId="{E1E0128A-87F0-5245-A4BE-616B8028777B}" type="presParOf" srcId="{34B4B17A-E12C-A44E-AB47-DC31994B4262}" destId="{B4094C4D-DAC8-764E-8E59-F6C9DA4C732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85B83-3DD1-F247-B65A-D5D968068E63}" type="doc">
      <dgm:prSet loTypeId="urn:microsoft.com/office/officeart/2005/8/layout/cycle7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AD9C11-4E96-3C46-9F9D-A80ADE446E13}">
      <dgm:prSet phldrT="[Text]"/>
      <dgm:spPr/>
      <dgm:t>
        <a:bodyPr/>
        <a:lstStyle/>
        <a:p>
          <a:r>
            <a:rPr lang="en-US" dirty="0" smtClean="0"/>
            <a:t>LPE</a:t>
          </a:r>
          <a:endParaRPr lang="en-US" dirty="0"/>
        </a:p>
      </dgm:t>
    </dgm:pt>
    <dgm:pt modelId="{17E47463-2B6F-AF48-BB7A-FF10370CFCD9}" type="parTrans" cxnId="{82D2DFE2-1704-F544-BAE9-1E78D980B9C1}">
      <dgm:prSet/>
      <dgm:spPr/>
      <dgm:t>
        <a:bodyPr/>
        <a:lstStyle/>
        <a:p>
          <a:endParaRPr lang="en-US"/>
        </a:p>
      </dgm:t>
    </dgm:pt>
    <dgm:pt modelId="{2E67BFCB-48AA-154A-8638-CE4CF4F190C0}" type="sibTrans" cxnId="{82D2DFE2-1704-F544-BAE9-1E78D980B9C1}">
      <dgm:prSet/>
      <dgm:spPr/>
      <dgm:t>
        <a:bodyPr/>
        <a:lstStyle/>
        <a:p>
          <a:r>
            <a:rPr lang="en-US" dirty="0" smtClean="0"/>
            <a:t>ADV</a:t>
          </a:r>
          <a:endParaRPr lang="en-US" dirty="0"/>
        </a:p>
      </dgm:t>
    </dgm:pt>
    <dgm:pt modelId="{7C6AE7C7-8702-4040-B1E4-225BD97D645B}">
      <dgm:prSet phldrT="[Text]"/>
      <dgm:spPr/>
      <dgm:t>
        <a:bodyPr/>
        <a:lstStyle/>
        <a:p>
          <a:r>
            <a:rPr lang="en-US" dirty="0" smtClean="0"/>
            <a:t>SPE</a:t>
          </a:r>
          <a:endParaRPr lang="en-US" dirty="0"/>
        </a:p>
      </dgm:t>
    </dgm:pt>
    <dgm:pt modelId="{1B03EAE3-EC56-EE44-80D0-F45EA75BAFB3}" type="parTrans" cxnId="{43AD8D71-7756-E546-8013-3DFAD3752142}">
      <dgm:prSet/>
      <dgm:spPr/>
      <dgm:t>
        <a:bodyPr/>
        <a:lstStyle/>
        <a:p>
          <a:endParaRPr lang="en-US"/>
        </a:p>
      </dgm:t>
    </dgm:pt>
    <dgm:pt modelId="{0BDF227E-0413-EE41-82B3-9F39309FA22B}" type="sibTrans" cxnId="{43AD8D71-7756-E546-8013-3DFAD3752142}">
      <dgm:prSet/>
      <dgm:spPr/>
      <dgm:t>
        <a:bodyPr/>
        <a:lstStyle/>
        <a:p>
          <a:r>
            <a:rPr lang="en-US" dirty="0" smtClean="0"/>
            <a:t>pressure</a:t>
          </a:r>
          <a:endParaRPr lang="en-US" dirty="0"/>
        </a:p>
      </dgm:t>
    </dgm:pt>
    <dgm:pt modelId="{86834842-9189-484E-9589-1A03EB0A0C8E}">
      <dgm:prSet phldrT="[Text]"/>
      <dgm:spPr/>
      <dgm:t>
        <a:bodyPr/>
        <a:lstStyle/>
        <a:p>
          <a:r>
            <a:rPr lang="en-US" dirty="0" smtClean="0"/>
            <a:t>SKE</a:t>
          </a:r>
          <a:endParaRPr lang="en-US" dirty="0"/>
        </a:p>
      </dgm:t>
    </dgm:pt>
    <dgm:pt modelId="{7E2E480C-878C-E642-9AEC-D8990D917D91}" type="parTrans" cxnId="{B07FFFF6-18E0-144C-BDC4-F98B7F851CEA}">
      <dgm:prSet/>
      <dgm:spPr/>
      <dgm:t>
        <a:bodyPr/>
        <a:lstStyle/>
        <a:p>
          <a:endParaRPr lang="en-US"/>
        </a:p>
      </dgm:t>
    </dgm:pt>
    <dgm:pt modelId="{6B8D89D7-5F69-BC40-81B0-07D64D2BB5C8}" type="sibTrans" cxnId="{B07FFFF6-18E0-144C-BDC4-F98B7F851CEA}">
      <dgm:prSet/>
      <dgm:spPr/>
      <dgm:t>
        <a:bodyPr/>
        <a:lstStyle/>
        <a:p>
          <a:r>
            <a:rPr lang="en-US" dirty="0" smtClean="0"/>
            <a:t>ADV</a:t>
          </a:r>
          <a:endParaRPr lang="en-US" dirty="0"/>
        </a:p>
      </dgm:t>
    </dgm:pt>
    <dgm:pt modelId="{B2048194-5D36-284E-BA46-C9DC1D6D5CD2}">
      <dgm:prSet phldrT="[Text]"/>
      <dgm:spPr/>
      <dgm:t>
        <a:bodyPr/>
        <a:lstStyle/>
        <a:p>
          <a:r>
            <a:rPr lang="en-US" dirty="0" smtClean="0"/>
            <a:t>LKE</a:t>
          </a:r>
          <a:endParaRPr lang="en-US" dirty="0"/>
        </a:p>
      </dgm:t>
    </dgm:pt>
    <dgm:pt modelId="{FB1DD08F-2DB1-4F49-9919-175B98A08E63}" type="parTrans" cxnId="{2DDDA6EF-F33B-0C49-AF9A-207438E1C1F4}">
      <dgm:prSet/>
      <dgm:spPr/>
      <dgm:t>
        <a:bodyPr/>
        <a:lstStyle/>
        <a:p>
          <a:endParaRPr lang="en-US"/>
        </a:p>
      </dgm:t>
    </dgm:pt>
    <dgm:pt modelId="{C2E27786-E848-344A-A643-37FC870BA7EB}" type="sibTrans" cxnId="{2DDDA6EF-F33B-0C49-AF9A-207438E1C1F4}">
      <dgm:prSet/>
      <dgm:spPr/>
      <dgm:t>
        <a:bodyPr/>
        <a:lstStyle/>
        <a:p>
          <a:r>
            <a:rPr lang="en-US" dirty="0" smtClean="0"/>
            <a:t>pressure</a:t>
          </a:r>
          <a:endParaRPr lang="en-US" dirty="0"/>
        </a:p>
      </dgm:t>
    </dgm:pt>
    <dgm:pt modelId="{B0F7D41E-14DB-FE40-A113-06924993E194}" type="pres">
      <dgm:prSet presAssocID="{07385B83-3DD1-F247-B65A-D5D968068E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1125B8-21CF-A649-A9F4-AAFC1E48A930}" type="pres">
      <dgm:prSet presAssocID="{00AD9C11-4E96-3C46-9F9D-A80ADE446E13}" presName="node" presStyleLbl="node1" presStyleIdx="0" presStyleCnt="4" custRadScaleRad="130495" custRadScaleInc="117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13744-7A10-7344-A2AE-3EB0DBE8E56E}" type="pres">
      <dgm:prSet presAssocID="{2E67BFCB-48AA-154A-8638-CE4CF4F190C0}" presName="sibTrans" presStyleLbl="sibTrans2D1" presStyleIdx="0" presStyleCnt="4" custScaleX="119143" custScaleY="165440"/>
      <dgm:spPr/>
      <dgm:t>
        <a:bodyPr/>
        <a:lstStyle/>
        <a:p>
          <a:endParaRPr lang="en-US"/>
        </a:p>
      </dgm:t>
    </dgm:pt>
    <dgm:pt modelId="{C3858FA7-0A00-FA43-A8AB-217E7973A22C}" type="pres">
      <dgm:prSet presAssocID="{2E67BFCB-48AA-154A-8638-CE4CF4F190C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5EBF662-602E-9940-BA44-4BABD51D26B7}" type="pres">
      <dgm:prSet presAssocID="{7C6AE7C7-8702-4040-B1E4-225BD97D645B}" presName="node" presStyleLbl="node1" presStyleIdx="1" presStyleCnt="4" custRadScaleRad="123628" custRadScaleInc="75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497AD-AECE-8949-90F5-4747A4E9C7BF}" type="pres">
      <dgm:prSet presAssocID="{0BDF227E-0413-EE41-82B3-9F39309FA22B}" presName="sibTrans" presStyleLbl="sibTrans2D1" presStyleIdx="1" presStyleCnt="4" custScaleX="131772" custScaleY="218929"/>
      <dgm:spPr/>
      <dgm:t>
        <a:bodyPr/>
        <a:lstStyle/>
        <a:p>
          <a:endParaRPr lang="en-US"/>
        </a:p>
      </dgm:t>
    </dgm:pt>
    <dgm:pt modelId="{6999193B-4770-7E42-B654-5EFBE63640EE}" type="pres">
      <dgm:prSet presAssocID="{0BDF227E-0413-EE41-82B3-9F39309FA22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8DB394F-DA91-EB42-9795-D9D161F65ED5}" type="pres">
      <dgm:prSet presAssocID="{86834842-9189-484E-9589-1A03EB0A0C8E}" presName="node" presStyleLbl="node1" presStyleIdx="2" presStyleCnt="4" custRadScaleRad="132128" custRadScaleInc="13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5828F-3D68-8340-8C78-3D657FA9B143}" type="pres">
      <dgm:prSet presAssocID="{6B8D89D7-5F69-BC40-81B0-07D64D2BB5C8}" presName="sibTrans" presStyleLbl="sibTrans2D1" presStyleIdx="2" presStyleCnt="4" custScaleX="122524" custScaleY="226259"/>
      <dgm:spPr/>
      <dgm:t>
        <a:bodyPr/>
        <a:lstStyle/>
        <a:p>
          <a:endParaRPr lang="en-US"/>
        </a:p>
      </dgm:t>
    </dgm:pt>
    <dgm:pt modelId="{7233A552-A804-014C-A005-3A7BAEF38AC1}" type="pres">
      <dgm:prSet presAssocID="{6B8D89D7-5F69-BC40-81B0-07D64D2BB5C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188AAF8-2A0D-0C48-94A3-E54B0D33416F}" type="pres">
      <dgm:prSet presAssocID="{B2048194-5D36-284E-BA46-C9DC1D6D5CD2}" presName="node" presStyleLbl="node1" presStyleIdx="3" presStyleCnt="4" custRadScaleRad="139905" custRadScaleInc="7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B17A-E12C-A44E-AB47-DC31994B4262}" type="pres">
      <dgm:prSet presAssocID="{C2E27786-E848-344A-A643-37FC870BA7EB}" presName="sibTrans" presStyleLbl="sibTrans2D1" presStyleIdx="3" presStyleCnt="4" custScaleX="129159" custScaleY="212173" custLinFactNeighborX="-865" custLinFactNeighborY="0"/>
      <dgm:spPr/>
      <dgm:t>
        <a:bodyPr/>
        <a:lstStyle/>
        <a:p>
          <a:endParaRPr lang="en-US"/>
        </a:p>
      </dgm:t>
    </dgm:pt>
    <dgm:pt modelId="{B4094C4D-DAC8-764E-8E59-F6C9DA4C732A}" type="pres">
      <dgm:prSet presAssocID="{C2E27786-E848-344A-A643-37FC870BA7E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DDDA6EF-F33B-0C49-AF9A-207438E1C1F4}" srcId="{07385B83-3DD1-F247-B65A-D5D968068E63}" destId="{B2048194-5D36-284E-BA46-C9DC1D6D5CD2}" srcOrd="3" destOrd="0" parTransId="{FB1DD08F-2DB1-4F49-9919-175B98A08E63}" sibTransId="{C2E27786-E848-344A-A643-37FC870BA7EB}"/>
    <dgm:cxn modelId="{A23FF24B-C19B-1F45-BCB4-0FA8D1FF779F}" type="presOf" srcId="{C2E27786-E848-344A-A643-37FC870BA7EB}" destId="{B4094C4D-DAC8-764E-8E59-F6C9DA4C732A}" srcOrd="1" destOrd="0" presId="urn:microsoft.com/office/officeart/2005/8/layout/cycle7"/>
    <dgm:cxn modelId="{82D2DFE2-1704-F544-BAE9-1E78D980B9C1}" srcId="{07385B83-3DD1-F247-B65A-D5D968068E63}" destId="{00AD9C11-4E96-3C46-9F9D-A80ADE446E13}" srcOrd="0" destOrd="0" parTransId="{17E47463-2B6F-AF48-BB7A-FF10370CFCD9}" sibTransId="{2E67BFCB-48AA-154A-8638-CE4CF4F190C0}"/>
    <dgm:cxn modelId="{5BA2410C-1477-9847-9356-E9A6C5D97181}" type="presOf" srcId="{2E67BFCB-48AA-154A-8638-CE4CF4F190C0}" destId="{C3858FA7-0A00-FA43-A8AB-217E7973A22C}" srcOrd="1" destOrd="0" presId="urn:microsoft.com/office/officeart/2005/8/layout/cycle7"/>
    <dgm:cxn modelId="{F3F11509-3D3D-9442-91F2-ACEDDDAE0107}" type="presOf" srcId="{6B8D89D7-5F69-BC40-81B0-07D64D2BB5C8}" destId="{0D05828F-3D68-8340-8C78-3D657FA9B143}" srcOrd="0" destOrd="0" presId="urn:microsoft.com/office/officeart/2005/8/layout/cycle7"/>
    <dgm:cxn modelId="{51DAADB9-0838-314F-A4B2-9EB5F76EFF59}" type="presOf" srcId="{7C6AE7C7-8702-4040-B1E4-225BD97D645B}" destId="{55EBF662-602E-9940-BA44-4BABD51D26B7}" srcOrd="0" destOrd="0" presId="urn:microsoft.com/office/officeart/2005/8/layout/cycle7"/>
    <dgm:cxn modelId="{B92471F9-5F3B-DF46-A9C4-26B15824BD6E}" type="presOf" srcId="{0BDF227E-0413-EE41-82B3-9F39309FA22B}" destId="{531497AD-AECE-8949-90F5-4747A4E9C7BF}" srcOrd="0" destOrd="0" presId="urn:microsoft.com/office/officeart/2005/8/layout/cycle7"/>
    <dgm:cxn modelId="{8CA67E54-BE54-174F-99A9-242BAC8D8092}" type="presOf" srcId="{C2E27786-E848-344A-A643-37FC870BA7EB}" destId="{34B4B17A-E12C-A44E-AB47-DC31994B4262}" srcOrd="0" destOrd="0" presId="urn:microsoft.com/office/officeart/2005/8/layout/cycle7"/>
    <dgm:cxn modelId="{257CE748-3332-BE44-9903-8AED7DE94DDD}" type="presOf" srcId="{6B8D89D7-5F69-BC40-81B0-07D64D2BB5C8}" destId="{7233A552-A804-014C-A005-3A7BAEF38AC1}" srcOrd="1" destOrd="0" presId="urn:microsoft.com/office/officeart/2005/8/layout/cycle7"/>
    <dgm:cxn modelId="{6218DA4C-58DC-E145-B4B2-6562392624AC}" type="presOf" srcId="{07385B83-3DD1-F247-B65A-D5D968068E63}" destId="{B0F7D41E-14DB-FE40-A113-06924993E194}" srcOrd="0" destOrd="0" presId="urn:microsoft.com/office/officeart/2005/8/layout/cycle7"/>
    <dgm:cxn modelId="{43AD8D71-7756-E546-8013-3DFAD3752142}" srcId="{07385B83-3DD1-F247-B65A-D5D968068E63}" destId="{7C6AE7C7-8702-4040-B1E4-225BD97D645B}" srcOrd="1" destOrd="0" parTransId="{1B03EAE3-EC56-EE44-80D0-F45EA75BAFB3}" sibTransId="{0BDF227E-0413-EE41-82B3-9F39309FA22B}"/>
    <dgm:cxn modelId="{2E901A5C-06EB-C945-B6CE-56C78098366A}" type="presOf" srcId="{B2048194-5D36-284E-BA46-C9DC1D6D5CD2}" destId="{6188AAF8-2A0D-0C48-94A3-E54B0D33416F}" srcOrd="0" destOrd="0" presId="urn:microsoft.com/office/officeart/2005/8/layout/cycle7"/>
    <dgm:cxn modelId="{4EBB1653-3C33-2940-989D-18BCCA3A6F33}" type="presOf" srcId="{2E67BFCB-48AA-154A-8638-CE4CF4F190C0}" destId="{E5813744-7A10-7344-A2AE-3EB0DBE8E56E}" srcOrd="0" destOrd="0" presId="urn:microsoft.com/office/officeart/2005/8/layout/cycle7"/>
    <dgm:cxn modelId="{51529F1B-8890-BE42-8E9F-F25D477CFE6A}" type="presOf" srcId="{86834842-9189-484E-9589-1A03EB0A0C8E}" destId="{18DB394F-DA91-EB42-9795-D9D161F65ED5}" srcOrd="0" destOrd="0" presId="urn:microsoft.com/office/officeart/2005/8/layout/cycle7"/>
    <dgm:cxn modelId="{4EFA92A8-E34F-1A46-B027-8606202126D3}" type="presOf" srcId="{0BDF227E-0413-EE41-82B3-9F39309FA22B}" destId="{6999193B-4770-7E42-B654-5EFBE63640EE}" srcOrd="1" destOrd="0" presId="urn:microsoft.com/office/officeart/2005/8/layout/cycle7"/>
    <dgm:cxn modelId="{EF32ADF9-02AC-D243-A855-EEF71E53B6F2}" type="presOf" srcId="{00AD9C11-4E96-3C46-9F9D-A80ADE446E13}" destId="{561125B8-21CF-A649-A9F4-AAFC1E48A930}" srcOrd="0" destOrd="0" presId="urn:microsoft.com/office/officeart/2005/8/layout/cycle7"/>
    <dgm:cxn modelId="{B07FFFF6-18E0-144C-BDC4-F98B7F851CEA}" srcId="{07385B83-3DD1-F247-B65A-D5D968068E63}" destId="{86834842-9189-484E-9589-1A03EB0A0C8E}" srcOrd="2" destOrd="0" parTransId="{7E2E480C-878C-E642-9AEC-D8990D917D91}" sibTransId="{6B8D89D7-5F69-BC40-81B0-07D64D2BB5C8}"/>
    <dgm:cxn modelId="{725980DA-2089-934A-B8DA-E22961E75DCB}" type="presParOf" srcId="{B0F7D41E-14DB-FE40-A113-06924993E194}" destId="{561125B8-21CF-A649-A9F4-AAFC1E48A930}" srcOrd="0" destOrd="0" presId="urn:microsoft.com/office/officeart/2005/8/layout/cycle7"/>
    <dgm:cxn modelId="{13646EE6-0FE9-B442-B8F0-B1D209773590}" type="presParOf" srcId="{B0F7D41E-14DB-FE40-A113-06924993E194}" destId="{E5813744-7A10-7344-A2AE-3EB0DBE8E56E}" srcOrd="1" destOrd="0" presId="urn:microsoft.com/office/officeart/2005/8/layout/cycle7"/>
    <dgm:cxn modelId="{7723905F-9F92-5F4B-AF88-90E7BB7D7DA2}" type="presParOf" srcId="{E5813744-7A10-7344-A2AE-3EB0DBE8E56E}" destId="{C3858FA7-0A00-FA43-A8AB-217E7973A22C}" srcOrd="0" destOrd="0" presId="urn:microsoft.com/office/officeart/2005/8/layout/cycle7"/>
    <dgm:cxn modelId="{A00BB2AA-D7DD-964A-BBE7-EB2232BC252B}" type="presParOf" srcId="{B0F7D41E-14DB-FE40-A113-06924993E194}" destId="{55EBF662-602E-9940-BA44-4BABD51D26B7}" srcOrd="2" destOrd="0" presId="urn:microsoft.com/office/officeart/2005/8/layout/cycle7"/>
    <dgm:cxn modelId="{D19B7358-02BA-C94E-875A-17E9A68F1100}" type="presParOf" srcId="{B0F7D41E-14DB-FE40-A113-06924993E194}" destId="{531497AD-AECE-8949-90F5-4747A4E9C7BF}" srcOrd="3" destOrd="0" presId="urn:microsoft.com/office/officeart/2005/8/layout/cycle7"/>
    <dgm:cxn modelId="{EE8A96CA-5CF7-ED48-9739-B43282EB49D4}" type="presParOf" srcId="{531497AD-AECE-8949-90F5-4747A4E9C7BF}" destId="{6999193B-4770-7E42-B654-5EFBE63640EE}" srcOrd="0" destOrd="0" presId="urn:microsoft.com/office/officeart/2005/8/layout/cycle7"/>
    <dgm:cxn modelId="{991C46C0-DED0-3A40-A6FF-71E9659B3B42}" type="presParOf" srcId="{B0F7D41E-14DB-FE40-A113-06924993E194}" destId="{18DB394F-DA91-EB42-9795-D9D161F65ED5}" srcOrd="4" destOrd="0" presId="urn:microsoft.com/office/officeart/2005/8/layout/cycle7"/>
    <dgm:cxn modelId="{0FB88A6E-6FDC-1749-A085-30D50FEBDFC9}" type="presParOf" srcId="{B0F7D41E-14DB-FE40-A113-06924993E194}" destId="{0D05828F-3D68-8340-8C78-3D657FA9B143}" srcOrd="5" destOrd="0" presId="urn:microsoft.com/office/officeart/2005/8/layout/cycle7"/>
    <dgm:cxn modelId="{32A27748-6ED2-4549-849F-E1E5EAB0D3BF}" type="presParOf" srcId="{0D05828F-3D68-8340-8C78-3D657FA9B143}" destId="{7233A552-A804-014C-A005-3A7BAEF38AC1}" srcOrd="0" destOrd="0" presId="urn:microsoft.com/office/officeart/2005/8/layout/cycle7"/>
    <dgm:cxn modelId="{CFAC5DEC-F754-594F-8833-678E4EEDE47E}" type="presParOf" srcId="{B0F7D41E-14DB-FE40-A113-06924993E194}" destId="{6188AAF8-2A0D-0C48-94A3-E54B0D33416F}" srcOrd="6" destOrd="0" presId="urn:microsoft.com/office/officeart/2005/8/layout/cycle7"/>
    <dgm:cxn modelId="{DE20A671-F80F-574B-A59C-6553A623D035}" type="presParOf" srcId="{B0F7D41E-14DB-FE40-A113-06924993E194}" destId="{34B4B17A-E12C-A44E-AB47-DC31994B4262}" srcOrd="7" destOrd="0" presId="urn:microsoft.com/office/officeart/2005/8/layout/cycle7"/>
    <dgm:cxn modelId="{D0713833-405F-B047-89B2-A7AB5D6D1A24}" type="presParOf" srcId="{34B4B17A-E12C-A44E-AB47-DC31994B4262}" destId="{B4094C4D-DAC8-764E-8E59-F6C9DA4C732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125B8-21CF-A649-A9F4-AAFC1E48A930}">
      <dsp:nvSpPr>
        <dsp:cNvPr id="0" name=""/>
        <dsp:cNvSpPr/>
      </dsp:nvSpPr>
      <dsp:spPr>
        <a:xfrm>
          <a:off x="3885739" y="343585"/>
          <a:ext cx="1675804" cy="83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LPE</a:t>
          </a:r>
          <a:endParaRPr lang="en-US" sz="3600" kern="1200" dirty="0"/>
        </a:p>
      </dsp:txBody>
      <dsp:txXfrm>
        <a:off x="3910280" y="368126"/>
        <a:ext cx="1626722" cy="788820"/>
      </dsp:txXfrm>
    </dsp:sp>
    <dsp:sp modelId="{E5813744-7A10-7344-A2AE-3EB0DBE8E56E}">
      <dsp:nvSpPr>
        <dsp:cNvPr id="0" name=""/>
        <dsp:cNvSpPr/>
      </dsp:nvSpPr>
      <dsp:spPr>
        <a:xfrm rot="5431761">
          <a:off x="3978008" y="1709622"/>
          <a:ext cx="1469284" cy="485178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</a:t>
          </a:r>
          <a:endParaRPr lang="en-US" sz="2000" kern="1200" dirty="0"/>
        </a:p>
      </dsp:txBody>
      <dsp:txXfrm rot="10800000">
        <a:off x="4123561" y="1806658"/>
        <a:ext cx="1178178" cy="291106"/>
      </dsp:txXfrm>
    </dsp:sp>
    <dsp:sp modelId="{55EBF662-602E-9940-BA44-4BABD51D26B7}">
      <dsp:nvSpPr>
        <dsp:cNvPr id="0" name=""/>
        <dsp:cNvSpPr/>
      </dsp:nvSpPr>
      <dsp:spPr>
        <a:xfrm>
          <a:off x="3863756" y="2722935"/>
          <a:ext cx="1675804" cy="83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SPE</a:t>
          </a:r>
          <a:endParaRPr lang="en-US" sz="3600" kern="1200" dirty="0"/>
        </a:p>
      </dsp:txBody>
      <dsp:txXfrm>
        <a:off x="3888297" y="2747476"/>
        <a:ext cx="1626722" cy="788820"/>
      </dsp:txXfrm>
    </dsp:sp>
    <dsp:sp modelId="{531497AD-AECE-8949-90F5-4747A4E9C7BF}">
      <dsp:nvSpPr>
        <dsp:cNvPr id="0" name=""/>
        <dsp:cNvSpPr/>
      </dsp:nvSpPr>
      <dsp:spPr>
        <a:xfrm rot="10832049">
          <a:off x="2144450" y="2804599"/>
          <a:ext cx="1625026" cy="642043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pressure</a:t>
          </a:r>
          <a:endParaRPr lang="en-US" sz="2000" kern="1200" dirty="0"/>
        </a:p>
      </dsp:txBody>
      <dsp:txXfrm rot="10800000">
        <a:off x="2337063" y="2933008"/>
        <a:ext cx="1239800" cy="385225"/>
      </dsp:txXfrm>
    </dsp:sp>
    <dsp:sp modelId="{18DB394F-DA91-EB42-9795-D9D161F65ED5}">
      <dsp:nvSpPr>
        <dsp:cNvPr id="0" name=""/>
        <dsp:cNvSpPr/>
      </dsp:nvSpPr>
      <dsp:spPr>
        <a:xfrm>
          <a:off x="374365" y="2690404"/>
          <a:ext cx="1675804" cy="83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SKE</a:t>
          </a:r>
          <a:endParaRPr lang="en-US" sz="3600" kern="1200" dirty="0"/>
        </a:p>
      </dsp:txBody>
      <dsp:txXfrm>
        <a:off x="398906" y="2714945"/>
        <a:ext cx="1626722" cy="788820"/>
      </dsp:txXfrm>
    </dsp:sp>
    <dsp:sp modelId="{0D05828F-3D68-8340-8C78-3D657FA9B143}">
      <dsp:nvSpPr>
        <dsp:cNvPr id="0" name=""/>
        <dsp:cNvSpPr/>
      </dsp:nvSpPr>
      <dsp:spPr>
        <a:xfrm rot="16216217">
          <a:off x="462440" y="1577246"/>
          <a:ext cx="1510979" cy="663540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</a:t>
          </a:r>
          <a:endParaRPr lang="en-US" sz="2000" kern="1200" dirty="0"/>
        </a:p>
      </dsp:txBody>
      <dsp:txXfrm>
        <a:off x="661502" y="1709954"/>
        <a:ext cx="1112855" cy="398124"/>
      </dsp:txXfrm>
    </dsp:sp>
    <dsp:sp modelId="{6188AAF8-2A0D-0C48-94A3-E54B0D33416F}">
      <dsp:nvSpPr>
        <dsp:cNvPr id="0" name=""/>
        <dsp:cNvSpPr/>
      </dsp:nvSpPr>
      <dsp:spPr>
        <a:xfrm>
          <a:off x="385690" y="289727"/>
          <a:ext cx="1675804" cy="83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LKE</a:t>
          </a:r>
          <a:endParaRPr lang="en-US" sz="3600" kern="1200" dirty="0"/>
        </a:p>
      </dsp:txBody>
      <dsp:txXfrm>
        <a:off x="410231" y="314268"/>
        <a:ext cx="1626722" cy="788820"/>
      </dsp:txXfrm>
    </dsp:sp>
    <dsp:sp modelId="{34B4B17A-E12C-A44E-AB47-DC31994B4262}">
      <dsp:nvSpPr>
        <dsp:cNvPr id="0" name=""/>
        <dsp:cNvSpPr/>
      </dsp:nvSpPr>
      <dsp:spPr>
        <a:xfrm rot="52896">
          <a:off x="2166548" y="424492"/>
          <a:ext cx="1592802" cy="622230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pressure</a:t>
          </a:r>
          <a:endParaRPr lang="en-US" sz="2000" kern="1200" dirty="0"/>
        </a:p>
      </dsp:txBody>
      <dsp:txXfrm>
        <a:off x="2353217" y="548938"/>
        <a:ext cx="1219464" cy="373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125B8-21CF-A649-A9F4-AAFC1E48A930}">
      <dsp:nvSpPr>
        <dsp:cNvPr id="0" name=""/>
        <dsp:cNvSpPr/>
      </dsp:nvSpPr>
      <dsp:spPr>
        <a:xfrm>
          <a:off x="2882358" y="251299"/>
          <a:ext cx="1229835" cy="614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LPE</a:t>
          </a:r>
          <a:endParaRPr lang="en-US" sz="2600" kern="1200" dirty="0"/>
        </a:p>
      </dsp:txBody>
      <dsp:txXfrm>
        <a:off x="2900368" y="269309"/>
        <a:ext cx="1193815" cy="578897"/>
      </dsp:txXfrm>
    </dsp:sp>
    <dsp:sp modelId="{E5813744-7A10-7344-A2AE-3EB0DBE8E56E}">
      <dsp:nvSpPr>
        <dsp:cNvPr id="0" name=""/>
        <dsp:cNvSpPr/>
      </dsp:nvSpPr>
      <dsp:spPr>
        <a:xfrm rot="5431761">
          <a:off x="2951125" y="1252709"/>
          <a:ext cx="1076190" cy="356061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ADV</a:t>
          </a:r>
          <a:endParaRPr lang="en-US" sz="1500" kern="1200" dirty="0"/>
        </a:p>
      </dsp:txBody>
      <dsp:txXfrm rot="10800000">
        <a:off x="3057943" y="1323921"/>
        <a:ext cx="862554" cy="213637"/>
      </dsp:txXfrm>
    </dsp:sp>
    <dsp:sp modelId="{55EBF662-602E-9940-BA44-4BABD51D26B7}">
      <dsp:nvSpPr>
        <dsp:cNvPr id="0" name=""/>
        <dsp:cNvSpPr/>
      </dsp:nvSpPr>
      <dsp:spPr>
        <a:xfrm>
          <a:off x="2866246" y="1995263"/>
          <a:ext cx="1229835" cy="614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</a:t>
          </a:r>
          <a:endParaRPr lang="en-US" sz="2600" kern="1200" dirty="0"/>
        </a:p>
      </dsp:txBody>
      <dsp:txXfrm>
        <a:off x="2884256" y="2013273"/>
        <a:ext cx="1193815" cy="578897"/>
      </dsp:txXfrm>
    </dsp:sp>
    <dsp:sp modelId="{531497AD-AECE-8949-90F5-4747A4E9C7BF}">
      <dsp:nvSpPr>
        <dsp:cNvPr id="0" name=""/>
        <dsp:cNvSpPr/>
      </dsp:nvSpPr>
      <dsp:spPr>
        <a:xfrm rot="10832049">
          <a:off x="1607242" y="2055209"/>
          <a:ext cx="1190264" cy="471181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pressure</a:t>
          </a:r>
          <a:endParaRPr lang="en-US" sz="1500" kern="1200" dirty="0"/>
        </a:p>
      </dsp:txBody>
      <dsp:txXfrm rot="10800000">
        <a:off x="1748596" y="2149445"/>
        <a:ext cx="907556" cy="282709"/>
      </dsp:txXfrm>
    </dsp:sp>
    <dsp:sp modelId="{18DB394F-DA91-EB42-9795-D9D161F65ED5}">
      <dsp:nvSpPr>
        <dsp:cNvPr id="0" name=""/>
        <dsp:cNvSpPr/>
      </dsp:nvSpPr>
      <dsp:spPr>
        <a:xfrm>
          <a:off x="308668" y="1971419"/>
          <a:ext cx="1229835" cy="614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SKE</a:t>
          </a:r>
          <a:endParaRPr lang="en-US" sz="2600" kern="1200" dirty="0"/>
        </a:p>
      </dsp:txBody>
      <dsp:txXfrm>
        <a:off x="326678" y="1989429"/>
        <a:ext cx="1193815" cy="578897"/>
      </dsp:txXfrm>
    </dsp:sp>
    <dsp:sp modelId="{0D05828F-3D68-8340-8C78-3D657FA9B143}">
      <dsp:nvSpPr>
        <dsp:cNvPr id="0" name=""/>
        <dsp:cNvSpPr/>
      </dsp:nvSpPr>
      <dsp:spPr>
        <a:xfrm rot="16216217">
          <a:off x="374371" y="1155601"/>
          <a:ext cx="1106729" cy="486957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ADV</a:t>
          </a:r>
          <a:endParaRPr lang="en-US" sz="1500" kern="1200" dirty="0"/>
        </a:p>
      </dsp:txBody>
      <dsp:txXfrm>
        <a:off x="520458" y="1252992"/>
        <a:ext cx="814555" cy="292175"/>
      </dsp:txXfrm>
    </dsp:sp>
    <dsp:sp modelId="{6188AAF8-2A0D-0C48-94A3-E54B0D33416F}">
      <dsp:nvSpPr>
        <dsp:cNvPr id="0" name=""/>
        <dsp:cNvSpPr/>
      </dsp:nvSpPr>
      <dsp:spPr>
        <a:xfrm>
          <a:off x="316968" y="211823"/>
          <a:ext cx="1229835" cy="614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LKE</a:t>
          </a:r>
          <a:endParaRPr lang="en-US" sz="2600" kern="1200" dirty="0"/>
        </a:p>
      </dsp:txBody>
      <dsp:txXfrm>
        <a:off x="334978" y="229833"/>
        <a:ext cx="1193815" cy="578897"/>
      </dsp:txXfrm>
    </dsp:sp>
    <dsp:sp modelId="{34B4B17A-E12C-A44E-AB47-DC31994B4262}">
      <dsp:nvSpPr>
        <dsp:cNvPr id="0" name=""/>
        <dsp:cNvSpPr/>
      </dsp:nvSpPr>
      <dsp:spPr>
        <a:xfrm rot="52896">
          <a:off x="1623436" y="310699"/>
          <a:ext cx="1166662" cy="456641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pressure</a:t>
          </a:r>
          <a:endParaRPr lang="en-US" sz="1500" kern="1200" dirty="0"/>
        </a:p>
      </dsp:txBody>
      <dsp:txXfrm>
        <a:off x="1760428" y="402027"/>
        <a:ext cx="892678" cy="273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48306-3481-4268-B8CE-4C9ADC01DFB8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4F2B-E88B-42B8-BFDC-D4798ED3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3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251E-A2FE-7D43-AAD9-4827ABD88EC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5C8F-36A1-8641-A998-7901DB21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0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2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20.emf"/><Relationship Id="rId19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1.emf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7505" y="1803901"/>
            <a:ext cx="6498158" cy="1724867"/>
          </a:xfrm>
          <a:prstGeom prst="rect">
            <a:avLst/>
          </a:prstGeom>
          <a:noFill/>
          <a:ln w="25400" cap="flat" cmpd="dbl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Mesoscale</a:t>
            </a:r>
            <a:r>
              <a:rPr lang="en-US" sz="3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 Predictability</a:t>
            </a:r>
            <a:r>
              <a:rPr lang="en-US" sz="3600" dirty="0" smtClean="0">
                <a:solidFill>
                  <a:schemeClr val="tx1"/>
                </a:solidFill>
                <a:latin typeface="Helvetica Neue"/>
                <a:cs typeface="Helvetica Neue"/>
              </a:rPr>
              <a:t>: </a:t>
            </a:r>
            <a:br>
              <a:rPr lang="en-US" sz="3600" dirty="0" smtClean="0">
                <a:solidFill>
                  <a:schemeClr val="tx1"/>
                </a:solidFill>
                <a:latin typeface="Helvetica Neue"/>
                <a:cs typeface="Helvetica Neue"/>
              </a:rPr>
            </a:br>
            <a:r>
              <a:rPr lang="en-US" sz="3200" dirty="0" smtClean="0">
                <a:solidFill>
                  <a:schemeClr val="tx1"/>
                </a:solidFill>
                <a:latin typeface="Helvetica Neue"/>
                <a:cs typeface="Helvetica Neue"/>
              </a:rPr>
              <a:t>Energy transfer within moist </a:t>
            </a:r>
            <a:r>
              <a:rPr lang="en-US" sz="32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baroclinic</a:t>
            </a:r>
            <a:r>
              <a:rPr lang="en-US" sz="3200" dirty="0" smtClean="0">
                <a:solidFill>
                  <a:schemeClr val="tx1"/>
                </a:solidFill>
                <a:latin typeface="Helvetica Neue"/>
                <a:cs typeface="Helvetica Neue"/>
              </a:rPr>
              <a:t> waves</a:t>
            </a:r>
            <a:endParaRPr lang="en-US" sz="32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34378" y="4134374"/>
            <a:ext cx="4640630" cy="110759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Helvetica Neue"/>
              <a:cs typeface="Helvetica Neue"/>
            </a:endParaRPr>
          </a:p>
          <a:p>
            <a:pPr marL="0" indent="0" algn="ctr">
              <a:buNone/>
            </a:pPr>
            <a:r>
              <a:rPr lang="en-US" sz="7200" b="1" dirty="0" smtClean="0">
                <a:latin typeface="Helvetica Neue"/>
                <a:cs typeface="Helvetica Neue"/>
              </a:rPr>
              <a:t>Y. </a:t>
            </a:r>
            <a:r>
              <a:rPr lang="en-US" sz="7200" b="1" dirty="0" err="1" smtClean="0">
                <a:latin typeface="Helvetica Neue"/>
                <a:cs typeface="Helvetica Neue"/>
              </a:rPr>
              <a:t>Qiang</a:t>
            </a:r>
            <a:r>
              <a:rPr lang="en-US" sz="7200" b="1" dirty="0" smtClean="0">
                <a:latin typeface="Helvetica Neue"/>
                <a:cs typeface="Helvetica Neue"/>
              </a:rPr>
              <a:t> Sun,  </a:t>
            </a:r>
            <a:r>
              <a:rPr lang="en-US" sz="7200" b="1" dirty="0" err="1" smtClean="0">
                <a:latin typeface="Helvetica Neue"/>
                <a:cs typeface="Helvetica Neue"/>
              </a:rPr>
              <a:t>Fuqing</a:t>
            </a:r>
            <a:r>
              <a:rPr lang="en-US" sz="7200" b="1" dirty="0" smtClean="0">
                <a:latin typeface="Helvetica Neue"/>
                <a:cs typeface="Helvetica Neue"/>
              </a:rPr>
              <a:t> Zhang</a:t>
            </a:r>
          </a:p>
          <a:p>
            <a:pPr marL="0" indent="0" algn="ctr">
              <a:buNone/>
            </a:pPr>
            <a:r>
              <a:rPr lang="en-US" sz="7200" dirty="0" smtClean="0">
                <a:latin typeface="Helvetica Neue"/>
                <a:cs typeface="Helvetica Neue"/>
              </a:rPr>
              <a:t>Penn State University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237" y="56700"/>
            <a:ext cx="8850136" cy="1224745"/>
            <a:chOff x="187557" y="0"/>
            <a:chExt cx="8965700" cy="1314786"/>
          </a:xfrm>
        </p:grpSpPr>
        <p:pic>
          <p:nvPicPr>
            <p:cNvPr id="5" name="Picture 4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0093" y="0"/>
              <a:ext cx="2403164" cy="1314786"/>
            </a:xfrm>
            <a:prstGeom prst="rect">
              <a:avLst/>
            </a:prstGeom>
          </p:spPr>
        </p:pic>
        <p:pic>
          <p:nvPicPr>
            <p:cNvPr id="6" name="Picture 5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7557" y="521292"/>
              <a:ext cx="7398665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0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07350592"/>
              </p:ext>
            </p:extLst>
          </p:nvPr>
        </p:nvGraphicFramePr>
        <p:xfrm>
          <a:off x="1385253" y="13543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11" name="Picture 10" descr="penn-state-shield-logo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12" name="Picture 11" descr="penn-state-shield-logo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115001" y="699923"/>
            <a:ext cx="213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Energy Cycle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93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15" name="Picture 14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16" name="Picture 15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pic>
        <p:nvPicPr>
          <p:cNvPr id="5" name="Picture 4" descr="plotdkebudge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r="22348"/>
          <a:stretch/>
        </p:blipFill>
        <p:spPr>
          <a:xfrm rot="16200000">
            <a:off x="2644252" y="-210717"/>
            <a:ext cx="3692461" cy="86601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38664" y="1167841"/>
            <a:ext cx="428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Total Kinetic Energy Budget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356" y="6189675"/>
            <a:ext cx="641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Advection has nearly zero contribution to the Total Kinetic Energy!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84408351"/>
              </p:ext>
            </p:extLst>
          </p:nvPr>
        </p:nvGraphicFramePr>
        <p:xfrm>
          <a:off x="798245" y="2144047"/>
          <a:ext cx="4538202" cy="29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11" name="Picture 10" descr="penn-state-shield-logo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12" name="Picture 11" descr="penn-state-shield-logo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115001" y="699923"/>
            <a:ext cx="297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Error Energy Cycle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36939" y="1845235"/>
            <a:ext cx="2332922" cy="3618754"/>
          </a:xfrm>
          <a:prstGeom prst="roundRect">
            <a:avLst>
              <a:gd name="adj" fmla="val 19869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system</a:t>
            </a:r>
            <a:endParaRPr lang="en-US" sz="2800" dirty="0">
              <a:latin typeface="Arial"/>
              <a:cs typeface="Arial"/>
            </a:endParaRPr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1718336" y="1845235"/>
            <a:ext cx="4369654" cy="47055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1718336" y="4780990"/>
            <a:ext cx="4482614" cy="682999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7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15" name="Picture 14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16" name="Picture 15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pic>
        <p:nvPicPr>
          <p:cNvPr id="5" name="Picture 4" descr="plotdkebudge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4" r="21140"/>
          <a:stretch/>
        </p:blipFill>
        <p:spPr>
          <a:xfrm rot="16200000">
            <a:off x="2935839" y="-1276096"/>
            <a:ext cx="3062822" cy="6858000"/>
          </a:xfrm>
          <a:prstGeom prst="rect">
            <a:avLst/>
          </a:prstGeom>
        </p:spPr>
      </p:pic>
      <p:pic>
        <p:nvPicPr>
          <p:cNvPr id="17" name="Picture 16" descr="dhdh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02" y="3959258"/>
            <a:ext cx="3560490" cy="2898742"/>
          </a:xfrm>
          <a:prstGeom prst="rect">
            <a:avLst/>
          </a:prstGeom>
        </p:spPr>
      </p:pic>
      <p:pic>
        <p:nvPicPr>
          <p:cNvPr id="18" name="Picture 17" descr="draw_dte_spec_ran_1mi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03" y="3959258"/>
            <a:ext cx="3560491" cy="28987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237058" y="5155373"/>
            <a:ext cx="76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47687" y="4727629"/>
            <a:ext cx="544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36h</a:t>
            </a:r>
          </a:p>
          <a:p>
            <a:r>
              <a:rPr lang="en-US" sz="1600" dirty="0" smtClean="0"/>
              <a:t>24h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12h</a:t>
            </a:r>
          </a:p>
          <a:p>
            <a:r>
              <a:rPr lang="en-US" sz="1600" dirty="0" smtClean="0"/>
              <a:t> 6h</a:t>
            </a:r>
          </a:p>
          <a:p>
            <a:r>
              <a:rPr lang="en-US" sz="1600" dirty="0" smtClean="0"/>
              <a:t> 3h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366131" y="4140679"/>
            <a:ext cx="14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DKE spectrum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87222" y="4140679"/>
            <a:ext cx="14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DPE spectrum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07" y="2102447"/>
            <a:ext cx="5616017" cy="416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61778"/>
              </p:ext>
            </p:extLst>
          </p:nvPr>
        </p:nvGraphicFramePr>
        <p:xfrm>
          <a:off x="3778894" y="4561892"/>
          <a:ext cx="2408303" cy="97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6" imgW="1625996" imgH="660797" progId="Equation.DSMT4">
                  <p:embed/>
                </p:oleObj>
              </mc:Choice>
              <mc:Fallback>
                <p:oleObj name="Equation" r:id="rId6" imgW="1625996" imgH="6607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894" y="4561892"/>
                        <a:ext cx="2408303" cy="97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96789"/>
              </p:ext>
            </p:extLst>
          </p:nvPr>
        </p:nvGraphicFramePr>
        <p:xfrm>
          <a:off x="2772438" y="6427886"/>
          <a:ext cx="1006456" cy="46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8" imgW="444704" imgH="203508" progId="Equation.DSMT4">
                  <p:embed/>
                </p:oleObj>
              </mc:Choice>
              <mc:Fallback>
                <p:oleObj name="Equation" r:id="rId8" imgW="444704" imgH="2035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438" y="6427886"/>
                        <a:ext cx="1006456" cy="46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99155"/>
              </p:ext>
            </p:extLst>
          </p:nvPr>
        </p:nvGraphicFramePr>
        <p:xfrm>
          <a:off x="227444" y="4002212"/>
          <a:ext cx="419835" cy="47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0" imgW="203508" imgH="228898" progId="Equation.DSMT4">
                  <p:embed/>
                </p:oleObj>
              </mc:Choice>
              <mc:Fallback>
                <p:oleObj name="Equation" r:id="rId10" imgW="203508" imgH="22889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44" y="4002212"/>
                        <a:ext cx="419835" cy="473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864494" y="4714292"/>
            <a:ext cx="67476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864494" y="5069892"/>
            <a:ext cx="674768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64494" y="5400092"/>
            <a:ext cx="67476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817086" y="2102448"/>
            <a:ext cx="544303" cy="4026560"/>
          </a:xfrm>
          <a:prstGeom prst="frame">
            <a:avLst>
              <a:gd name="adj1" fmla="val 50000"/>
            </a:avLst>
          </a:prstGeom>
          <a:solidFill>
            <a:srgbClr val="0000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83" y="4632464"/>
            <a:ext cx="213291" cy="475558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1364411" y="2113007"/>
            <a:ext cx="1979502" cy="4016001"/>
          </a:xfrm>
          <a:prstGeom prst="frame">
            <a:avLst>
              <a:gd name="adj1" fmla="val 50000"/>
            </a:avLst>
          </a:prstGeom>
          <a:solidFill>
            <a:srgbClr val="92D05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654" y="4248624"/>
            <a:ext cx="306690" cy="453244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3343913" y="2093019"/>
            <a:ext cx="2830032" cy="4035989"/>
          </a:xfrm>
          <a:prstGeom prst="frame">
            <a:avLst>
              <a:gd name="adj1" fmla="val 50000"/>
            </a:avLst>
          </a:prstGeom>
          <a:solidFill>
            <a:srgbClr val="FF00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16" y="3753583"/>
            <a:ext cx="469421" cy="4972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8352" y="494151"/>
            <a:ext cx="192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Summary :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8165" y="1294370"/>
            <a:ext cx="2618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Additional PE added due to convection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Shallower slope is critical for upscale error growth.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Intrinsic predictability ~ 1m/s large scale initial error, this is clearly related to the total precipitation of the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3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7694" y="94913"/>
            <a:ext cx="166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17" name="Text Box 15"/>
          <p:cNvSpPr txBox="1">
            <a:spLocks noChangeArrowheads="1"/>
          </p:cNvSpPr>
          <p:nvPr/>
        </p:nvSpPr>
        <p:spPr bwMode="auto">
          <a:xfrm>
            <a:off x="90232" y="1510681"/>
            <a:ext cx="43132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 New Roman MT Extra Bold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baseline="0" dirty="0">
                <a:solidFill>
                  <a:srgbClr val="0000FF"/>
                </a:solidFill>
                <a:latin typeface="Helvetica" panose="020B0604020202020204" pitchFamily="34" charset="0"/>
              </a:rPr>
              <a:t>(Lorenz 1996; </a:t>
            </a:r>
            <a:r>
              <a:rPr lang="en-US" altLang="en-US" sz="1600" b="0" baseline="0" dirty="0" err="1">
                <a:solidFill>
                  <a:srgbClr val="0000FF"/>
                </a:solidFill>
                <a:latin typeface="Helvetica" panose="020B0604020202020204" pitchFamily="34" charset="0"/>
              </a:rPr>
              <a:t>Melhauser</a:t>
            </a:r>
            <a:r>
              <a:rPr lang="en-US" altLang="en-US" sz="1600" b="0" baseline="0" dirty="0">
                <a:solidFill>
                  <a:srgbClr val="0000FF"/>
                </a:solidFill>
                <a:latin typeface="Helvetica" panose="020B0604020202020204" pitchFamily="34" charset="0"/>
              </a:rPr>
              <a:t> &amp; Zhang 2012 JAS)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152400" y="2379043"/>
            <a:ext cx="3479800" cy="4244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 truth lies almost entirely in a flow regime</a:t>
            </a:r>
          </a:p>
          <a:p>
            <a:pPr lvl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reducing the initial perturbations will hone in on the truth</a:t>
            </a:r>
          </a:p>
          <a:p>
            <a:pPr lvl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increase the practical predictability of the event</a:t>
            </a:r>
          </a:p>
          <a:p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 truth lies near bifurcation</a:t>
            </a:r>
          </a:p>
          <a:p>
            <a:pPr lvl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Reducing initial perturbations will contain both regimes/solutions</a:t>
            </a:r>
          </a:p>
          <a:p>
            <a:pPr lvl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 increase in predictability </a:t>
            </a:r>
          </a:p>
          <a:p>
            <a:pPr lvl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Intrinsic limit</a:t>
            </a:r>
          </a:p>
          <a:p>
            <a:endParaRPr lang="en-US" altLang="en-US" sz="2200" dirty="0" smtClean="0">
              <a:solidFill>
                <a:srgbClr val="00009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3757115" y="1228106"/>
            <a:ext cx="5174751" cy="5483582"/>
            <a:chOff x="2470835" y="385273"/>
            <a:chExt cx="5221099" cy="5581584"/>
          </a:xfrm>
        </p:grpSpPr>
        <p:grpSp>
          <p:nvGrpSpPr>
            <p:cNvPr id="21" name="Group 358"/>
            <p:cNvGrpSpPr>
              <a:grpSpLocks noChangeAspect="1"/>
            </p:cNvGrpSpPr>
            <p:nvPr/>
          </p:nvGrpSpPr>
          <p:grpSpPr bwMode="auto">
            <a:xfrm>
              <a:off x="3441700" y="3223657"/>
              <a:ext cx="2743200" cy="2743200"/>
              <a:chOff x="0" y="5268357"/>
              <a:chExt cx="3179285" cy="3179285"/>
            </a:xfrm>
          </p:grpSpPr>
          <p:grpSp>
            <p:nvGrpSpPr>
              <p:cNvPr id="126" name="Group 6"/>
              <p:cNvGrpSpPr>
                <a:grpSpLocks noChangeAspect="1"/>
              </p:cNvGrpSpPr>
              <p:nvPr/>
            </p:nvGrpSpPr>
            <p:grpSpPr bwMode="auto">
              <a:xfrm>
                <a:off x="0" y="5268357"/>
                <a:ext cx="3179285" cy="3179285"/>
                <a:chOff x="1573656" y="1868063"/>
                <a:chExt cx="2743200" cy="2743200"/>
              </a:xfrm>
            </p:grpSpPr>
            <p:sp>
              <p:nvSpPr>
                <p:cNvPr id="214" name="Block Arc 213"/>
                <p:cNvSpPr/>
                <p:nvPr/>
              </p:nvSpPr>
              <p:spPr>
                <a:xfrm rot="10800000">
                  <a:off x="1574306" y="1868095"/>
                  <a:ext cx="2743101" cy="2743168"/>
                </a:xfrm>
                <a:prstGeom prst="blockArc">
                  <a:avLst>
                    <a:gd name="adj1" fmla="val 10800000"/>
                    <a:gd name="adj2" fmla="val 20"/>
                    <a:gd name="adj3" fmla="val 5000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9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5" name="Block Arc 2"/>
                <p:cNvSpPr/>
                <p:nvPr/>
              </p:nvSpPr>
              <p:spPr>
                <a:xfrm>
                  <a:off x="1574306" y="1868095"/>
                  <a:ext cx="2743101" cy="2743168"/>
                </a:xfrm>
                <a:prstGeom prst="blockArc">
                  <a:avLst>
                    <a:gd name="adj1" fmla="val 10800000"/>
                    <a:gd name="adj2" fmla="val 20"/>
                    <a:gd name="adj3" fmla="val 500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9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6" name="Oval 1"/>
                <p:cNvSpPr/>
                <p:nvPr/>
              </p:nvSpPr>
              <p:spPr>
                <a:xfrm>
                  <a:off x="1574306" y="1868095"/>
                  <a:ext cx="2743101" cy="274316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7" name="Group 31"/>
              <p:cNvGrpSpPr>
                <a:grpSpLocks/>
              </p:cNvGrpSpPr>
              <p:nvPr/>
            </p:nvGrpSpPr>
            <p:grpSpPr bwMode="auto">
              <a:xfrm>
                <a:off x="784428" y="5866750"/>
                <a:ext cx="1988455" cy="1990295"/>
                <a:chOff x="5422900" y="3077633"/>
                <a:chExt cx="2287613" cy="2289730"/>
              </a:xfrm>
            </p:grpSpPr>
            <p:sp>
              <p:nvSpPr>
                <p:cNvPr id="211" name="Oval 210"/>
                <p:cNvSpPr>
                  <a:spLocks noChangeAspect="1"/>
                </p:cNvSpPr>
                <p:nvPr/>
              </p:nvSpPr>
              <p:spPr>
                <a:xfrm>
                  <a:off x="5425107" y="3081397"/>
                  <a:ext cx="2285917" cy="228597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2" name="Chord 211"/>
                <p:cNvSpPr/>
                <p:nvPr/>
              </p:nvSpPr>
              <p:spPr>
                <a:xfrm rot="9971851">
                  <a:off x="5422991" y="3079281"/>
                  <a:ext cx="2285917" cy="2285974"/>
                </a:xfrm>
                <a:prstGeom prst="chord">
                  <a:avLst>
                    <a:gd name="adj1" fmla="val 833067"/>
                    <a:gd name="adj2" fmla="val 11635008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9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3" name="Oval 212"/>
                <p:cNvSpPr>
                  <a:spLocks noChangeAspect="1"/>
                </p:cNvSpPr>
                <p:nvPr/>
              </p:nvSpPr>
              <p:spPr>
                <a:xfrm>
                  <a:off x="5422991" y="3077164"/>
                  <a:ext cx="2285917" cy="228597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492829" y="6764185"/>
                <a:ext cx="198698" cy="198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Oval 3"/>
              <p:cNvSpPr>
                <a:spLocks noChangeAspect="1"/>
              </p:cNvSpPr>
              <p:nvPr/>
            </p:nvSpPr>
            <p:spPr>
              <a:xfrm>
                <a:off x="245446" y="6460612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1027360" y="7632591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598687" y="6736588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1614255" y="7490924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709075" y="7255424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727473" y="5866342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2280262" y="6979448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974006" y="8050236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2166195" y="8116470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171854" y="7122955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2762289" y="7520361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2629824" y="6659315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2210350" y="6648276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1636333" y="8193744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1047598" y="5502054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1783517" y="5754113"/>
                <a:ext cx="3863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1238937" y="6725549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2239786" y="7765060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1161665" y="6961049"/>
                <a:ext cx="4047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561891" y="6241670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2475281" y="5930737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1941739" y="6694271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245446" y="6460612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727473" y="5866342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245446" y="6460612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859938" y="5998811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2927871" y="6504768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2940750" y="7087998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2449523" y="6203034"/>
                <a:ext cx="4047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2291301" y="5621644"/>
                <a:ext cx="4047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1132228" y="6296865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2466082" y="6464292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1496508" y="6559964"/>
                <a:ext cx="4047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1641853" y="592521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2048447" y="7225987"/>
                <a:ext cx="4047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1448673" y="5577488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2491839" y="7168951"/>
                <a:ext cx="38635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1522265" y="729222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67" name="Group 31"/>
              <p:cNvGrpSpPr>
                <a:grpSpLocks noChangeAspect="1"/>
              </p:cNvGrpSpPr>
              <p:nvPr/>
            </p:nvGrpSpPr>
            <p:grpSpPr bwMode="auto">
              <a:xfrm>
                <a:off x="1705180" y="6463648"/>
                <a:ext cx="794793" cy="795528"/>
                <a:chOff x="5422900" y="3077633"/>
                <a:chExt cx="2287613" cy="2289730"/>
              </a:xfrm>
            </p:grpSpPr>
            <p:sp>
              <p:nvSpPr>
                <p:cNvPr id="208" name="Oval 207"/>
                <p:cNvSpPr>
                  <a:spLocks noChangeAspect="1"/>
                </p:cNvSpPr>
                <p:nvPr/>
              </p:nvSpPr>
              <p:spPr>
                <a:xfrm>
                  <a:off x="5563646" y="3084778"/>
                  <a:ext cx="2287613" cy="2282375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9" name="Chord 208"/>
                <p:cNvSpPr/>
                <p:nvPr/>
              </p:nvSpPr>
              <p:spPr>
                <a:xfrm rot="9971851">
                  <a:off x="5563646" y="3079484"/>
                  <a:ext cx="2287613" cy="2287668"/>
                </a:xfrm>
                <a:prstGeom prst="chord">
                  <a:avLst>
                    <a:gd name="adj1" fmla="val 833067"/>
                    <a:gd name="adj2" fmla="val 11635008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9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5563646" y="3079484"/>
                  <a:ext cx="2287613" cy="228237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68" name="Oval 167"/>
              <p:cNvSpPr/>
              <p:nvPr/>
            </p:nvSpPr>
            <p:spPr>
              <a:xfrm>
                <a:off x="1720963" y="6800982"/>
                <a:ext cx="119587" cy="11959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Oval 108"/>
              <p:cNvSpPr/>
              <p:nvPr/>
            </p:nvSpPr>
            <p:spPr>
              <a:xfrm>
                <a:off x="2065006" y="6817542"/>
                <a:ext cx="79111" cy="791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1047598" y="6521326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>
                <a:off x="1036559" y="7273822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1410038" y="7036482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1281252" y="7345576"/>
                <a:ext cx="38635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2133078" y="6225112"/>
                <a:ext cx="3863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2232427" y="6364940"/>
                <a:ext cx="3863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920652" y="6767865"/>
                <a:ext cx="38635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>
                <a:off x="1384281" y="762891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1987735" y="6778904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1411877" y="605216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>
              <a:xfrm>
                <a:off x="1603216" y="6173597"/>
                <a:ext cx="3863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1846070" y="7658349"/>
                <a:ext cx="3863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>
                <a:off x="2282102" y="6683232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1759600" y="731061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1833192" y="669795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Oval 184"/>
              <p:cNvSpPr>
                <a:spLocks noChangeAspect="1"/>
              </p:cNvSpPr>
              <p:nvPr/>
            </p:nvSpPr>
            <p:spPr>
              <a:xfrm>
                <a:off x="1884706" y="609448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>
                <a:off x="2410888" y="7400771"/>
                <a:ext cx="38635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>
              <a:xfrm>
                <a:off x="1903104" y="6892974"/>
                <a:ext cx="38635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>
                <a:off x="2099962" y="744860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>
              <a:xfrm>
                <a:off x="935370" y="7053041"/>
                <a:ext cx="38635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1739361" y="6410936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2629824" y="7001526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Oval 191"/>
              <p:cNvSpPr>
                <a:spLocks noChangeAspect="1"/>
              </p:cNvSpPr>
              <p:nvPr/>
            </p:nvSpPr>
            <p:spPr>
              <a:xfrm>
                <a:off x="517736" y="771170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Oval 192"/>
              <p:cNvSpPr>
                <a:spLocks noChangeAspect="1"/>
              </p:cNvSpPr>
              <p:nvPr/>
            </p:nvSpPr>
            <p:spPr>
              <a:xfrm>
                <a:off x="1487310" y="626006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Oval 193"/>
              <p:cNvSpPr>
                <a:spLocks noChangeAspect="1"/>
              </p:cNvSpPr>
              <p:nvPr/>
            </p:nvSpPr>
            <p:spPr>
              <a:xfrm>
                <a:off x="2307860" y="6874576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>
                <a:off x="2383291" y="6812021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Oval 195"/>
              <p:cNvSpPr>
                <a:spLocks noChangeAspect="1"/>
              </p:cNvSpPr>
              <p:nvPr/>
            </p:nvSpPr>
            <p:spPr>
              <a:xfrm>
                <a:off x="1928861" y="6558123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Oval 196"/>
              <p:cNvSpPr>
                <a:spLocks noChangeAspect="1"/>
              </p:cNvSpPr>
              <p:nvPr/>
            </p:nvSpPr>
            <p:spPr>
              <a:xfrm>
                <a:off x="1869988" y="7036482"/>
                <a:ext cx="38635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2118360" y="6740268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Oval 198"/>
              <p:cNvSpPr>
                <a:spLocks noChangeAspect="1"/>
              </p:cNvSpPr>
              <p:nvPr/>
            </p:nvSpPr>
            <p:spPr>
              <a:xfrm>
                <a:off x="2407209" y="696104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>
                <a:off x="2004292" y="7102717"/>
                <a:ext cx="3863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Oval 200"/>
              <p:cNvSpPr>
                <a:spLocks noChangeAspect="1"/>
              </p:cNvSpPr>
              <p:nvPr/>
            </p:nvSpPr>
            <p:spPr>
              <a:xfrm>
                <a:off x="2077884" y="6951849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Oval 201"/>
              <p:cNvSpPr>
                <a:spLocks noChangeAspect="1"/>
              </p:cNvSpPr>
              <p:nvPr/>
            </p:nvSpPr>
            <p:spPr>
              <a:xfrm>
                <a:off x="2107321" y="6571003"/>
                <a:ext cx="38636" cy="386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Oval 202"/>
              <p:cNvSpPr>
                <a:spLocks noChangeAspect="1"/>
              </p:cNvSpPr>
              <p:nvPr/>
            </p:nvSpPr>
            <p:spPr>
              <a:xfrm>
                <a:off x="2186433" y="708615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Oval 203"/>
              <p:cNvSpPr>
                <a:spLocks noChangeAspect="1"/>
              </p:cNvSpPr>
              <p:nvPr/>
            </p:nvSpPr>
            <p:spPr>
              <a:xfrm>
                <a:off x="2282102" y="698128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Oval 204"/>
              <p:cNvSpPr>
                <a:spLocks noChangeAspect="1"/>
              </p:cNvSpPr>
              <p:nvPr/>
            </p:nvSpPr>
            <p:spPr>
              <a:xfrm>
                <a:off x="1811114" y="6911373"/>
                <a:ext cx="38635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Oval 205"/>
              <p:cNvSpPr>
                <a:spLocks noChangeAspect="1"/>
              </p:cNvSpPr>
              <p:nvPr/>
            </p:nvSpPr>
            <p:spPr>
              <a:xfrm>
                <a:off x="1844231" y="5382464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Plus 107"/>
              <p:cNvSpPr>
                <a:spLocks noChangeAspect="1"/>
              </p:cNvSpPr>
              <p:nvPr/>
            </p:nvSpPr>
            <p:spPr>
              <a:xfrm>
                <a:off x="2136758" y="6569162"/>
                <a:ext cx="263092" cy="264937"/>
              </a:xfrm>
              <a:prstGeom prst="mathPlus">
                <a:avLst>
                  <a:gd name="adj1" fmla="val 1611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9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" name="Group 357"/>
            <p:cNvGrpSpPr>
              <a:grpSpLocks noChangeAspect="1"/>
            </p:cNvGrpSpPr>
            <p:nvPr/>
          </p:nvGrpSpPr>
          <p:grpSpPr bwMode="auto">
            <a:xfrm>
              <a:off x="3466175" y="385273"/>
              <a:ext cx="2743200" cy="2743200"/>
              <a:chOff x="1345275" y="29673"/>
              <a:chExt cx="3179285" cy="3179285"/>
            </a:xfrm>
          </p:grpSpPr>
          <p:grpSp>
            <p:nvGrpSpPr>
              <p:cNvPr id="36" name="Group 51"/>
              <p:cNvGrpSpPr>
                <a:grpSpLocks/>
              </p:cNvGrpSpPr>
              <p:nvPr/>
            </p:nvGrpSpPr>
            <p:grpSpPr bwMode="auto">
              <a:xfrm>
                <a:off x="1345275" y="29673"/>
                <a:ext cx="3179285" cy="3179285"/>
                <a:chOff x="1895748" y="1181137"/>
                <a:chExt cx="3657600" cy="3657600"/>
              </a:xfrm>
            </p:grpSpPr>
            <p:grpSp>
              <p:nvGrpSpPr>
                <p:cNvPr id="113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895748" y="1181137"/>
                  <a:ext cx="3657600" cy="3657600"/>
                  <a:chOff x="1573656" y="1868063"/>
                  <a:chExt cx="2743200" cy="2743200"/>
                </a:xfrm>
              </p:grpSpPr>
              <p:sp>
                <p:nvSpPr>
                  <p:cNvPr id="123" name="Block Arc 122"/>
                  <p:cNvSpPr/>
                  <p:nvPr/>
                </p:nvSpPr>
                <p:spPr>
                  <a:xfrm rot="10800000">
                    <a:off x="1573642" y="1868063"/>
                    <a:ext cx="2743101" cy="2743168"/>
                  </a:xfrm>
                  <a:prstGeom prst="blockArc">
                    <a:avLst>
                      <a:gd name="adj1" fmla="val 10800000"/>
                      <a:gd name="adj2" fmla="val 20"/>
                      <a:gd name="adj3" fmla="val 50000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90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4" name="Block Arc 2"/>
                  <p:cNvSpPr/>
                  <p:nvPr/>
                </p:nvSpPr>
                <p:spPr>
                  <a:xfrm>
                    <a:off x="1573642" y="1868063"/>
                    <a:ext cx="2743101" cy="2743168"/>
                  </a:xfrm>
                  <a:prstGeom prst="blockArc">
                    <a:avLst>
                      <a:gd name="adj1" fmla="val 10800000"/>
                      <a:gd name="adj2" fmla="val 20"/>
                      <a:gd name="adj3" fmla="val 500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90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5" name="Oval 1"/>
                  <p:cNvSpPr/>
                  <p:nvPr/>
                </p:nvSpPr>
                <p:spPr>
                  <a:xfrm>
                    <a:off x="1573642" y="1868063"/>
                    <a:ext cx="2743101" cy="274316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sz="1800">
                      <a:solidFill>
                        <a:srgbClr val="00009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4" name="Group 31"/>
                <p:cNvGrpSpPr>
                  <a:grpSpLocks/>
                </p:cNvGrpSpPr>
                <p:nvPr/>
              </p:nvGrpSpPr>
              <p:grpSpPr bwMode="auto">
                <a:xfrm>
                  <a:off x="2768600" y="1299633"/>
                  <a:ext cx="2287613" cy="2289730"/>
                  <a:chOff x="5422900" y="3077633"/>
                  <a:chExt cx="2287613" cy="2289730"/>
                </a:xfrm>
              </p:grpSpPr>
              <p:sp>
                <p:nvSpPr>
                  <p:cNvPr id="120" name="Oval 119"/>
                  <p:cNvSpPr>
                    <a:spLocks noChangeAspect="1"/>
                  </p:cNvSpPr>
                  <p:nvPr/>
                </p:nvSpPr>
                <p:spPr>
                  <a:xfrm>
                    <a:off x="5424181" y="3081902"/>
                    <a:ext cx="2285917" cy="228597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sz="1800">
                      <a:solidFill>
                        <a:srgbClr val="00009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Chord 120"/>
                  <p:cNvSpPr/>
                  <p:nvPr/>
                </p:nvSpPr>
                <p:spPr>
                  <a:xfrm rot="9971851">
                    <a:off x="5422064" y="3079785"/>
                    <a:ext cx="2285917" cy="2285973"/>
                  </a:xfrm>
                  <a:prstGeom prst="chord">
                    <a:avLst>
                      <a:gd name="adj1" fmla="val 20635249"/>
                      <a:gd name="adj2" fmla="val 13428931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90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2" name="Oval 121"/>
                  <p:cNvSpPr>
                    <a:spLocks noChangeAspect="1"/>
                  </p:cNvSpPr>
                  <p:nvPr/>
                </p:nvSpPr>
                <p:spPr>
                  <a:xfrm>
                    <a:off x="5422064" y="3077669"/>
                    <a:ext cx="2285917" cy="228597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 baseline="-25000">
                        <a:solidFill>
                          <a:schemeClr val="tx1"/>
                        </a:solidFill>
                        <a:latin typeface="Times New Roman MT Extra Bold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sz="1800">
                      <a:solidFill>
                        <a:srgbClr val="00009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15" name="Oval 114"/>
                <p:cNvSpPr>
                  <a:spLocks noChangeAspect="1"/>
                </p:cNvSpPr>
                <p:nvPr/>
              </p:nvSpPr>
              <p:spPr>
                <a:xfrm>
                  <a:off x="3656732" y="1524033"/>
                  <a:ext cx="914367" cy="91227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3605934" y="2895617"/>
                  <a:ext cx="228592" cy="2285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3855692" y="2381272"/>
                  <a:ext cx="137579" cy="1375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8" name="Plus 117"/>
                <p:cNvSpPr>
                  <a:spLocks noChangeAspect="1"/>
                </p:cNvSpPr>
                <p:nvPr/>
              </p:nvSpPr>
              <p:spPr>
                <a:xfrm>
                  <a:off x="4139315" y="1676431"/>
                  <a:ext cx="304789" cy="302679"/>
                </a:xfrm>
                <a:prstGeom prst="mathPlus">
                  <a:avLst>
                    <a:gd name="adj1" fmla="val 16113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9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075817" y="1941011"/>
                  <a:ext cx="93130" cy="91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baseline="-25000">
                      <a:solidFill>
                        <a:schemeClr val="tx1"/>
                      </a:solidFill>
                      <a:latin typeface="Times New Roman MT Extra Bold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00009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Oval 3"/>
              <p:cNvSpPr>
                <a:spLocks noChangeAspect="1"/>
              </p:cNvSpPr>
              <p:nvPr/>
            </p:nvSpPr>
            <p:spPr>
              <a:xfrm>
                <a:off x="1584432" y="119613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2430739" y="2329476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937674" y="147211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2953242" y="222644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2048061" y="199094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Oval 8"/>
              <p:cNvSpPr>
                <a:spLocks noChangeAspect="1"/>
              </p:cNvSpPr>
              <p:nvPr/>
            </p:nvSpPr>
            <p:spPr>
              <a:xfrm>
                <a:off x="2066459" y="60186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Oval 9"/>
              <p:cNvSpPr>
                <a:spLocks noChangeAspect="1"/>
              </p:cNvSpPr>
              <p:nvPr/>
            </p:nvSpPr>
            <p:spPr>
              <a:xfrm>
                <a:off x="3619249" y="171496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Oval 10"/>
              <p:cNvSpPr>
                <a:spLocks noChangeAspect="1"/>
              </p:cNvSpPr>
              <p:nvPr/>
            </p:nvSpPr>
            <p:spPr>
              <a:xfrm>
                <a:off x="3251289" y="175912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Oval 11"/>
              <p:cNvSpPr>
                <a:spLocks noChangeAspect="1"/>
              </p:cNvSpPr>
              <p:nvPr/>
            </p:nvSpPr>
            <p:spPr>
              <a:xfrm>
                <a:off x="3939373" y="87968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Oval 12"/>
              <p:cNvSpPr>
                <a:spLocks noChangeAspect="1"/>
              </p:cNvSpPr>
              <p:nvPr/>
            </p:nvSpPr>
            <p:spPr>
              <a:xfrm>
                <a:off x="2725107" y="173336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Oval 13"/>
              <p:cNvSpPr>
                <a:spLocks noChangeAspect="1"/>
              </p:cNvSpPr>
              <p:nvPr/>
            </p:nvSpPr>
            <p:spPr>
              <a:xfrm>
                <a:off x="2312992" y="278575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Oval 14"/>
              <p:cNvSpPr>
                <a:spLocks noChangeAspect="1"/>
              </p:cNvSpPr>
              <p:nvPr/>
            </p:nvSpPr>
            <p:spPr>
              <a:xfrm>
                <a:off x="2691991" y="909118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Oval 15"/>
              <p:cNvSpPr>
                <a:spLocks noChangeAspect="1"/>
              </p:cNvSpPr>
              <p:nvPr/>
            </p:nvSpPr>
            <p:spPr>
              <a:xfrm>
                <a:off x="3505181" y="285199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Oval 16"/>
              <p:cNvSpPr>
                <a:spLocks noChangeAspect="1"/>
              </p:cNvSpPr>
              <p:nvPr/>
            </p:nvSpPr>
            <p:spPr>
              <a:xfrm>
                <a:off x="1510841" y="1858476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Oval 17"/>
              <p:cNvSpPr>
                <a:spLocks noChangeAspect="1"/>
              </p:cNvSpPr>
              <p:nvPr/>
            </p:nvSpPr>
            <p:spPr>
              <a:xfrm>
                <a:off x="3656045" y="110966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Oval 18"/>
              <p:cNvSpPr>
                <a:spLocks noChangeAspect="1"/>
              </p:cNvSpPr>
              <p:nvPr/>
            </p:nvSpPr>
            <p:spPr>
              <a:xfrm>
                <a:off x="4101276" y="2255882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Oval 19"/>
              <p:cNvSpPr>
                <a:spLocks noChangeAspect="1"/>
              </p:cNvSpPr>
              <p:nvPr/>
            </p:nvSpPr>
            <p:spPr>
              <a:xfrm>
                <a:off x="3196095" y="59266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Oval 20"/>
              <p:cNvSpPr>
                <a:spLocks noChangeAspect="1"/>
              </p:cNvSpPr>
              <p:nvPr/>
            </p:nvSpPr>
            <p:spPr>
              <a:xfrm>
                <a:off x="3968810" y="1394836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Oval 21"/>
              <p:cNvSpPr>
                <a:spLocks noChangeAspect="1"/>
              </p:cNvSpPr>
              <p:nvPr/>
            </p:nvSpPr>
            <p:spPr>
              <a:xfrm>
                <a:off x="3549336" y="138379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Oval 22"/>
              <p:cNvSpPr>
                <a:spLocks noChangeAspect="1"/>
              </p:cNvSpPr>
              <p:nvPr/>
            </p:nvSpPr>
            <p:spPr>
              <a:xfrm>
                <a:off x="2975319" y="292926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Oval 23"/>
              <p:cNvSpPr>
                <a:spLocks noChangeAspect="1"/>
              </p:cNvSpPr>
              <p:nvPr/>
            </p:nvSpPr>
            <p:spPr>
              <a:xfrm>
                <a:off x="2386584" y="23757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Oval 24"/>
              <p:cNvSpPr>
                <a:spLocks noChangeAspect="1"/>
              </p:cNvSpPr>
              <p:nvPr/>
            </p:nvSpPr>
            <p:spPr>
              <a:xfrm>
                <a:off x="2640476" y="502512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Oval 25"/>
              <p:cNvSpPr>
                <a:spLocks noChangeAspect="1"/>
              </p:cNvSpPr>
              <p:nvPr/>
            </p:nvSpPr>
            <p:spPr>
              <a:xfrm>
                <a:off x="2368186" y="75457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Oval 26"/>
              <p:cNvSpPr>
                <a:spLocks noChangeAspect="1"/>
              </p:cNvSpPr>
              <p:nvPr/>
            </p:nvSpPr>
            <p:spPr>
              <a:xfrm>
                <a:off x="2577923" y="146107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Oval 27"/>
              <p:cNvSpPr>
                <a:spLocks noChangeAspect="1"/>
              </p:cNvSpPr>
              <p:nvPr/>
            </p:nvSpPr>
            <p:spPr>
              <a:xfrm>
                <a:off x="3082028" y="1363558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Oval 28"/>
              <p:cNvSpPr>
                <a:spLocks noChangeAspect="1"/>
              </p:cNvSpPr>
              <p:nvPr/>
            </p:nvSpPr>
            <p:spPr>
              <a:xfrm>
                <a:off x="3578773" y="250058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Oval 29"/>
              <p:cNvSpPr>
                <a:spLocks noChangeAspect="1"/>
              </p:cNvSpPr>
              <p:nvPr/>
            </p:nvSpPr>
            <p:spPr>
              <a:xfrm>
                <a:off x="3251289" y="434438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Oval 30"/>
              <p:cNvSpPr>
                <a:spLocks noChangeAspect="1"/>
              </p:cNvSpPr>
              <p:nvPr/>
            </p:nvSpPr>
            <p:spPr>
              <a:xfrm>
                <a:off x="2577923" y="146107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Oval 31"/>
              <p:cNvSpPr>
                <a:spLocks noChangeAspect="1"/>
              </p:cNvSpPr>
              <p:nvPr/>
            </p:nvSpPr>
            <p:spPr>
              <a:xfrm>
                <a:off x="3413191" y="88887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Oval 32"/>
              <p:cNvSpPr>
                <a:spLocks noChangeAspect="1"/>
              </p:cNvSpPr>
              <p:nvPr/>
            </p:nvSpPr>
            <p:spPr>
              <a:xfrm>
                <a:off x="3545657" y="690176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Oval 33"/>
              <p:cNvSpPr>
                <a:spLocks noChangeAspect="1"/>
              </p:cNvSpPr>
              <p:nvPr/>
            </p:nvSpPr>
            <p:spPr>
              <a:xfrm>
                <a:off x="2644156" y="1207172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Oval 34"/>
              <p:cNvSpPr>
                <a:spLocks noChangeAspect="1"/>
              </p:cNvSpPr>
              <p:nvPr/>
            </p:nvSpPr>
            <p:spPr>
              <a:xfrm>
                <a:off x="2577923" y="146107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Oval 35"/>
              <p:cNvSpPr>
                <a:spLocks noChangeAspect="1"/>
              </p:cNvSpPr>
              <p:nvPr/>
            </p:nvSpPr>
            <p:spPr>
              <a:xfrm>
                <a:off x="1900878" y="97719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Oval 36"/>
              <p:cNvSpPr>
                <a:spLocks noChangeAspect="1"/>
              </p:cNvSpPr>
              <p:nvPr/>
            </p:nvSpPr>
            <p:spPr>
              <a:xfrm>
                <a:off x="2298274" y="1175894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Oval 37"/>
              <p:cNvSpPr>
                <a:spLocks noChangeAspect="1"/>
              </p:cNvSpPr>
              <p:nvPr/>
            </p:nvSpPr>
            <p:spPr>
              <a:xfrm>
                <a:off x="3814267" y="66625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Oval 38"/>
              <p:cNvSpPr>
                <a:spLocks noChangeAspect="1"/>
              </p:cNvSpPr>
              <p:nvPr/>
            </p:nvSpPr>
            <p:spPr>
              <a:xfrm>
                <a:off x="2577923" y="146107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Oval 39"/>
              <p:cNvSpPr>
                <a:spLocks noChangeAspect="1"/>
              </p:cNvSpPr>
              <p:nvPr/>
            </p:nvSpPr>
            <p:spPr>
              <a:xfrm>
                <a:off x="2894368" y="270692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Oval 40"/>
              <p:cNvSpPr>
                <a:spLocks noChangeAspect="1"/>
              </p:cNvSpPr>
              <p:nvPr/>
            </p:nvSpPr>
            <p:spPr>
              <a:xfrm>
                <a:off x="3280726" y="142979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Oval 41"/>
              <p:cNvSpPr>
                <a:spLocks noChangeAspect="1"/>
              </p:cNvSpPr>
              <p:nvPr/>
            </p:nvSpPr>
            <p:spPr>
              <a:xfrm>
                <a:off x="1584432" y="119613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Oval 42"/>
              <p:cNvSpPr>
                <a:spLocks noChangeAspect="1"/>
              </p:cNvSpPr>
              <p:nvPr/>
            </p:nvSpPr>
            <p:spPr>
              <a:xfrm>
                <a:off x="3869461" y="1140938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Oval 43"/>
              <p:cNvSpPr>
                <a:spLocks noChangeAspect="1"/>
              </p:cNvSpPr>
              <p:nvPr/>
            </p:nvSpPr>
            <p:spPr>
              <a:xfrm>
                <a:off x="2066459" y="60186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Oval 44"/>
              <p:cNvSpPr>
                <a:spLocks noChangeAspect="1"/>
              </p:cNvSpPr>
              <p:nvPr/>
            </p:nvSpPr>
            <p:spPr>
              <a:xfrm>
                <a:off x="3004756" y="191551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Oval 45"/>
              <p:cNvSpPr>
                <a:spLocks noChangeAspect="1"/>
              </p:cNvSpPr>
              <p:nvPr/>
            </p:nvSpPr>
            <p:spPr>
              <a:xfrm>
                <a:off x="1584432" y="119613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Oval 46"/>
              <p:cNvSpPr>
                <a:spLocks noChangeAspect="1"/>
              </p:cNvSpPr>
              <p:nvPr/>
            </p:nvSpPr>
            <p:spPr>
              <a:xfrm>
                <a:off x="3140901" y="931196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Oval 47"/>
              <p:cNvSpPr>
                <a:spLocks noChangeAspect="1"/>
              </p:cNvSpPr>
              <p:nvPr/>
            </p:nvSpPr>
            <p:spPr>
              <a:xfrm>
                <a:off x="3070989" y="74537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Oval 48"/>
              <p:cNvSpPr>
                <a:spLocks noChangeAspect="1"/>
              </p:cNvSpPr>
              <p:nvPr/>
            </p:nvSpPr>
            <p:spPr>
              <a:xfrm>
                <a:off x="2198925" y="734332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Oval 49"/>
              <p:cNvSpPr>
                <a:spLocks noChangeAspect="1"/>
              </p:cNvSpPr>
              <p:nvPr/>
            </p:nvSpPr>
            <p:spPr>
              <a:xfrm>
                <a:off x="4266857" y="124028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Oval 50"/>
              <p:cNvSpPr>
                <a:spLocks noChangeAspect="1"/>
              </p:cNvSpPr>
              <p:nvPr/>
            </p:nvSpPr>
            <p:spPr>
              <a:xfrm>
                <a:off x="2577923" y="146107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Oval 51"/>
              <p:cNvSpPr>
                <a:spLocks noChangeAspect="1"/>
              </p:cNvSpPr>
              <p:nvPr/>
            </p:nvSpPr>
            <p:spPr>
              <a:xfrm>
                <a:off x="2960601" y="52459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Oval 52"/>
              <p:cNvSpPr>
                <a:spLocks noChangeAspect="1"/>
              </p:cNvSpPr>
              <p:nvPr/>
            </p:nvSpPr>
            <p:spPr>
              <a:xfrm>
                <a:off x="4031363" y="1882394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3168499" y="368204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3790350" y="93855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3632128" y="35716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2473055" y="103238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3010276" y="33876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3444468" y="122557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3223693" y="217337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3731477" y="1418754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837335" y="1295485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2550327" y="673618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3389274" y="1961508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2509851" y="49147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3470226" y="157514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2517210" y="1751766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2863092" y="1939430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2318512" y="1448191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3297285" y="831844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3010276" y="89071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3275207" y="101582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929325" y="715934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3433430" y="784008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3105946" y="49699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3061791" y="618423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3407672" y="42523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1946873" y="2452745"/>
                <a:ext cx="40476" cy="386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3004756" y="2522659"/>
                <a:ext cx="40476" cy="404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6272870" y="1286811"/>
              <a:ext cx="1186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REGIME</a:t>
              </a:r>
            </a:p>
          </p:txBody>
        </p:sp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6261717" y="1779837"/>
              <a:ext cx="1186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POOR REGIME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242688" y="1428248"/>
              <a:ext cx="201605" cy="201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00009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255388" y="1933067"/>
              <a:ext cx="201605" cy="2016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00009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7" name="Group 292"/>
            <p:cNvGrpSpPr>
              <a:grpSpLocks/>
            </p:cNvGrpSpPr>
            <p:nvPr/>
          </p:nvGrpSpPr>
          <p:grpSpPr bwMode="auto">
            <a:xfrm>
              <a:off x="6262484" y="3784600"/>
              <a:ext cx="1429450" cy="1483194"/>
              <a:chOff x="6325984" y="3670300"/>
              <a:chExt cx="1429450" cy="148319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544305" y="4809581"/>
                <a:ext cx="122233" cy="1222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Plus 30"/>
              <p:cNvSpPr>
                <a:spLocks noChangeAspect="1"/>
              </p:cNvSpPr>
              <p:nvPr/>
            </p:nvSpPr>
            <p:spPr>
              <a:xfrm>
                <a:off x="7472869" y="3807881"/>
                <a:ext cx="282565" cy="284159"/>
              </a:xfrm>
              <a:prstGeom prst="mathPlus">
                <a:avLst>
                  <a:gd name="adj1" fmla="val 1611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9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544305" y="4276188"/>
                <a:ext cx="122233" cy="12064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009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19"/>
              <p:cNvSpPr txBox="1">
                <a:spLocks noChangeArrowheads="1"/>
              </p:cNvSpPr>
              <p:nvPr/>
            </p:nvSpPr>
            <p:spPr bwMode="auto">
              <a:xfrm>
                <a:off x="6325985" y="3670300"/>
                <a:ext cx="12178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OBSERVED </a:t>
                </a:r>
              </a:p>
              <a:p>
                <a:pPr eaLnBrk="1" hangingPunct="1"/>
                <a:r>
                  <a:rPr lang="en-US" altLang="en-US" sz="1400">
                    <a:solidFill>
                      <a:srgbClr val="0000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TRUTH</a:t>
                </a:r>
              </a:p>
            </p:txBody>
          </p:sp>
          <p:sp>
            <p:nvSpPr>
              <p:cNvPr id="34" name="TextBox 20"/>
              <p:cNvSpPr txBox="1">
                <a:spLocks noChangeArrowheads="1"/>
              </p:cNvSpPr>
              <p:nvPr/>
            </p:nvSpPr>
            <p:spPr bwMode="auto">
              <a:xfrm>
                <a:off x="6325984" y="4630274"/>
                <a:ext cx="13448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ENSEMBLE</a:t>
                </a:r>
              </a:p>
              <a:p>
                <a:pPr eaLnBrk="1" hangingPunct="1"/>
                <a:r>
                  <a:rPr lang="en-US" altLang="en-US" sz="1400">
                    <a:solidFill>
                      <a:srgbClr val="0000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MEAN</a:t>
                </a:r>
              </a:p>
            </p:txBody>
          </p:sp>
          <p:sp>
            <p:nvSpPr>
              <p:cNvPr id="35" name="TextBox 21"/>
              <p:cNvSpPr txBox="1">
                <a:spLocks noChangeArrowheads="1"/>
              </p:cNvSpPr>
              <p:nvPr/>
            </p:nvSpPr>
            <p:spPr bwMode="auto">
              <a:xfrm>
                <a:off x="6325984" y="4143199"/>
                <a:ext cx="13829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baseline="-25000">
                    <a:solidFill>
                      <a:schemeClr val="tx1"/>
                    </a:solidFill>
                    <a:latin typeface="Times New Roman MT Extra Bold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ENSEMBLE MEMBERS</a:t>
                </a:r>
              </a:p>
            </p:txBody>
          </p:sp>
        </p:grp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 rot="-5400000">
              <a:off x="1892301" y="1422400"/>
              <a:ext cx="180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000090"/>
                  </a:solidFill>
                </a:rPr>
                <a:t>PRACTICAL PREDICTABILITY</a:t>
              </a: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 rot="-5400000">
              <a:off x="1892301" y="4241802"/>
              <a:ext cx="180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tx1"/>
                  </a:solidFill>
                  <a:latin typeface="Times New Roman MT Extra Bold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000090"/>
                  </a:solidFill>
                </a:rPr>
                <a:t>INTRINSIC PREDICTABILITY</a:t>
              </a:r>
            </a:p>
          </p:txBody>
        </p:sp>
      </p:grpSp>
      <p:sp>
        <p:nvSpPr>
          <p:cNvPr id="218" name="Title 1"/>
          <p:cNvSpPr txBox="1">
            <a:spLocks/>
          </p:cNvSpPr>
          <p:nvPr/>
        </p:nvSpPr>
        <p:spPr>
          <a:xfrm>
            <a:off x="-523159" y="634381"/>
            <a:ext cx="8991600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PRACTICAL vs. INTRINSIC PREDICTABILITY</a:t>
            </a:r>
            <a:endParaRPr lang="en-US" altLang="en-US" sz="28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00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11" name="Picture 10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12" name="Picture 11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7694" y="94913"/>
            <a:ext cx="329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INTRODUCTION: previous result</a:t>
            </a:r>
            <a:endParaRPr lang="en-US" dirty="0"/>
          </a:p>
        </p:txBody>
      </p:sp>
      <p:pic>
        <p:nvPicPr>
          <p:cNvPr id="14" name="Picture 13" descr="4_plo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5662" r="9460"/>
          <a:stretch/>
        </p:blipFill>
        <p:spPr>
          <a:xfrm rot="16200000">
            <a:off x="2053899" y="-388178"/>
            <a:ext cx="5645412" cy="85347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89568" y="1056510"/>
            <a:ext cx="63396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</a:t>
            </a:r>
            <a:r>
              <a:rPr lang="en-US" dirty="0" smtClean="0"/>
              <a:t> </a:t>
            </a:r>
            <a:r>
              <a:rPr lang="en-US" dirty="0" smtClean="0"/>
              <a:t>vertical </a:t>
            </a:r>
            <a:r>
              <a:rPr lang="en-US" dirty="0" err="1" smtClean="0"/>
              <a:t>vorticity</a:t>
            </a:r>
            <a:r>
              <a:rPr lang="en-US" dirty="0" smtClean="0"/>
              <a:t> at 500 </a:t>
            </a:r>
            <a:r>
              <a:rPr lang="en-US" dirty="0" err="1" smtClean="0"/>
              <a:t>hpa</a:t>
            </a:r>
            <a:r>
              <a:rPr lang="en-US" dirty="0" smtClean="0"/>
              <a:t> for the DRY and MOIST cases.</a:t>
            </a:r>
          </a:p>
          <a:p>
            <a:r>
              <a:rPr lang="en-US" dirty="0" smtClean="0"/>
              <a:t>the one shown at upper-left corner shows vertical </a:t>
            </a:r>
            <a:r>
              <a:rPr lang="en-US" dirty="0" err="1" smtClean="0"/>
              <a:t>vorticity</a:t>
            </a:r>
            <a:r>
              <a:rPr lang="en-US" dirty="0" smtClean="0"/>
              <a:t> at day 4 for both case.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Day </a:t>
            </a:r>
            <a:r>
              <a:rPr lang="en-US" b="1" dirty="0" smtClean="0"/>
              <a:t>5 at 12 hour </a:t>
            </a:r>
            <a:r>
              <a:rPr lang="en-US" dirty="0" smtClean="0"/>
              <a:t>is the time when perturbation is added.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210" y="297744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210" y="47774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MOIST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29190" y="537591"/>
            <a:ext cx="502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OVERVIEW OF THE SIMULATION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9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94" y="94913"/>
            <a:ext cx="329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INTRODUCTION: previous result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9953" y="564841"/>
            <a:ext cx="614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Error (Difference Total Energy) Evolution  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8" name="Picture 7" descr="5_plot_1mi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4798" r="5386" b="4760"/>
          <a:stretch/>
        </p:blipFill>
        <p:spPr>
          <a:xfrm rot="16200000">
            <a:off x="1864489" y="314828"/>
            <a:ext cx="5463084" cy="7266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8754" y="1346943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497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3" name="Picture 2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4" name="Picture 3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94" y="94913"/>
            <a:ext cx="329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INTRODUCTION: previous result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9953" y="564841"/>
            <a:ext cx="614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Error (Difference Total Energy) Evolution  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9" name="Picture 8" descr="5_plot_larg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4868" r="5231" b="5024"/>
          <a:stretch/>
        </p:blipFill>
        <p:spPr>
          <a:xfrm rot="16200000">
            <a:off x="1846124" y="316281"/>
            <a:ext cx="5511377" cy="7286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8754" y="1346943"/>
            <a:ext cx="134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301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31906" y="1296243"/>
            <a:ext cx="7197693" cy="502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385" y="1643551"/>
            <a:ext cx="5616017" cy="416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3589"/>
              </p:ext>
            </p:extLst>
          </p:nvPr>
        </p:nvGraphicFramePr>
        <p:xfrm>
          <a:off x="4696772" y="4102996"/>
          <a:ext cx="2408303" cy="97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4" imgW="1625996" imgH="660797" progId="Equation.DSMT4">
                  <p:embed/>
                </p:oleObj>
              </mc:Choice>
              <mc:Fallback>
                <p:oleObj name="Equation" r:id="rId4" imgW="1625996" imgH="6607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772" y="4102996"/>
                        <a:ext cx="2408303" cy="97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454720"/>
              </p:ext>
            </p:extLst>
          </p:nvPr>
        </p:nvGraphicFramePr>
        <p:xfrm>
          <a:off x="3690316" y="5968990"/>
          <a:ext cx="1006456" cy="46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6" imgW="444704" imgH="203508" progId="Equation.DSMT4">
                  <p:embed/>
                </p:oleObj>
              </mc:Choice>
              <mc:Fallback>
                <p:oleObj name="Equation" r:id="rId6" imgW="444704" imgH="2035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316" y="5968990"/>
                        <a:ext cx="1006456" cy="46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661714"/>
              </p:ext>
            </p:extLst>
          </p:nvPr>
        </p:nvGraphicFramePr>
        <p:xfrm>
          <a:off x="1145322" y="3543316"/>
          <a:ext cx="419835" cy="47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Equation" r:id="rId8" imgW="203508" imgH="228898" progId="Equation.DSMT4">
                  <p:embed/>
                </p:oleObj>
              </mc:Choice>
              <mc:Fallback>
                <p:oleObj name="Equation" r:id="rId8" imgW="203508" imgH="22889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322" y="3543316"/>
                        <a:ext cx="419835" cy="473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782372" y="4255396"/>
            <a:ext cx="67476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782372" y="4610996"/>
            <a:ext cx="674768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782372" y="4941196"/>
            <a:ext cx="67476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175815" y="6108700"/>
            <a:ext cx="197542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dirty="0">
                <a:solidFill>
                  <a:srgbClr val="0000FF"/>
                </a:solidFill>
                <a:latin typeface="Helvetica"/>
                <a:cs typeface="Helvetica"/>
              </a:rPr>
              <a:t>Zhang et al.  </a:t>
            </a:r>
            <a:r>
              <a:rPr lang="en-US" sz="1600" dirty="0" smtClean="0">
                <a:solidFill>
                  <a:srgbClr val="0000FF"/>
                </a:solidFill>
                <a:latin typeface="Helvetica"/>
                <a:cs typeface="Helvetica"/>
              </a:rPr>
              <a:t>(2007</a:t>
            </a:r>
            <a:r>
              <a:rPr lang="en-US" sz="1600" dirty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20" name="Frame 19"/>
          <p:cNvSpPr/>
          <p:nvPr/>
        </p:nvSpPr>
        <p:spPr>
          <a:xfrm>
            <a:off x="1734964" y="1643552"/>
            <a:ext cx="544303" cy="4026560"/>
          </a:xfrm>
          <a:prstGeom prst="frame">
            <a:avLst>
              <a:gd name="adj1" fmla="val 50000"/>
            </a:avLst>
          </a:prstGeom>
          <a:solidFill>
            <a:srgbClr val="0000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561" y="4173568"/>
            <a:ext cx="213291" cy="475558"/>
          </a:xfrm>
          <a:prstGeom prst="rect">
            <a:avLst/>
          </a:prstGeom>
        </p:spPr>
      </p:pic>
      <p:sp>
        <p:nvSpPr>
          <p:cNvPr id="22" name="Frame 21"/>
          <p:cNvSpPr/>
          <p:nvPr/>
        </p:nvSpPr>
        <p:spPr>
          <a:xfrm>
            <a:off x="2282289" y="1654111"/>
            <a:ext cx="1979502" cy="4016001"/>
          </a:xfrm>
          <a:prstGeom prst="frame">
            <a:avLst>
              <a:gd name="adj1" fmla="val 50000"/>
            </a:avLst>
          </a:prstGeom>
          <a:solidFill>
            <a:srgbClr val="92D05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532" y="3789728"/>
            <a:ext cx="306690" cy="453244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4261791" y="1634123"/>
            <a:ext cx="2830032" cy="4035989"/>
          </a:xfrm>
          <a:prstGeom prst="frame">
            <a:avLst>
              <a:gd name="adj1" fmla="val 50000"/>
            </a:avLst>
          </a:prstGeom>
          <a:solidFill>
            <a:srgbClr val="FF00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394" y="3294687"/>
            <a:ext cx="469421" cy="49725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28" name="Picture 27" descr="penn-state-shield-logo.pn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29" name="Picture 28" descr="penn-state-shield-logo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77694" y="94913"/>
            <a:ext cx="329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INTRODUCTION: previous result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87746" y="571861"/>
            <a:ext cx="588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ZHANG</a:t>
            </a:r>
            <a:r>
              <a:rPr lang="en-US" sz="2400" b="1" dirty="0" smtClean="0">
                <a:latin typeface="Arial"/>
                <a:cs typeface="Arial"/>
              </a:rPr>
              <a:t> MODEL FOR ERROR GROWTH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5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12" name="Picture 11" descr="penn-state-shield-log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13" name="Picture 12" descr="penn-state-shield-log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7694" y="94913"/>
            <a:ext cx="121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8369" y="2104407"/>
            <a:ext cx="7211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In this ‘upscale’ picture, How  is error transferred from initial small convective scale to the large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 scale?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What’s the role of the moisture in this process?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33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2260"/>
              </p:ext>
            </p:extLst>
          </p:nvPr>
        </p:nvGraphicFramePr>
        <p:xfrm>
          <a:off x="526117" y="1583375"/>
          <a:ext cx="4255255" cy="69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3" imgW="2628900" imgH="431800" progId="Equation.3">
                  <p:embed/>
                </p:oleObj>
              </mc:Choice>
              <mc:Fallback>
                <p:oleObj name="Equation" r:id="rId3" imgW="2628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117" y="1583375"/>
                        <a:ext cx="4255255" cy="699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85496"/>
              </p:ext>
            </p:extLst>
          </p:nvPr>
        </p:nvGraphicFramePr>
        <p:xfrm>
          <a:off x="525868" y="2353238"/>
          <a:ext cx="4093635" cy="68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5" imgW="2654300" imgH="444500" progId="Equation.3">
                  <p:embed/>
                </p:oleObj>
              </mc:Choice>
              <mc:Fallback>
                <p:oleObj name="Equation" r:id="rId5" imgW="2654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868" y="2353238"/>
                        <a:ext cx="4093635" cy="68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19900"/>
              </p:ext>
            </p:extLst>
          </p:nvPr>
        </p:nvGraphicFramePr>
        <p:xfrm>
          <a:off x="513416" y="3068140"/>
          <a:ext cx="4902728" cy="66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7" imgW="3187700" imgH="431800" progId="Equation.3">
                  <p:embed/>
                </p:oleObj>
              </mc:Choice>
              <mc:Fallback>
                <p:oleObj name="Equation" r:id="rId7" imgW="318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416" y="3068140"/>
                        <a:ext cx="4902728" cy="66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829458"/>
              </p:ext>
            </p:extLst>
          </p:nvPr>
        </p:nvGraphicFramePr>
        <p:xfrm>
          <a:off x="497614" y="4317314"/>
          <a:ext cx="4056964" cy="64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9" imgW="2781300" imgH="444500" progId="Equation.3">
                  <p:embed/>
                </p:oleObj>
              </mc:Choice>
              <mc:Fallback>
                <p:oleObj name="Equation" r:id="rId9" imgW="2781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7614" y="4317314"/>
                        <a:ext cx="4056964" cy="64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ame 23"/>
          <p:cNvSpPr/>
          <p:nvPr/>
        </p:nvSpPr>
        <p:spPr>
          <a:xfrm>
            <a:off x="346925" y="1583373"/>
            <a:ext cx="5299036" cy="2149461"/>
          </a:xfrm>
          <a:prstGeom prst="frame">
            <a:avLst>
              <a:gd name="adj1" fmla="val 5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924" y="1074619"/>
            <a:ext cx="210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Momentum EQNs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945" y="3845291"/>
            <a:ext cx="159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Thermo EQN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331120" y="4274499"/>
            <a:ext cx="5314841" cy="691378"/>
          </a:xfrm>
          <a:prstGeom prst="frame">
            <a:avLst>
              <a:gd name="adj1" fmla="val 5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05455"/>
              </p:ext>
            </p:extLst>
          </p:nvPr>
        </p:nvGraphicFramePr>
        <p:xfrm>
          <a:off x="876306" y="5593439"/>
          <a:ext cx="2348640" cy="67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11" imgW="1765300" imgH="508000" progId="Equation.3">
                  <p:embed/>
                </p:oleObj>
              </mc:Choice>
              <mc:Fallback>
                <p:oleObj name="Equation" r:id="rId11" imgW="1765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6306" y="5593439"/>
                        <a:ext cx="2348640" cy="67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ame 28"/>
          <p:cNvSpPr/>
          <p:nvPr/>
        </p:nvSpPr>
        <p:spPr>
          <a:xfrm>
            <a:off x="331120" y="5555462"/>
            <a:ext cx="5314841" cy="714117"/>
          </a:xfrm>
          <a:prstGeom prst="frame">
            <a:avLst>
              <a:gd name="adj1" fmla="val 5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923" y="5105838"/>
            <a:ext cx="314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Helvetica"/>
                <a:cs typeface="Helvetica"/>
              </a:rPr>
              <a:t>Pseudoincompresible</a:t>
            </a:r>
            <a:r>
              <a:rPr lang="en-US" b="1" dirty="0" smtClean="0">
                <a:latin typeface="Helvetica"/>
                <a:cs typeface="Helvetica"/>
              </a:rPr>
              <a:t> EQN</a:t>
            </a:r>
            <a:endParaRPr lang="en-US" b="1" dirty="0">
              <a:latin typeface="Helvetica"/>
              <a:cs typeface="Helvetica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930725"/>
              </p:ext>
            </p:extLst>
          </p:nvPr>
        </p:nvGraphicFramePr>
        <p:xfrm>
          <a:off x="5987203" y="2282799"/>
          <a:ext cx="3004385" cy="60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13" imgW="1943100" imgH="393700" progId="Equation.3">
                  <p:embed/>
                </p:oleObj>
              </mc:Choice>
              <mc:Fallback>
                <p:oleObj name="Equation" r:id="rId13" imgW="194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87203" y="2282799"/>
                        <a:ext cx="3004385" cy="609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216881"/>
              </p:ext>
            </p:extLst>
          </p:nvPr>
        </p:nvGraphicFramePr>
        <p:xfrm>
          <a:off x="6184785" y="4431402"/>
          <a:ext cx="2529783" cy="117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15" imgW="1638300" imgH="762000" progId="Equation.3">
                  <p:embed/>
                </p:oleObj>
              </mc:Choice>
              <mc:Fallback>
                <p:oleObj name="Equation" r:id="rId15" imgW="16383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84785" y="4431402"/>
                        <a:ext cx="2529783" cy="117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318620" y="1662949"/>
            <a:ext cx="180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Kinetic Energy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6219" y="3855347"/>
            <a:ext cx="307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Available Potential Energy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5987203" y="2204950"/>
            <a:ext cx="3004385" cy="1515887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6072873" y="4274499"/>
            <a:ext cx="2641695" cy="1490510"/>
          </a:xfrm>
          <a:prstGeom prst="frame">
            <a:avLst>
              <a:gd name="adj1" fmla="val 5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54496"/>
              </p:ext>
            </p:extLst>
          </p:nvPr>
        </p:nvGraphicFramePr>
        <p:xfrm>
          <a:off x="5987203" y="3073446"/>
          <a:ext cx="1841187" cy="54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17" imgW="1320800" imgH="393700" progId="Equation.3">
                  <p:embed/>
                </p:oleObj>
              </mc:Choice>
              <mc:Fallback>
                <p:oleObj name="Equation" r:id="rId17" imgW="1320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87203" y="3073446"/>
                        <a:ext cx="1841187" cy="548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43" name="Picture 42" descr="penn-state-shield-logo.p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44" name="Picture 43" descr="penn-state-shield-logo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115001" y="571861"/>
            <a:ext cx="280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Energy Equations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23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91603"/>
              </p:ext>
            </p:extLst>
          </p:nvPr>
        </p:nvGraphicFramePr>
        <p:xfrm>
          <a:off x="1139825" y="1273175"/>
          <a:ext cx="32988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1930400" imgH="393700" progId="Equation.3">
                  <p:embed/>
                </p:oleObj>
              </mc:Choice>
              <mc:Fallback>
                <p:oleObj name="Equation" r:id="rId3" imgW="193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825" y="1273175"/>
                        <a:ext cx="3298825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87993" y="1211051"/>
            <a:ext cx="3583449" cy="736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0432" y="31798"/>
            <a:ext cx="8935985" cy="1001728"/>
            <a:chOff x="-492981" y="1"/>
            <a:chExt cx="9682753" cy="1189720"/>
          </a:xfrm>
        </p:grpSpPr>
        <p:pic>
          <p:nvPicPr>
            <p:cNvPr id="17" name="Picture 16" descr="penn-state-shield-logo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8"/>
            <a:stretch/>
          </p:blipFill>
          <p:spPr>
            <a:xfrm>
              <a:off x="7544006" y="1"/>
              <a:ext cx="1645766" cy="1189720"/>
            </a:xfrm>
            <a:prstGeom prst="rect">
              <a:avLst/>
            </a:prstGeom>
          </p:spPr>
        </p:pic>
        <p:pic>
          <p:nvPicPr>
            <p:cNvPr id="18" name="Picture 17" descr="penn-state-shield-logo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2981" y="444126"/>
              <a:ext cx="8787123" cy="5429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115001" y="571861"/>
            <a:ext cx="280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Energy Equations</a:t>
            </a: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32179"/>
              </p:ext>
            </p:extLst>
          </p:nvPr>
        </p:nvGraphicFramePr>
        <p:xfrm>
          <a:off x="987993" y="2526630"/>
          <a:ext cx="6076753" cy="78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7" imgW="3937000" imgH="508000" progId="Equation.3">
                  <p:embed/>
                </p:oleObj>
              </mc:Choice>
              <mc:Fallback>
                <p:oleObj name="Equation" r:id="rId7" imgW="39370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7993" y="2526630"/>
                        <a:ext cx="6076753" cy="78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24384" y="3308972"/>
            <a:ext cx="5468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P(k) </a:t>
            </a:r>
            <a:r>
              <a:rPr lang="en-US" sz="2000" dirty="0" smtClean="0">
                <a:latin typeface="Arial"/>
                <a:cs typeface="Arial"/>
              </a:rPr>
              <a:t>~ </a:t>
            </a:r>
            <a:r>
              <a:rPr lang="en-US" sz="2000" dirty="0" smtClean="0">
                <a:latin typeface="Arial"/>
                <a:cs typeface="Arial"/>
              </a:rPr>
              <a:t>direct heating + Buoyancy flux    + </a:t>
            </a:r>
            <a:r>
              <a:rPr lang="en-US" sz="2000" dirty="0">
                <a:latin typeface="Arial"/>
                <a:cs typeface="Arial"/>
              </a:rPr>
              <a:t>IGW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507831"/>
              </p:ext>
            </p:extLst>
          </p:nvPr>
        </p:nvGraphicFramePr>
        <p:xfrm>
          <a:off x="1041786" y="2134446"/>
          <a:ext cx="3529656" cy="39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9" imgW="2171700" imgH="241300" progId="Equation.3">
                  <p:embed/>
                </p:oleObj>
              </mc:Choice>
              <mc:Fallback>
                <p:oleObj name="Equation" r:id="rId9" imgW="2171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1786" y="2134446"/>
                        <a:ext cx="3529656" cy="392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flipV="1">
            <a:off x="2198616" y="2526630"/>
            <a:ext cx="608355" cy="1485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612041" y="2411839"/>
            <a:ext cx="780507" cy="1470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7993" y="4204710"/>
            <a:ext cx="6589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The only term responsible for energy transfer within different scales is advection term.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Pressure term represents the conversion from potential energy to kinetic energy.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26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a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Waves.thmx</Template>
  <TotalTime>4889</TotalTime>
  <Words>360</Words>
  <Application>Microsoft Macintosh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Waves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Mesoscale Predictability:  Error Growth Dynamics in Moist Baroclinic Waves</dc:title>
  <dc:creator>yq Sun</dc:creator>
  <cp:lastModifiedBy>yq Sun</cp:lastModifiedBy>
  <cp:revision>88</cp:revision>
  <dcterms:created xsi:type="dcterms:W3CDTF">2014-08-12T19:34:16Z</dcterms:created>
  <dcterms:modified xsi:type="dcterms:W3CDTF">2014-12-11T11:53:30Z</dcterms:modified>
</cp:coreProperties>
</file>