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78" r:id="rId3"/>
    <p:sldId id="257" r:id="rId4"/>
    <p:sldId id="270" r:id="rId5"/>
    <p:sldId id="272" r:id="rId6"/>
    <p:sldId id="286" r:id="rId7"/>
    <p:sldId id="259" r:id="rId8"/>
    <p:sldId id="285" r:id="rId9"/>
    <p:sldId id="273" r:id="rId10"/>
    <p:sldId id="261" r:id="rId11"/>
    <p:sldId id="275" r:id="rId12"/>
    <p:sldId id="281" r:id="rId13"/>
    <p:sldId id="282" r:id="rId14"/>
    <p:sldId id="258" r:id="rId15"/>
    <p:sldId id="28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52" autoAdjust="0"/>
  </p:normalViewPr>
  <p:slideViewPr>
    <p:cSldViewPr snapToGrid="0" snapToObjects="1">
      <p:cViewPr varScale="1">
        <p:scale>
          <a:sx n="99" d="100"/>
          <a:sy n="99" d="100"/>
        </p:scale>
        <p:origin x="-9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CE58A-096C-624A-8CBD-08E55BB14501}"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81696F38-528B-E446-AA90-32609769C50F}">
      <dgm:prSet phldrT="[Text]" custT="1"/>
      <dgm:spPr/>
      <dgm:t>
        <a:bodyPr/>
        <a:lstStyle/>
        <a:p>
          <a:r>
            <a:rPr lang="en-US" sz="1400" b="1" dirty="0" smtClean="0"/>
            <a:t>Methodology &amp; Algorithms</a:t>
          </a:r>
        </a:p>
        <a:p>
          <a:r>
            <a:rPr lang="en-US" sz="1200" dirty="0" smtClean="0"/>
            <a:t>Data assimilation, Parameter estimation, Model error treatment, Ensemble generation, Probabilistic forecasting, Uncertainty quantification</a:t>
          </a:r>
          <a:endParaRPr lang="en-US" sz="1200" dirty="0"/>
        </a:p>
      </dgm:t>
    </dgm:pt>
    <dgm:pt modelId="{90FB384C-4330-5844-8E0C-8CCC0A07CBEB}" type="parTrans" cxnId="{C917DB6C-7419-9C41-84F7-5BA1B8606D18}">
      <dgm:prSet/>
      <dgm:spPr/>
      <dgm:t>
        <a:bodyPr/>
        <a:lstStyle/>
        <a:p>
          <a:endParaRPr lang="en-US"/>
        </a:p>
      </dgm:t>
    </dgm:pt>
    <dgm:pt modelId="{458EABB7-E27B-5140-8A74-1C9B807BEC69}" type="sibTrans" cxnId="{C917DB6C-7419-9C41-84F7-5BA1B8606D18}">
      <dgm:prSet/>
      <dgm:spPr/>
      <dgm:t>
        <a:bodyPr/>
        <a:lstStyle/>
        <a:p>
          <a:endParaRPr lang="en-US"/>
        </a:p>
      </dgm:t>
    </dgm:pt>
    <dgm:pt modelId="{8852AB43-B54D-0C47-A9A7-43DDD6FDB5F6}">
      <dgm:prSet phldrT="[Text]" custT="1"/>
      <dgm:spPr/>
      <dgm:t>
        <a:bodyPr/>
        <a:lstStyle/>
        <a:p>
          <a:r>
            <a:rPr lang="en-US" sz="1400" b="1" dirty="0" smtClean="0"/>
            <a:t>Outreach &amp; Education</a:t>
          </a:r>
        </a:p>
        <a:p>
          <a:r>
            <a:rPr lang="en-US" sz="1200" dirty="0" smtClean="0"/>
            <a:t>Demos &amp; </a:t>
          </a:r>
          <a:r>
            <a:rPr lang="en-US" sz="1200" dirty="0" err="1" smtClean="0"/>
            <a:t>Testbeds</a:t>
          </a:r>
          <a:endParaRPr lang="en-US" sz="1200" dirty="0" smtClean="0"/>
        </a:p>
        <a:p>
          <a:r>
            <a:rPr lang="en-US" sz="1200" dirty="0" smtClean="0"/>
            <a:t>Community sharing</a:t>
          </a:r>
        </a:p>
        <a:p>
          <a:r>
            <a:rPr lang="en-US" sz="1200" dirty="0" smtClean="0"/>
            <a:t>Training &amp; hosting</a:t>
          </a:r>
        </a:p>
        <a:p>
          <a:r>
            <a:rPr lang="en-US" sz="1200" dirty="0" smtClean="0"/>
            <a:t>National partnerships</a:t>
          </a:r>
        </a:p>
        <a:p>
          <a:r>
            <a:rPr lang="en-US" sz="1200" dirty="0" smtClean="0"/>
            <a:t>International collaborations</a:t>
          </a:r>
          <a:endParaRPr lang="en-US" sz="1200" dirty="0"/>
        </a:p>
      </dgm:t>
    </dgm:pt>
    <dgm:pt modelId="{E3ADBAB5-0E1D-8649-97D5-23351212B827}" type="parTrans" cxnId="{C175200B-599A-7745-B1E9-9EADC5679106}">
      <dgm:prSet/>
      <dgm:spPr/>
      <dgm:t>
        <a:bodyPr/>
        <a:lstStyle/>
        <a:p>
          <a:endParaRPr lang="en-US"/>
        </a:p>
      </dgm:t>
    </dgm:pt>
    <dgm:pt modelId="{3B687F18-4730-024B-8779-3251A69BB0A3}" type="sibTrans" cxnId="{C175200B-599A-7745-B1E9-9EADC5679106}">
      <dgm:prSet/>
      <dgm:spPr/>
      <dgm:t>
        <a:bodyPr/>
        <a:lstStyle/>
        <a:p>
          <a:endParaRPr lang="en-US"/>
        </a:p>
      </dgm:t>
    </dgm:pt>
    <dgm:pt modelId="{6EAE8313-E482-BD4B-A6E0-8054016385E9}">
      <dgm:prSet phldrT="[Text]" custT="1"/>
      <dgm:spPr/>
      <dgm:t>
        <a:bodyPr/>
        <a:lstStyle/>
        <a:p>
          <a:r>
            <a:rPr lang="en-US" sz="1400" b="1" dirty="0" smtClean="0"/>
            <a:t>Dynamical Systems and Disciplinary Sciences</a:t>
          </a:r>
        </a:p>
        <a:p>
          <a:r>
            <a:rPr lang="en-US" sz="1200" dirty="0" smtClean="0"/>
            <a:t>Weather, climate, ocean, air/water/land chemistry and pollution, ecosystem, earth system, oil reserve, storm surge, mudslide, forest fire, earthquake, …</a:t>
          </a:r>
        </a:p>
      </dgm:t>
    </dgm:pt>
    <dgm:pt modelId="{2D2E5BE9-C6B3-8E41-91C2-7D11939CBDA0}" type="parTrans" cxnId="{794A5B02-9C36-C943-A47D-96710966A0EF}">
      <dgm:prSet/>
      <dgm:spPr/>
      <dgm:t>
        <a:bodyPr/>
        <a:lstStyle/>
        <a:p>
          <a:endParaRPr lang="en-US"/>
        </a:p>
      </dgm:t>
    </dgm:pt>
    <dgm:pt modelId="{68BFD248-EADE-D24D-B526-13A638557039}" type="sibTrans" cxnId="{794A5B02-9C36-C943-A47D-96710966A0EF}">
      <dgm:prSet/>
      <dgm:spPr/>
      <dgm:t>
        <a:bodyPr/>
        <a:lstStyle/>
        <a:p>
          <a:endParaRPr lang="en-US"/>
        </a:p>
      </dgm:t>
    </dgm:pt>
    <dgm:pt modelId="{B21D444D-44DB-D344-AAE9-3EB68AF9DE81}">
      <dgm:prSet phldrT="[Text]" custT="1"/>
      <dgm:spPr/>
      <dgm:t>
        <a:bodyPr/>
        <a:lstStyle/>
        <a:p>
          <a:r>
            <a:rPr lang="en-US" sz="1400" b="1" dirty="0" err="1" smtClean="0"/>
            <a:t>Cyberinfrastructure</a:t>
          </a:r>
          <a:endParaRPr lang="en-US" sz="1400" b="1" dirty="0" smtClean="0"/>
        </a:p>
        <a:p>
          <a:r>
            <a:rPr lang="en-US" sz="1200" dirty="0" smtClean="0"/>
            <a:t>Computing</a:t>
          </a:r>
        </a:p>
        <a:p>
          <a:r>
            <a:rPr lang="en-US" sz="1200" dirty="0" smtClean="0"/>
            <a:t>Visualization</a:t>
          </a:r>
        </a:p>
        <a:p>
          <a:r>
            <a:rPr lang="en-US" sz="1200" dirty="0" smtClean="0"/>
            <a:t>Data mining</a:t>
          </a:r>
        </a:p>
        <a:p>
          <a:r>
            <a:rPr lang="en-US" sz="1200" dirty="0" smtClean="0"/>
            <a:t>Data acquisition</a:t>
          </a:r>
        </a:p>
        <a:p>
          <a:r>
            <a:rPr lang="en-US" sz="1200" dirty="0" smtClean="0"/>
            <a:t>Data storage </a:t>
          </a:r>
        </a:p>
        <a:p>
          <a:r>
            <a:rPr lang="en-US" sz="1200" dirty="0" smtClean="0"/>
            <a:t>“</a:t>
          </a:r>
          <a:r>
            <a:rPr lang="en-US" sz="1200" dirty="0" err="1" smtClean="0"/>
            <a:t>BigData</a:t>
          </a:r>
          <a:r>
            <a:rPr lang="en-US" sz="1200" dirty="0" smtClean="0"/>
            <a:t>”</a:t>
          </a:r>
          <a:endParaRPr lang="en-US" sz="1200" dirty="0"/>
        </a:p>
      </dgm:t>
    </dgm:pt>
    <dgm:pt modelId="{EA279BB3-35D5-C546-957F-57A6E6F47E9C}" type="parTrans" cxnId="{43933402-11C2-F54E-9312-1BFCD4B14E6F}">
      <dgm:prSet/>
      <dgm:spPr/>
      <dgm:t>
        <a:bodyPr/>
        <a:lstStyle/>
        <a:p>
          <a:endParaRPr lang="en-US"/>
        </a:p>
      </dgm:t>
    </dgm:pt>
    <dgm:pt modelId="{78A77211-9D0F-0549-9D66-881C6547BAA9}" type="sibTrans" cxnId="{43933402-11C2-F54E-9312-1BFCD4B14E6F}">
      <dgm:prSet/>
      <dgm:spPr/>
      <dgm:t>
        <a:bodyPr/>
        <a:lstStyle/>
        <a:p>
          <a:endParaRPr lang="en-US"/>
        </a:p>
      </dgm:t>
    </dgm:pt>
    <dgm:pt modelId="{F42BB9CD-FBB5-6C40-8B32-896BBA58680A}">
      <dgm:prSet phldrT="[Text]"/>
      <dgm:spPr/>
      <dgm:t>
        <a:bodyPr/>
        <a:lstStyle/>
        <a:p>
          <a:endParaRPr lang="en-US" dirty="0">
            <a:solidFill>
              <a:srgbClr val="000090"/>
            </a:solidFill>
          </a:endParaRPr>
        </a:p>
      </dgm:t>
    </dgm:pt>
    <dgm:pt modelId="{118ED9AF-4F00-7D4E-A996-5E06DED42025}" type="sibTrans" cxnId="{3632CDCA-6F4A-5D44-A4AC-5552DFD4A087}">
      <dgm:prSet/>
      <dgm:spPr/>
      <dgm:t>
        <a:bodyPr/>
        <a:lstStyle/>
        <a:p>
          <a:endParaRPr lang="en-US"/>
        </a:p>
      </dgm:t>
    </dgm:pt>
    <dgm:pt modelId="{799C9C24-7705-A34B-BECB-29135F0D6357}" type="parTrans" cxnId="{3632CDCA-6F4A-5D44-A4AC-5552DFD4A087}">
      <dgm:prSet/>
      <dgm:spPr/>
      <dgm:t>
        <a:bodyPr/>
        <a:lstStyle/>
        <a:p>
          <a:endParaRPr lang="en-US"/>
        </a:p>
      </dgm:t>
    </dgm:pt>
    <dgm:pt modelId="{B2759FBC-94C1-B047-B958-714CF4D3544F}">
      <dgm:prSet/>
      <dgm:spPr/>
    </dgm:pt>
    <dgm:pt modelId="{2E4D5197-A227-484A-8254-E95BC395428B}" type="parTrans" cxnId="{4047CB99-2F1F-094D-AD1A-B55933C22BE1}">
      <dgm:prSet/>
      <dgm:spPr/>
      <dgm:t>
        <a:bodyPr/>
        <a:lstStyle/>
        <a:p>
          <a:endParaRPr lang="en-US"/>
        </a:p>
      </dgm:t>
    </dgm:pt>
    <dgm:pt modelId="{F9FC4B04-E981-3340-BFA2-88ED455DF554}" type="sibTrans" cxnId="{4047CB99-2F1F-094D-AD1A-B55933C22BE1}">
      <dgm:prSet/>
      <dgm:spPr/>
      <dgm:t>
        <a:bodyPr/>
        <a:lstStyle/>
        <a:p>
          <a:endParaRPr lang="en-US"/>
        </a:p>
      </dgm:t>
    </dgm:pt>
    <dgm:pt modelId="{4D067189-C35D-A243-BCE9-410C2E63A0D0}">
      <dgm:prSet/>
      <dgm:spPr/>
    </dgm:pt>
    <dgm:pt modelId="{03A19E37-B00C-DB4B-BCA5-B5E466C25ED5}" type="parTrans" cxnId="{B5D7D034-9EA6-F14E-8B60-D415CB26D564}">
      <dgm:prSet/>
      <dgm:spPr/>
      <dgm:t>
        <a:bodyPr/>
        <a:lstStyle/>
        <a:p>
          <a:endParaRPr lang="en-US"/>
        </a:p>
      </dgm:t>
    </dgm:pt>
    <dgm:pt modelId="{5236E9FE-E954-C14B-AE48-B1D425866653}" type="sibTrans" cxnId="{B5D7D034-9EA6-F14E-8B60-D415CB26D564}">
      <dgm:prSet/>
      <dgm:spPr/>
      <dgm:t>
        <a:bodyPr/>
        <a:lstStyle/>
        <a:p>
          <a:endParaRPr lang="en-US"/>
        </a:p>
      </dgm:t>
    </dgm:pt>
    <dgm:pt modelId="{023DA95C-E63D-E84E-8118-5D80B7A7AEB6}" type="pres">
      <dgm:prSet presAssocID="{08ECE58A-096C-624A-8CBD-08E55BB14501}" presName="composite" presStyleCnt="0">
        <dgm:presLayoutVars>
          <dgm:chMax val="1"/>
          <dgm:dir/>
          <dgm:resizeHandles val="exact"/>
        </dgm:presLayoutVars>
      </dgm:prSet>
      <dgm:spPr/>
      <dgm:t>
        <a:bodyPr/>
        <a:lstStyle/>
        <a:p>
          <a:endParaRPr lang="en-US"/>
        </a:p>
      </dgm:t>
    </dgm:pt>
    <dgm:pt modelId="{B07084A5-67D8-E145-B833-E4A5CE1FC1C4}" type="pres">
      <dgm:prSet presAssocID="{08ECE58A-096C-624A-8CBD-08E55BB14501}" presName="radial" presStyleCnt="0">
        <dgm:presLayoutVars>
          <dgm:animLvl val="ctr"/>
        </dgm:presLayoutVars>
      </dgm:prSet>
      <dgm:spPr/>
    </dgm:pt>
    <dgm:pt modelId="{0743BA39-EF0F-C445-9206-E4FD6FB00A96}" type="pres">
      <dgm:prSet presAssocID="{F42BB9CD-FBB5-6C40-8B32-896BBA58680A}" presName="centerShape" presStyleLbl="vennNode1" presStyleIdx="0" presStyleCnt="5" custScaleX="131309" custScaleY="75971" custLinFactNeighborY="5287"/>
      <dgm:spPr/>
      <dgm:t>
        <a:bodyPr/>
        <a:lstStyle/>
        <a:p>
          <a:endParaRPr lang="en-US"/>
        </a:p>
      </dgm:t>
    </dgm:pt>
    <dgm:pt modelId="{F2D59F82-42FF-B04A-A908-50C9345E54F8}" type="pres">
      <dgm:prSet presAssocID="{81696F38-528B-E446-AA90-32609769C50F}" presName="node" presStyleLbl="vennNode1" presStyleIdx="1" presStyleCnt="5" custScaleX="254011" custScaleY="65480" custRadScaleRad="64482" custRadScaleInc="-1024">
        <dgm:presLayoutVars>
          <dgm:bulletEnabled val="1"/>
        </dgm:presLayoutVars>
      </dgm:prSet>
      <dgm:spPr/>
      <dgm:t>
        <a:bodyPr/>
        <a:lstStyle/>
        <a:p>
          <a:endParaRPr lang="en-US"/>
        </a:p>
      </dgm:t>
    </dgm:pt>
    <dgm:pt modelId="{52F10CAB-FB61-3344-9927-DF17F8C19F0A}" type="pres">
      <dgm:prSet presAssocID="{8852AB43-B54D-0C47-A9A7-43DDD6FDB5F6}" presName="node" presStyleLbl="vennNode1" presStyleIdx="2" presStyleCnt="5" custScaleX="108063" custRadScaleRad="129920" custRadScaleInc="5391">
        <dgm:presLayoutVars>
          <dgm:bulletEnabled val="1"/>
        </dgm:presLayoutVars>
      </dgm:prSet>
      <dgm:spPr/>
      <dgm:t>
        <a:bodyPr/>
        <a:lstStyle/>
        <a:p>
          <a:endParaRPr lang="en-US"/>
        </a:p>
      </dgm:t>
    </dgm:pt>
    <dgm:pt modelId="{92D671ED-AAB1-8C43-820E-88F545C06BC9}" type="pres">
      <dgm:prSet presAssocID="{6EAE8313-E482-BD4B-A6E0-8054016385E9}" presName="node" presStyleLbl="vennNode1" presStyleIdx="3" presStyleCnt="5" custScaleX="253899" custScaleY="65424" custRadScaleRad="85697" custRadScaleInc="-4232">
        <dgm:presLayoutVars>
          <dgm:bulletEnabled val="1"/>
        </dgm:presLayoutVars>
      </dgm:prSet>
      <dgm:spPr/>
      <dgm:t>
        <a:bodyPr/>
        <a:lstStyle/>
        <a:p>
          <a:endParaRPr lang="en-US"/>
        </a:p>
      </dgm:t>
    </dgm:pt>
    <dgm:pt modelId="{08928935-B296-FD40-9941-F7FECCFA1C23}" type="pres">
      <dgm:prSet presAssocID="{B21D444D-44DB-D344-AAE9-3EB68AF9DE81}" presName="node" presStyleLbl="vennNode1" presStyleIdx="4" presStyleCnt="5" custScaleX="117364" custScaleY="116128" custRadScaleRad="130655" custRadScaleInc="-4916">
        <dgm:presLayoutVars>
          <dgm:bulletEnabled val="1"/>
        </dgm:presLayoutVars>
      </dgm:prSet>
      <dgm:spPr/>
      <dgm:t>
        <a:bodyPr/>
        <a:lstStyle/>
        <a:p>
          <a:endParaRPr lang="en-US"/>
        </a:p>
      </dgm:t>
    </dgm:pt>
  </dgm:ptLst>
  <dgm:cxnLst>
    <dgm:cxn modelId="{C917DB6C-7419-9C41-84F7-5BA1B8606D18}" srcId="{F42BB9CD-FBB5-6C40-8B32-896BBA58680A}" destId="{81696F38-528B-E446-AA90-32609769C50F}" srcOrd="0" destOrd="0" parTransId="{90FB384C-4330-5844-8E0C-8CCC0A07CBEB}" sibTransId="{458EABB7-E27B-5140-8A74-1C9B807BEC69}"/>
    <dgm:cxn modelId="{794A5B02-9C36-C943-A47D-96710966A0EF}" srcId="{F42BB9CD-FBB5-6C40-8B32-896BBA58680A}" destId="{6EAE8313-E482-BD4B-A6E0-8054016385E9}" srcOrd="2" destOrd="0" parTransId="{2D2E5BE9-C6B3-8E41-91C2-7D11939CBDA0}" sibTransId="{68BFD248-EADE-D24D-B526-13A638557039}"/>
    <dgm:cxn modelId="{23AD1FDE-42DD-4543-B53D-40D7280FB752}" type="presOf" srcId="{8852AB43-B54D-0C47-A9A7-43DDD6FDB5F6}" destId="{52F10CAB-FB61-3344-9927-DF17F8C19F0A}" srcOrd="0" destOrd="0" presId="urn:microsoft.com/office/officeart/2005/8/layout/radial3"/>
    <dgm:cxn modelId="{445B513D-37B5-8448-A79F-C7AA231EF625}" type="presOf" srcId="{B21D444D-44DB-D344-AAE9-3EB68AF9DE81}" destId="{08928935-B296-FD40-9941-F7FECCFA1C23}" srcOrd="0" destOrd="0" presId="urn:microsoft.com/office/officeart/2005/8/layout/radial3"/>
    <dgm:cxn modelId="{D7FF8581-A434-6240-845D-1408749305C6}" type="presOf" srcId="{08ECE58A-096C-624A-8CBD-08E55BB14501}" destId="{023DA95C-E63D-E84E-8118-5D80B7A7AEB6}" srcOrd="0" destOrd="0" presId="urn:microsoft.com/office/officeart/2005/8/layout/radial3"/>
    <dgm:cxn modelId="{B99BF0F8-F1EC-A840-B3E1-F227E1FD02C2}" type="presOf" srcId="{F42BB9CD-FBB5-6C40-8B32-896BBA58680A}" destId="{0743BA39-EF0F-C445-9206-E4FD6FB00A96}" srcOrd="0" destOrd="0" presId="urn:microsoft.com/office/officeart/2005/8/layout/radial3"/>
    <dgm:cxn modelId="{AF464326-6612-FB43-B6BF-7C6BA1BA351D}" type="presOf" srcId="{81696F38-528B-E446-AA90-32609769C50F}" destId="{F2D59F82-42FF-B04A-A908-50C9345E54F8}" srcOrd="0" destOrd="0" presId="urn:microsoft.com/office/officeart/2005/8/layout/radial3"/>
    <dgm:cxn modelId="{C175200B-599A-7745-B1E9-9EADC5679106}" srcId="{F42BB9CD-FBB5-6C40-8B32-896BBA58680A}" destId="{8852AB43-B54D-0C47-A9A7-43DDD6FDB5F6}" srcOrd="1" destOrd="0" parTransId="{E3ADBAB5-0E1D-8649-97D5-23351212B827}" sibTransId="{3B687F18-4730-024B-8779-3251A69BB0A3}"/>
    <dgm:cxn modelId="{3632CDCA-6F4A-5D44-A4AC-5552DFD4A087}" srcId="{08ECE58A-096C-624A-8CBD-08E55BB14501}" destId="{F42BB9CD-FBB5-6C40-8B32-896BBA58680A}" srcOrd="0" destOrd="0" parTransId="{799C9C24-7705-A34B-BECB-29135F0D6357}" sibTransId="{118ED9AF-4F00-7D4E-A996-5E06DED42025}"/>
    <dgm:cxn modelId="{4047CB99-2F1F-094D-AD1A-B55933C22BE1}" srcId="{08ECE58A-096C-624A-8CBD-08E55BB14501}" destId="{B2759FBC-94C1-B047-B958-714CF4D3544F}" srcOrd="1" destOrd="0" parTransId="{2E4D5197-A227-484A-8254-E95BC395428B}" sibTransId="{F9FC4B04-E981-3340-BFA2-88ED455DF554}"/>
    <dgm:cxn modelId="{43933402-11C2-F54E-9312-1BFCD4B14E6F}" srcId="{F42BB9CD-FBB5-6C40-8B32-896BBA58680A}" destId="{B21D444D-44DB-D344-AAE9-3EB68AF9DE81}" srcOrd="3" destOrd="0" parTransId="{EA279BB3-35D5-C546-957F-57A6E6F47E9C}" sibTransId="{78A77211-9D0F-0549-9D66-881C6547BAA9}"/>
    <dgm:cxn modelId="{B5D7D034-9EA6-F14E-8B60-D415CB26D564}" srcId="{08ECE58A-096C-624A-8CBD-08E55BB14501}" destId="{4D067189-C35D-A243-BCE9-410C2E63A0D0}" srcOrd="2" destOrd="0" parTransId="{03A19E37-B00C-DB4B-BCA5-B5E466C25ED5}" sibTransId="{5236E9FE-E954-C14B-AE48-B1D425866653}"/>
    <dgm:cxn modelId="{5FE349A9-4944-2B44-A062-650B1A7CD167}" type="presOf" srcId="{6EAE8313-E482-BD4B-A6E0-8054016385E9}" destId="{92D671ED-AAB1-8C43-820E-88F545C06BC9}" srcOrd="0" destOrd="0" presId="urn:microsoft.com/office/officeart/2005/8/layout/radial3"/>
    <dgm:cxn modelId="{E91FA40C-626E-B541-B0DE-1DC852237540}" type="presParOf" srcId="{023DA95C-E63D-E84E-8118-5D80B7A7AEB6}" destId="{B07084A5-67D8-E145-B833-E4A5CE1FC1C4}" srcOrd="0" destOrd="0" presId="urn:microsoft.com/office/officeart/2005/8/layout/radial3"/>
    <dgm:cxn modelId="{CD342118-D76D-2643-BCC4-D7D8843746AF}" type="presParOf" srcId="{B07084A5-67D8-E145-B833-E4A5CE1FC1C4}" destId="{0743BA39-EF0F-C445-9206-E4FD6FB00A96}" srcOrd="0" destOrd="0" presId="urn:microsoft.com/office/officeart/2005/8/layout/radial3"/>
    <dgm:cxn modelId="{80D02471-C50C-FB4E-9903-35333142A8A1}" type="presParOf" srcId="{B07084A5-67D8-E145-B833-E4A5CE1FC1C4}" destId="{F2D59F82-42FF-B04A-A908-50C9345E54F8}" srcOrd="1" destOrd="0" presId="urn:microsoft.com/office/officeart/2005/8/layout/radial3"/>
    <dgm:cxn modelId="{564D5007-CC56-B143-9637-9C867697B985}" type="presParOf" srcId="{B07084A5-67D8-E145-B833-E4A5CE1FC1C4}" destId="{52F10CAB-FB61-3344-9927-DF17F8C19F0A}" srcOrd="2" destOrd="0" presId="urn:microsoft.com/office/officeart/2005/8/layout/radial3"/>
    <dgm:cxn modelId="{F18C1808-1399-6248-A5C4-3C532284C67F}" type="presParOf" srcId="{B07084A5-67D8-E145-B833-E4A5CE1FC1C4}" destId="{92D671ED-AAB1-8C43-820E-88F545C06BC9}" srcOrd="3" destOrd="0" presId="urn:microsoft.com/office/officeart/2005/8/layout/radial3"/>
    <dgm:cxn modelId="{59CD6693-C4F0-2F44-84BC-83F86AD93D93}" type="presParOf" srcId="{B07084A5-67D8-E145-B833-E4A5CE1FC1C4}" destId="{08928935-B296-FD40-9941-F7FECCFA1C23}"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3BA39-EF0F-C445-9206-E4FD6FB00A96}">
      <dsp:nvSpPr>
        <dsp:cNvPr id="0" name=""/>
        <dsp:cNvSpPr/>
      </dsp:nvSpPr>
      <dsp:spPr>
        <a:xfrm>
          <a:off x="2133842" y="2232365"/>
          <a:ext cx="4964222" cy="287213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rgbClr val="000090"/>
            </a:solidFill>
          </a:endParaRPr>
        </a:p>
      </dsp:txBody>
      <dsp:txXfrm>
        <a:off x="2860835" y="2652979"/>
        <a:ext cx="3510236" cy="2030905"/>
      </dsp:txXfrm>
    </dsp:sp>
    <dsp:sp modelId="{F2D59F82-42FF-B04A-A908-50C9345E54F8}">
      <dsp:nvSpPr>
        <dsp:cNvPr id="0" name=""/>
        <dsp:cNvSpPr/>
      </dsp:nvSpPr>
      <dsp:spPr>
        <a:xfrm>
          <a:off x="2189656" y="1201866"/>
          <a:ext cx="4801525" cy="123775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Methodology &amp; Algorithms</a:t>
          </a:r>
        </a:p>
        <a:p>
          <a:pPr lvl="0" algn="ctr" defTabSz="622300">
            <a:lnSpc>
              <a:spcPct val="90000"/>
            </a:lnSpc>
            <a:spcBef>
              <a:spcPct val="0"/>
            </a:spcBef>
            <a:spcAft>
              <a:spcPct val="35000"/>
            </a:spcAft>
          </a:pPr>
          <a:r>
            <a:rPr lang="en-US" sz="1200" kern="1200" dirty="0" smtClean="0"/>
            <a:t>Data assimilation, Parameter estimation, Model error treatment, Ensemble generation, Probabilistic forecasting, Uncertainty quantification</a:t>
          </a:r>
          <a:endParaRPr lang="en-US" sz="1200" kern="1200" dirty="0"/>
        </a:p>
      </dsp:txBody>
      <dsp:txXfrm>
        <a:off x="2892823" y="1383131"/>
        <a:ext cx="3395191" cy="875227"/>
      </dsp:txXfrm>
    </dsp:sp>
    <dsp:sp modelId="{52F10CAB-FB61-3344-9927-DF17F8C19F0A}">
      <dsp:nvSpPr>
        <dsp:cNvPr id="0" name=""/>
        <dsp:cNvSpPr/>
      </dsp:nvSpPr>
      <dsp:spPr>
        <a:xfrm>
          <a:off x="6781796" y="2733500"/>
          <a:ext cx="2042696" cy="1890282"/>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Outreach &amp; Education</a:t>
          </a:r>
        </a:p>
        <a:p>
          <a:pPr lvl="0" algn="ctr" defTabSz="622300">
            <a:lnSpc>
              <a:spcPct val="90000"/>
            </a:lnSpc>
            <a:spcBef>
              <a:spcPct val="0"/>
            </a:spcBef>
            <a:spcAft>
              <a:spcPct val="35000"/>
            </a:spcAft>
          </a:pPr>
          <a:r>
            <a:rPr lang="en-US" sz="1200" kern="1200" dirty="0" smtClean="0"/>
            <a:t>Demos &amp; </a:t>
          </a:r>
          <a:r>
            <a:rPr lang="en-US" sz="1200" kern="1200" dirty="0" err="1" smtClean="0"/>
            <a:t>Testbeds</a:t>
          </a:r>
          <a:endParaRPr lang="en-US" sz="1200" kern="1200" dirty="0" smtClean="0"/>
        </a:p>
        <a:p>
          <a:pPr lvl="0" algn="ctr" defTabSz="622300">
            <a:lnSpc>
              <a:spcPct val="90000"/>
            </a:lnSpc>
            <a:spcBef>
              <a:spcPct val="0"/>
            </a:spcBef>
            <a:spcAft>
              <a:spcPct val="35000"/>
            </a:spcAft>
          </a:pPr>
          <a:r>
            <a:rPr lang="en-US" sz="1200" kern="1200" dirty="0" smtClean="0"/>
            <a:t>Community sharing</a:t>
          </a:r>
        </a:p>
        <a:p>
          <a:pPr lvl="0" algn="ctr" defTabSz="622300">
            <a:lnSpc>
              <a:spcPct val="90000"/>
            </a:lnSpc>
            <a:spcBef>
              <a:spcPct val="0"/>
            </a:spcBef>
            <a:spcAft>
              <a:spcPct val="35000"/>
            </a:spcAft>
          </a:pPr>
          <a:r>
            <a:rPr lang="en-US" sz="1200" kern="1200" dirty="0" smtClean="0"/>
            <a:t>Training &amp; hosting</a:t>
          </a:r>
        </a:p>
        <a:p>
          <a:pPr lvl="0" algn="ctr" defTabSz="622300">
            <a:lnSpc>
              <a:spcPct val="90000"/>
            </a:lnSpc>
            <a:spcBef>
              <a:spcPct val="0"/>
            </a:spcBef>
            <a:spcAft>
              <a:spcPct val="35000"/>
            </a:spcAft>
          </a:pPr>
          <a:r>
            <a:rPr lang="en-US" sz="1200" kern="1200" dirty="0" smtClean="0"/>
            <a:t>National partnerships</a:t>
          </a:r>
        </a:p>
        <a:p>
          <a:pPr lvl="0" algn="ctr" defTabSz="622300">
            <a:lnSpc>
              <a:spcPct val="90000"/>
            </a:lnSpc>
            <a:spcBef>
              <a:spcPct val="0"/>
            </a:spcBef>
            <a:spcAft>
              <a:spcPct val="35000"/>
            </a:spcAft>
          </a:pPr>
          <a:r>
            <a:rPr lang="en-US" sz="1200" kern="1200" dirty="0" smtClean="0"/>
            <a:t>International collaborations</a:t>
          </a:r>
          <a:endParaRPr lang="en-US" sz="1200" kern="1200" dirty="0"/>
        </a:p>
      </dsp:txBody>
      <dsp:txXfrm>
        <a:off x="7080942" y="3010325"/>
        <a:ext cx="1444404" cy="1336632"/>
      </dsp:txXfrm>
    </dsp:sp>
    <dsp:sp modelId="{92D671ED-AAB1-8C43-820E-88F545C06BC9}">
      <dsp:nvSpPr>
        <dsp:cNvPr id="0" name=""/>
        <dsp:cNvSpPr/>
      </dsp:nvSpPr>
      <dsp:spPr>
        <a:xfrm>
          <a:off x="2356402" y="4894963"/>
          <a:ext cx="4799408" cy="1236698"/>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Dynamical Systems and Disciplinary Sciences</a:t>
          </a:r>
        </a:p>
        <a:p>
          <a:pPr lvl="0" algn="ctr" defTabSz="622300">
            <a:lnSpc>
              <a:spcPct val="90000"/>
            </a:lnSpc>
            <a:spcBef>
              <a:spcPct val="0"/>
            </a:spcBef>
            <a:spcAft>
              <a:spcPct val="35000"/>
            </a:spcAft>
          </a:pPr>
          <a:r>
            <a:rPr lang="en-US" sz="1200" kern="1200" dirty="0" smtClean="0"/>
            <a:t>Weather, climate, ocean, air/water/land chemistry and pollution, ecosystem, earth system, oil reserve, storm surge, mudslide, forest fire, earthquake, …</a:t>
          </a:r>
        </a:p>
      </dsp:txBody>
      <dsp:txXfrm>
        <a:off x="3059259" y="5076073"/>
        <a:ext cx="3393694" cy="874478"/>
      </dsp:txXfrm>
    </dsp:sp>
    <dsp:sp modelId="{08928935-B296-FD40-9941-F7FECCFA1C23}">
      <dsp:nvSpPr>
        <dsp:cNvPr id="0" name=""/>
        <dsp:cNvSpPr/>
      </dsp:nvSpPr>
      <dsp:spPr>
        <a:xfrm>
          <a:off x="299535" y="2558676"/>
          <a:ext cx="2218511" cy="219514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err="1" smtClean="0"/>
            <a:t>Cyberinfrastructure</a:t>
          </a:r>
          <a:endParaRPr lang="en-US" sz="1400" b="1" kern="1200" dirty="0" smtClean="0"/>
        </a:p>
        <a:p>
          <a:pPr lvl="0" algn="ctr" defTabSz="622300">
            <a:lnSpc>
              <a:spcPct val="90000"/>
            </a:lnSpc>
            <a:spcBef>
              <a:spcPct val="0"/>
            </a:spcBef>
            <a:spcAft>
              <a:spcPct val="35000"/>
            </a:spcAft>
          </a:pPr>
          <a:r>
            <a:rPr lang="en-US" sz="1200" kern="1200" dirty="0" smtClean="0"/>
            <a:t>Computing</a:t>
          </a:r>
        </a:p>
        <a:p>
          <a:pPr lvl="0" algn="ctr" defTabSz="622300">
            <a:lnSpc>
              <a:spcPct val="90000"/>
            </a:lnSpc>
            <a:spcBef>
              <a:spcPct val="0"/>
            </a:spcBef>
            <a:spcAft>
              <a:spcPct val="35000"/>
            </a:spcAft>
          </a:pPr>
          <a:r>
            <a:rPr lang="en-US" sz="1200" kern="1200" dirty="0" smtClean="0"/>
            <a:t>Visualization</a:t>
          </a:r>
        </a:p>
        <a:p>
          <a:pPr lvl="0" algn="ctr" defTabSz="622300">
            <a:lnSpc>
              <a:spcPct val="90000"/>
            </a:lnSpc>
            <a:spcBef>
              <a:spcPct val="0"/>
            </a:spcBef>
            <a:spcAft>
              <a:spcPct val="35000"/>
            </a:spcAft>
          </a:pPr>
          <a:r>
            <a:rPr lang="en-US" sz="1200" kern="1200" dirty="0" smtClean="0"/>
            <a:t>Data mining</a:t>
          </a:r>
        </a:p>
        <a:p>
          <a:pPr lvl="0" algn="ctr" defTabSz="622300">
            <a:lnSpc>
              <a:spcPct val="90000"/>
            </a:lnSpc>
            <a:spcBef>
              <a:spcPct val="0"/>
            </a:spcBef>
            <a:spcAft>
              <a:spcPct val="35000"/>
            </a:spcAft>
          </a:pPr>
          <a:r>
            <a:rPr lang="en-US" sz="1200" kern="1200" dirty="0" smtClean="0"/>
            <a:t>Data acquisition</a:t>
          </a:r>
        </a:p>
        <a:p>
          <a:pPr lvl="0" algn="ctr" defTabSz="622300">
            <a:lnSpc>
              <a:spcPct val="90000"/>
            </a:lnSpc>
            <a:spcBef>
              <a:spcPct val="0"/>
            </a:spcBef>
            <a:spcAft>
              <a:spcPct val="35000"/>
            </a:spcAft>
          </a:pPr>
          <a:r>
            <a:rPr lang="en-US" sz="1200" kern="1200" dirty="0" smtClean="0"/>
            <a:t>Data storage </a:t>
          </a:r>
        </a:p>
        <a:p>
          <a:pPr lvl="0" algn="ctr" defTabSz="622300">
            <a:lnSpc>
              <a:spcPct val="90000"/>
            </a:lnSpc>
            <a:spcBef>
              <a:spcPct val="0"/>
            </a:spcBef>
            <a:spcAft>
              <a:spcPct val="35000"/>
            </a:spcAft>
          </a:pPr>
          <a:r>
            <a:rPr lang="en-US" sz="1200" kern="1200" dirty="0" smtClean="0"/>
            <a:t>“</a:t>
          </a:r>
          <a:r>
            <a:rPr lang="en-US" sz="1200" kern="1200" dirty="0" err="1" smtClean="0"/>
            <a:t>BigData</a:t>
          </a:r>
          <a:r>
            <a:rPr lang="en-US" sz="1200" kern="1200" dirty="0" smtClean="0"/>
            <a:t>”</a:t>
          </a:r>
          <a:endParaRPr lang="en-US" sz="1200" kern="1200" dirty="0"/>
        </a:p>
      </dsp:txBody>
      <dsp:txXfrm>
        <a:off x="624428" y="2880148"/>
        <a:ext cx="1568725" cy="155220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A3F902-7D2B-FC43-99A1-188E12498DD3}" type="datetimeFigureOut">
              <a:rPr lang="en-US" smtClean="0"/>
              <a:t>12/10/14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F1A30-D46C-574A-B3DD-1D6228D0CF95}" type="slidenum">
              <a:rPr lang="en-US" smtClean="0"/>
              <a:t>‹#›</a:t>
            </a:fld>
            <a:endParaRPr lang="en-US"/>
          </a:p>
        </p:txBody>
      </p:sp>
    </p:spTree>
    <p:extLst>
      <p:ext uri="{BB962C8B-B14F-4D97-AF65-F5344CB8AC3E}">
        <p14:creationId xmlns:p14="http://schemas.microsoft.com/office/powerpoint/2010/main" val="24999409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1</a:t>
            </a:fld>
            <a:endParaRPr lang="en-US"/>
          </a:p>
        </p:txBody>
      </p:sp>
    </p:spTree>
    <p:extLst>
      <p:ext uri="{BB962C8B-B14F-4D97-AF65-F5344CB8AC3E}">
        <p14:creationId xmlns:p14="http://schemas.microsoft.com/office/powerpoint/2010/main" val="167042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WRF 4D-Var system employs the incremental 4D-Var formulation that is commonly used in operational analysis systems. An iterative algorithm is used to solve the quadratic minimization problem. When the solution is found by linearizing the model and observation operators about a basic state, the minimization in 4D-Var is called an inner loop.</a:t>
            </a:r>
          </a:p>
          <a:p>
            <a:r>
              <a:rPr lang="en-US" sz="1200" b="0" i="0" u="none" strike="noStrike" kern="1200" baseline="0" dirty="0" smtClean="0">
                <a:solidFill>
                  <a:schemeClr val="tx1"/>
                </a:solidFill>
                <a:latin typeface="+mn-lt"/>
                <a:ea typeface="+mn-ea"/>
                <a:cs typeface="+mn-cs"/>
              </a:rPr>
              <a:t>To further reduce the computing cost of the 4D-Var algorithm, operational centers typically perform the inner loop minimizations at a lower horizontal resolution than the outer loop and forecast. If there is more than one outer loop, different inner loops may have different horizontal resolutions We call this a multi-incremental 4DVar algorithm. For example, the ECMWF operational 4D-Var now runs outer loops with T1279L91 (16km) and three inner loops with T159/T255/T255 (125km/80km/80km), respectively. Another advantage of introducing the </a:t>
            </a:r>
            <a:r>
              <a:rPr lang="en-US" sz="1200" b="0" i="0" u="none" strike="noStrike" kern="1200" baseline="0" dirty="0" err="1" smtClean="0">
                <a:solidFill>
                  <a:schemeClr val="tx1"/>
                </a:solidFill>
                <a:latin typeface="+mn-lt"/>
                <a:ea typeface="+mn-ea"/>
                <a:cs typeface="+mn-cs"/>
              </a:rPr>
              <a:t>dierent</a:t>
            </a:r>
            <a:r>
              <a:rPr lang="en-US" sz="1200" b="0" i="0" u="none" strike="noStrike" kern="1200" baseline="0" dirty="0" smtClean="0">
                <a:solidFill>
                  <a:schemeClr val="tx1"/>
                </a:solidFill>
                <a:latin typeface="+mn-lt"/>
                <a:ea typeface="+mn-ea"/>
                <a:cs typeface="+mn-cs"/>
              </a:rPr>
              <a:t> horizontal resolutions step-wise into the minimization is to take nonlinear processes into account with re-initializations in the linearized minimization algorithm (</a:t>
            </a:r>
            <a:r>
              <a:rPr lang="en-US" sz="1200" b="0" i="0" u="none" strike="noStrike" kern="1200" baseline="0" dirty="0" err="1" smtClean="0">
                <a:solidFill>
                  <a:schemeClr val="tx1"/>
                </a:solidFill>
                <a:latin typeface="+mn-lt"/>
                <a:ea typeface="+mn-ea"/>
                <a:cs typeface="+mn-cs"/>
              </a:rPr>
              <a:t>Gustafsson</a:t>
            </a:r>
            <a:r>
              <a:rPr lang="en-US" sz="1200" b="0" i="0" u="none" strike="noStrike" kern="1200" baseline="0" dirty="0" smtClean="0">
                <a:solidFill>
                  <a:schemeClr val="tx1"/>
                </a:solidFill>
                <a:latin typeface="+mn-lt"/>
                <a:ea typeface="+mn-ea"/>
                <a:cs typeface="+mn-cs"/>
              </a:rPr>
              <a:t> et al. (2012)).</a:t>
            </a:r>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10</a:t>
            </a:fld>
            <a:endParaRPr lang="en-US"/>
          </a:p>
        </p:txBody>
      </p:sp>
    </p:spTree>
    <p:extLst>
      <p:ext uri="{BB962C8B-B14F-4D97-AF65-F5344CB8AC3E}">
        <p14:creationId xmlns:p14="http://schemas.microsoft.com/office/powerpoint/2010/main" val="317786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 take into account the non-linear processes with the linearized minimization algorithm and further decrease the computational cost of the 4D-Var minimization, a multi-incremental minimization that uses multiple horizontal resolutions for the inner loop has been developed. The method calculates the innovations with a high-resolution grid and minimizes the cost function with a lower resolution grid.</a:t>
            </a:r>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11</a:t>
            </a:fld>
            <a:endParaRPr lang="en-US"/>
          </a:p>
        </p:txBody>
      </p:sp>
    </p:spTree>
    <p:extLst>
      <p:ext uri="{BB962C8B-B14F-4D97-AF65-F5344CB8AC3E}">
        <p14:creationId xmlns:p14="http://schemas.microsoft.com/office/powerpoint/2010/main" val="17118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Poterjoy</a:t>
            </a:r>
            <a:r>
              <a:rPr lang="en-US" sz="1200" dirty="0" smtClean="0"/>
              <a:t> and Zhang (JAS, 2013) also show that the number of ensemble members that capture Karl’s development before landfall increases largely between the 06 and 12 UTC 13 September </a:t>
            </a:r>
            <a:r>
              <a:rPr lang="en-US" sz="1200" dirty="0" err="1" smtClean="0"/>
              <a:t>EnKF</a:t>
            </a:r>
            <a:r>
              <a:rPr lang="en-US" sz="1200" dirty="0" smtClean="0"/>
              <a:t> cycles. Ensemble forecasts from </a:t>
            </a:r>
            <a:r>
              <a:rPr lang="en-US" sz="1200" dirty="0" err="1" smtClean="0"/>
              <a:t>EnKF</a:t>
            </a:r>
            <a:r>
              <a:rPr lang="en-US" sz="1200" dirty="0" smtClean="0"/>
              <a:t> and E4DVar analyses on 06 UTC 13 September show that the E4DVar ensemble contains mostly developing members at a time in which only 1/3 of the members develop in the </a:t>
            </a:r>
            <a:r>
              <a:rPr lang="en-US" sz="1200" dirty="0" err="1" smtClean="0"/>
              <a:t>EnKF</a:t>
            </a:r>
            <a:r>
              <a:rPr lang="en-US" sz="1200" dirty="0" smtClean="0"/>
              <a:t> ensemble.</a:t>
            </a:r>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12</a:t>
            </a:fld>
            <a:endParaRPr lang="en-US"/>
          </a:p>
        </p:txBody>
      </p:sp>
    </p:spTree>
    <p:extLst>
      <p:ext uri="{BB962C8B-B14F-4D97-AF65-F5344CB8AC3E}">
        <p14:creationId xmlns:p14="http://schemas.microsoft.com/office/powerpoint/2010/main" val="239163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13</a:t>
            </a:fld>
            <a:endParaRPr lang="en-US"/>
          </a:p>
        </p:txBody>
      </p:sp>
    </p:spTree>
    <p:extLst>
      <p:ext uri="{BB962C8B-B14F-4D97-AF65-F5344CB8AC3E}">
        <p14:creationId xmlns:p14="http://schemas.microsoft.com/office/powerpoint/2010/main" val="2183355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14</a:t>
            </a:fld>
            <a:endParaRPr lang="en-US"/>
          </a:p>
        </p:txBody>
      </p:sp>
    </p:spTree>
    <p:extLst>
      <p:ext uri="{BB962C8B-B14F-4D97-AF65-F5344CB8AC3E}">
        <p14:creationId xmlns:p14="http://schemas.microsoft.com/office/powerpoint/2010/main" val="34344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First I’ll introduce you </a:t>
            </a:r>
            <a:r>
              <a:rPr lang="en-US" sz="1200" dirty="0" smtClean="0"/>
              <a:t>the newly established Penn State Center for Advanced Data Assimilation and Predictability Techniques.</a:t>
            </a:r>
            <a:r>
              <a:rPr lang="en-US" sz="1200" baseline="0" dirty="0" smtClean="0"/>
              <a:t> The ADAPT center </a:t>
            </a:r>
            <a:r>
              <a:rPr lang="en-US" sz="1200" b="0" i="0" u="none" strike="noStrike" kern="1200" baseline="0" dirty="0" smtClean="0">
                <a:solidFill>
                  <a:schemeClr val="tx1"/>
                </a:solidFill>
                <a:latin typeface="+mn-lt"/>
                <a:ea typeface="+mn-ea"/>
                <a:cs typeface="+mn-cs"/>
              </a:rPr>
              <a:t>seeks to integrate and enhance the existing strength and expertise in cutting-edge data assimilation and predictability research across Penn State which spans over several academic colleges and research institutes. </a:t>
            </a:r>
          </a:p>
          <a:p>
            <a:r>
              <a:rPr lang="en-US" sz="1200" b="0" i="0" u="none" strike="noStrike" kern="1200" baseline="0" dirty="0" smtClean="0">
                <a:solidFill>
                  <a:schemeClr val="tx1"/>
                </a:solidFill>
                <a:latin typeface="+mn-lt"/>
                <a:ea typeface="+mn-ea"/>
                <a:cs typeface="+mn-cs"/>
              </a:rPr>
              <a:t>The primary objectives of ADAPT include design and develop advanced and efficient DA and predictability algorithms for automatic and accurate estimation of the state and uncertainty of dynamical systems building on both existing ensemble-based and </a:t>
            </a:r>
            <a:r>
              <a:rPr lang="en-US" sz="1200" b="0" i="0" u="none" strike="noStrike" kern="1200" baseline="0" dirty="0" err="1" smtClean="0">
                <a:solidFill>
                  <a:schemeClr val="tx1"/>
                </a:solidFill>
                <a:latin typeface="+mn-lt"/>
                <a:ea typeface="+mn-ea"/>
                <a:cs typeface="+mn-cs"/>
              </a:rPr>
              <a:t>variational</a:t>
            </a:r>
            <a:r>
              <a:rPr lang="en-US" sz="1200" b="0" i="0" u="none" strike="noStrike" kern="1200" baseline="0" dirty="0" smtClean="0">
                <a:solidFill>
                  <a:schemeClr val="tx1"/>
                </a:solidFill>
                <a:latin typeface="+mn-lt"/>
                <a:ea typeface="+mn-ea"/>
                <a:cs typeface="+mn-cs"/>
              </a:rPr>
              <a:t> methods. And  implement these advanced methods with fast efficient numerical solvers and parallel computing capability for numerical weather, water, air quality, climate and ecosystem prediction.</a:t>
            </a:r>
          </a:p>
        </p:txBody>
      </p:sp>
      <p:sp>
        <p:nvSpPr>
          <p:cNvPr id="4" name="Slide Number Placeholder 3"/>
          <p:cNvSpPr>
            <a:spLocks noGrp="1"/>
          </p:cNvSpPr>
          <p:nvPr>
            <p:ph type="sldNum" sz="quarter" idx="10"/>
          </p:nvPr>
        </p:nvSpPr>
        <p:spPr/>
        <p:txBody>
          <a:bodyPr/>
          <a:lstStyle/>
          <a:p>
            <a:fld id="{9FEF1A30-D46C-574A-B3DD-1D6228D0CF95}" type="slidenum">
              <a:rPr lang="en-US" smtClean="0"/>
              <a:t>2</a:t>
            </a:fld>
            <a:endParaRPr lang="en-US"/>
          </a:p>
        </p:txBody>
      </p:sp>
    </p:spTree>
    <p:extLst>
      <p:ext uri="{BB962C8B-B14F-4D97-AF65-F5344CB8AC3E}">
        <p14:creationId xmlns:p14="http://schemas.microsoft.com/office/powerpoint/2010/main" val="358440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Currently the ADAPT multi-functional regional DA system is based on WRF model, the DA functions include </a:t>
            </a:r>
            <a:r>
              <a:rPr lang="en-US" sz="1200" dirty="0" err="1" smtClean="0"/>
              <a:t>EnKF</a:t>
            </a:r>
            <a:r>
              <a:rPr lang="en-US" sz="1200" dirty="0" smtClean="0"/>
              <a:t>, 4DVar, 4d ensemble </a:t>
            </a:r>
            <a:r>
              <a:rPr lang="en-US" sz="1200" dirty="0" err="1" smtClean="0"/>
              <a:t>var</a:t>
            </a:r>
            <a:r>
              <a:rPr lang="en-US" sz="1200" dirty="0" smtClean="0"/>
              <a:t> and ensemble 4d var. The </a:t>
            </a:r>
            <a:r>
              <a:rPr lang="en-US" sz="1200" dirty="0" err="1" smtClean="0"/>
              <a:t>EnKF</a:t>
            </a:r>
            <a:r>
              <a:rPr lang="en-US" sz="1200" dirty="0" smtClean="0"/>
              <a:t> we used is the ensemble square-root filter,  the 4dvar uses the incremental method, which minimize</a:t>
            </a:r>
            <a:r>
              <a:rPr lang="en-US" sz="1200" baseline="0" dirty="0" smtClean="0"/>
              <a:t> the cost function of the incremental of the background state vector and the state vector. The ensemble 4DVar uses a 4-D ensemble to replace tangent linear and </a:t>
            </a:r>
            <a:r>
              <a:rPr lang="en-US" sz="1200" baseline="0" dirty="0" err="1" smtClean="0"/>
              <a:t>adjoint</a:t>
            </a:r>
            <a:r>
              <a:rPr lang="en-US" sz="1200" baseline="0" dirty="0" smtClean="0"/>
              <a:t> model operators in 4DVar. While the </a:t>
            </a:r>
            <a:r>
              <a:rPr lang="en-US" sz="1200" baseline="0" dirty="0" err="1" smtClean="0"/>
              <a:t>EnKF</a:t>
            </a:r>
            <a:r>
              <a:rPr lang="en-US" sz="1200" baseline="0" dirty="0" smtClean="0"/>
              <a:t> and 4DVar hybrid called E4DVar uses a mixed error covariance with the </a:t>
            </a:r>
            <a:r>
              <a:rPr lang="en-US" sz="1200" baseline="0" dirty="0" err="1" smtClean="0"/>
              <a:t>EnKF</a:t>
            </a:r>
            <a:r>
              <a:rPr lang="en-US" sz="1200" baseline="0" dirty="0" smtClean="0"/>
              <a:t> ensemble and static background.</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9FEF1A30-D46C-574A-B3DD-1D6228D0CF95}" type="slidenum">
              <a:rPr lang="en-US" smtClean="0"/>
              <a:t>3</a:t>
            </a:fld>
            <a:endParaRPr lang="en-US"/>
          </a:p>
        </p:txBody>
      </p:sp>
    </p:spTree>
    <p:extLst>
      <p:ext uri="{BB962C8B-B14F-4D97-AF65-F5344CB8AC3E}">
        <p14:creationId xmlns:p14="http://schemas.microsoft.com/office/powerpoint/2010/main" val="35710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 are 2 streams for PSU in 2012. Stream 1.5 named ATCF ID APSU</a:t>
            </a:r>
            <a:r>
              <a:rPr lang="en-US" baseline="0" dirty="0" smtClean="0"/>
              <a:t> is ARW deterministic forecast initialized with TDR data assimilation, while stream 2.0 ANPS is ARW deterministic forecast initialized with operational GFS analysis. Both of them have the same WRF model configuration. They have 3 domains with 27,9,3 km resolution, the out domain is fixed, the 2 inner domains are centered by the </a:t>
            </a:r>
            <a:r>
              <a:rPr lang="en-US" baseline="0" dirty="0" err="1" smtClean="0"/>
              <a:t>TCVital</a:t>
            </a:r>
            <a:r>
              <a:rPr lang="en-US" baseline="0" dirty="0" smtClean="0"/>
              <a:t> data. For TDR data assimilation, there are 60 members initialized with operational GFS and perturbed by WRFDA.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4</a:t>
            </a:fld>
            <a:endParaRPr lang="en-US"/>
          </a:p>
        </p:txBody>
      </p:sp>
    </p:spTree>
    <p:extLst>
      <p:ext uri="{BB962C8B-B14F-4D97-AF65-F5344CB8AC3E}">
        <p14:creationId xmlns:p14="http://schemas.microsoft.com/office/powerpoint/2010/main" val="19741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5</a:t>
            </a:fld>
            <a:endParaRPr lang="en-US"/>
          </a:p>
        </p:txBody>
      </p:sp>
    </p:spTree>
    <p:extLst>
      <p:ext uri="{BB962C8B-B14F-4D97-AF65-F5344CB8AC3E}">
        <p14:creationId xmlns:p14="http://schemas.microsoft.com/office/powerpoint/2010/main" val="30545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6</a:t>
            </a:fld>
            <a:endParaRPr lang="en-US"/>
          </a:p>
        </p:txBody>
      </p:sp>
    </p:spTree>
    <p:extLst>
      <p:ext uri="{BB962C8B-B14F-4D97-AF65-F5344CB8AC3E}">
        <p14:creationId xmlns:p14="http://schemas.microsoft.com/office/powerpoint/2010/main" val="30545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7</a:t>
            </a:fld>
            <a:endParaRPr lang="en-US"/>
          </a:p>
        </p:txBody>
      </p:sp>
    </p:spTree>
    <p:extLst>
      <p:ext uri="{BB962C8B-B14F-4D97-AF65-F5344CB8AC3E}">
        <p14:creationId xmlns:p14="http://schemas.microsoft.com/office/powerpoint/2010/main" val="151682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F1A30-D46C-574A-B3DD-1D6228D0CF95}" type="slidenum">
              <a:rPr lang="en-US" smtClean="0"/>
              <a:t>8</a:t>
            </a:fld>
            <a:endParaRPr lang="en-US"/>
          </a:p>
        </p:txBody>
      </p:sp>
    </p:spTree>
    <p:extLst>
      <p:ext uri="{BB962C8B-B14F-4D97-AF65-F5344CB8AC3E}">
        <p14:creationId xmlns:p14="http://schemas.microsoft.com/office/powerpoint/2010/main" val="103341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Figure 1: NHC (a) track error, (b) intensity error.</a:t>
            </a:r>
            <a:r>
              <a:rPr lang="en-US" sz="1200" b="1" dirty="0" smtClean="0">
                <a:effectLst/>
              </a:rPr>
              <a:t> </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13576AF9-1FB5-402F-9077-608CB87078F1}" type="slidenum">
              <a:rPr lang="en-US" smtClean="0"/>
              <a:t>9</a:t>
            </a:fld>
            <a:endParaRPr lang="en-US"/>
          </a:p>
        </p:txBody>
      </p:sp>
    </p:spTree>
    <p:extLst>
      <p:ext uri="{BB962C8B-B14F-4D97-AF65-F5344CB8AC3E}">
        <p14:creationId xmlns:p14="http://schemas.microsoft.com/office/powerpoint/2010/main" val="215138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2E476-23D7-6549-BE14-2EE8729B6963}" type="datetimeFigureOut">
              <a:rPr lang="en-US" smtClean="0"/>
              <a:t>12/10/14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111623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E476-23D7-6549-BE14-2EE8729B6963}" type="datetimeFigureOut">
              <a:rPr lang="en-US" smtClean="0"/>
              <a:t>12/10/14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279340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E476-23D7-6549-BE14-2EE8729B6963}" type="datetimeFigureOut">
              <a:rPr lang="en-US" smtClean="0"/>
              <a:t>12/10/14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395484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E476-23D7-6549-BE14-2EE8729B6963}" type="datetimeFigureOut">
              <a:rPr lang="en-US" smtClean="0"/>
              <a:t>12/10/14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329934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2E476-23D7-6549-BE14-2EE8729B6963}" type="datetimeFigureOut">
              <a:rPr lang="en-US" smtClean="0"/>
              <a:t>12/10/14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319714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2E476-23D7-6549-BE14-2EE8729B6963}" type="datetimeFigureOut">
              <a:rPr lang="en-US" smtClean="0"/>
              <a:t>12/10/14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14443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2E476-23D7-6549-BE14-2EE8729B6963}" type="datetimeFigureOut">
              <a:rPr lang="en-US" smtClean="0"/>
              <a:t>12/10/14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11660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2E476-23D7-6549-BE14-2EE8729B6963}" type="datetimeFigureOut">
              <a:rPr lang="en-US" smtClean="0"/>
              <a:t>12/10/14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163848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2E476-23D7-6549-BE14-2EE8729B6963}" type="datetimeFigureOut">
              <a:rPr lang="en-US" smtClean="0"/>
              <a:t>12/10/14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344673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2E476-23D7-6549-BE14-2EE8729B6963}" type="datetimeFigureOut">
              <a:rPr lang="en-US" smtClean="0"/>
              <a:t>12/10/14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294098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2E476-23D7-6549-BE14-2EE8729B6963}" type="datetimeFigureOut">
              <a:rPr lang="en-US" smtClean="0"/>
              <a:t>12/10/14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1B1BC-E1EF-4645-89D8-A89007876EE2}" type="slidenum">
              <a:rPr lang="en-US" smtClean="0"/>
              <a:t>‹#›</a:t>
            </a:fld>
            <a:endParaRPr lang="en-US"/>
          </a:p>
        </p:txBody>
      </p:sp>
    </p:spTree>
    <p:extLst>
      <p:ext uri="{BB962C8B-B14F-4D97-AF65-F5344CB8AC3E}">
        <p14:creationId xmlns:p14="http://schemas.microsoft.com/office/powerpoint/2010/main" val="2344576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2E476-23D7-6549-BE14-2EE8729B6963}" type="datetimeFigureOut">
              <a:rPr lang="en-US" smtClean="0"/>
              <a:t>12/10/14</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1B1BC-E1EF-4645-89D8-A89007876EE2}" type="slidenum">
              <a:rPr lang="en-US" smtClean="0"/>
              <a:t>‹#›</a:t>
            </a:fld>
            <a:endParaRPr lang="en-US"/>
          </a:p>
        </p:txBody>
      </p:sp>
    </p:spTree>
    <p:extLst>
      <p:ext uri="{BB962C8B-B14F-4D97-AF65-F5344CB8AC3E}">
        <p14:creationId xmlns:p14="http://schemas.microsoft.com/office/powerpoint/2010/main" val="1811122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tif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gif"/><Relationship Id="rId8" Type="http://schemas.openxmlformats.org/officeDocument/2006/relationships/oleObject" Target="../embeddings/oleObject1.bin"/><Relationship Id="rId9"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png"/><Relationship Id="rId8"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5873" y="4236544"/>
            <a:ext cx="6958339" cy="1752600"/>
          </a:xfrm>
        </p:spPr>
        <p:txBody>
          <a:bodyPr>
            <a:normAutofit fontScale="85000" lnSpcReduction="20000"/>
          </a:bodyPr>
          <a:lstStyle/>
          <a:p>
            <a:r>
              <a:rPr lang="en-US" dirty="0"/>
              <a:t>Yonghui Weng, </a:t>
            </a:r>
            <a:r>
              <a:rPr lang="en-US" dirty="0" err="1"/>
              <a:t>Fuqing</a:t>
            </a:r>
            <a:r>
              <a:rPr lang="en-US" dirty="0"/>
              <a:t> Zhang, </a:t>
            </a:r>
            <a:endParaRPr lang="en-US" dirty="0" smtClean="0"/>
          </a:p>
          <a:p>
            <a:r>
              <a:rPr lang="en-US" dirty="0" smtClean="0"/>
              <a:t>Jonathan </a:t>
            </a:r>
            <a:r>
              <a:rPr lang="en-US" dirty="0" err="1"/>
              <a:t>Poterjoy</a:t>
            </a:r>
            <a:r>
              <a:rPr lang="en-US" dirty="0"/>
              <a:t>, Michael Ying</a:t>
            </a:r>
            <a:r>
              <a:rPr lang="en-US" dirty="0" smtClean="0"/>
              <a:t>,</a:t>
            </a:r>
          </a:p>
          <a:p>
            <a:r>
              <a:rPr lang="en-US" dirty="0" smtClean="0"/>
              <a:t> </a:t>
            </a:r>
            <a:r>
              <a:rPr lang="en-US" dirty="0"/>
              <a:t>Christopher </a:t>
            </a:r>
            <a:r>
              <a:rPr lang="en-US" dirty="0" err="1" smtClean="0"/>
              <a:t>Melhauser</a:t>
            </a:r>
            <a:r>
              <a:rPr lang="en-US" dirty="0" smtClean="0"/>
              <a:t>, </a:t>
            </a:r>
            <a:r>
              <a:rPr lang="en-US" dirty="0" err="1" smtClean="0"/>
              <a:t>Dandan</a:t>
            </a:r>
            <a:r>
              <a:rPr lang="en-US" dirty="0" smtClean="0"/>
              <a:t> Tao, </a:t>
            </a:r>
          </a:p>
          <a:p>
            <a:r>
              <a:rPr lang="en-US" dirty="0" smtClean="0"/>
              <a:t>Steve </a:t>
            </a:r>
            <a:r>
              <a:rPr lang="en-US" dirty="0" err="1" smtClean="0"/>
              <a:t>Greybush</a:t>
            </a:r>
            <a:r>
              <a:rPr lang="en-US" dirty="0" smtClean="0"/>
              <a:t>, </a:t>
            </a:r>
            <a:r>
              <a:rPr lang="en-US" dirty="0" err="1" smtClean="0"/>
              <a:t>Xin</a:t>
            </a:r>
            <a:r>
              <a:rPr lang="en-US" dirty="0" smtClean="0"/>
              <a:t> </a:t>
            </a:r>
            <a:r>
              <a:rPr lang="en-US" dirty="0"/>
              <a:t>Zhang</a:t>
            </a:r>
            <a:r>
              <a:rPr lang="x-none" dirty="0" smtClean="0">
                <a:effectLst/>
              </a:rPr>
              <a:t> </a:t>
            </a:r>
            <a:r>
              <a:rPr lang="en-US" dirty="0" smtClean="0">
                <a:effectLst/>
              </a:rPr>
              <a:t>and </a:t>
            </a:r>
            <a:r>
              <a:rPr lang="en-US" dirty="0" err="1" smtClean="0">
                <a:effectLst/>
              </a:rPr>
              <a:t>Juanzhen</a:t>
            </a:r>
            <a:r>
              <a:rPr lang="en-US" dirty="0" smtClean="0">
                <a:effectLst/>
              </a:rPr>
              <a:t> Sun</a:t>
            </a:r>
            <a:endParaRPr lang="en-US" dirty="0"/>
          </a:p>
        </p:txBody>
      </p:sp>
      <p:sp>
        <p:nvSpPr>
          <p:cNvPr id="4" name="Title 3"/>
          <p:cNvSpPr txBox="1">
            <a:spLocks noGrp="1"/>
          </p:cNvSpPr>
          <p:nvPr>
            <p:ph type="ctrTitle"/>
          </p:nvPr>
        </p:nvSpPr>
        <p:spPr>
          <a:xfrm>
            <a:off x="764388" y="1053706"/>
            <a:ext cx="7824533" cy="2554545"/>
          </a:xfrm>
          <a:prstGeom prst="rect">
            <a:avLst/>
          </a:prstGeom>
          <a:noFill/>
        </p:spPr>
        <p:txBody>
          <a:bodyPr wrap="square" rtlCol="0">
            <a:spAutoFit/>
          </a:bodyPr>
          <a:lstStyle/>
          <a:p>
            <a:r>
              <a:rPr lang="en-US" sz="4000" b="1" dirty="0" smtClean="0"/>
              <a:t>Development </a:t>
            </a:r>
            <a:r>
              <a:rPr lang="en-US" sz="4000" b="1" dirty="0"/>
              <a:t>and </a:t>
            </a:r>
            <a:r>
              <a:rPr lang="en-US" sz="4000" b="1" dirty="0" smtClean="0"/>
              <a:t>Evaluation </a:t>
            </a:r>
            <a:r>
              <a:rPr lang="en-US" sz="4000" b="1" dirty="0"/>
              <a:t>of a </a:t>
            </a:r>
            <a:r>
              <a:rPr lang="en-US" sz="4000" b="1" dirty="0" smtClean="0"/>
              <a:t>Multi</a:t>
            </a:r>
            <a:r>
              <a:rPr lang="en-US" sz="4000" b="1" dirty="0"/>
              <a:t>-functional </a:t>
            </a:r>
            <a:r>
              <a:rPr lang="en-US" sz="4000" b="1" dirty="0" smtClean="0"/>
              <a:t>Data Assimilation Testbed Based </a:t>
            </a:r>
            <a:r>
              <a:rPr lang="en-US" sz="4000" b="1" dirty="0"/>
              <a:t>on </a:t>
            </a:r>
            <a:r>
              <a:rPr lang="en-US" sz="4000" b="1" dirty="0" err="1"/>
              <a:t>EnKF</a:t>
            </a:r>
            <a:r>
              <a:rPr lang="en-US" sz="4000" b="1" dirty="0"/>
              <a:t> and </a:t>
            </a:r>
            <a:r>
              <a:rPr lang="en-US" sz="4000" b="1" dirty="0" err="1"/>
              <a:t>WRFVar</a:t>
            </a:r>
            <a:r>
              <a:rPr lang="en-US" sz="4000" b="1" dirty="0"/>
              <a:t> with </a:t>
            </a:r>
            <a:r>
              <a:rPr lang="en-US" sz="4000" b="1" dirty="0" smtClean="0"/>
              <a:t>Various Hybrid Options</a:t>
            </a:r>
            <a:endParaRPr lang="en-US" sz="4000" b="1" dirty="0">
              <a:solidFill>
                <a:schemeClr val="bg1"/>
              </a:solidFill>
            </a:endParaRPr>
          </a:p>
        </p:txBody>
      </p:sp>
      <p:pic>
        <p:nvPicPr>
          <p:cNvPr id="5" name="Picture 4"/>
          <p:cNvPicPr>
            <a:picLocks noChangeAspect="1"/>
          </p:cNvPicPr>
          <p:nvPr/>
        </p:nvPicPr>
        <p:blipFill>
          <a:blip r:embed="rId3"/>
          <a:stretch>
            <a:fillRect/>
          </a:stretch>
        </p:blipFill>
        <p:spPr>
          <a:xfrm>
            <a:off x="131379" y="105104"/>
            <a:ext cx="2303517" cy="762224"/>
          </a:xfrm>
          <a:prstGeom prst="rect">
            <a:avLst/>
          </a:prstGeom>
        </p:spPr>
      </p:pic>
    </p:spTree>
    <p:extLst>
      <p:ext uri="{BB962C8B-B14F-4D97-AF65-F5344CB8AC3E}">
        <p14:creationId xmlns:p14="http://schemas.microsoft.com/office/powerpoint/2010/main" val="35349083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49"/>
            <a:ext cx="8229600" cy="872416"/>
          </a:xfrm>
        </p:spPr>
        <p:txBody>
          <a:bodyPr/>
          <a:lstStyle/>
          <a:p>
            <a:r>
              <a:rPr lang="en-US" dirty="0" smtClean="0"/>
              <a:t>Multi-incremental 4DVar </a:t>
            </a:r>
            <a:endParaRPr lang="en-US" dirty="0"/>
          </a:p>
        </p:txBody>
      </p:sp>
      <p:pic>
        <p:nvPicPr>
          <p:cNvPr id="12" name="Picture 11"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53" y="1243474"/>
            <a:ext cx="7660245" cy="5614526"/>
          </a:xfrm>
          <a:prstGeom prst="rect">
            <a:avLst/>
          </a:prstGeom>
        </p:spPr>
      </p:pic>
    </p:spTree>
    <p:extLst>
      <p:ext uri="{BB962C8B-B14F-4D97-AF65-F5344CB8AC3E}">
        <p14:creationId xmlns:p14="http://schemas.microsoft.com/office/powerpoint/2010/main" val="3920731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2012al18Sandy_V4nW_pmi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107" y="3886715"/>
            <a:ext cx="2900584" cy="2502744"/>
          </a:xfrm>
          <a:prstGeom prst="rect">
            <a:avLst/>
          </a:prstGeom>
        </p:spPr>
      </p:pic>
      <p:pic>
        <p:nvPicPr>
          <p:cNvPr id="21" name="Picture 20" descr="2012al18Sandy_V4L2_vmax.eps"/>
          <p:cNvPicPr>
            <a:picLocks noChangeAspect="1"/>
          </p:cNvPicPr>
          <p:nvPr/>
        </p:nvPicPr>
        <p:blipFill rotWithShape="1">
          <a:blip r:embed="rId4">
            <a:extLst>
              <a:ext uri="{28A0092B-C50C-407E-A947-70E740481C1C}">
                <a14:useLocalDpi xmlns:a14="http://schemas.microsoft.com/office/drawing/2010/main" val="0"/>
              </a:ext>
            </a:extLst>
          </a:blip>
          <a:srcRect t="6455"/>
          <a:stretch/>
        </p:blipFill>
        <p:spPr>
          <a:xfrm>
            <a:off x="2827111" y="4051573"/>
            <a:ext cx="2937133" cy="2337886"/>
          </a:xfrm>
          <a:prstGeom prst="rect">
            <a:avLst/>
          </a:prstGeom>
        </p:spPr>
      </p:pic>
      <p:pic>
        <p:nvPicPr>
          <p:cNvPr id="20" name="Picture 19" descr="2012al18Sandy_V4L2_track.eps"/>
          <p:cNvPicPr>
            <a:picLocks noChangeAspect="1"/>
          </p:cNvPicPr>
          <p:nvPr/>
        </p:nvPicPr>
        <p:blipFill rotWithShape="1">
          <a:blip r:embed="rId5">
            <a:extLst>
              <a:ext uri="{28A0092B-C50C-407E-A947-70E740481C1C}">
                <a14:useLocalDpi xmlns:a14="http://schemas.microsoft.com/office/drawing/2010/main" val="0"/>
              </a:ext>
            </a:extLst>
          </a:blip>
          <a:srcRect l="2591" t="6071"/>
          <a:stretch/>
        </p:blipFill>
        <p:spPr>
          <a:xfrm>
            <a:off x="75646" y="4034871"/>
            <a:ext cx="2751465" cy="2487030"/>
          </a:xfrm>
          <a:prstGeom prst="rect">
            <a:avLst/>
          </a:prstGeom>
        </p:spPr>
      </p:pic>
      <p:sp>
        <p:nvSpPr>
          <p:cNvPr id="7" name="Rectangle 6"/>
          <p:cNvSpPr/>
          <p:nvPr/>
        </p:nvSpPr>
        <p:spPr>
          <a:xfrm>
            <a:off x="6619992" y="1581764"/>
            <a:ext cx="2329540" cy="1200329"/>
          </a:xfrm>
          <a:prstGeom prst="rect">
            <a:avLst/>
          </a:prstGeom>
        </p:spPr>
        <p:txBody>
          <a:bodyPr wrap="square">
            <a:spAutoFit/>
          </a:bodyPr>
          <a:lstStyle/>
          <a:p>
            <a:r>
              <a:rPr lang="en-US" b="1" dirty="0" smtClean="0">
                <a:solidFill>
                  <a:srgbClr val="0000FF"/>
                </a:solidFill>
              </a:rPr>
              <a:t>Blue:  1</a:t>
            </a:r>
            <a:r>
              <a:rPr lang="en-US" b="1" dirty="0">
                <a:solidFill>
                  <a:srgbClr val="0000FF"/>
                </a:solidFill>
              </a:rPr>
              <a:t>:3 outer </a:t>
            </a:r>
            <a:r>
              <a:rPr lang="en-US" b="1" dirty="0" smtClean="0">
                <a:solidFill>
                  <a:srgbClr val="0000FF"/>
                </a:solidFill>
              </a:rPr>
              <a:t>loop</a:t>
            </a:r>
          </a:p>
          <a:p>
            <a:endParaRPr lang="en-US" dirty="0"/>
          </a:p>
          <a:p>
            <a:pPr marL="566738" indent="-566738"/>
            <a:r>
              <a:rPr lang="en-US" b="1" dirty="0" smtClean="0">
                <a:solidFill>
                  <a:srgbClr val="FF0000"/>
                </a:solidFill>
              </a:rPr>
              <a:t>Red :  1</a:t>
            </a:r>
            <a:r>
              <a:rPr lang="en-US" b="1" dirty="0">
                <a:solidFill>
                  <a:srgbClr val="FF0000"/>
                </a:solidFill>
              </a:rPr>
              <a:t>:9 and 1:3 </a:t>
            </a:r>
            <a:r>
              <a:rPr lang="en-US" b="1" dirty="0" smtClean="0">
                <a:solidFill>
                  <a:srgbClr val="FF0000"/>
                </a:solidFill>
              </a:rPr>
              <a:t> 2 outer </a:t>
            </a:r>
            <a:r>
              <a:rPr lang="en-US" b="1" dirty="0">
                <a:solidFill>
                  <a:srgbClr val="FF0000"/>
                </a:solidFill>
              </a:rPr>
              <a:t>loops.</a:t>
            </a:r>
            <a:r>
              <a:rPr lang="x-none" b="1" dirty="0" smtClean="0">
                <a:solidFill>
                  <a:srgbClr val="FF0000"/>
                </a:solidFill>
                <a:effectLst/>
              </a:rPr>
              <a:t> </a:t>
            </a:r>
            <a:endParaRPr lang="en-US" b="1" dirty="0">
              <a:solidFill>
                <a:srgbClr val="FF0000"/>
              </a:solidFill>
            </a:endParaRPr>
          </a:p>
        </p:txBody>
      </p:sp>
      <p:pic>
        <p:nvPicPr>
          <p:cNvPr id="8" name="Picture 7" descr="Macintosh HD:Users:yxw25:Paper:JTECH2014_4DVar:plot_atcf_m:2012al18Sandy_V4L2V4nW_track_t00.eps"/>
          <p:cNvPicPr/>
          <p:nvPr/>
        </p:nvPicPr>
        <p:blipFill>
          <a:blip r:embed="rId6">
            <a:extLst>
              <a:ext uri="{28A0092B-C50C-407E-A947-70E740481C1C}">
                <a14:useLocalDpi xmlns:a14="http://schemas.microsoft.com/office/drawing/2010/main" val="0"/>
              </a:ext>
            </a:extLst>
          </a:blip>
          <a:srcRect/>
          <a:stretch>
            <a:fillRect/>
          </a:stretch>
        </p:blipFill>
        <p:spPr bwMode="auto">
          <a:xfrm>
            <a:off x="743572" y="1124326"/>
            <a:ext cx="2847999" cy="2391924"/>
          </a:xfrm>
          <a:prstGeom prst="rect">
            <a:avLst/>
          </a:prstGeom>
          <a:noFill/>
          <a:ln>
            <a:noFill/>
          </a:ln>
        </p:spPr>
      </p:pic>
      <p:pic>
        <p:nvPicPr>
          <p:cNvPr id="9" name="Picture 8" descr="Macintosh HD:Users:yxw25:Paper:JTECH2014_4DVar:plot_atcf_m:2012al18Sandy_V4L2V4nW_vmax_t00.eps"/>
          <p:cNvPicPr/>
          <p:nvPr/>
        </p:nvPicPr>
        <p:blipFill>
          <a:blip r:embed="rId7">
            <a:extLst>
              <a:ext uri="{28A0092B-C50C-407E-A947-70E740481C1C}">
                <a14:useLocalDpi xmlns:a14="http://schemas.microsoft.com/office/drawing/2010/main" val="0"/>
              </a:ext>
            </a:extLst>
          </a:blip>
          <a:srcRect/>
          <a:stretch>
            <a:fillRect/>
          </a:stretch>
        </p:blipFill>
        <p:spPr bwMode="auto">
          <a:xfrm>
            <a:off x="3715324" y="1124326"/>
            <a:ext cx="2832073" cy="2391924"/>
          </a:xfrm>
          <a:prstGeom prst="rect">
            <a:avLst/>
          </a:prstGeom>
          <a:noFill/>
          <a:ln>
            <a:noFill/>
          </a:ln>
        </p:spPr>
      </p:pic>
      <p:sp>
        <p:nvSpPr>
          <p:cNvPr id="12" name="Title 1"/>
          <p:cNvSpPr txBox="1">
            <a:spLocks/>
          </p:cNvSpPr>
          <p:nvPr/>
        </p:nvSpPr>
        <p:spPr>
          <a:xfrm>
            <a:off x="436714" y="0"/>
            <a:ext cx="8229600" cy="8724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Multi-incremental 4DVar </a:t>
            </a:r>
            <a:endParaRPr lang="en-US" dirty="0"/>
          </a:p>
        </p:txBody>
      </p:sp>
      <p:sp>
        <p:nvSpPr>
          <p:cNvPr id="13" name="Rectangle 12"/>
          <p:cNvSpPr/>
          <p:nvPr/>
        </p:nvSpPr>
        <p:spPr>
          <a:xfrm>
            <a:off x="2574174" y="762802"/>
            <a:ext cx="3302933" cy="369332"/>
          </a:xfrm>
          <a:prstGeom prst="rect">
            <a:avLst/>
          </a:prstGeom>
        </p:spPr>
        <p:txBody>
          <a:bodyPr wrap="none">
            <a:spAutoFit/>
          </a:bodyPr>
          <a:lstStyle/>
          <a:p>
            <a:r>
              <a:rPr lang="en-US" dirty="0" smtClean="0"/>
              <a:t>Multi-incremental 4DVar analysis</a:t>
            </a:r>
            <a:endParaRPr lang="en-US" dirty="0"/>
          </a:p>
        </p:txBody>
      </p:sp>
      <p:sp>
        <p:nvSpPr>
          <p:cNvPr id="14" name="Rectangle 13"/>
          <p:cNvSpPr/>
          <p:nvPr/>
        </p:nvSpPr>
        <p:spPr>
          <a:xfrm>
            <a:off x="1323050" y="3682240"/>
            <a:ext cx="5019323" cy="369332"/>
          </a:xfrm>
          <a:prstGeom prst="rect">
            <a:avLst/>
          </a:prstGeom>
        </p:spPr>
        <p:txBody>
          <a:bodyPr wrap="none">
            <a:spAutoFit/>
          </a:bodyPr>
          <a:lstStyle/>
          <a:p>
            <a:r>
              <a:rPr lang="en-US" dirty="0" smtClean="0"/>
              <a:t>ARW forecasts with multi-increment 4DVar analysis</a:t>
            </a:r>
            <a:endParaRPr lang="en-US" dirty="0"/>
          </a:p>
        </p:txBody>
      </p:sp>
      <p:sp>
        <p:nvSpPr>
          <p:cNvPr id="15" name="Rectangle 14"/>
          <p:cNvSpPr/>
          <p:nvPr/>
        </p:nvSpPr>
        <p:spPr>
          <a:xfrm>
            <a:off x="2263032" y="2871423"/>
            <a:ext cx="1192454" cy="461665"/>
          </a:xfrm>
          <a:prstGeom prst="rect">
            <a:avLst/>
          </a:prstGeom>
        </p:spPr>
        <p:txBody>
          <a:bodyPr wrap="none">
            <a:spAutoFit/>
          </a:bodyPr>
          <a:lstStyle/>
          <a:p>
            <a:r>
              <a:rPr lang="en-US" sz="2400" dirty="0" smtClean="0"/>
              <a:t>Position</a:t>
            </a:r>
            <a:endParaRPr lang="en-US" sz="2400" dirty="0"/>
          </a:p>
        </p:txBody>
      </p:sp>
      <p:sp>
        <p:nvSpPr>
          <p:cNvPr id="16" name="Rectangle 15"/>
          <p:cNvSpPr/>
          <p:nvPr/>
        </p:nvSpPr>
        <p:spPr>
          <a:xfrm>
            <a:off x="1726808" y="5829403"/>
            <a:ext cx="864339" cy="461665"/>
          </a:xfrm>
          <a:prstGeom prst="rect">
            <a:avLst/>
          </a:prstGeom>
        </p:spPr>
        <p:txBody>
          <a:bodyPr wrap="none">
            <a:spAutoFit/>
          </a:bodyPr>
          <a:lstStyle/>
          <a:p>
            <a:r>
              <a:rPr lang="en-US" sz="2400" dirty="0" smtClean="0"/>
              <a:t>Track</a:t>
            </a:r>
            <a:endParaRPr lang="en-US" sz="2400" dirty="0"/>
          </a:p>
        </p:txBody>
      </p:sp>
      <p:sp>
        <p:nvSpPr>
          <p:cNvPr id="17" name="Rectangle 16"/>
          <p:cNvSpPr/>
          <p:nvPr/>
        </p:nvSpPr>
        <p:spPr>
          <a:xfrm>
            <a:off x="4567879" y="2877364"/>
            <a:ext cx="1385115" cy="461665"/>
          </a:xfrm>
          <a:prstGeom prst="rect">
            <a:avLst/>
          </a:prstGeom>
        </p:spPr>
        <p:txBody>
          <a:bodyPr wrap="none">
            <a:spAutoFit/>
          </a:bodyPr>
          <a:lstStyle/>
          <a:p>
            <a:r>
              <a:rPr lang="en-US" sz="2400" dirty="0" err="1" smtClean="0"/>
              <a:t>Vmax</a:t>
            </a:r>
            <a:r>
              <a:rPr lang="en-US" sz="2400" dirty="0" smtClean="0"/>
              <a:t> (</a:t>
            </a:r>
            <a:r>
              <a:rPr lang="en-US" sz="2400" dirty="0" err="1" smtClean="0"/>
              <a:t>kt</a:t>
            </a:r>
            <a:r>
              <a:rPr lang="en-US" sz="2400" dirty="0" smtClean="0"/>
              <a:t>)</a:t>
            </a:r>
            <a:endParaRPr lang="en-US" sz="2400" dirty="0"/>
          </a:p>
        </p:txBody>
      </p:sp>
      <p:sp>
        <p:nvSpPr>
          <p:cNvPr id="18" name="Rectangle 17"/>
          <p:cNvSpPr/>
          <p:nvPr/>
        </p:nvSpPr>
        <p:spPr>
          <a:xfrm>
            <a:off x="3092949" y="5829403"/>
            <a:ext cx="1385115" cy="461665"/>
          </a:xfrm>
          <a:prstGeom prst="rect">
            <a:avLst/>
          </a:prstGeom>
        </p:spPr>
        <p:txBody>
          <a:bodyPr wrap="none">
            <a:spAutoFit/>
          </a:bodyPr>
          <a:lstStyle/>
          <a:p>
            <a:r>
              <a:rPr lang="en-US" sz="2400" dirty="0" err="1" smtClean="0"/>
              <a:t>Vmax</a:t>
            </a:r>
            <a:r>
              <a:rPr lang="en-US" sz="2400" dirty="0" smtClean="0"/>
              <a:t> (</a:t>
            </a:r>
            <a:r>
              <a:rPr lang="en-US" sz="2400" dirty="0" err="1" smtClean="0"/>
              <a:t>kt</a:t>
            </a:r>
            <a:r>
              <a:rPr lang="en-US" sz="2400" dirty="0" smtClean="0"/>
              <a:t>)</a:t>
            </a:r>
            <a:endParaRPr lang="en-US" sz="2400" dirty="0"/>
          </a:p>
        </p:txBody>
      </p:sp>
      <p:sp>
        <p:nvSpPr>
          <p:cNvPr id="19" name="Rectangle 18"/>
          <p:cNvSpPr/>
          <p:nvPr/>
        </p:nvSpPr>
        <p:spPr>
          <a:xfrm>
            <a:off x="5102079" y="6389459"/>
            <a:ext cx="2890635" cy="369332"/>
          </a:xfrm>
          <a:prstGeom prst="rect">
            <a:avLst/>
          </a:prstGeom>
        </p:spPr>
        <p:txBody>
          <a:bodyPr wrap="none">
            <a:spAutoFit/>
          </a:bodyPr>
          <a:lstStyle/>
          <a:p>
            <a:r>
              <a:rPr lang="en-US" b="1" dirty="0" smtClean="0">
                <a:solidFill>
                  <a:srgbClr val="000090"/>
                </a:solidFill>
                <a:latin typeface="Times New Roman"/>
                <a:cs typeface="Times New Roman"/>
              </a:rPr>
              <a:t>(Zhang et al., 2014 </a:t>
            </a:r>
            <a:r>
              <a:rPr lang="en-US" b="1" i="1" dirty="0" smtClean="0">
                <a:solidFill>
                  <a:srgbClr val="000090"/>
                </a:solidFill>
                <a:latin typeface="Times New Roman"/>
                <a:cs typeface="Times New Roman"/>
              </a:rPr>
              <a:t>JTECH</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sp>
        <p:nvSpPr>
          <p:cNvPr id="23" name="Rectangle 22"/>
          <p:cNvSpPr/>
          <p:nvPr/>
        </p:nvSpPr>
        <p:spPr>
          <a:xfrm>
            <a:off x="6619992" y="5829403"/>
            <a:ext cx="1485653" cy="461665"/>
          </a:xfrm>
          <a:prstGeom prst="rect">
            <a:avLst/>
          </a:prstGeom>
        </p:spPr>
        <p:txBody>
          <a:bodyPr wrap="none">
            <a:spAutoFit/>
          </a:bodyPr>
          <a:lstStyle/>
          <a:p>
            <a:r>
              <a:rPr lang="en-US" sz="2400" dirty="0" err="1" smtClean="0"/>
              <a:t>Pmin</a:t>
            </a:r>
            <a:r>
              <a:rPr lang="en-US" sz="2400" dirty="0" smtClean="0"/>
              <a:t> (</a:t>
            </a:r>
            <a:r>
              <a:rPr lang="en-US" sz="2400" dirty="0" err="1" smtClean="0"/>
              <a:t>mb</a:t>
            </a:r>
            <a:r>
              <a:rPr lang="en-US" sz="2400" dirty="0" smtClean="0"/>
              <a:t>)</a:t>
            </a:r>
            <a:endParaRPr lang="en-US" sz="2400" dirty="0"/>
          </a:p>
        </p:txBody>
      </p:sp>
    </p:spTree>
    <p:extLst>
      <p:ext uri="{BB962C8B-B14F-4D97-AF65-F5344CB8AC3E}">
        <p14:creationId xmlns:p14="http://schemas.microsoft.com/office/powerpoint/2010/main" val="1463152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08974" y="934625"/>
            <a:ext cx="7408582" cy="4282495"/>
          </a:xfrm>
          <a:prstGeom prst="rect">
            <a:avLst/>
          </a:prstGeom>
        </p:spPr>
      </p:pic>
      <p:sp>
        <p:nvSpPr>
          <p:cNvPr id="2" name="Title 1"/>
          <p:cNvSpPr>
            <a:spLocks noGrp="1"/>
          </p:cNvSpPr>
          <p:nvPr>
            <p:ph type="ctrTitle"/>
          </p:nvPr>
        </p:nvSpPr>
        <p:spPr>
          <a:xfrm>
            <a:off x="167755" y="5304589"/>
            <a:ext cx="7477684" cy="405707"/>
          </a:xfrm>
        </p:spPr>
        <p:txBody>
          <a:bodyPr>
            <a:noAutofit/>
          </a:bodyPr>
          <a:lstStyle/>
          <a:p>
            <a:pPr algn="l"/>
            <a:r>
              <a:rPr lang="en-US" sz="1800" dirty="0" err="1" smtClean="0"/>
              <a:t>EnKF</a:t>
            </a:r>
            <a:r>
              <a:rPr lang="en-US" sz="1800" dirty="0" smtClean="0"/>
              <a:t> (left) and E4DVar ensemble forecasts for Atlantic Hurricane Karl (2010).</a:t>
            </a:r>
            <a:endParaRPr lang="en-US" sz="1800" dirty="0"/>
          </a:p>
        </p:txBody>
      </p:sp>
      <p:sp>
        <p:nvSpPr>
          <p:cNvPr id="4" name="Rectangle 3"/>
          <p:cNvSpPr/>
          <p:nvPr/>
        </p:nvSpPr>
        <p:spPr>
          <a:xfrm>
            <a:off x="2811457" y="2202300"/>
            <a:ext cx="864339" cy="461665"/>
          </a:xfrm>
          <a:prstGeom prst="rect">
            <a:avLst/>
          </a:prstGeom>
        </p:spPr>
        <p:txBody>
          <a:bodyPr wrap="none">
            <a:spAutoFit/>
          </a:bodyPr>
          <a:lstStyle/>
          <a:p>
            <a:r>
              <a:rPr lang="en-US" sz="2400" dirty="0" smtClean="0"/>
              <a:t>Track</a:t>
            </a:r>
            <a:endParaRPr lang="en-US" sz="2400" dirty="0"/>
          </a:p>
        </p:txBody>
      </p:sp>
      <p:sp>
        <p:nvSpPr>
          <p:cNvPr id="5" name="Rectangle 4"/>
          <p:cNvSpPr/>
          <p:nvPr/>
        </p:nvSpPr>
        <p:spPr>
          <a:xfrm>
            <a:off x="6645445" y="2203267"/>
            <a:ext cx="864339" cy="461665"/>
          </a:xfrm>
          <a:prstGeom prst="rect">
            <a:avLst/>
          </a:prstGeom>
        </p:spPr>
        <p:txBody>
          <a:bodyPr wrap="none">
            <a:spAutoFit/>
          </a:bodyPr>
          <a:lstStyle/>
          <a:p>
            <a:r>
              <a:rPr lang="en-US" sz="2400" dirty="0" smtClean="0"/>
              <a:t>Track</a:t>
            </a:r>
            <a:endParaRPr lang="en-US" sz="2400" dirty="0"/>
          </a:p>
        </p:txBody>
      </p:sp>
      <p:sp>
        <p:nvSpPr>
          <p:cNvPr id="6" name="Rectangle 5"/>
          <p:cNvSpPr/>
          <p:nvPr/>
        </p:nvSpPr>
        <p:spPr>
          <a:xfrm>
            <a:off x="2880735" y="2732107"/>
            <a:ext cx="885880" cy="461665"/>
          </a:xfrm>
          <a:prstGeom prst="rect">
            <a:avLst/>
          </a:prstGeom>
        </p:spPr>
        <p:txBody>
          <a:bodyPr wrap="none">
            <a:spAutoFit/>
          </a:bodyPr>
          <a:lstStyle/>
          <a:p>
            <a:r>
              <a:rPr lang="en-US" sz="2400" dirty="0" err="1" smtClean="0"/>
              <a:t>Vmax</a:t>
            </a:r>
            <a:endParaRPr lang="en-US" sz="2400" dirty="0"/>
          </a:p>
        </p:txBody>
      </p:sp>
      <p:sp>
        <p:nvSpPr>
          <p:cNvPr id="7" name="Rectangle 6"/>
          <p:cNvSpPr/>
          <p:nvPr/>
        </p:nvSpPr>
        <p:spPr>
          <a:xfrm>
            <a:off x="6800275" y="2743774"/>
            <a:ext cx="885880" cy="461665"/>
          </a:xfrm>
          <a:prstGeom prst="rect">
            <a:avLst/>
          </a:prstGeom>
        </p:spPr>
        <p:txBody>
          <a:bodyPr wrap="none">
            <a:spAutoFit/>
          </a:bodyPr>
          <a:lstStyle/>
          <a:p>
            <a:r>
              <a:rPr lang="en-US" sz="2400" dirty="0" err="1" smtClean="0"/>
              <a:t>Vmax</a:t>
            </a:r>
            <a:endParaRPr lang="en-US" sz="2400" dirty="0"/>
          </a:p>
        </p:txBody>
      </p:sp>
      <p:sp>
        <p:nvSpPr>
          <p:cNvPr id="8" name="Title 1"/>
          <p:cNvSpPr txBox="1">
            <a:spLocks/>
          </p:cNvSpPr>
          <p:nvPr/>
        </p:nvSpPr>
        <p:spPr>
          <a:xfrm>
            <a:off x="436714" y="0"/>
            <a:ext cx="8229600" cy="804387"/>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EnKF</a:t>
            </a:r>
            <a:r>
              <a:rPr lang="en-US" dirty="0" smtClean="0"/>
              <a:t> </a:t>
            </a:r>
            <a:r>
              <a:rPr lang="en-US" dirty="0"/>
              <a:t>and E4DVar</a:t>
            </a:r>
            <a:r>
              <a:rPr lang="en-US" dirty="0" smtClean="0"/>
              <a:t>: ensemble forecasts</a:t>
            </a:r>
            <a:endParaRPr lang="en-US" dirty="0"/>
          </a:p>
        </p:txBody>
      </p:sp>
      <p:sp>
        <p:nvSpPr>
          <p:cNvPr id="9" name="Rectangle 8"/>
          <p:cNvSpPr/>
          <p:nvPr/>
        </p:nvSpPr>
        <p:spPr>
          <a:xfrm>
            <a:off x="5598359" y="6375779"/>
            <a:ext cx="3332801" cy="369332"/>
          </a:xfrm>
          <a:prstGeom prst="rect">
            <a:avLst/>
          </a:prstGeom>
        </p:spPr>
        <p:txBody>
          <a:bodyPr wrap="none">
            <a:spAutoFit/>
          </a:bodyPr>
          <a:lstStyle/>
          <a:p>
            <a:r>
              <a:rPr lang="en-US" b="1" dirty="0" smtClean="0">
                <a:solidFill>
                  <a:srgbClr val="000090"/>
                </a:solidFill>
                <a:latin typeface="Times New Roman"/>
                <a:cs typeface="Times New Roman"/>
              </a:rPr>
              <a:t>(</a:t>
            </a:r>
            <a:r>
              <a:rPr lang="en-US" b="1" dirty="0" err="1" smtClean="0">
                <a:solidFill>
                  <a:srgbClr val="000090"/>
                </a:solidFill>
                <a:latin typeface="Times New Roman"/>
                <a:cs typeface="Times New Roman"/>
              </a:rPr>
              <a:t>Poterjoy</a:t>
            </a:r>
            <a:r>
              <a:rPr lang="en-US" b="1" dirty="0" smtClean="0">
                <a:solidFill>
                  <a:srgbClr val="000090"/>
                </a:solidFill>
                <a:latin typeface="Times New Roman"/>
                <a:cs typeface="Times New Roman"/>
              </a:rPr>
              <a:t> &amp; Zhang, 2014 </a:t>
            </a:r>
            <a:r>
              <a:rPr lang="en-US" b="1" i="1" dirty="0" smtClean="0">
                <a:solidFill>
                  <a:srgbClr val="000090"/>
                </a:solidFill>
                <a:latin typeface="Times New Roman"/>
                <a:cs typeface="Times New Roman"/>
              </a:rPr>
              <a:t>MWR</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sp>
        <p:nvSpPr>
          <p:cNvPr id="10" name="Rectangle 9"/>
          <p:cNvSpPr/>
          <p:nvPr/>
        </p:nvSpPr>
        <p:spPr>
          <a:xfrm>
            <a:off x="585462" y="5710296"/>
            <a:ext cx="6180667" cy="646331"/>
          </a:xfrm>
          <a:prstGeom prst="rect">
            <a:avLst/>
          </a:prstGeom>
        </p:spPr>
        <p:txBody>
          <a:bodyPr wrap="square">
            <a:spAutoFit/>
          </a:bodyPr>
          <a:lstStyle/>
          <a:p>
            <a:r>
              <a:rPr lang="en-US" dirty="0">
                <a:solidFill>
                  <a:srgbClr val="FF0000"/>
                </a:solidFill>
              </a:rPr>
              <a:t>Developing members are red</a:t>
            </a:r>
            <a:r>
              <a:rPr lang="en-US" dirty="0" smtClean="0"/>
              <a:t>, </a:t>
            </a:r>
            <a:r>
              <a:rPr lang="en-US" dirty="0" err="1" smtClean="0">
                <a:solidFill>
                  <a:srgbClr val="0000FF"/>
                </a:solidFill>
              </a:rPr>
              <a:t>nondeveloping</a:t>
            </a:r>
            <a:r>
              <a:rPr lang="en-US" dirty="0" smtClean="0">
                <a:solidFill>
                  <a:srgbClr val="0000FF"/>
                </a:solidFill>
              </a:rPr>
              <a:t> </a:t>
            </a:r>
            <a:r>
              <a:rPr lang="en-US" dirty="0">
                <a:solidFill>
                  <a:srgbClr val="0000FF"/>
                </a:solidFill>
              </a:rPr>
              <a:t>members are blue</a:t>
            </a:r>
            <a:r>
              <a:rPr lang="en-US" dirty="0"/>
              <a:t>, and the best track data are black.</a:t>
            </a:r>
          </a:p>
        </p:txBody>
      </p:sp>
      <p:sp>
        <p:nvSpPr>
          <p:cNvPr id="11" name="TextBox 10"/>
          <p:cNvSpPr txBox="1"/>
          <p:nvPr/>
        </p:nvSpPr>
        <p:spPr>
          <a:xfrm>
            <a:off x="771406" y="3302000"/>
            <a:ext cx="968963" cy="461665"/>
          </a:xfrm>
          <a:prstGeom prst="rect">
            <a:avLst/>
          </a:prstGeom>
          <a:noFill/>
        </p:spPr>
        <p:txBody>
          <a:bodyPr wrap="square" rtlCol="0">
            <a:spAutoFit/>
          </a:bodyPr>
          <a:lstStyle/>
          <a:p>
            <a:r>
              <a:rPr lang="en-US" sz="2400" b="1" dirty="0" smtClean="0">
                <a:solidFill>
                  <a:srgbClr val="FF0000"/>
                </a:solidFill>
              </a:rPr>
              <a:t>22</a:t>
            </a:r>
            <a:r>
              <a:rPr lang="en-US" sz="2400" b="1" dirty="0" smtClean="0"/>
              <a:t>/60</a:t>
            </a:r>
            <a:endParaRPr lang="en-US" sz="2400" b="1" dirty="0"/>
          </a:p>
        </p:txBody>
      </p:sp>
      <p:sp>
        <p:nvSpPr>
          <p:cNvPr id="12" name="TextBox 11"/>
          <p:cNvSpPr txBox="1"/>
          <p:nvPr/>
        </p:nvSpPr>
        <p:spPr>
          <a:xfrm>
            <a:off x="4423362" y="3303881"/>
            <a:ext cx="968963" cy="461665"/>
          </a:xfrm>
          <a:prstGeom prst="rect">
            <a:avLst/>
          </a:prstGeom>
          <a:noFill/>
        </p:spPr>
        <p:txBody>
          <a:bodyPr wrap="square" rtlCol="0">
            <a:spAutoFit/>
          </a:bodyPr>
          <a:lstStyle/>
          <a:p>
            <a:r>
              <a:rPr lang="en-US" sz="2400" b="1" dirty="0" smtClean="0">
                <a:solidFill>
                  <a:srgbClr val="FF0000"/>
                </a:solidFill>
              </a:rPr>
              <a:t>53</a:t>
            </a:r>
            <a:r>
              <a:rPr lang="en-US" sz="2400" b="1" dirty="0" smtClean="0"/>
              <a:t>/60</a:t>
            </a:r>
            <a:endParaRPr lang="en-US" sz="2400" b="1" dirty="0"/>
          </a:p>
        </p:txBody>
      </p:sp>
    </p:spTree>
    <p:extLst>
      <p:ext uri="{BB962C8B-B14F-4D97-AF65-F5344CB8AC3E}">
        <p14:creationId xmlns:p14="http://schemas.microsoft.com/office/powerpoint/2010/main" val="361152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66700" y="5073650"/>
            <a:ext cx="8674100" cy="1200329"/>
          </a:xfrm>
          <a:prstGeom prst="rect">
            <a:avLst/>
          </a:prstGeom>
          <a:noFill/>
        </p:spPr>
        <p:txBody>
          <a:bodyPr wrap="square" rtlCol="0">
            <a:spAutoFit/>
          </a:bodyPr>
          <a:lstStyle/>
          <a:p>
            <a:pPr marL="285750" indent="-285750">
              <a:buFont typeface="Arial"/>
              <a:buChar char="•"/>
            </a:pPr>
            <a:r>
              <a:rPr lang="en-US" dirty="0" smtClean="0">
                <a:solidFill>
                  <a:srgbClr val="000000"/>
                </a:solidFill>
              </a:rPr>
              <a:t>Forecasts are run from each analysis using a 4.5-km nested domain that follows the vortex using preset moves. </a:t>
            </a:r>
          </a:p>
          <a:p>
            <a:pPr marL="285750" indent="-285750">
              <a:buFont typeface="Arial"/>
              <a:buChar char="•"/>
            </a:pPr>
            <a:endParaRPr lang="en-US" dirty="0">
              <a:solidFill>
                <a:srgbClr val="000000"/>
              </a:solidFill>
            </a:endParaRPr>
          </a:p>
          <a:p>
            <a:pPr marL="285750" indent="-285750">
              <a:buFont typeface="Arial"/>
              <a:buChar char="•"/>
            </a:pPr>
            <a:r>
              <a:rPr lang="en-US" dirty="0" smtClean="0">
                <a:solidFill>
                  <a:srgbClr val="000000"/>
                </a:solidFill>
              </a:rPr>
              <a:t>Each simulation starts from the respective analysis time and ends on 00 UTC 18 Sept. </a:t>
            </a:r>
            <a:endParaRPr lang="en-US" dirty="0">
              <a:solidFill>
                <a:srgbClr val="000000"/>
              </a:solidFill>
            </a:endParaRPr>
          </a:p>
        </p:txBody>
      </p:sp>
      <p:sp>
        <p:nvSpPr>
          <p:cNvPr id="8" name="Title 3"/>
          <p:cNvSpPr txBox="1">
            <a:spLocks/>
          </p:cNvSpPr>
          <p:nvPr/>
        </p:nvSpPr>
        <p:spPr>
          <a:xfrm>
            <a:off x="88900" y="96455"/>
            <a:ext cx="8947150" cy="628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smtClean="0"/>
          </a:p>
        </p:txBody>
      </p:sp>
      <p:pic>
        <p:nvPicPr>
          <p:cNvPr id="2" name="Picture 1"/>
          <p:cNvPicPr>
            <a:picLocks noChangeAspect="1"/>
          </p:cNvPicPr>
          <p:nvPr/>
        </p:nvPicPr>
        <p:blipFill>
          <a:blip r:embed="rId3"/>
          <a:stretch>
            <a:fillRect/>
          </a:stretch>
        </p:blipFill>
        <p:spPr>
          <a:xfrm>
            <a:off x="0" y="869950"/>
            <a:ext cx="9144000" cy="3866840"/>
          </a:xfrm>
          <a:prstGeom prst="rect">
            <a:avLst/>
          </a:prstGeom>
        </p:spPr>
      </p:pic>
      <p:sp>
        <p:nvSpPr>
          <p:cNvPr id="5" name="Title 1"/>
          <p:cNvSpPr txBox="1">
            <a:spLocks/>
          </p:cNvSpPr>
          <p:nvPr/>
        </p:nvSpPr>
        <p:spPr>
          <a:xfrm>
            <a:off x="436714" y="0"/>
            <a:ext cx="8229600" cy="804387"/>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EnKF</a:t>
            </a:r>
            <a:r>
              <a:rPr lang="en-US" dirty="0" smtClean="0"/>
              <a:t>, 4DVar and E4DVar: deterministic forecasts </a:t>
            </a:r>
            <a:endParaRPr lang="en-US" dirty="0"/>
          </a:p>
        </p:txBody>
      </p:sp>
    </p:spTree>
    <p:extLst>
      <p:ext uri="{BB962C8B-B14F-4D97-AF65-F5344CB8AC3E}">
        <p14:creationId xmlns:p14="http://schemas.microsoft.com/office/powerpoint/2010/main" val="295680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75" y="274638"/>
            <a:ext cx="8551332" cy="1143000"/>
          </a:xfrm>
        </p:spPr>
        <p:txBody>
          <a:bodyPr>
            <a:normAutofit fontScale="90000"/>
          </a:bodyPr>
          <a:lstStyle/>
          <a:p>
            <a:r>
              <a:rPr lang="en-US" sz="3100" dirty="0" smtClean="0"/>
              <a:t>Integrate the </a:t>
            </a:r>
            <a:r>
              <a:rPr lang="en-US" sz="3100" dirty="0" err="1" smtClean="0"/>
              <a:t>EnKF</a:t>
            </a:r>
            <a:r>
              <a:rPr lang="en-US" sz="3100" dirty="0" smtClean="0"/>
              <a:t>, 4DVar and E4DVar into One System:</a:t>
            </a:r>
            <a:r>
              <a:rPr lang="en-US" dirty="0" smtClean="0"/>
              <a:t/>
            </a:r>
            <a:br>
              <a:rPr lang="en-US" dirty="0" smtClean="0"/>
            </a:br>
            <a:r>
              <a:rPr lang="en-US" sz="3100" dirty="0" smtClean="0"/>
              <a:t>1 case comparison with the real-time system</a:t>
            </a:r>
            <a:endParaRPr lang="en-US" sz="3100" dirty="0"/>
          </a:p>
        </p:txBody>
      </p:sp>
      <p:pic>
        <p:nvPicPr>
          <p:cNvPr id="5" name="Picture 4" descr="Macintosh HD:Users:yxw25:Library:Containers:com.apple.mail:Data:Library:Mail Downloads:66921B49-40B1-46E2-BC1F-FEEEAE01DC73:2012al18Sandy_AVNOAPSUENKFVA4DE4DA_2012102100_track.eps"/>
          <p:cNvPicPr/>
          <p:nvPr/>
        </p:nvPicPr>
        <p:blipFill>
          <a:blip r:embed="rId3">
            <a:extLst>
              <a:ext uri="{28A0092B-C50C-407E-A947-70E740481C1C}">
                <a14:useLocalDpi xmlns:a14="http://schemas.microsoft.com/office/drawing/2010/main" val="0"/>
              </a:ext>
            </a:extLst>
          </a:blip>
          <a:srcRect/>
          <a:stretch>
            <a:fillRect/>
          </a:stretch>
        </p:blipFill>
        <p:spPr bwMode="auto">
          <a:xfrm>
            <a:off x="348074" y="1595319"/>
            <a:ext cx="4338521" cy="3409422"/>
          </a:xfrm>
          <a:prstGeom prst="rect">
            <a:avLst/>
          </a:prstGeom>
          <a:noFill/>
          <a:ln>
            <a:noFill/>
          </a:ln>
        </p:spPr>
      </p:pic>
      <p:pic>
        <p:nvPicPr>
          <p:cNvPr id="6" name="Picture 5" descr="Macintosh HD:Users:yxw25:Library:Containers:com.apple.mail:Data:Library:Mail Downloads:46126772-CDFC-471A-BF44-D41EFE9F4F03:2012al18Sandy_AVNOAPSUENKFVA4DE4DA_2012102100_vmax.eps"/>
          <p:cNvPicPr/>
          <p:nvPr/>
        </p:nvPicPr>
        <p:blipFill>
          <a:blip r:embed="rId4">
            <a:extLst>
              <a:ext uri="{28A0092B-C50C-407E-A947-70E740481C1C}">
                <a14:useLocalDpi xmlns:a14="http://schemas.microsoft.com/office/drawing/2010/main" val="0"/>
              </a:ext>
            </a:extLst>
          </a:blip>
          <a:srcRect/>
          <a:stretch>
            <a:fillRect/>
          </a:stretch>
        </p:blipFill>
        <p:spPr bwMode="auto">
          <a:xfrm>
            <a:off x="4713517" y="1595320"/>
            <a:ext cx="4082409" cy="3409421"/>
          </a:xfrm>
          <a:prstGeom prst="rect">
            <a:avLst/>
          </a:prstGeom>
          <a:noFill/>
          <a:ln>
            <a:noFill/>
          </a:ln>
        </p:spPr>
      </p:pic>
      <p:sp>
        <p:nvSpPr>
          <p:cNvPr id="7" name="Rectangle 6"/>
          <p:cNvSpPr/>
          <p:nvPr/>
        </p:nvSpPr>
        <p:spPr>
          <a:xfrm>
            <a:off x="1235394" y="5188880"/>
            <a:ext cx="7560532" cy="1200329"/>
          </a:xfrm>
          <a:prstGeom prst="rect">
            <a:avLst/>
          </a:prstGeom>
        </p:spPr>
        <p:txBody>
          <a:bodyPr wrap="square">
            <a:spAutoFit/>
          </a:bodyPr>
          <a:lstStyle/>
          <a:p>
            <a:r>
              <a:rPr lang="en-US" i="1" dirty="0" smtClean="0"/>
              <a:t>Tack </a:t>
            </a:r>
            <a:r>
              <a:rPr lang="en-US" i="1" dirty="0"/>
              <a:t>(left) and</a:t>
            </a:r>
            <a:r>
              <a:rPr lang="en-US" b="1" i="1" dirty="0"/>
              <a:t> </a:t>
            </a:r>
            <a:r>
              <a:rPr lang="en-US" i="1" dirty="0"/>
              <a:t>intensity (right) forecasts for hurricane Sandy (2012) initialized at 0000 UTC 21 Oct 2012 from 4DVar (pink), </a:t>
            </a:r>
            <a:r>
              <a:rPr lang="en-US" i="1" dirty="0" err="1"/>
              <a:t>EnKF</a:t>
            </a:r>
            <a:r>
              <a:rPr lang="en-US" i="1" dirty="0"/>
              <a:t> (blue) and E4DVar (red) assimilations by comparing to the NHC best-track observational analysis (black), GFS forecast (gray) and the PSU 2013 </a:t>
            </a:r>
            <a:r>
              <a:rPr lang="en-US" i="1" dirty="0" err="1"/>
              <a:t>EnKF</a:t>
            </a:r>
            <a:r>
              <a:rPr lang="en-US" i="1" dirty="0"/>
              <a:t> real-time forecast (green).</a:t>
            </a:r>
            <a:r>
              <a:rPr lang="x-none" dirty="0" smtClean="0">
                <a:effectLst/>
              </a:rPr>
              <a:t> </a:t>
            </a:r>
            <a:endParaRPr lang="en-US" dirty="0"/>
          </a:p>
        </p:txBody>
      </p:sp>
    </p:spTree>
    <p:extLst>
      <p:ext uri="{BB962C8B-B14F-4D97-AF65-F5344CB8AC3E}">
        <p14:creationId xmlns:p14="http://schemas.microsoft.com/office/powerpoint/2010/main" val="206477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and </a:t>
            </a:r>
            <a:r>
              <a:rPr lang="en-US" dirty="0" smtClean="0"/>
              <a:t>Future </a:t>
            </a:r>
            <a:r>
              <a:rPr lang="en-US" altLang="zh-CN" dirty="0" smtClean="0"/>
              <a:t>Works</a:t>
            </a:r>
            <a:endParaRPr lang="en-US" dirty="0"/>
          </a:p>
        </p:txBody>
      </p:sp>
      <p:sp>
        <p:nvSpPr>
          <p:cNvPr id="3" name="Content Placeholder 2"/>
          <p:cNvSpPr>
            <a:spLocks noGrp="1"/>
          </p:cNvSpPr>
          <p:nvPr>
            <p:ph idx="1"/>
          </p:nvPr>
        </p:nvSpPr>
        <p:spPr/>
        <p:txBody>
          <a:bodyPr/>
          <a:lstStyle/>
          <a:p>
            <a:r>
              <a:rPr lang="en-US" dirty="0" smtClean="0"/>
              <a:t>More tests for the unify system;</a:t>
            </a:r>
          </a:p>
          <a:p>
            <a:r>
              <a:rPr lang="en-US" dirty="0" smtClean="0"/>
              <a:t>Take the system into real-time operation;</a:t>
            </a:r>
          </a:p>
          <a:p>
            <a:r>
              <a:rPr lang="en-US" dirty="0" smtClean="0"/>
              <a:t>Ingest satellite radiance into the system;</a:t>
            </a:r>
          </a:p>
          <a:p>
            <a:r>
              <a:rPr lang="en-US" dirty="0" smtClean="0"/>
              <a:t>Develop the system for tornado, front, regional climate research;</a:t>
            </a:r>
          </a:p>
          <a:p>
            <a:r>
              <a:rPr lang="en-US" dirty="0" smtClean="0"/>
              <a:t>…  </a:t>
            </a:r>
            <a:endParaRPr lang="en-US" dirty="0"/>
          </a:p>
        </p:txBody>
      </p:sp>
    </p:spTree>
    <p:extLst>
      <p:ext uri="{BB962C8B-B14F-4D97-AF65-F5344CB8AC3E}">
        <p14:creationId xmlns:p14="http://schemas.microsoft.com/office/powerpoint/2010/main" val="234280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26841622"/>
              </p:ext>
            </p:extLst>
          </p:nvPr>
        </p:nvGraphicFramePr>
        <p:xfrm>
          <a:off x="0" y="30237"/>
          <a:ext cx="9144000" cy="6815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38" name="Picture 4" descr="adaptlogo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2872731"/>
            <a:ext cx="38862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p:cNvSpPr>
            <a:spLocks noChangeArrowheads="1"/>
          </p:cNvSpPr>
          <p:nvPr/>
        </p:nvSpPr>
        <p:spPr bwMode="auto">
          <a:xfrm>
            <a:off x="2438400" y="4260206"/>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i="1" baseline="0" dirty="0">
                <a:solidFill>
                  <a:srgbClr val="000090"/>
                </a:solidFill>
                <a:latin typeface="Arial" charset="0"/>
              </a:rPr>
              <a:t>Penn State Center for Advanced Data Assimilation and Predictability Techniques</a:t>
            </a:r>
            <a:endParaRPr lang="en-US" sz="1400" baseline="0" dirty="0">
              <a:solidFill>
                <a:srgbClr val="000000"/>
              </a:solidFill>
              <a:latin typeface="Arial" charset="0"/>
            </a:endParaRPr>
          </a:p>
        </p:txBody>
      </p:sp>
      <p:sp>
        <p:nvSpPr>
          <p:cNvPr id="5" name="Title 1"/>
          <p:cNvSpPr txBox="1">
            <a:spLocks/>
          </p:cNvSpPr>
          <p:nvPr/>
        </p:nvSpPr>
        <p:spPr>
          <a:xfrm>
            <a:off x="299545" y="6839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Introduction to ADAPT </a:t>
            </a:r>
            <a:endParaRPr lang="en-US" dirty="0"/>
          </a:p>
        </p:txBody>
      </p:sp>
    </p:spTree>
    <p:extLst>
      <p:ext uri="{BB962C8B-B14F-4D97-AF65-F5344CB8AC3E}">
        <p14:creationId xmlns:p14="http://schemas.microsoft.com/office/powerpoint/2010/main" val="37226610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79" y="0"/>
            <a:ext cx="8229600" cy="1143000"/>
          </a:xfrm>
        </p:spPr>
        <p:txBody>
          <a:bodyPr>
            <a:normAutofit/>
          </a:bodyPr>
          <a:lstStyle/>
          <a:p>
            <a:r>
              <a:rPr lang="en-US" sz="2800" b="1" dirty="0" smtClean="0"/>
              <a:t>Current ADAPT </a:t>
            </a:r>
            <a:r>
              <a:rPr lang="en-US" sz="2800" b="1" dirty="0"/>
              <a:t/>
            </a:r>
            <a:br>
              <a:rPr lang="en-US" sz="2800" b="1" dirty="0"/>
            </a:br>
            <a:r>
              <a:rPr lang="en-US" sz="2800" b="1" dirty="0" smtClean="0"/>
              <a:t>Multi-functional Regional DA System  </a:t>
            </a:r>
            <a:endParaRPr lang="en-US" sz="2800" b="1" dirty="0"/>
          </a:p>
        </p:txBody>
      </p:sp>
      <p:sp>
        <p:nvSpPr>
          <p:cNvPr id="4" name="Rectangle 3"/>
          <p:cNvSpPr/>
          <p:nvPr/>
        </p:nvSpPr>
        <p:spPr>
          <a:xfrm>
            <a:off x="457200" y="1176446"/>
            <a:ext cx="8229600" cy="5909311"/>
          </a:xfrm>
          <a:prstGeom prst="rect">
            <a:avLst/>
          </a:prstGeom>
        </p:spPr>
        <p:txBody>
          <a:bodyPr wrap="square">
            <a:spAutoFit/>
          </a:bodyPr>
          <a:lstStyle/>
          <a:p>
            <a:pPr marL="171450" indent="-171450">
              <a:buFont typeface="Arial"/>
              <a:buChar char="•"/>
            </a:pPr>
            <a:r>
              <a:rPr lang="en-US" dirty="0" smtClean="0"/>
              <a:t>WRF based;  </a:t>
            </a:r>
          </a:p>
          <a:p>
            <a:pPr marL="171450" indent="-171450">
              <a:buFont typeface="Arial"/>
              <a:buChar char="•"/>
            </a:pPr>
            <a:endParaRPr lang="en-US" dirty="0" smtClean="0"/>
          </a:p>
          <a:p>
            <a:pPr marL="171450" indent="-171450">
              <a:buFont typeface="Arial"/>
              <a:buChar char="•"/>
            </a:pPr>
            <a:r>
              <a:rPr lang="en-US" dirty="0" smtClean="0"/>
              <a:t>DA functions:</a:t>
            </a:r>
          </a:p>
          <a:p>
            <a:pPr marL="628650" lvl="1" indent="-171450">
              <a:buFont typeface="Arial"/>
              <a:buChar char="•"/>
            </a:pPr>
            <a:r>
              <a:rPr lang="en-US" dirty="0" err="1" smtClean="0"/>
              <a:t>EnKF</a:t>
            </a:r>
            <a:r>
              <a:rPr lang="en-US" dirty="0" smtClean="0"/>
              <a:t> ( Ensemble Square-Root Filter)</a:t>
            </a:r>
          </a:p>
          <a:p>
            <a:pPr marL="628650" lvl="1" indent="-171450">
              <a:buFont typeface="Arial"/>
              <a:buChar char="•"/>
            </a:pPr>
            <a:endParaRPr lang="en-US" dirty="0" smtClean="0"/>
          </a:p>
          <a:p>
            <a:pPr marL="628650" lvl="1" indent="-171450">
              <a:buFont typeface="Arial"/>
              <a:buChar char="•"/>
            </a:pPr>
            <a:endParaRPr lang="en-US" dirty="0"/>
          </a:p>
          <a:p>
            <a:pPr marL="628650" lvl="1" indent="-171450">
              <a:buFont typeface="Arial"/>
              <a:buChar char="•"/>
            </a:pPr>
            <a:endParaRPr lang="en-US" dirty="0" smtClean="0"/>
          </a:p>
          <a:p>
            <a:pPr marL="628650" lvl="1" indent="-171450">
              <a:buFont typeface="Arial"/>
              <a:buChar char="•"/>
            </a:pPr>
            <a:endParaRPr lang="en-US" dirty="0" smtClean="0"/>
          </a:p>
          <a:p>
            <a:pPr marL="628650" lvl="1" indent="-171450">
              <a:buFont typeface="Arial"/>
              <a:buChar char="•"/>
            </a:pPr>
            <a:r>
              <a:rPr lang="en-US" dirty="0" smtClean="0"/>
              <a:t>Incremental 4DVar (WRFDA)</a:t>
            </a:r>
          </a:p>
          <a:p>
            <a:pPr lvl="1"/>
            <a:r>
              <a:rPr lang="en-US" dirty="0" smtClean="0"/>
              <a:t>                       </a:t>
            </a:r>
            <a:r>
              <a:rPr lang="en-US" dirty="0"/>
              <a:t>δx</a:t>
            </a:r>
            <a:r>
              <a:rPr lang="en-US" baseline="-25000" dirty="0"/>
              <a:t>0</a:t>
            </a:r>
            <a:r>
              <a:rPr lang="en-US" dirty="0"/>
              <a:t> = x</a:t>
            </a:r>
            <a:r>
              <a:rPr lang="en-US" baseline="-25000" dirty="0"/>
              <a:t>0</a:t>
            </a:r>
            <a:r>
              <a:rPr lang="en-US" dirty="0"/>
              <a:t> − </a:t>
            </a:r>
            <a:r>
              <a:rPr lang="en-US" dirty="0" smtClean="0"/>
              <a:t>x</a:t>
            </a:r>
            <a:r>
              <a:rPr lang="en-US" baseline="-25000" dirty="0" smtClean="0"/>
              <a:t>0</a:t>
            </a:r>
            <a:r>
              <a:rPr lang="en-US" baseline="30000" dirty="0" smtClean="0"/>
              <a:t>b</a:t>
            </a:r>
          </a:p>
          <a:p>
            <a:pPr marL="628650" lvl="1" indent="-171450">
              <a:buFont typeface="Arial"/>
              <a:buChar char="•"/>
            </a:pPr>
            <a:endParaRPr lang="en-US" dirty="0" smtClean="0"/>
          </a:p>
          <a:p>
            <a:pPr marL="628650" lvl="1" indent="-171450">
              <a:buFont typeface="Arial"/>
              <a:buChar char="•"/>
            </a:pPr>
            <a:endParaRPr lang="en-US" dirty="0" smtClean="0"/>
          </a:p>
          <a:p>
            <a:pPr marL="628650" lvl="1" indent="-171450">
              <a:buFont typeface="Arial"/>
              <a:buChar char="•"/>
            </a:pPr>
            <a:r>
              <a:rPr lang="en-US" dirty="0" smtClean="0"/>
              <a:t>4dEnVar </a:t>
            </a:r>
            <a:r>
              <a:rPr lang="en-US" dirty="0"/>
              <a:t>(with linearized model operations replaced by 4-D ensemble</a:t>
            </a:r>
            <a:r>
              <a:rPr lang="en-US" dirty="0" smtClean="0"/>
              <a:t>)</a:t>
            </a:r>
          </a:p>
          <a:p>
            <a:pPr marL="628650" lvl="1" indent="-171450">
              <a:buFont typeface="Arial"/>
              <a:buChar char="•"/>
            </a:pPr>
            <a:endParaRPr lang="en-US" dirty="0"/>
          </a:p>
          <a:p>
            <a:pPr marL="628650" lvl="1" indent="-171450">
              <a:buFont typeface="Arial"/>
              <a:buChar char="•"/>
            </a:pPr>
            <a:endParaRPr lang="en-US" dirty="0" smtClean="0"/>
          </a:p>
          <a:p>
            <a:pPr marL="628650" lvl="1" indent="-171450">
              <a:buFont typeface="Arial"/>
              <a:buChar char="•"/>
            </a:pPr>
            <a:r>
              <a:rPr lang="en-US" dirty="0" smtClean="0"/>
              <a:t>E4DVar (</a:t>
            </a:r>
            <a:r>
              <a:rPr lang="en-US" dirty="0" err="1" smtClean="0"/>
              <a:t>EnKF</a:t>
            </a:r>
            <a:r>
              <a:rPr lang="en-US" dirty="0" smtClean="0"/>
              <a:t> and 4DVar Hybrid)</a:t>
            </a:r>
          </a:p>
          <a:p>
            <a:pPr marL="628650" lvl="1" indent="-171450">
              <a:buFont typeface="Arial"/>
              <a:buChar char="•"/>
            </a:pPr>
            <a:endParaRPr lang="en-US" dirty="0" smtClean="0"/>
          </a:p>
          <a:p>
            <a:pPr marL="628650" lvl="1" indent="-171450">
              <a:buFont typeface="Arial"/>
              <a:buChar char="•"/>
            </a:pPr>
            <a:endParaRPr lang="en-US" dirty="0"/>
          </a:p>
          <a:p>
            <a:pPr marL="628650" lvl="1" indent="-171450">
              <a:buFont typeface="Arial"/>
              <a:buChar char="•"/>
            </a:pPr>
            <a:endParaRPr lang="en-US" dirty="0" smtClean="0"/>
          </a:p>
          <a:p>
            <a:pPr marL="628650" lvl="1" indent="-171450">
              <a:buFont typeface="Arial"/>
              <a:buChar char="•"/>
            </a:pPr>
            <a:endParaRPr lang="en-US" dirty="0"/>
          </a:p>
          <a:p>
            <a:pPr marL="628650" lvl="1" indent="-171450">
              <a:buFont typeface="Arial"/>
              <a:buChar char="•"/>
            </a:pPr>
            <a:endParaRPr lang="en-US" dirty="0"/>
          </a:p>
        </p:txBody>
      </p:sp>
      <p:pic>
        <p:nvPicPr>
          <p:cNvPr id="8" name="Picture 7" descr="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35" y="4780558"/>
            <a:ext cx="5165186" cy="579875"/>
          </a:xfrm>
          <a:prstGeom prst="rect">
            <a:avLst/>
          </a:prstGeom>
        </p:spPr>
      </p:pic>
      <p:pic>
        <p:nvPicPr>
          <p:cNvPr id="10" name="Picture 9" descr="1.tiff"/>
          <p:cNvPicPr>
            <a:picLocks noChangeAspect="1"/>
          </p:cNvPicPr>
          <p:nvPr/>
        </p:nvPicPr>
        <p:blipFill rotWithShape="1">
          <a:blip r:embed="rId5">
            <a:extLst>
              <a:ext uri="{28A0092B-C50C-407E-A947-70E740481C1C}">
                <a14:useLocalDpi xmlns:a14="http://schemas.microsoft.com/office/drawing/2010/main" val="0"/>
              </a:ext>
            </a:extLst>
          </a:blip>
          <a:srcRect b="41924"/>
          <a:stretch/>
        </p:blipFill>
        <p:spPr>
          <a:xfrm>
            <a:off x="2143747" y="2360460"/>
            <a:ext cx="3266212" cy="511333"/>
          </a:xfrm>
          <a:prstGeom prst="rect">
            <a:avLst/>
          </a:prstGeom>
        </p:spPr>
      </p:pic>
      <p:pic>
        <p:nvPicPr>
          <p:cNvPr id="11" name="Picture 10" descr="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747" y="2871793"/>
            <a:ext cx="3220353" cy="324469"/>
          </a:xfrm>
          <a:prstGeom prst="rect">
            <a:avLst/>
          </a:prstGeom>
        </p:spPr>
      </p:pic>
      <p:sp>
        <p:nvSpPr>
          <p:cNvPr id="12" name="Rectangle 11"/>
          <p:cNvSpPr/>
          <p:nvPr/>
        </p:nvSpPr>
        <p:spPr>
          <a:xfrm>
            <a:off x="1392203" y="6404010"/>
            <a:ext cx="7294597" cy="369332"/>
          </a:xfrm>
          <a:prstGeom prst="rect">
            <a:avLst/>
          </a:prstGeom>
        </p:spPr>
        <p:txBody>
          <a:bodyPr wrap="none">
            <a:spAutoFit/>
          </a:bodyPr>
          <a:lstStyle/>
          <a:p>
            <a:r>
              <a:rPr lang="en-US" b="1" dirty="0" smtClean="0">
                <a:solidFill>
                  <a:srgbClr val="000090"/>
                </a:solidFill>
                <a:latin typeface="Times New Roman"/>
                <a:cs typeface="Times New Roman"/>
              </a:rPr>
              <a:t>(Zhang &amp; Zhang, 2012 </a:t>
            </a:r>
            <a:r>
              <a:rPr lang="en-US" b="1" i="1" dirty="0" smtClean="0">
                <a:solidFill>
                  <a:srgbClr val="000090"/>
                </a:solidFill>
                <a:latin typeface="Times New Roman"/>
                <a:cs typeface="Times New Roman"/>
              </a:rPr>
              <a:t>MWR; </a:t>
            </a:r>
            <a:r>
              <a:rPr lang="en-US" b="1" dirty="0" err="1" smtClean="0">
                <a:solidFill>
                  <a:srgbClr val="000090"/>
                </a:solidFill>
                <a:latin typeface="Times New Roman"/>
                <a:cs typeface="Times New Roman"/>
              </a:rPr>
              <a:t>Poterjoy</a:t>
            </a:r>
            <a:r>
              <a:rPr lang="en-US" b="1" dirty="0" smtClean="0">
                <a:solidFill>
                  <a:srgbClr val="000090"/>
                </a:solidFill>
                <a:latin typeface="Times New Roman"/>
                <a:cs typeface="Times New Roman"/>
              </a:rPr>
              <a:t> &amp; Zhang, 2014 </a:t>
            </a:r>
            <a:r>
              <a:rPr lang="en-US" b="1" i="1" dirty="0" err="1" smtClean="0">
                <a:solidFill>
                  <a:srgbClr val="000090"/>
                </a:solidFill>
                <a:latin typeface="Times New Roman"/>
                <a:cs typeface="Times New Roman"/>
              </a:rPr>
              <a:t>EnDA</a:t>
            </a:r>
            <a:r>
              <a:rPr lang="en-US" b="1" i="1" dirty="0" smtClean="0">
                <a:solidFill>
                  <a:srgbClr val="000090"/>
                </a:solidFill>
                <a:latin typeface="Times New Roman"/>
                <a:cs typeface="Times New Roman"/>
              </a:rPr>
              <a:t> Workshop</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pic>
        <p:nvPicPr>
          <p:cNvPr id="16" name="Picture 15" descr="mwr-d-11-00023.1-e10.gif"/>
          <p:cNvPicPr>
            <a:picLocks noChangeAspect="1"/>
          </p:cNvPicPr>
          <p:nvPr/>
        </p:nvPicPr>
        <p:blipFill rotWithShape="1">
          <a:blip r:embed="rId7">
            <a:extLst>
              <a:ext uri="{28A0092B-C50C-407E-A947-70E740481C1C}">
                <a14:useLocalDpi xmlns:a14="http://schemas.microsoft.com/office/drawing/2010/main" val="0"/>
              </a:ext>
            </a:extLst>
          </a:blip>
          <a:srcRect l="8021" t="50272" b="13256"/>
          <a:stretch/>
        </p:blipFill>
        <p:spPr>
          <a:xfrm>
            <a:off x="5290488" y="5769051"/>
            <a:ext cx="3240795" cy="515328"/>
          </a:xfrm>
          <a:prstGeom prst="rect">
            <a:avLst/>
          </a:prstGeom>
        </p:spPr>
      </p:pic>
      <p:pic>
        <p:nvPicPr>
          <p:cNvPr id="17" name="Picture 16" descr="mwr-d-11-00023.1-e10.gif"/>
          <p:cNvPicPr>
            <a:picLocks noChangeAspect="1"/>
          </p:cNvPicPr>
          <p:nvPr/>
        </p:nvPicPr>
        <p:blipFill rotWithShape="1">
          <a:blip r:embed="rId7">
            <a:extLst>
              <a:ext uri="{28A0092B-C50C-407E-A947-70E740481C1C}">
                <a14:useLocalDpi xmlns:a14="http://schemas.microsoft.com/office/drawing/2010/main" val="0"/>
              </a:ext>
            </a:extLst>
          </a:blip>
          <a:srcRect r="12613" b="52266"/>
          <a:stretch/>
        </p:blipFill>
        <p:spPr>
          <a:xfrm>
            <a:off x="2207131" y="5729558"/>
            <a:ext cx="3078986" cy="674452"/>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801825998"/>
              </p:ext>
            </p:extLst>
          </p:nvPr>
        </p:nvGraphicFramePr>
        <p:xfrm>
          <a:off x="2074104" y="3947779"/>
          <a:ext cx="6612696" cy="575017"/>
        </p:xfrm>
        <a:graphic>
          <a:graphicData uri="http://schemas.openxmlformats.org/presentationml/2006/ole">
            <mc:AlternateContent xmlns:mc="http://schemas.openxmlformats.org/markup-compatibility/2006">
              <mc:Choice xmlns:v="urn:schemas-microsoft-com:vml" Requires="v">
                <p:oleObj spid="_x0000_s1038" name="Equation" r:id="rId8" imgW="5549900" imgH="482600" progId="Equation.3">
                  <p:embed/>
                </p:oleObj>
              </mc:Choice>
              <mc:Fallback>
                <p:oleObj name="Equation" r:id="rId8" imgW="5549900" imgH="482600" progId="Equation.3">
                  <p:embed/>
                  <p:pic>
                    <p:nvPicPr>
                      <p:cNvPr id="0" name=""/>
                      <p:cNvPicPr/>
                      <p:nvPr/>
                    </p:nvPicPr>
                    <p:blipFill>
                      <a:blip r:embed="rId9"/>
                      <a:stretch>
                        <a:fillRect/>
                      </a:stretch>
                    </p:blipFill>
                    <p:spPr>
                      <a:xfrm>
                        <a:off x="2074104" y="3947779"/>
                        <a:ext cx="6612696" cy="575017"/>
                      </a:xfrm>
                      <a:prstGeom prst="rect">
                        <a:avLst/>
                      </a:prstGeom>
                    </p:spPr>
                  </p:pic>
                </p:oleObj>
              </mc:Fallback>
            </mc:AlternateContent>
          </a:graphicData>
        </a:graphic>
      </p:graphicFrame>
    </p:spTree>
    <p:extLst>
      <p:ext uri="{BB962C8B-B14F-4D97-AF65-F5344CB8AC3E}">
        <p14:creationId xmlns:p14="http://schemas.microsoft.com/office/powerpoint/2010/main" val="4369969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81" y="224390"/>
            <a:ext cx="5993187" cy="566506"/>
          </a:xfrm>
        </p:spPr>
        <p:txBody>
          <a:bodyPr>
            <a:normAutofit fontScale="90000"/>
          </a:bodyPr>
          <a:lstStyle/>
          <a:p>
            <a:r>
              <a:rPr lang="en-US" sz="3200" dirty="0" smtClean="0"/>
              <a:t>PSU WRF-</a:t>
            </a:r>
            <a:r>
              <a:rPr lang="en-US" sz="3200" dirty="0" err="1" smtClean="0"/>
              <a:t>EnKF</a:t>
            </a:r>
            <a:r>
              <a:rPr lang="en-US" sz="3200" dirty="0" smtClean="0"/>
              <a:t> Cycling System</a:t>
            </a:r>
            <a:endParaRPr lang="en-US" sz="3200" dirty="0"/>
          </a:p>
        </p:txBody>
      </p:sp>
      <p:pic>
        <p:nvPicPr>
          <p:cNvPr id="4" name="Picture 3" descr="Macintosh HD:Users:yxw25:Paper:HIFI_SCI_2013:PlotV2:wps_2012102512_dom_90.eps"/>
          <p:cNvPicPr>
            <a:picLocks noChangeAspect="1"/>
          </p:cNvPicPr>
          <p:nvPr/>
        </p:nvPicPr>
        <p:blipFill rotWithShape="1">
          <a:blip r:embed="rId3">
            <a:extLst>
              <a:ext uri="{28A0092B-C50C-407E-A947-70E740481C1C}">
                <a14:useLocalDpi xmlns:a14="http://schemas.microsoft.com/office/drawing/2010/main" val="0"/>
              </a:ext>
            </a:extLst>
          </a:blip>
          <a:srcRect t="10497"/>
          <a:stretch/>
        </p:blipFill>
        <p:spPr bwMode="auto">
          <a:xfrm>
            <a:off x="226281" y="930837"/>
            <a:ext cx="6338515" cy="4114800"/>
          </a:xfrm>
          <a:prstGeom prst="rect">
            <a:avLst/>
          </a:prstGeom>
          <a:noFill/>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745849" y="1039928"/>
            <a:ext cx="3161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D1: </a:t>
            </a:r>
            <a:r>
              <a:rPr lang="en-US" altLang="zh-CN" sz="1800" dirty="0" smtClean="0">
                <a:solidFill>
                  <a:srgbClr val="660066"/>
                </a:solidFill>
                <a:ea typeface="宋体" charset="0"/>
                <a:cs typeface="宋体" charset="0"/>
              </a:rPr>
              <a:t>379x244x27kmx44sigma</a:t>
            </a:r>
            <a:endParaRPr lang="en-US" altLang="zh-CN" sz="1800" dirty="0">
              <a:solidFill>
                <a:srgbClr val="660066"/>
              </a:solidFill>
              <a:ea typeface="宋体" charset="0"/>
              <a:cs typeface="宋体" charset="0"/>
            </a:endParaRPr>
          </a:p>
        </p:txBody>
      </p:sp>
      <p:sp>
        <p:nvSpPr>
          <p:cNvPr id="6" name="TextBox 8"/>
          <p:cNvSpPr txBox="1">
            <a:spLocks noChangeArrowheads="1"/>
          </p:cNvSpPr>
          <p:nvPr/>
        </p:nvSpPr>
        <p:spPr bwMode="auto">
          <a:xfrm>
            <a:off x="1928541" y="2050174"/>
            <a:ext cx="2365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D2: </a:t>
            </a:r>
            <a:r>
              <a:rPr lang="en-US" altLang="zh-CN" sz="1800" dirty="0" smtClean="0">
                <a:solidFill>
                  <a:srgbClr val="660066"/>
                </a:solidFill>
                <a:ea typeface="宋体" charset="0"/>
                <a:cs typeface="宋体" charset="0"/>
              </a:rPr>
              <a:t>304x304x9km</a:t>
            </a:r>
            <a:endParaRPr lang="en-US" altLang="zh-CN" sz="1800" dirty="0">
              <a:solidFill>
                <a:srgbClr val="660066"/>
              </a:solidFill>
              <a:ea typeface="宋体" charset="0"/>
              <a:cs typeface="宋体" charset="0"/>
            </a:endParaRPr>
          </a:p>
        </p:txBody>
      </p:sp>
      <p:sp>
        <p:nvSpPr>
          <p:cNvPr id="7" name="TextBox 9"/>
          <p:cNvSpPr txBox="1">
            <a:spLocks noChangeArrowheads="1"/>
          </p:cNvSpPr>
          <p:nvPr/>
        </p:nvSpPr>
        <p:spPr bwMode="auto">
          <a:xfrm>
            <a:off x="2581869" y="2641298"/>
            <a:ext cx="2045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D3: </a:t>
            </a:r>
            <a:r>
              <a:rPr lang="en-US" altLang="zh-CN" sz="1800" dirty="0" smtClean="0">
                <a:solidFill>
                  <a:srgbClr val="660066"/>
                </a:solidFill>
                <a:ea typeface="宋体" charset="0"/>
                <a:cs typeface="宋体" charset="0"/>
              </a:rPr>
              <a:t>304x304x3km</a:t>
            </a:r>
            <a:endParaRPr lang="en-US" altLang="zh-CN" sz="1800" dirty="0">
              <a:solidFill>
                <a:srgbClr val="660066"/>
              </a:solidFill>
              <a:ea typeface="宋体" charset="0"/>
              <a:cs typeface="宋体" charset="0"/>
            </a:endParaRPr>
          </a:p>
        </p:txBody>
      </p:sp>
      <p:graphicFrame>
        <p:nvGraphicFramePr>
          <p:cNvPr id="9" name="Table 8"/>
          <p:cNvGraphicFramePr>
            <a:graphicFrameLocks noGrp="1"/>
          </p:cNvGraphicFramePr>
          <p:nvPr>
            <p:extLst>
              <p:ext uri="{D42A27DB-BD31-4B8C-83A1-F6EECF244321}">
                <p14:modId xmlns:p14="http://schemas.microsoft.com/office/powerpoint/2010/main" val="780477888"/>
              </p:ext>
            </p:extLst>
          </p:nvPr>
        </p:nvGraphicFramePr>
        <p:xfrm>
          <a:off x="6663761" y="930837"/>
          <a:ext cx="2345963" cy="4855420"/>
        </p:xfrm>
        <a:graphic>
          <a:graphicData uri="http://schemas.openxmlformats.org/drawingml/2006/table">
            <a:tbl>
              <a:tblPr firstRow="1" bandRow="1">
                <a:tableStyleId>{5C22544A-7EE6-4342-B048-85BDC9FD1C3A}</a:tableStyleId>
              </a:tblPr>
              <a:tblGrid>
                <a:gridCol w="973079"/>
                <a:gridCol w="1372884"/>
              </a:tblGrid>
              <a:tr h="390103">
                <a:tc>
                  <a:txBody>
                    <a:bodyPr/>
                    <a:lstStyle/>
                    <a:p>
                      <a:pPr algn="l"/>
                      <a:r>
                        <a:rPr lang="en-US" sz="1800" dirty="0" smtClean="0"/>
                        <a:t>ARW</a:t>
                      </a:r>
                      <a:endParaRPr lang="en-US" sz="1800" dirty="0"/>
                    </a:p>
                  </a:txBody>
                  <a:tcPr marL="68580" marR="68580" marT="0" marB="0" anchor="ctr" anchorCtr="1"/>
                </a:tc>
                <a:tc>
                  <a:txBody>
                    <a:bodyPr/>
                    <a:lstStyle/>
                    <a:p>
                      <a:pPr marL="0" marR="0" algn="l">
                        <a:spcBef>
                          <a:spcPts val="0"/>
                        </a:spcBef>
                        <a:spcAft>
                          <a:spcPts val="0"/>
                        </a:spcAft>
                      </a:pPr>
                      <a:r>
                        <a:rPr lang="en-US" sz="1200" dirty="0" smtClean="0">
                          <a:effectLst/>
                          <a:latin typeface="Cambria"/>
                          <a:ea typeface="SimSun"/>
                          <a:cs typeface="Times New Roman"/>
                        </a:rPr>
                        <a:t>V3.5.1</a:t>
                      </a:r>
                      <a:endParaRPr lang="en-US" sz="1200" dirty="0">
                        <a:effectLst/>
                        <a:latin typeface="Cambria"/>
                        <a:ea typeface="SimSun"/>
                        <a:cs typeface="Times New Roman"/>
                      </a:endParaRPr>
                    </a:p>
                  </a:txBody>
                  <a:tcPr marL="68580" marR="68580" marT="0" marB="0" anchor="ctr" anchorCtr="1"/>
                </a:tc>
              </a:tr>
              <a:tr h="634976">
                <a:tc>
                  <a:txBody>
                    <a:bodyPr/>
                    <a:lstStyle/>
                    <a:p>
                      <a:pPr marL="0" marR="0" algn="l">
                        <a:spcBef>
                          <a:spcPts val="0"/>
                        </a:spcBef>
                        <a:spcAft>
                          <a:spcPts val="0"/>
                        </a:spcAft>
                      </a:pPr>
                      <a:r>
                        <a:rPr lang="en-US" sz="1200" dirty="0">
                          <a:effectLst/>
                          <a:latin typeface="Times New Roman"/>
                          <a:ea typeface="Times New Roman"/>
                          <a:cs typeface="Times New Roman"/>
                        </a:rPr>
                        <a:t>Cumulus </a:t>
                      </a:r>
                      <a:endParaRPr lang="en-US" sz="1200" dirty="0">
                        <a:effectLst/>
                        <a:latin typeface="Cambria"/>
                        <a:ea typeface="SimSun"/>
                        <a:cs typeface="Times New Roman"/>
                      </a:endParaRPr>
                    </a:p>
                  </a:txBody>
                  <a:tcPr marL="68580" marR="68580" marT="0" marB="0" anchor="ct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Times New Roman"/>
                          <a:ea typeface="Times New Roman"/>
                          <a:cs typeface="Times New Roman"/>
                        </a:rPr>
                        <a:t>Grell-Devenyi</a:t>
                      </a:r>
                      <a:r>
                        <a:rPr lang="en-US" sz="1200" dirty="0" smtClean="0">
                          <a:effectLst/>
                          <a:latin typeface="Times New Roman"/>
                          <a:ea typeface="Times New Roman"/>
                          <a:cs typeface="Times New Roman"/>
                        </a:rPr>
                        <a:t> ensemble (27 km domain only)</a:t>
                      </a:r>
                      <a:endParaRPr lang="en-US" sz="1200" dirty="0" smtClean="0">
                        <a:effectLst/>
                        <a:latin typeface="Cambria"/>
                        <a:ea typeface="SimSun"/>
                        <a:cs typeface="Times New Roman"/>
                      </a:endParaRPr>
                    </a:p>
                  </a:txBody>
                  <a:tcPr marL="68580" marR="68580" marT="0" marB="0" anchor="ctr" anchorCtr="1"/>
                </a:tc>
              </a:tr>
              <a:tr h="471111">
                <a:tc>
                  <a:txBody>
                    <a:bodyPr/>
                    <a:lstStyle/>
                    <a:p>
                      <a:pPr marL="0" marR="0" algn="l">
                        <a:spcBef>
                          <a:spcPts val="0"/>
                        </a:spcBef>
                        <a:spcAft>
                          <a:spcPts val="0"/>
                        </a:spcAft>
                      </a:pPr>
                      <a:r>
                        <a:rPr lang="en-US" sz="1200" dirty="0">
                          <a:effectLst/>
                          <a:latin typeface="Times New Roman"/>
                          <a:ea typeface="Times New Roman"/>
                          <a:cs typeface="Times New Roman"/>
                        </a:rPr>
                        <a:t>Microphysics</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WSM 6-class </a:t>
                      </a:r>
                      <a:r>
                        <a:rPr lang="en-US" sz="1200" dirty="0" err="1">
                          <a:effectLst/>
                          <a:latin typeface="Times New Roman"/>
                          <a:ea typeface="Times New Roman"/>
                          <a:cs typeface="Times New Roman"/>
                        </a:rPr>
                        <a:t>graupel</a:t>
                      </a:r>
                      <a:endParaRPr lang="en-US" sz="1200" dirty="0">
                        <a:effectLst/>
                        <a:latin typeface="Cambria"/>
                        <a:ea typeface="SimSun"/>
                        <a:cs typeface="Times New Roman"/>
                      </a:endParaRPr>
                    </a:p>
                  </a:txBody>
                  <a:tcPr marL="68580" marR="68580" marT="0" marB="0" anchor="ctr" anchorCtr="1"/>
                </a:tc>
              </a:tr>
              <a:tr h="225314">
                <a:tc>
                  <a:txBody>
                    <a:bodyPr/>
                    <a:lstStyle/>
                    <a:p>
                      <a:pPr marL="0" marR="0" algn="l">
                        <a:spcBef>
                          <a:spcPts val="0"/>
                        </a:spcBef>
                        <a:spcAft>
                          <a:spcPts val="0"/>
                        </a:spcAft>
                      </a:pPr>
                      <a:r>
                        <a:rPr lang="en-US" sz="1200">
                          <a:effectLst/>
                          <a:latin typeface="Times New Roman"/>
                          <a:ea typeface="Times New Roman"/>
                          <a:cs typeface="Times New Roman"/>
                        </a:rPr>
                        <a:t>PBL</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YSU</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Surface Layer</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err="1">
                          <a:solidFill>
                            <a:srgbClr val="000000"/>
                          </a:solidFill>
                          <a:effectLst/>
                          <a:latin typeface="Times New Roman"/>
                          <a:ea typeface="Times New Roman"/>
                          <a:cs typeface="Times New Roman"/>
                        </a:rPr>
                        <a:t>Monin-Obukov</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Land Surface</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thermal diffusion</a:t>
                      </a:r>
                      <a:endParaRPr lang="en-US" sz="1200" dirty="0">
                        <a:effectLst/>
                        <a:latin typeface="Cambria"/>
                        <a:ea typeface="SimSun"/>
                        <a:cs typeface="Times New Roman"/>
                      </a:endParaRPr>
                    </a:p>
                  </a:txBody>
                  <a:tcPr marL="68580" marR="68580" marT="0" marB="0" anchor="ctr" anchorCtr="1"/>
                </a:tc>
              </a:tr>
              <a:tr h="272234">
                <a:tc>
                  <a:txBody>
                    <a:bodyPr/>
                    <a:lstStyle/>
                    <a:p>
                      <a:pPr marL="0" marR="0" algn="l">
                        <a:spcBef>
                          <a:spcPts val="0"/>
                        </a:spcBef>
                        <a:spcAft>
                          <a:spcPts val="0"/>
                        </a:spcAft>
                      </a:pPr>
                      <a:r>
                        <a:rPr lang="en-US" sz="1200">
                          <a:effectLst/>
                          <a:latin typeface="Times New Roman"/>
                          <a:ea typeface="Times New Roman"/>
                          <a:cs typeface="Times New Roman"/>
                        </a:rPr>
                        <a:t>Radiation</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err="1" smtClean="0">
                          <a:effectLst/>
                          <a:latin typeface="Times New Roman"/>
                          <a:ea typeface="Times New Roman"/>
                          <a:cs typeface="Times New Roman"/>
                        </a:rPr>
                        <a:t>Rrtm</a:t>
                      </a:r>
                      <a:r>
                        <a:rPr lang="en-US" sz="1200" dirty="0" smtClean="0">
                          <a:effectLst/>
                          <a:latin typeface="Times New Roman"/>
                          <a:ea typeface="Times New Roman"/>
                          <a:cs typeface="Times New Roman"/>
                        </a:rPr>
                        <a:t> / </a:t>
                      </a:r>
                      <a:r>
                        <a:rPr lang="en-US" sz="1200" dirty="0" err="1" smtClean="0">
                          <a:effectLst/>
                          <a:latin typeface="Times New Roman"/>
                          <a:ea typeface="Times New Roman"/>
                          <a:cs typeface="Times New Roman"/>
                        </a:rPr>
                        <a:t>Dudhia</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smtClean="0">
                          <a:effectLst/>
                          <a:latin typeface="Times New Roman"/>
                          <a:ea typeface="Times New Roman"/>
                          <a:cs typeface="Times New Roman"/>
                        </a:rPr>
                        <a:t>Air-sea flux</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smtClean="0">
                          <a:effectLst/>
                          <a:latin typeface="Times New Roman"/>
                          <a:ea typeface="Times New Roman"/>
                          <a:cs typeface="Times New Roman"/>
                        </a:rPr>
                        <a:t>Green and Zhang </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smtClean="0">
                          <a:effectLst/>
                          <a:latin typeface="Cambria"/>
                          <a:ea typeface="SimSun"/>
                          <a:cs typeface="Times New Roman"/>
                        </a:rPr>
                        <a:t>Ocean</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smtClean="0">
                          <a:effectLst/>
                          <a:latin typeface="Cambria"/>
                          <a:ea typeface="SimSun"/>
                          <a:cs typeface="Times New Roman"/>
                        </a:rPr>
                        <a:t>1-D</a:t>
                      </a: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a:spcBef>
                          <a:spcPts val="0"/>
                        </a:spcBef>
                        <a:spcAft>
                          <a:spcPts val="0"/>
                        </a:spcAft>
                        <a:buFont typeface="Arial"/>
                        <a:buChar char="•"/>
                      </a:pPr>
                      <a:r>
                        <a:rPr lang="en-US" sz="1200" dirty="0" smtClean="0">
                          <a:effectLst/>
                          <a:latin typeface="Cambria"/>
                          <a:ea typeface="SimSun"/>
                          <a:cs typeface="Times New Roman"/>
                        </a:rPr>
                        <a:t>60-member</a:t>
                      </a:r>
                      <a:r>
                        <a:rPr lang="en-US" sz="1200" baseline="0" dirty="0" smtClean="0">
                          <a:effectLst/>
                          <a:latin typeface="Cambria"/>
                          <a:ea typeface="SimSun"/>
                          <a:cs typeface="Times New Roman"/>
                        </a:rPr>
                        <a:t> ensemble</a:t>
                      </a:r>
                      <a:endParaRPr lang="en-US" sz="1200" dirty="0">
                        <a:effectLst/>
                        <a:latin typeface="Cambria"/>
                        <a:ea typeface="SimSun"/>
                        <a:cs typeface="Times New Roman"/>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505646">
                <a:tc gridSpan="2">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b="0" dirty="0" err="1" smtClean="0">
                          <a:solidFill>
                            <a:schemeClr val="tx1"/>
                          </a:solidFill>
                          <a:ea typeface="SimSun" charset="0"/>
                          <a:cs typeface="SimSun" charset="0"/>
                        </a:rPr>
                        <a:t>Gaspairi</a:t>
                      </a:r>
                      <a:r>
                        <a:rPr lang="en-US" altLang="zh-CN" sz="1200" b="0" dirty="0" smtClean="0">
                          <a:solidFill>
                            <a:schemeClr val="tx1"/>
                          </a:solidFill>
                          <a:ea typeface="SimSun" charset="0"/>
                          <a:cs typeface="SimSun" charset="0"/>
                        </a:rPr>
                        <a:t> &amp; Cohn 99' covariance localization with SCL</a:t>
                      </a: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501836">
                <a:tc gridSpan="2">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b="0" dirty="0" smtClean="0">
                          <a:solidFill>
                            <a:srgbClr val="000000"/>
                          </a:solidFill>
                          <a:ea typeface="SimSun" charset="0"/>
                          <a:cs typeface="SimSun" charset="0"/>
                        </a:rPr>
                        <a:t>IC &amp; BC: GFS using 3DVAR background uncertainty</a:t>
                      </a: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bl>
          </a:graphicData>
        </a:graphic>
      </p:graphicFrame>
      <p:pic>
        <p:nvPicPr>
          <p:cNvPr id="11" name="Picture 10" descr="Irene2011_track_enkf_domains_daflt.eps"/>
          <p:cNvPicPr/>
          <p:nvPr/>
        </p:nvPicPr>
        <p:blipFill rotWithShape="1">
          <a:blip r:embed="rId4">
            <a:extLst>
              <a:ext uri="{28A0092B-C50C-407E-A947-70E740481C1C}">
                <a14:useLocalDpi xmlns:a14="http://schemas.microsoft.com/office/drawing/2010/main" val="0"/>
              </a:ext>
            </a:extLst>
          </a:blip>
          <a:srcRect l="4793" t="27531" r="4619" b="27284"/>
          <a:stretch/>
        </p:blipFill>
        <p:spPr>
          <a:xfrm>
            <a:off x="2386505" y="3779133"/>
            <a:ext cx="4178291" cy="2909769"/>
          </a:xfrm>
          <a:prstGeom prst="rect">
            <a:avLst/>
          </a:prstGeom>
          <a:solidFill>
            <a:schemeClr val="bg1"/>
          </a:solidFill>
        </p:spPr>
      </p:pic>
    </p:spTree>
    <p:extLst>
      <p:ext uri="{BB962C8B-B14F-4D97-AF65-F5344CB8AC3E}">
        <p14:creationId xmlns:p14="http://schemas.microsoft.com/office/powerpoint/2010/main" val="13076206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8" y="-4281"/>
            <a:ext cx="8907098" cy="557326"/>
          </a:xfrm>
        </p:spPr>
        <p:txBody>
          <a:bodyPr>
            <a:normAutofit/>
          </a:bodyPr>
          <a:lstStyle/>
          <a:p>
            <a:r>
              <a:rPr lang="en-US" sz="2800" dirty="0" smtClean="0"/>
              <a:t>1</a:t>
            </a:r>
            <a:r>
              <a:rPr lang="en-US" sz="2800" baseline="30000" dirty="0" smtClean="0"/>
              <a:t>st</a:t>
            </a:r>
            <a:r>
              <a:rPr lang="en-US" sz="2800" dirty="0" smtClean="0"/>
              <a:t> time real-time WRF-</a:t>
            </a:r>
            <a:r>
              <a:rPr lang="en-US" sz="2800" dirty="0" err="1" smtClean="0"/>
              <a:t>EnKF</a:t>
            </a:r>
            <a:r>
              <a:rPr lang="en-US" sz="2800" dirty="0" smtClean="0"/>
              <a:t> for Ike (2008) </a:t>
            </a:r>
            <a:endParaRPr lang="en-US" sz="2800" dirty="0"/>
          </a:p>
        </p:txBody>
      </p:sp>
      <p:sp>
        <p:nvSpPr>
          <p:cNvPr id="10" name="Rectangle 9"/>
          <p:cNvSpPr/>
          <p:nvPr/>
        </p:nvSpPr>
        <p:spPr>
          <a:xfrm>
            <a:off x="6514357" y="6396494"/>
            <a:ext cx="2595670" cy="369332"/>
          </a:xfrm>
          <a:prstGeom prst="rect">
            <a:avLst/>
          </a:prstGeom>
        </p:spPr>
        <p:txBody>
          <a:bodyPr wrap="none">
            <a:spAutoFit/>
          </a:bodyPr>
          <a:lstStyle/>
          <a:p>
            <a:r>
              <a:rPr lang="en-US" b="1" dirty="0" smtClean="0">
                <a:solidFill>
                  <a:srgbClr val="000090"/>
                </a:solidFill>
                <a:latin typeface="Times New Roman"/>
                <a:cs typeface="Times New Roman"/>
              </a:rPr>
              <a:t>(Zhang et al., 2011 </a:t>
            </a:r>
            <a:r>
              <a:rPr lang="en-US" b="1" i="1" dirty="0" smtClean="0">
                <a:solidFill>
                  <a:srgbClr val="000090"/>
                </a:solidFill>
                <a:latin typeface="Times New Roman"/>
                <a:cs typeface="Times New Roman"/>
              </a:rPr>
              <a:t>GRL</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pic>
        <p:nvPicPr>
          <p:cNvPr id="22" name="Picture 19" descr="enkfP3_flt_ef_2330_t.eps"/>
          <p:cNvPicPr>
            <a:picLocks/>
          </p:cNvPicPr>
          <p:nvPr/>
        </p:nvPicPr>
        <p:blipFill>
          <a:blip r:embed="rId3">
            <a:extLst>
              <a:ext uri="{28A0092B-C50C-407E-A947-70E740481C1C}">
                <a14:useLocalDpi xmlns:a14="http://schemas.microsoft.com/office/drawing/2010/main" val="0"/>
              </a:ext>
            </a:extLst>
          </a:blip>
          <a:srcRect t="7156"/>
          <a:stretch>
            <a:fillRect/>
          </a:stretch>
        </p:blipFill>
        <p:spPr bwMode="auto">
          <a:xfrm>
            <a:off x="4438797" y="667697"/>
            <a:ext cx="3369883" cy="24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940631" y="599167"/>
            <a:ext cx="6764708" cy="2777449"/>
            <a:chOff x="292100" y="843239"/>
            <a:chExt cx="8180388" cy="3635397"/>
          </a:xfrm>
        </p:grpSpPr>
        <p:pic>
          <p:nvPicPr>
            <p:cNvPr id="23" name="Picture 18" descr="enkfP3_flt_ef_2330_ws.eps"/>
            <p:cNvPicPr>
              <a:picLocks/>
            </p:cNvPicPr>
            <p:nvPr/>
          </p:nvPicPr>
          <p:blipFill>
            <a:blip r:embed="rId4">
              <a:extLst>
                <a:ext uri="{28A0092B-C50C-407E-A947-70E740481C1C}">
                  <a14:useLocalDpi xmlns:a14="http://schemas.microsoft.com/office/drawing/2010/main" val="0"/>
                </a:ext>
              </a:extLst>
            </a:blip>
            <a:srcRect t="6541"/>
            <a:stretch>
              <a:fillRect/>
            </a:stretch>
          </p:blipFill>
          <p:spPr bwMode="auto">
            <a:xfrm>
              <a:off x="347663" y="924202"/>
              <a:ext cx="40560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4"/>
            <p:cNvSpPr txBox="1">
              <a:spLocks noChangeArrowheads="1"/>
            </p:cNvSpPr>
            <p:nvPr/>
          </p:nvSpPr>
          <p:spPr bwMode="auto">
            <a:xfrm>
              <a:off x="520700" y="986114"/>
              <a:ext cx="3776663"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25" name="TextBox 13"/>
            <p:cNvSpPr txBox="1">
              <a:spLocks noChangeArrowheads="1"/>
            </p:cNvSpPr>
            <p:nvPr/>
          </p:nvSpPr>
          <p:spPr bwMode="auto">
            <a:xfrm>
              <a:off x="520700" y="976589"/>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(a)</a:t>
              </a:r>
            </a:p>
          </p:txBody>
        </p:sp>
        <p:sp>
          <p:nvSpPr>
            <p:cNvPr id="26" name="TextBox 16"/>
            <p:cNvSpPr txBox="1">
              <a:spLocks noChangeArrowheads="1"/>
            </p:cNvSpPr>
            <p:nvPr/>
          </p:nvSpPr>
          <p:spPr bwMode="auto">
            <a:xfrm>
              <a:off x="4697413" y="976589"/>
              <a:ext cx="3775075" cy="29448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27" name="TextBox 17"/>
            <p:cNvSpPr txBox="1">
              <a:spLocks noChangeArrowheads="1"/>
            </p:cNvSpPr>
            <p:nvPr/>
          </p:nvSpPr>
          <p:spPr bwMode="auto">
            <a:xfrm>
              <a:off x="4711700" y="976589"/>
              <a:ext cx="474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(b)</a:t>
              </a:r>
            </a:p>
          </p:txBody>
        </p:sp>
        <p:sp>
          <p:nvSpPr>
            <p:cNvPr id="28" name="TextBox 18"/>
            <p:cNvSpPr txBox="1">
              <a:spLocks noChangeArrowheads="1"/>
            </p:cNvSpPr>
            <p:nvPr/>
          </p:nvSpPr>
          <p:spPr bwMode="auto">
            <a:xfrm rot="16200000">
              <a:off x="260350" y="1065489"/>
              <a:ext cx="279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m/s</a:t>
              </a:r>
            </a:p>
          </p:txBody>
        </p:sp>
        <p:sp>
          <p:nvSpPr>
            <p:cNvPr id="29" name="TextBox 19"/>
            <p:cNvSpPr txBox="1">
              <a:spLocks noChangeArrowheads="1"/>
            </p:cNvSpPr>
            <p:nvPr/>
          </p:nvSpPr>
          <p:spPr bwMode="auto">
            <a:xfrm>
              <a:off x="4406900" y="843239"/>
              <a:ext cx="3413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°C</a:t>
              </a:r>
            </a:p>
          </p:txBody>
        </p:sp>
        <p:sp>
          <p:nvSpPr>
            <p:cNvPr id="15" name="TextBox 14"/>
            <p:cNvSpPr txBox="1"/>
            <p:nvPr/>
          </p:nvSpPr>
          <p:spPr>
            <a:xfrm>
              <a:off x="1287923" y="4042296"/>
              <a:ext cx="6728196" cy="436340"/>
            </a:xfrm>
            <a:prstGeom prst="rect">
              <a:avLst/>
            </a:prstGeom>
            <a:noFill/>
          </p:spPr>
          <p:txBody>
            <a:bodyPr wrap="square" rtlCol="0">
              <a:spAutoFit/>
            </a:bodyPr>
            <a:lstStyle/>
            <a:p>
              <a:r>
                <a:rPr lang="en-US" altLang="zh-CN" dirty="0" err="1" smtClean="0"/>
                <a:t>EnKF</a:t>
              </a:r>
              <a:r>
                <a:rPr lang="en-US" altLang="zh-CN" dirty="0" smtClean="0"/>
                <a:t> Analysis vs. aircraft obs. of  (a) wind speed and (b) T.</a:t>
              </a:r>
              <a:endParaRPr lang="en-US" dirty="0"/>
            </a:p>
          </p:txBody>
        </p:sp>
      </p:grpSp>
      <p:grpSp>
        <p:nvGrpSpPr>
          <p:cNvPr id="37" name="Group 36"/>
          <p:cNvGrpSpPr/>
          <p:nvPr/>
        </p:nvGrpSpPr>
        <p:grpSpPr>
          <a:xfrm>
            <a:off x="833920" y="3566449"/>
            <a:ext cx="7018825" cy="2720213"/>
            <a:chOff x="76200" y="3338513"/>
            <a:chExt cx="8558213" cy="3538537"/>
          </a:xfrm>
        </p:grpSpPr>
        <p:pic>
          <p:nvPicPr>
            <p:cNvPr id="31" name="Picture 16" descr="enkfP3_2008090912_wsp.eps"/>
            <p:cNvPicPr>
              <a:picLocks/>
            </p:cNvPicPr>
            <p:nvPr/>
          </p:nvPicPr>
          <p:blipFill>
            <a:blip r:embed="rId5">
              <a:extLst>
                <a:ext uri="{28A0092B-C50C-407E-A947-70E740481C1C}">
                  <a14:useLocalDpi xmlns:a14="http://schemas.microsoft.com/office/drawing/2010/main" val="0"/>
                </a:ext>
              </a:extLst>
            </a:blip>
            <a:srcRect t="11340"/>
            <a:stretch>
              <a:fillRect/>
            </a:stretch>
          </p:blipFill>
          <p:spPr bwMode="auto">
            <a:xfrm>
              <a:off x="4522788" y="3352800"/>
              <a:ext cx="41116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enkfP3_2008090912_track.eps"/>
            <p:cNvPicPr>
              <a:picLocks/>
            </p:cNvPicPr>
            <p:nvPr/>
          </p:nvPicPr>
          <p:blipFill>
            <a:blip r:embed="rId6">
              <a:extLst>
                <a:ext uri="{28A0092B-C50C-407E-A947-70E740481C1C}">
                  <a14:useLocalDpi xmlns:a14="http://schemas.microsoft.com/office/drawing/2010/main" val="0"/>
                </a:ext>
              </a:extLst>
            </a:blip>
            <a:srcRect l="1823" t="9875"/>
            <a:stretch>
              <a:fillRect/>
            </a:stretch>
          </p:blipFill>
          <p:spPr bwMode="auto">
            <a:xfrm>
              <a:off x="76200" y="3351213"/>
              <a:ext cx="4343400"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8"/>
            <p:cNvSpPr txBox="1">
              <a:spLocks noChangeArrowheads="1"/>
            </p:cNvSpPr>
            <p:nvPr/>
          </p:nvSpPr>
          <p:spPr bwMode="auto">
            <a:xfrm>
              <a:off x="533400" y="3387725"/>
              <a:ext cx="449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(c)</a:t>
              </a:r>
            </a:p>
          </p:txBody>
        </p:sp>
        <p:sp>
          <p:nvSpPr>
            <p:cNvPr id="34" name="TextBox 11"/>
            <p:cNvSpPr txBox="1">
              <a:spLocks noChangeArrowheads="1"/>
            </p:cNvSpPr>
            <p:nvPr/>
          </p:nvSpPr>
          <p:spPr bwMode="auto">
            <a:xfrm>
              <a:off x="4691063" y="3384550"/>
              <a:ext cx="3827462" cy="3228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5" name="TextBox 9"/>
            <p:cNvSpPr txBox="1">
              <a:spLocks noChangeArrowheads="1"/>
            </p:cNvSpPr>
            <p:nvPr/>
          </p:nvSpPr>
          <p:spPr bwMode="auto">
            <a:xfrm>
              <a:off x="4718050" y="3352800"/>
              <a:ext cx="474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Calibri" charset="0"/>
                </a:rPr>
                <a:t>(d)</a:t>
              </a:r>
            </a:p>
          </p:txBody>
        </p:sp>
        <p:sp>
          <p:nvSpPr>
            <p:cNvPr id="36" name="TextBox 10"/>
            <p:cNvSpPr txBox="1">
              <a:spLocks noChangeArrowheads="1"/>
            </p:cNvSpPr>
            <p:nvPr/>
          </p:nvSpPr>
          <p:spPr bwMode="auto">
            <a:xfrm rot="16200000">
              <a:off x="4429125" y="3370263"/>
              <a:ext cx="279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m/s</a:t>
              </a:r>
            </a:p>
          </p:txBody>
        </p:sp>
      </p:grpSp>
      <p:sp>
        <p:nvSpPr>
          <p:cNvPr id="3" name="Rectangle 2"/>
          <p:cNvSpPr/>
          <p:nvPr/>
        </p:nvSpPr>
        <p:spPr>
          <a:xfrm>
            <a:off x="1764119" y="6231746"/>
            <a:ext cx="4572000" cy="369332"/>
          </a:xfrm>
          <a:prstGeom prst="rect">
            <a:avLst/>
          </a:prstGeom>
        </p:spPr>
        <p:txBody>
          <a:bodyPr>
            <a:spAutoFit/>
          </a:bodyPr>
          <a:lstStyle/>
          <a:p>
            <a:r>
              <a:rPr lang="en-US" altLang="zh-CN" dirty="0" smtClean="0"/>
              <a:t>(c) Track and (d) intensity forecasts </a:t>
            </a:r>
            <a:endParaRPr lang="en-US" dirty="0"/>
          </a:p>
        </p:txBody>
      </p:sp>
    </p:spTree>
    <p:extLst>
      <p:ext uri="{BB962C8B-B14F-4D97-AF65-F5344CB8AC3E}">
        <p14:creationId xmlns:p14="http://schemas.microsoft.com/office/powerpoint/2010/main" val="40660514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8" y="-4282"/>
            <a:ext cx="8907098" cy="639239"/>
          </a:xfrm>
        </p:spPr>
        <p:txBody>
          <a:bodyPr vert="horz" lIns="91440" tIns="45720" rIns="91440" bIns="45720" rtlCol="0" anchor="ctr">
            <a:normAutofit/>
          </a:bodyPr>
          <a:lstStyle/>
          <a:p>
            <a:r>
              <a:rPr lang="en-US" sz="2800" dirty="0" smtClean="0"/>
              <a:t>Real</a:t>
            </a:r>
            <a:r>
              <a:rPr lang="en-US" sz="2800" dirty="0"/>
              <a:t>-time </a:t>
            </a:r>
            <a:r>
              <a:rPr lang="en-US" sz="2800" dirty="0" smtClean="0"/>
              <a:t>Cycling WRF</a:t>
            </a:r>
            <a:r>
              <a:rPr lang="en-US" sz="2800" dirty="0"/>
              <a:t>-</a:t>
            </a:r>
            <a:r>
              <a:rPr lang="en-US" sz="2800" dirty="0" err="1"/>
              <a:t>EnKF</a:t>
            </a:r>
            <a:r>
              <a:rPr lang="en-US" sz="2800" dirty="0"/>
              <a:t> for </a:t>
            </a:r>
            <a:r>
              <a:rPr lang="en-US" sz="2800" dirty="0" smtClean="0"/>
              <a:t>Sandy </a:t>
            </a:r>
            <a:r>
              <a:rPr lang="en-US" sz="2800" dirty="0"/>
              <a:t>(</a:t>
            </a:r>
            <a:r>
              <a:rPr lang="en-US" sz="2800" dirty="0" smtClean="0"/>
              <a:t>2012) </a:t>
            </a:r>
            <a:endParaRPr lang="en-US" sz="2800" dirty="0"/>
          </a:p>
        </p:txBody>
      </p:sp>
      <p:sp>
        <p:nvSpPr>
          <p:cNvPr id="21" name="Rectangle 20"/>
          <p:cNvSpPr/>
          <p:nvPr/>
        </p:nvSpPr>
        <p:spPr>
          <a:xfrm>
            <a:off x="1636457" y="6281715"/>
            <a:ext cx="3304060" cy="369332"/>
          </a:xfrm>
          <a:prstGeom prst="rect">
            <a:avLst/>
          </a:prstGeom>
        </p:spPr>
        <p:txBody>
          <a:bodyPr wrap="none">
            <a:spAutoFit/>
          </a:bodyPr>
          <a:lstStyle/>
          <a:p>
            <a:r>
              <a:rPr lang="en-US" b="1" dirty="0" smtClean="0">
                <a:solidFill>
                  <a:srgbClr val="000090"/>
                </a:solidFill>
                <a:latin typeface="Times New Roman"/>
                <a:cs typeface="Times New Roman"/>
              </a:rPr>
              <a:t>(Zhang and Weng, 2014 </a:t>
            </a:r>
            <a:r>
              <a:rPr lang="en-US" b="1" i="1" dirty="0" smtClean="0">
                <a:solidFill>
                  <a:srgbClr val="000090"/>
                </a:solidFill>
                <a:latin typeface="Times New Roman"/>
                <a:cs typeface="Times New Roman"/>
              </a:rPr>
              <a:t>BAMS</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pic>
        <p:nvPicPr>
          <p:cNvPr id="17" name="Picture 16" descr="2012102600.al18.track.eps"/>
          <p:cNvPicPr>
            <a:picLocks/>
          </p:cNvPicPr>
          <p:nvPr/>
        </p:nvPicPr>
        <p:blipFill rotWithShape="1">
          <a:blip r:embed="rId3">
            <a:extLst>
              <a:ext uri="{28A0092B-C50C-407E-A947-70E740481C1C}">
                <a14:useLocalDpi xmlns:a14="http://schemas.microsoft.com/office/drawing/2010/main" val="0"/>
              </a:ext>
            </a:extLst>
          </a:blip>
          <a:srcRect l="2174" t="7514"/>
          <a:stretch/>
        </p:blipFill>
        <p:spPr>
          <a:xfrm>
            <a:off x="0" y="800597"/>
            <a:ext cx="2926080" cy="2642616"/>
          </a:xfrm>
          <a:prstGeom prst="rect">
            <a:avLst/>
          </a:prstGeom>
        </p:spPr>
      </p:pic>
      <p:sp>
        <p:nvSpPr>
          <p:cNvPr id="18" name="TextBox 17"/>
          <p:cNvSpPr txBox="1"/>
          <p:nvPr/>
        </p:nvSpPr>
        <p:spPr>
          <a:xfrm>
            <a:off x="1060531" y="2876462"/>
            <a:ext cx="1762021" cy="307777"/>
          </a:xfrm>
          <a:prstGeom prst="rect">
            <a:avLst/>
          </a:prstGeom>
          <a:noFill/>
        </p:spPr>
        <p:txBody>
          <a:bodyPr wrap="none" rtlCol="0">
            <a:spAutoFit/>
          </a:bodyPr>
          <a:lstStyle/>
          <a:p>
            <a:r>
              <a:rPr lang="en-US" sz="1400" b="1" dirty="0" smtClean="0">
                <a:latin typeface="Times New Roman"/>
                <a:cs typeface="Times New Roman"/>
              </a:rPr>
              <a:t> Sandy (2012) track</a:t>
            </a:r>
            <a:endParaRPr lang="en-US" sz="1400" b="1" dirty="0">
              <a:latin typeface="Times New Roman"/>
              <a:cs typeface="Times New Roman"/>
            </a:endParaRPr>
          </a:p>
        </p:txBody>
      </p:sp>
      <p:pic>
        <p:nvPicPr>
          <p:cNvPr id="19" name="Picture 18" descr="2012102600.al18.vmax.eps"/>
          <p:cNvPicPr>
            <a:picLocks noChangeAspect="1"/>
          </p:cNvPicPr>
          <p:nvPr/>
        </p:nvPicPr>
        <p:blipFill rotWithShape="1">
          <a:blip r:embed="rId4">
            <a:extLst>
              <a:ext uri="{28A0092B-C50C-407E-A947-70E740481C1C}">
                <a14:useLocalDpi xmlns:a14="http://schemas.microsoft.com/office/drawing/2010/main" val="0"/>
              </a:ext>
            </a:extLst>
          </a:blip>
          <a:srcRect l="6027" t="7132"/>
          <a:stretch/>
        </p:blipFill>
        <p:spPr>
          <a:xfrm>
            <a:off x="82296" y="3854638"/>
            <a:ext cx="2843784" cy="2357235"/>
          </a:xfrm>
          <a:prstGeom prst="rect">
            <a:avLst/>
          </a:prstGeom>
        </p:spPr>
      </p:pic>
      <p:sp>
        <p:nvSpPr>
          <p:cNvPr id="22" name="TextBox 21"/>
          <p:cNvSpPr txBox="1"/>
          <p:nvPr/>
        </p:nvSpPr>
        <p:spPr>
          <a:xfrm>
            <a:off x="858072" y="3976508"/>
            <a:ext cx="1890524" cy="307777"/>
          </a:xfrm>
          <a:prstGeom prst="rect">
            <a:avLst/>
          </a:prstGeom>
          <a:noFill/>
        </p:spPr>
        <p:txBody>
          <a:bodyPr wrap="none" rtlCol="0">
            <a:spAutoFit/>
          </a:bodyPr>
          <a:lstStyle/>
          <a:p>
            <a:r>
              <a:rPr lang="en-US" sz="1400" b="1" dirty="0" smtClean="0">
                <a:latin typeface="Times New Roman"/>
                <a:cs typeface="Times New Roman"/>
              </a:rPr>
              <a:t>Sandy (2012) intensity</a:t>
            </a:r>
            <a:endParaRPr lang="en-US" sz="1400" b="1" dirty="0">
              <a:latin typeface="Times New Roman"/>
              <a:cs typeface="Times New Roman"/>
            </a:endParaRPr>
          </a:p>
        </p:txBody>
      </p:sp>
      <p:pic>
        <p:nvPicPr>
          <p:cNvPr id="23" name="Picture 22" descr="fig_4g.eps"/>
          <p:cNvPicPr>
            <a:picLocks/>
          </p:cNvPicPr>
          <p:nvPr/>
        </p:nvPicPr>
        <p:blipFill rotWithShape="1">
          <a:blip r:embed="rId5">
            <a:extLst>
              <a:ext uri="{28A0092B-C50C-407E-A947-70E740481C1C}">
                <a14:useLocalDpi xmlns:a14="http://schemas.microsoft.com/office/drawing/2010/main" val="0"/>
              </a:ext>
            </a:extLst>
          </a:blip>
          <a:srcRect t="6737" r="11640"/>
          <a:stretch/>
        </p:blipFill>
        <p:spPr>
          <a:xfrm>
            <a:off x="2990867" y="800597"/>
            <a:ext cx="2788407" cy="2642616"/>
          </a:xfrm>
          <a:prstGeom prst="rect">
            <a:avLst/>
          </a:prstGeom>
        </p:spPr>
      </p:pic>
      <p:sp>
        <p:nvSpPr>
          <p:cNvPr id="12" name="TextBox 11"/>
          <p:cNvSpPr txBox="1"/>
          <p:nvPr/>
        </p:nvSpPr>
        <p:spPr>
          <a:xfrm>
            <a:off x="3422366" y="886220"/>
            <a:ext cx="1518151" cy="369332"/>
          </a:xfrm>
          <a:prstGeom prst="rect">
            <a:avLst/>
          </a:prstGeom>
          <a:noFill/>
        </p:spPr>
        <p:txBody>
          <a:bodyPr wrap="none" rtlCol="0">
            <a:spAutoFit/>
          </a:bodyPr>
          <a:lstStyle/>
          <a:p>
            <a:r>
              <a:rPr lang="en-US" dirty="0" smtClean="0"/>
              <a:t>120h rain obs.</a:t>
            </a:r>
            <a:endParaRPr lang="en-US" dirty="0"/>
          </a:p>
        </p:txBody>
      </p:sp>
      <p:pic>
        <p:nvPicPr>
          <p:cNvPr id="24" name="Picture 23" descr="fig_4h.eps"/>
          <p:cNvPicPr>
            <a:picLocks/>
          </p:cNvPicPr>
          <p:nvPr/>
        </p:nvPicPr>
        <p:blipFill rotWithShape="1">
          <a:blip r:embed="rId6">
            <a:extLst>
              <a:ext uri="{28A0092B-C50C-407E-A947-70E740481C1C}">
                <a14:useLocalDpi xmlns:a14="http://schemas.microsoft.com/office/drawing/2010/main" val="0"/>
              </a:ext>
            </a:extLst>
          </a:blip>
          <a:srcRect l="3554" t="6110" r="13670"/>
          <a:stretch/>
        </p:blipFill>
        <p:spPr>
          <a:xfrm>
            <a:off x="2990866" y="3818558"/>
            <a:ext cx="2788407" cy="2310149"/>
          </a:xfrm>
          <a:prstGeom prst="rect">
            <a:avLst/>
          </a:prstGeom>
        </p:spPr>
      </p:pic>
      <p:sp>
        <p:nvSpPr>
          <p:cNvPr id="13" name="TextBox 12"/>
          <p:cNvSpPr txBox="1"/>
          <p:nvPr/>
        </p:nvSpPr>
        <p:spPr>
          <a:xfrm>
            <a:off x="3510725" y="5531696"/>
            <a:ext cx="2086667" cy="369332"/>
          </a:xfrm>
          <a:prstGeom prst="rect">
            <a:avLst/>
          </a:prstGeom>
          <a:noFill/>
        </p:spPr>
        <p:txBody>
          <a:bodyPr wrap="none" rtlCol="0">
            <a:spAutoFit/>
          </a:bodyPr>
          <a:lstStyle/>
          <a:p>
            <a:r>
              <a:rPr lang="en-US" dirty="0" smtClean="0"/>
              <a:t>120h rain prediction</a:t>
            </a:r>
            <a:endParaRPr lang="en-US" dirty="0"/>
          </a:p>
        </p:txBody>
      </p:sp>
      <p:pic>
        <p:nvPicPr>
          <p:cNvPr id="25" name="Picture 24" descr="fig_3i.png"/>
          <p:cNvPicPr>
            <a:picLocks noChangeAspect="1"/>
          </p:cNvPicPr>
          <p:nvPr/>
        </p:nvPicPr>
        <p:blipFill rotWithShape="1">
          <a:blip r:embed="rId7">
            <a:extLst>
              <a:ext uri="{28A0092B-C50C-407E-A947-70E740481C1C}">
                <a14:useLocalDpi xmlns:a14="http://schemas.microsoft.com/office/drawing/2010/main" val="0"/>
              </a:ext>
            </a:extLst>
          </a:blip>
          <a:srcRect t="4209"/>
          <a:stretch/>
        </p:blipFill>
        <p:spPr>
          <a:xfrm>
            <a:off x="5952103" y="842834"/>
            <a:ext cx="3006255" cy="2975724"/>
          </a:xfrm>
          <a:prstGeom prst="rect">
            <a:avLst/>
          </a:prstGeom>
        </p:spPr>
      </p:pic>
      <p:pic>
        <p:nvPicPr>
          <p:cNvPr id="26" name="Picture 25" descr="PS60_2012102600_50kt_uv10m_probs.eps"/>
          <p:cNvPicPr>
            <a:picLocks noChangeAspect="1"/>
          </p:cNvPicPr>
          <p:nvPr/>
        </p:nvPicPr>
        <p:blipFill rotWithShape="1">
          <a:blip r:embed="rId8">
            <a:extLst>
              <a:ext uri="{28A0092B-C50C-407E-A947-70E740481C1C}">
                <a14:useLocalDpi xmlns:a14="http://schemas.microsoft.com/office/drawing/2010/main" val="0"/>
              </a:ext>
            </a:extLst>
          </a:blip>
          <a:srcRect l="5640" t="5764" r="5164" b="6546"/>
          <a:stretch/>
        </p:blipFill>
        <p:spPr>
          <a:xfrm>
            <a:off x="5952105" y="3854637"/>
            <a:ext cx="2954174" cy="2909039"/>
          </a:xfrm>
          <a:prstGeom prst="rect">
            <a:avLst/>
          </a:prstGeom>
        </p:spPr>
      </p:pic>
      <p:sp>
        <p:nvSpPr>
          <p:cNvPr id="27" name="TextBox 26"/>
          <p:cNvSpPr txBox="1"/>
          <p:nvPr/>
        </p:nvSpPr>
        <p:spPr>
          <a:xfrm>
            <a:off x="7003693" y="2823118"/>
            <a:ext cx="1732641" cy="369332"/>
          </a:xfrm>
          <a:prstGeom prst="rect">
            <a:avLst/>
          </a:prstGeom>
          <a:noFill/>
        </p:spPr>
        <p:txBody>
          <a:bodyPr wrap="none" rtlCol="0">
            <a:spAutoFit/>
          </a:bodyPr>
          <a:lstStyle/>
          <a:p>
            <a:r>
              <a:rPr lang="en-US" dirty="0" smtClean="0"/>
              <a:t>Intensity Swatch</a:t>
            </a:r>
            <a:endParaRPr lang="en-US" dirty="0"/>
          </a:p>
        </p:txBody>
      </p:sp>
      <p:sp>
        <p:nvSpPr>
          <p:cNvPr id="28" name="TextBox 27"/>
          <p:cNvSpPr txBox="1"/>
          <p:nvPr/>
        </p:nvSpPr>
        <p:spPr>
          <a:xfrm>
            <a:off x="6226343" y="5779708"/>
            <a:ext cx="2642570" cy="338554"/>
          </a:xfrm>
          <a:prstGeom prst="rect">
            <a:avLst/>
          </a:prstGeom>
          <a:noFill/>
        </p:spPr>
        <p:txBody>
          <a:bodyPr wrap="none" rtlCol="0">
            <a:spAutoFit/>
          </a:bodyPr>
          <a:lstStyle/>
          <a:p>
            <a:r>
              <a:rPr lang="en-US" sz="1600" dirty="0" smtClean="0"/>
              <a:t>50kt wind speed probabilities</a:t>
            </a:r>
            <a:endParaRPr lang="en-US" sz="1600" dirty="0"/>
          </a:p>
        </p:txBody>
      </p:sp>
    </p:spTree>
    <p:extLst>
      <p:ext uri="{BB962C8B-B14F-4D97-AF65-F5344CB8AC3E}">
        <p14:creationId xmlns:p14="http://schemas.microsoft.com/office/powerpoint/2010/main" val="797839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tiff"/>
          <p:cNvPicPr>
            <a:picLocks noChangeAspect="1"/>
          </p:cNvPicPr>
          <p:nvPr/>
        </p:nvPicPr>
        <p:blipFill rotWithShape="1">
          <a:blip r:embed="rId3">
            <a:extLst>
              <a:ext uri="{28A0092B-C50C-407E-A947-70E740481C1C}">
                <a14:useLocalDpi xmlns:a14="http://schemas.microsoft.com/office/drawing/2010/main" val="0"/>
              </a:ext>
            </a:extLst>
          </a:blip>
          <a:srcRect r="3090" b="7535"/>
          <a:stretch/>
        </p:blipFill>
        <p:spPr>
          <a:xfrm>
            <a:off x="363628" y="140138"/>
            <a:ext cx="7973774" cy="6620112"/>
          </a:xfrm>
          <a:prstGeom prst="rect">
            <a:avLst/>
          </a:prstGeom>
        </p:spPr>
      </p:pic>
      <p:sp>
        <p:nvSpPr>
          <p:cNvPr id="5" name="Title 1"/>
          <p:cNvSpPr txBox="1">
            <a:spLocks/>
          </p:cNvSpPr>
          <p:nvPr/>
        </p:nvSpPr>
        <p:spPr>
          <a:xfrm>
            <a:off x="285070" y="140138"/>
            <a:ext cx="8089144" cy="494819"/>
          </a:xfrm>
          <a:prstGeom prst="rect">
            <a:avLst/>
          </a:prstGeom>
          <a:solidFill>
            <a:schemeClr val="bg1"/>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2014 Cycling WRF-</a:t>
            </a:r>
            <a:r>
              <a:rPr lang="en-US" sz="2800" dirty="0" err="1" smtClean="0"/>
              <a:t>EnKF</a:t>
            </a:r>
            <a:r>
              <a:rPr lang="en-US" sz="2800" dirty="0" smtClean="0"/>
              <a:t> for </a:t>
            </a:r>
            <a:r>
              <a:rPr lang="en-US" sz="2800" dirty="0" err="1" smtClean="0"/>
              <a:t>Edouard</a:t>
            </a:r>
            <a:r>
              <a:rPr lang="en-US" sz="2800" dirty="0" smtClean="0"/>
              <a:t> (2014) </a:t>
            </a:r>
            <a:endParaRPr lang="en-US" sz="2800" dirty="0"/>
          </a:p>
        </p:txBody>
      </p:sp>
    </p:spTree>
    <p:extLst>
      <p:ext uri="{BB962C8B-B14F-4D97-AF65-F5344CB8AC3E}">
        <p14:creationId xmlns:p14="http://schemas.microsoft.com/office/powerpoint/2010/main" val="99519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3" y="119131"/>
            <a:ext cx="8229600" cy="1140580"/>
          </a:xfrm>
        </p:spPr>
        <p:txBody>
          <a:bodyPr>
            <a:noAutofit/>
          </a:bodyPr>
          <a:lstStyle/>
          <a:p>
            <a:r>
              <a:rPr lang="en-US" sz="2800" b="1" dirty="0" smtClean="0"/>
              <a:t>WRF-</a:t>
            </a:r>
            <a:r>
              <a:rPr lang="en-US" sz="2800" b="1" dirty="0" err="1" smtClean="0"/>
              <a:t>EnKF</a:t>
            </a:r>
            <a:r>
              <a:rPr lang="en-US" sz="2800" b="1" dirty="0" smtClean="0"/>
              <a:t> Performance Verification over 2008-2010 61 TDR Cases with the 2010 Real-time System </a:t>
            </a:r>
            <a:endParaRPr lang="en-US" sz="2800" b="1" dirty="0"/>
          </a:p>
        </p:txBody>
      </p:sp>
      <p:pic>
        <p:nvPicPr>
          <p:cNvPr id="4" name="Picture 12" descr="enkf_p3m60_2008-2010-homogeneous_abserr_nobias_homo_wsp.eps"/>
          <p:cNvPicPr>
            <a:picLocks noChangeAspect="1"/>
          </p:cNvPicPr>
          <p:nvPr/>
        </p:nvPicPr>
        <p:blipFill>
          <a:blip r:embed="rId3">
            <a:extLst>
              <a:ext uri="{28A0092B-C50C-407E-A947-70E740481C1C}">
                <a14:useLocalDpi xmlns:a14="http://schemas.microsoft.com/office/drawing/2010/main" val="0"/>
              </a:ext>
            </a:extLst>
          </a:blip>
          <a:srcRect t="6705"/>
          <a:stretch>
            <a:fillRect/>
          </a:stretch>
        </p:blipFill>
        <p:spPr bwMode="auto">
          <a:xfrm>
            <a:off x="4613698" y="1555459"/>
            <a:ext cx="446405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enkf_p3m60_2008-2010-homogeneous_abserr_homo_track.eps"/>
          <p:cNvPicPr>
            <a:picLocks noChangeAspect="1"/>
          </p:cNvPicPr>
          <p:nvPr/>
        </p:nvPicPr>
        <p:blipFill>
          <a:blip r:embed="rId4">
            <a:extLst>
              <a:ext uri="{28A0092B-C50C-407E-A947-70E740481C1C}">
                <a14:useLocalDpi xmlns:a14="http://schemas.microsoft.com/office/drawing/2010/main" val="0"/>
              </a:ext>
            </a:extLst>
          </a:blip>
          <a:srcRect t="6857"/>
          <a:stretch>
            <a:fillRect/>
          </a:stretch>
        </p:blipFill>
        <p:spPr bwMode="auto">
          <a:xfrm>
            <a:off x="32173" y="1555459"/>
            <a:ext cx="45720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4499398" y="4859047"/>
            <a:ext cx="114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7" name="TextBox 9"/>
          <p:cNvSpPr txBox="1">
            <a:spLocks noChangeArrowheads="1"/>
          </p:cNvSpPr>
          <p:nvPr/>
        </p:nvSpPr>
        <p:spPr bwMode="auto">
          <a:xfrm>
            <a:off x="8976148" y="4863809"/>
            <a:ext cx="112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8" name="TextBox 11"/>
          <p:cNvSpPr txBox="1">
            <a:spLocks noChangeArrowheads="1"/>
          </p:cNvSpPr>
          <p:nvPr/>
        </p:nvSpPr>
        <p:spPr bwMode="auto">
          <a:xfrm>
            <a:off x="68686" y="1530059"/>
            <a:ext cx="273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km</a:t>
            </a:r>
          </a:p>
        </p:txBody>
      </p:sp>
      <p:sp>
        <p:nvSpPr>
          <p:cNvPr id="9" name="TextBox 14"/>
          <p:cNvSpPr txBox="1">
            <a:spLocks noChangeArrowheads="1"/>
          </p:cNvSpPr>
          <p:nvPr/>
        </p:nvSpPr>
        <p:spPr bwMode="auto">
          <a:xfrm>
            <a:off x="4083473" y="4293897"/>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(a)</a:t>
            </a:r>
            <a:endParaRPr lang="en-US" sz="2000" baseline="30000"/>
          </a:p>
        </p:txBody>
      </p:sp>
      <p:sp>
        <p:nvSpPr>
          <p:cNvPr id="10" name="TextBox 15"/>
          <p:cNvSpPr txBox="1">
            <a:spLocks noChangeArrowheads="1"/>
          </p:cNvSpPr>
          <p:nvPr/>
        </p:nvSpPr>
        <p:spPr bwMode="auto">
          <a:xfrm>
            <a:off x="8580861" y="4293897"/>
            <a:ext cx="312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(b)</a:t>
            </a:r>
            <a:endParaRPr lang="en-US" sz="2000" baseline="30000"/>
          </a:p>
        </p:txBody>
      </p:sp>
      <p:sp>
        <p:nvSpPr>
          <p:cNvPr id="11" name="TextBox 13"/>
          <p:cNvSpPr txBox="1">
            <a:spLocks noChangeArrowheads="1"/>
          </p:cNvSpPr>
          <p:nvPr/>
        </p:nvSpPr>
        <p:spPr bwMode="auto">
          <a:xfrm>
            <a:off x="4680373" y="1530059"/>
            <a:ext cx="141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kt</a:t>
            </a:r>
            <a:endParaRPr lang="en-US" sz="1400" baseline="30000"/>
          </a:p>
        </p:txBody>
      </p:sp>
      <p:sp>
        <p:nvSpPr>
          <p:cNvPr id="12" name="Rectangle 11"/>
          <p:cNvSpPr/>
          <p:nvPr/>
        </p:nvSpPr>
        <p:spPr>
          <a:xfrm>
            <a:off x="385974" y="5409231"/>
            <a:ext cx="8588798" cy="1200329"/>
          </a:xfrm>
          <a:prstGeom prst="rect">
            <a:avLst/>
          </a:prstGeom>
        </p:spPr>
        <p:txBody>
          <a:bodyPr wrap="square">
            <a:spAutoFit/>
          </a:bodyPr>
          <a:lstStyle/>
          <a:p>
            <a:r>
              <a:rPr lang="en-US" dirty="0" smtClean="0">
                <a:latin typeface="Times New Roman"/>
                <a:cs typeface="Times New Roman"/>
              </a:rPr>
              <a:t>Mean absolute forecast error averaged over 50 samples homogenized by all 61 airborne Doppler missions during 2008–2010 for (a) the track position error (km) and (b) the 10‐m maximum wind speed error (knots) with simple bias correction for all forecasts except for OFCL. </a:t>
            </a:r>
            <a:r>
              <a:rPr lang="en-US" b="1" dirty="0" smtClean="0">
                <a:solidFill>
                  <a:srgbClr val="000090"/>
                </a:solidFill>
                <a:latin typeface="Times New Roman"/>
                <a:cs typeface="Times New Roman"/>
              </a:rPr>
              <a:t>(Zhang et al., 2011 </a:t>
            </a:r>
            <a:r>
              <a:rPr lang="en-US" b="1" i="1" dirty="0" smtClean="0">
                <a:solidFill>
                  <a:srgbClr val="000090"/>
                </a:solidFill>
                <a:latin typeface="Times New Roman"/>
                <a:cs typeface="Times New Roman"/>
              </a:rPr>
              <a:t>GRL</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spTree>
    <p:extLst>
      <p:ext uri="{BB962C8B-B14F-4D97-AF65-F5344CB8AC3E}">
        <p14:creationId xmlns:p14="http://schemas.microsoft.com/office/powerpoint/2010/main" val="227442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kf_abserr_AL2008_2012_APSU_OFCL_homo_ofcl_apsu_homo_track.eps"/>
          <p:cNvPicPr>
            <a:picLocks noChangeAspect="1"/>
          </p:cNvPicPr>
          <p:nvPr/>
        </p:nvPicPr>
        <p:blipFill rotWithShape="1">
          <a:blip r:embed="rId3">
            <a:extLst>
              <a:ext uri="{28A0092B-C50C-407E-A947-70E740481C1C}">
                <a14:useLocalDpi xmlns:a14="http://schemas.microsoft.com/office/drawing/2010/main" val="0"/>
              </a:ext>
            </a:extLst>
          </a:blip>
          <a:srcRect t="6292"/>
          <a:stretch/>
        </p:blipFill>
        <p:spPr>
          <a:xfrm>
            <a:off x="133153" y="2179025"/>
            <a:ext cx="4147852" cy="3249549"/>
          </a:xfrm>
          <a:prstGeom prst="rect">
            <a:avLst/>
          </a:prstGeom>
        </p:spPr>
      </p:pic>
      <p:pic>
        <p:nvPicPr>
          <p:cNvPr id="4" name="Picture 3" descr="enkf_abserr_AL2008_2012_APSU_OFCL_homo_ofcl_apsu_homo_wsp_noBias.eps"/>
          <p:cNvPicPr>
            <a:picLocks noChangeAspect="1"/>
          </p:cNvPicPr>
          <p:nvPr/>
        </p:nvPicPr>
        <p:blipFill rotWithShape="1">
          <a:blip r:embed="rId4">
            <a:extLst>
              <a:ext uri="{28A0092B-C50C-407E-A947-70E740481C1C}">
                <a14:useLocalDpi xmlns:a14="http://schemas.microsoft.com/office/drawing/2010/main" val="0"/>
              </a:ext>
            </a:extLst>
          </a:blip>
          <a:srcRect t="5978"/>
          <a:stretch/>
        </p:blipFill>
        <p:spPr>
          <a:xfrm>
            <a:off x="4610172" y="2179027"/>
            <a:ext cx="4033558" cy="3249547"/>
          </a:xfrm>
          <a:prstGeom prst="rect">
            <a:avLst/>
          </a:prstGeom>
        </p:spPr>
      </p:pic>
      <p:sp>
        <p:nvSpPr>
          <p:cNvPr id="10" name="TextBox 9"/>
          <p:cNvSpPr txBox="1"/>
          <p:nvPr/>
        </p:nvSpPr>
        <p:spPr>
          <a:xfrm>
            <a:off x="605344" y="2350195"/>
            <a:ext cx="2001231" cy="369332"/>
          </a:xfrm>
          <a:prstGeom prst="rect">
            <a:avLst/>
          </a:prstGeom>
          <a:noFill/>
        </p:spPr>
        <p:txBody>
          <a:bodyPr wrap="none" rtlCol="0">
            <a:spAutoFit/>
          </a:bodyPr>
          <a:lstStyle/>
          <a:p>
            <a:r>
              <a:rPr lang="en-US" dirty="0" smtClean="0"/>
              <a:t>track forecast error </a:t>
            </a:r>
            <a:endParaRPr lang="en-US" dirty="0"/>
          </a:p>
        </p:txBody>
      </p:sp>
      <p:sp>
        <p:nvSpPr>
          <p:cNvPr id="11" name="TextBox 10"/>
          <p:cNvSpPr txBox="1"/>
          <p:nvPr/>
        </p:nvSpPr>
        <p:spPr>
          <a:xfrm>
            <a:off x="4993003" y="2350195"/>
            <a:ext cx="2343084" cy="369332"/>
          </a:xfrm>
          <a:prstGeom prst="rect">
            <a:avLst/>
          </a:prstGeom>
          <a:noFill/>
        </p:spPr>
        <p:txBody>
          <a:bodyPr wrap="none" rtlCol="0">
            <a:spAutoFit/>
          </a:bodyPr>
          <a:lstStyle/>
          <a:p>
            <a:r>
              <a:rPr lang="en-US" dirty="0" smtClean="0"/>
              <a:t>intensity forecast error </a:t>
            </a:r>
            <a:endParaRPr lang="en-US" dirty="0"/>
          </a:p>
        </p:txBody>
      </p:sp>
      <p:sp>
        <p:nvSpPr>
          <p:cNvPr id="13" name="Title 1"/>
          <p:cNvSpPr>
            <a:spLocks noGrp="1"/>
          </p:cNvSpPr>
          <p:nvPr>
            <p:ph type="title"/>
          </p:nvPr>
        </p:nvSpPr>
        <p:spPr>
          <a:xfrm>
            <a:off x="133153" y="119131"/>
            <a:ext cx="8494910" cy="1140580"/>
          </a:xfrm>
        </p:spPr>
        <p:txBody>
          <a:bodyPr>
            <a:noAutofit/>
          </a:bodyPr>
          <a:lstStyle/>
          <a:p>
            <a:r>
              <a:rPr lang="en-US" sz="2800" b="1" dirty="0" smtClean="0"/>
              <a:t>WRF-</a:t>
            </a:r>
            <a:r>
              <a:rPr lang="en-US" sz="2800" b="1" dirty="0" err="1" smtClean="0"/>
              <a:t>EnKF</a:t>
            </a:r>
            <a:r>
              <a:rPr lang="en-US" sz="2800" b="1" dirty="0" smtClean="0"/>
              <a:t> Performance Verification over 2008-2012 </a:t>
            </a:r>
            <a:r>
              <a:rPr lang="en-US" sz="2800" b="1" dirty="0" smtClean="0"/>
              <a:t>all 112 NOAA TDR </a:t>
            </a:r>
            <a:r>
              <a:rPr lang="en-US" sz="2800" b="1" dirty="0" smtClean="0"/>
              <a:t>Cases with the 2012 Real-time System </a:t>
            </a:r>
            <a:endParaRPr lang="en-US" sz="2800" b="1" dirty="0"/>
          </a:p>
        </p:txBody>
      </p:sp>
      <p:sp>
        <p:nvSpPr>
          <p:cNvPr id="7" name="Rectangle 6"/>
          <p:cNvSpPr/>
          <p:nvPr/>
        </p:nvSpPr>
        <p:spPr>
          <a:xfrm>
            <a:off x="5684057" y="6347524"/>
            <a:ext cx="3304060" cy="369332"/>
          </a:xfrm>
          <a:prstGeom prst="rect">
            <a:avLst/>
          </a:prstGeom>
        </p:spPr>
        <p:txBody>
          <a:bodyPr wrap="none">
            <a:spAutoFit/>
          </a:bodyPr>
          <a:lstStyle/>
          <a:p>
            <a:r>
              <a:rPr lang="en-US" b="1" dirty="0" smtClean="0">
                <a:solidFill>
                  <a:srgbClr val="000090"/>
                </a:solidFill>
                <a:latin typeface="Times New Roman"/>
                <a:cs typeface="Times New Roman"/>
              </a:rPr>
              <a:t>(Zhang and Weng, 2014 </a:t>
            </a:r>
            <a:r>
              <a:rPr lang="en-US" b="1" i="1" dirty="0" smtClean="0">
                <a:solidFill>
                  <a:srgbClr val="000090"/>
                </a:solidFill>
                <a:latin typeface="Times New Roman"/>
                <a:cs typeface="Times New Roman"/>
              </a:rPr>
              <a:t>BAMS</a:t>
            </a:r>
            <a:r>
              <a:rPr lang="en-US" b="1" dirty="0" smtClean="0">
                <a:solidFill>
                  <a:srgbClr val="000090"/>
                </a:solidFill>
                <a:latin typeface="Times New Roman"/>
                <a:cs typeface="Times New Roman"/>
              </a:rPr>
              <a:t>)</a:t>
            </a:r>
            <a:endParaRPr lang="en-US" b="1" dirty="0">
              <a:solidFill>
                <a:srgbClr val="000090"/>
              </a:solidFill>
              <a:latin typeface="Times New Roman"/>
              <a:cs typeface="Times New Roman"/>
            </a:endParaRPr>
          </a:p>
        </p:txBody>
      </p:sp>
    </p:spTree>
    <p:extLst>
      <p:ext uri="{BB962C8B-B14F-4D97-AF65-F5344CB8AC3E}">
        <p14:creationId xmlns:p14="http://schemas.microsoft.com/office/powerpoint/2010/main" val="33778181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3730</TotalTime>
  <Words>1530</Words>
  <Application>Microsoft Macintosh PowerPoint</Application>
  <PresentationFormat>On-screen Show (4:3)</PresentationFormat>
  <Paragraphs>160</Paragraphs>
  <Slides>15</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Equation</vt:lpstr>
      <vt:lpstr>Development and Evaluation of a Multi-functional Data Assimilation Testbed Based on EnKF and WRFVar with Various Hybrid Options</vt:lpstr>
      <vt:lpstr>PowerPoint Presentation</vt:lpstr>
      <vt:lpstr>Current ADAPT  Multi-functional Regional DA System  </vt:lpstr>
      <vt:lpstr>PSU WRF-EnKF Cycling System</vt:lpstr>
      <vt:lpstr>1st time real-time WRF-EnKF for Ike (2008) </vt:lpstr>
      <vt:lpstr>Real-time Cycling WRF-EnKF for Sandy (2012) </vt:lpstr>
      <vt:lpstr>PowerPoint Presentation</vt:lpstr>
      <vt:lpstr>WRF-EnKF Performance Verification over 2008-2010 61 TDR Cases with the 2010 Real-time System </vt:lpstr>
      <vt:lpstr>WRF-EnKF Performance Verification over 2008-2012 all 112 NOAA TDR Cases with the 2012 Real-time System </vt:lpstr>
      <vt:lpstr>Multi-incremental 4DVar </vt:lpstr>
      <vt:lpstr>PowerPoint Presentation</vt:lpstr>
      <vt:lpstr>EnKF (left) and E4DVar ensemble forecasts for Atlantic Hurricane Karl (2010).</vt:lpstr>
      <vt:lpstr>PowerPoint Presentation</vt:lpstr>
      <vt:lpstr>Integrate the EnKF, 4DVar and E4DVar into One System: 1 case comparison with the real-time system</vt:lpstr>
      <vt:lpstr>Ongoing and Future Works</vt:lpstr>
    </vt:vector>
  </TitlesOfParts>
  <Company>PSU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evaluation of a multi-functional data assimilation testbed based on EnKF and WRFVar with various hybrid options</dc:title>
  <dc:creator>Yonghui Weng</dc:creator>
  <cp:lastModifiedBy>Yonghui Weng</cp:lastModifiedBy>
  <cp:revision>63</cp:revision>
  <dcterms:created xsi:type="dcterms:W3CDTF">2014-12-08T22:24:03Z</dcterms:created>
  <dcterms:modified xsi:type="dcterms:W3CDTF">2014-12-11T13:25:16Z</dcterms:modified>
</cp:coreProperties>
</file>