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76" r:id="rId4"/>
    <p:sldId id="263" r:id="rId5"/>
    <p:sldId id="262" r:id="rId6"/>
    <p:sldId id="264" r:id="rId7"/>
    <p:sldId id="257" r:id="rId8"/>
    <p:sldId id="258" r:id="rId9"/>
    <p:sldId id="259" r:id="rId10"/>
    <p:sldId id="277" r:id="rId11"/>
    <p:sldId id="278" r:id="rId12"/>
    <p:sldId id="260" r:id="rId13"/>
    <p:sldId id="265" r:id="rId14"/>
    <p:sldId id="273" r:id="rId15"/>
    <p:sldId id="274" r:id="rId16"/>
    <p:sldId id="271" r:id="rId17"/>
    <p:sldId id="270" r:id="rId18"/>
    <p:sldId id="268" r:id="rId19"/>
    <p:sldId id="269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9C627-7F92-B541-B458-F7C9BB2420FB}" type="datetimeFigureOut">
              <a:rPr lang="en-US" smtClean="0"/>
              <a:t>12/10/14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69AD1-3A7D-6A4B-B49D-AA9AA2A0D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86742-1E37-1E45-A53B-608BEF674D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0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7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4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6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6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58F64-B4B4-7C42-9A55-9C7AFE486B5B}" type="datetimeFigureOut">
              <a:rPr lang="en-US" smtClean="0"/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82D51-5173-FD4B-BDA4-B5F55A05D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8142" y="36285"/>
            <a:ext cx="368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Predictability and dynamics of the rapid intensification of Hurricane </a:t>
            </a:r>
            <a:r>
              <a:rPr lang="en-US" sz="3200" dirty="0" err="1" smtClean="0">
                <a:solidFill>
                  <a:srgbClr val="FFFFFF"/>
                </a:solidFill>
              </a:rPr>
              <a:t>Edouard</a:t>
            </a:r>
            <a:r>
              <a:rPr lang="en-US" sz="3200" dirty="0" smtClean="0">
                <a:solidFill>
                  <a:srgbClr val="FFFFFF"/>
                </a:solidFill>
              </a:rPr>
              <a:t> (2014)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4429" y="5236810"/>
            <a:ext cx="644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Erin </a:t>
            </a: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End of Fall 2014 Group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Meeting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December 11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, 2014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4-12-10 at 1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6" y="2630714"/>
            <a:ext cx="6263634" cy="4175756"/>
          </a:xfrm>
          <a:prstGeom prst="rect">
            <a:avLst/>
          </a:prstGeom>
        </p:spPr>
      </p:pic>
      <p:pic>
        <p:nvPicPr>
          <p:cNvPr id="10" name="Picture 9" descr="Screen Shot 2014-12-10 at 1.46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>
          <a:xfrm>
            <a:off x="54429" y="97502"/>
            <a:ext cx="4898571" cy="38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705055" y="3428833"/>
            <a:ext cx="258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Standard </a:t>
            </a:r>
            <a:r>
              <a:rPr lang="en-US" sz="2400" dirty="0" smtClean="0">
                <a:solidFill>
                  <a:srgbClr val="FFFFFF"/>
                </a:solidFill>
              </a:rPr>
              <a:t>Deviation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312645"/>
            <a:ext cx="2892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SH12.5</a:t>
            </a:r>
            <a:r>
              <a:rPr lang="en-US" altLang="zh-CN" sz="2400" dirty="0" smtClean="0">
                <a:solidFill>
                  <a:srgbClr val="FFFFFF"/>
                </a:solidFill>
              </a:rPr>
              <a:t>-</a:t>
            </a:r>
            <a:r>
              <a:rPr lang="en-US" sz="2400" dirty="0" smtClean="0">
                <a:solidFill>
                  <a:srgbClr val="FFFFFF"/>
                </a:solidFill>
              </a:rPr>
              <a:t>SST29 (POOR)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286" y="74200"/>
            <a:ext cx="372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SH7.5</a:t>
            </a:r>
            <a:r>
              <a:rPr lang="en-US" altLang="zh-CN" sz="2400" dirty="0" smtClean="0">
                <a:solidFill>
                  <a:srgbClr val="FFFFFF"/>
                </a:solidFill>
              </a:rPr>
              <a:t>-</a:t>
            </a:r>
            <a:r>
              <a:rPr lang="en-US" sz="2400" dirty="0" smtClean="0">
                <a:solidFill>
                  <a:srgbClr val="FFFFFF"/>
                </a:solidFill>
              </a:rPr>
              <a:t>SST29 (GOOD_EARLY)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2208372"/>
            <a:ext cx="46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SH10</a:t>
            </a:r>
            <a:r>
              <a:rPr lang="en-US" altLang="zh-CN" sz="2400" dirty="0" smtClean="0">
                <a:solidFill>
                  <a:srgbClr val="FFFFFF"/>
                </a:solidFill>
              </a:rPr>
              <a:t>-</a:t>
            </a:r>
            <a:r>
              <a:rPr lang="en-US" sz="2400" dirty="0" smtClean="0">
                <a:solidFill>
                  <a:srgbClr val="FFFFFF"/>
                </a:solidFill>
              </a:rPr>
              <a:t>SST29 (GOOD or GOOD_LATE)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05055" y="1291299"/>
            <a:ext cx="2196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</a:rPr>
              <a:t>Ensemble </a:t>
            </a:r>
            <a:r>
              <a:rPr lang="en-US" altLang="zh-CN" sz="2400" dirty="0" smtClean="0">
                <a:solidFill>
                  <a:srgbClr val="FFFFFF"/>
                </a:solidFill>
              </a:rPr>
              <a:t>Mean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4" name="Picture 43" descr="V_SH10_SST29.pdf"/>
          <p:cNvPicPr>
            <a:picLocks noChangeAspect="1"/>
          </p:cNvPicPr>
          <p:nvPr/>
        </p:nvPicPr>
        <p:blipFill rotWithShape="1">
          <a:blip r:embed="rId3"/>
          <a:srcRect l="6309" t="26364" r="9466" b="52273"/>
          <a:stretch/>
        </p:blipFill>
        <p:spPr>
          <a:xfrm>
            <a:off x="36286" y="2660170"/>
            <a:ext cx="4463143" cy="1465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 descr="V_SH125_SST29.pdf"/>
          <p:cNvPicPr>
            <a:picLocks noChangeAspect="1"/>
          </p:cNvPicPr>
          <p:nvPr/>
        </p:nvPicPr>
        <p:blipFill rotWithShape="1">
          <a:blip r:embed="rId4"/>
          <a:srcRect l="6309" t="26364" r="9466" b="52273"/>
          <a:stretch/>
        </p:blipFill>
        <p:spPr>
          <a:xfrm>
            <a:off x="36286" y="4786059"/>
            <a:ext cx="4463143" cy="1465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 descr="V_SH75_SST29.pdf"/>
          <p:cNvPicPr>
            <a:picLocks noChangeAspect="1"/>
          </p:cNvPicPr>
          <p:nvPr/>
        </p:nvPicPr>
        <p:blipFill rotWithShape="1">
          <a:blip r:embed="rId5"/>
          <a:srcRect l="6309" t="26364" r="9466" b="52273"/>
          <a:stretch/>
        </p:blipFill>
        <p:spPr>
          <a:xfrm>
            <a:off x="36286" y="535865"/>
            <a:ext cx="4463143" cy="1465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ST29_V1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25926" r="9718" b="50164"/>
          <a:stretch/>
        </p:blipFill>
        <p:spPr>
          <a:xfrm>
            <a:off x="4590143" y="1752964"/>
            <a:ext cx="4390572" cy="163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SST29_sdtv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926" r="8333" b="50380"/>
          <a:stretch/>
        </p:blipFill>
        <p:spPr>
          <a:xfrm>
            <a:off x="4590142" y="3890498"/>
            <a:ext cx="4390573" cy="16249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007428" y="6417688"/>
            <a:ext cx="410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Source: </a:t>
            </a:r>
            <a:r>
              <a:rPr lang="en-US" dirty="0" err="1" smtClean="0">
                <a:solidFill>
                  <a:srgbClr val="FFFFFF"/>
                </a:solidFill>
              </a:rPr>
              <a:t>Dandan</a:t>
            </a:r>
            <a:r>
              <a:rPr lang="en-US" dirty="0" smtClean="0">
                <a:solidFill>
                  <a:srgbClr val="FFFFFF"/>
                </a:solidFill>
              </a:rPr>
              <a:t> Tao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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0745" y="74200"/>
            <a:ext cx="430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Idealized Experiments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7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_layer_shear_av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25586" r="10067" b="23485"/>
          <a:stretch/>
        </p:blipFill>
        <p:spPr>
          <a:xfrm>
            <a:off x="1286593" y="1019399"/>
            <a:ext cx="6400800" cy="5106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83799" y="133692"/>
            <a:ext cx="882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Deep-layer shear (850-hPa – 200-hPa) averaged over a 200-km to 500-km radius for the ensemble members of the composite groups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0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_layer_shear_avg_lagrangi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25586" r="9751" b="23485"/>
          <a:stretch/>
        </p:blipFill>
        <p:spPr>
          <a:xfrm>
            <a:off x="1303301" y="1400868"/>
            <a:ext cx="6400800" cy="51263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17217" y="133692"/>
            <a:ext cx="87220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Mean deep-layer (850-hPa – 200-hPa) shear of composite groups in “</a:t>
            </a:r>
            <a:r>
              <a:rPr lang="en-US" sz="2400" dirty="0" err="1" smtClean="0">
                <a:solidFill>
                  <a:srgbClr val="FFFFFF"/>
                </a:solidFill>
              </a:rPr>
              <a:t>Lagrangian</a:t>
            </a:r>
            <a:r>
              <a:rPr lang="en-US" sz="2400" dirty="0" smtClean="0">
                <a:solidFill>
                  <a:srgbClr val="FFFFFF"/>
                </a:solidFill>
              </a:rPr>
              <a:t>” sense – time in relation to beginning of rapid intensification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3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_tilt_magnitud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25343" r="10067" b="23728"/>
          <a:stretch/>
        </p:blipFill>
        <p:spPr>
          <a:xfrm>
            <a:off x="1386847" y="1203230"/>
            <a:ext cx="6516510" cy="51596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183799" y="200539"/>
            <a:ext cx="878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Mean 850-hPa – 500-hPa tilt magnitude (km) for the composite groups of </a:t>
            </a:r>
            <a:r>
              <a:rPr lang="en-US" sz="2400" dirty="0" err="1" smtClean="0">
                <a:solidFill>
                  <a:schemeClr val="bg1"/>
                </a:solidFill>
              </a:rPr>
              <a:t>Edouard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z_winds_shear_tilt_comp_D2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6"/>
          <a:stretch/>
        </p:blipFill>
        <p:spPr>
          <a:xfrm>
            <a:off x="457200" y="1762749"/>
            <a:ext cx="8686800" cy="50952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0" y="-83560"/>
            <a:ext cx="9050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2-km radar reflectivity (</a:t>
            </a:r>
            <a:r>
              <a:rPr lang="en-US" sz="2400" dirty="0" err="1" smtClean="0">
                <a:solidFill>
                  <a:srgbClr val="FFFFFF"/>
                </a:solidFill>
              </a:rPr>
              <a:t>dBZ</a:t>
            </a:r>
            <a:r>
              <a:rPr lang="en-US" sz="2400" dirty="0" smtClean="0">
                <a:solidFill>
                  <a:srgbClr val="FFFFFF"/>
                </a:solidFill>
              </a:rPr>
              <a:t>) composites (storm-centered; filled contours), winds (vectors), surface pressure (gray contours) mean shear (red vector) and mean tilt (magenta vector) for the composite groups of the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ensemble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980" y="1350736"/>
            <a:ext cx="873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GOOD_EARLY 		    GOOD 		    GOOD_LATE 			 POOR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418" y="1804854"/>
            <a:ext cx="523220" cy="50130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	   48 h 			 24 h 		      0 h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1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z_winds_shear_tilt_comp_D2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2" b="5453"/>
          <a:stretch/>
        </p:blipFill>
        <p:spPr>
          <a:xfrm>
            <a:off x="457200" y="1680565"/>
            <a:ext cx="8686800" cy="5177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80980" y="1283888"/>
            <a:ext cx="873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GOOD_EARLY 		    GOOD 		    GOOD_LATE 			 POOR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418" y="1804854"/>
            <a:ext cx="523220" cy="50130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	  120 h 			96 h 		     72 h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00272"/>
            <a:ext cx="9050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2-km radar reflectivity (</a:t>
            </a:r>
            <a:r>
              <a:rPr lang="en-US" sz="2400" dirty="0" err="1" smtClean="0">
                <a:solidFill>
                  <a:srgbClr val="FFFFFF"/>
                </a:solidFill>
              </a:rPr>
              <a:t>dBZ</a:t>
            </a:r>
            <a:r>
              <a:rPr lang="en-US" sz="2400" dirty="0" smtClean="0">
                <a:solidFill>
                  <a:srgbClr val="FFFFFF"/>
                </a:solidFill>
              </a:rPr>
              <a:t>) composites (storm-centered; filled contours), winds (vectors), surface pressure (gray contours) mean shear (red vector) and mean tilt (magenta vector) for the composite groups of the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ensemble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st72h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9"/>
            <a:ext cx="9144000" cy="4321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5375919"/>
            <a:ext cx="8545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Total </a:t>
            </a:r>
            <a:r>
              <a:rPr lang="en-US" sz="2800" dirty="0" err="1" smtClean="0">
                <a:solidFill>
                  <a:srgbClr val="FFFFFF"/>
                </a:solidFill>
              </a:rPr>
              <a:t>Precipitable</a:t>
            </a:r>
            <a:r>
              <a:rPr lang="en-US" sz="2800" dirty="0" smtClean="0">
                <a:solidFill>
                  <a:srgbClr val="FFFFFF"/>
                </a:solidFill>
              </a:rPr>
              <a:t> Water Composite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09Z 12 Sept – 08Z 15 Sept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Corresponds to 18-92 h simulation time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099" y="90714"/>
            <a:ext cx="878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Impacts of environmental dry air in the vicinity of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1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aps_srdr_rhdots_140914-15_600hpa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0" r="31468" b="47121"/>
          <a:stretch/>
        </p:blipFill>
        <p:spPr>
          <a:xfrm>
            <a:off x="446313" y="595791"/>
            <a:ext cx="3886200" cy="62017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575628" y="5232284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09/14/14 at </a:t>
            </a:r>
            <a:r>
              <a:rPr lang="en-US" sz="2800" dirty="0" smtClean="0">
                <a:solidFill>
                  <a:srgbClr val="FFFFFF"/>
                </a:solidFill>
              </a:rPr>
              <a:t>15Z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Colors</a:t>
            </a:r>
            <a:r>
              <a:rPr lang="en-US" sz="2800" dirty="0" smtClean="0">
                <a:solidFill>
                  <a:srgbClr val="FFFFFF"/>
                </a:solidFill>
              </a:rPr>
              <a:t>: 600hPa </a:t>
            </a:r>
            <a:r>
              <a:rPr lang="en-US" sz="2800" dirty="0" smtClean="0">
                <a:solidFill>
                  <a:srgbClr val="FFFFFF"/>
                </a:solidFill>
              </a:rPr>
              <a:t>RH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Wind </a:t>
            </a:r>
            <a:r>
              <a:rPr lang="en-US" sz="2800" dirty="0" smtClean="0">
                <a:solidFill>
                  <a:srgbClr val="FFFFFF"/>
                </a:solidFill>
              </a:rPr>
              <a:t>Barbs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5628" y="83112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Dropsondes</a:t>
            </a:r>
            <a:r>
              <a:rPr lang="en-US" sz="2800" dirty="0" smtClean="0">
                <a:solidFill>
                  <a:srgbClr val="FFFFFF"/>
                </a:solidFill>
              </a:rPr>
              <a:t> released during 14 – 15 Sept HS3 flight over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099" y="36285"/>
            <a:ext cx="878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Impacts of environmental dry air in the vicinity of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5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700_comp_D2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06"/>
          <a:stretch/>
        </p:blipFill>
        <p:spPr>
          <a:xfrm>
            <a:off x="413890" y="1804854"/>
            <a:ext cx="8686800" cy="50130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0" y="0"/>
            <a:ext cx="90505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700-hPa relative humidity composites (storm-centered; filled contours), winds (vectors) and surface pressure (gray contours) for the composite groups of the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ensemble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980" y="1350736"/>
            <a:ext cx="873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GOOD_EARLY 		    GOOD 		    GOOD_LATE 			 POOR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418" y="1804854"/>
            <a:ext cx="523220" cy="50130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	   48 h 			 24 h 		      0 h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8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0505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700-hPa relative humidity composites (storm-centered; filled contours), winds (vectors) and surface pressure (gray contours) for the composite groups of the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ensemble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980" y="1350736"/>
            <a:ext cx="8730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GOOD_EARLY 		    GOOD 		    GOOD_LATE 			 POOR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3418" y="1804854"/>
            <a:ext cx="523220" cy="50130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	  120 h 			96 h 		     72 h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6" name="Picture 5" descr="rh700_comp_D2_stormc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8" b="6671"/>
          <a:stretch/>
        </p:blipFill>
        <p:spPr>
          <a:xfrm>
            <a:off x="440491" y="1766780"/>
            <a:ext cx="8686800" cy="50678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9934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0 at 12.0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4"/>
            <a:ext cx="9144000" cy="5829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7143" y="6410277"/>
            <a:ext cx="4426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bg1"/>
                </a:solidFill>
              </a:rPr>
              <a:t>Source: Scott Braun, NASA/GSFC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42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HS3 2014 – Flights over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9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-90716"/>
            <a:ext cx="878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Summary and Conclusions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143" y="505169"/>
            <a:ext cx="8781143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12Z 11 Sept initialization of the PSU WRF-</a:t>
            </a:r>
            <a:r>
              <a:rPr lang="en-US" sz="2400" dirty="0" err="1" smtClean="0">
                <a:solidFill>
                  <a:srgbClr val="FFFFFF"/>
                </a:solidFill>
              </a:rPr>
              <a:t>EnKF</a:t>
            </a:r>
            <a:r>
              <a:rPr lang="en-US" sz="2400" dirty="0" smtClean="0">
                <a:solidFill>
                  <a:srgbClr val="FFFFFF"/>
                </a:solidFill>
              </a:rPr>
              <a:t> ensemble of Hurricane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provides an excellent framework to assess the predictability of tropical cyclone rapid intensification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Composite groups are created based on the timing of RI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Deep-layer wind shear magnitude is strongest throughout the simulation for POOR and decreases in magnitude for GOOD_LATE, GOOD and GOOD_EARLY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Shear in “</a:t>
            </a:r>
            <a:r>
              <a:rPr lang="en-US" sz="2400" dirty="0" err="1" smtClean="0">
                <a:solidFill>
                  <a:srgbClr val="FFFFFF"/>
                </a:solidFill>
              </a:rPr>
              <a:t>Lagrangian</a:t>
            </a:r>
            <a:r>
              <a:rPr lang="en-US" sz="2400" dirty="0" smtClean="0">
                <a:solidFill>
                  <a:srgbClr val="FFFFFF"/>
                </a:solidFill>
              </a:rPr>
              <a:t>” sense reveals magnitude decreases in all groups approximately 12 h prior to RI onset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Timing of RI onset appears to be related to impact of wind shear on vortex tilt and location of convection – consistent with </a:t>
            </a:r>
            <a:r>
              <a:rPr lang="en-US" sz="2400" dirty="0" err="1" smtClean="0">
                <a:solidFill>
                  <a:srgbClr val="FFFFFF"/>
                </a:solidFill>
              </a:rPr>
              <a:t>Dandan’s</a:t>
            </a:r>
            <a:r>
              <a:rPr lang="en-US" sz="2400" dirty="0" smtClean="0">
                <a:solidFill>
                  <a:srgbClr val="FFFFFF"/>
                </a:solidFill>
              </a:rPr>
              <a:t> idealized experiments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Impacts of the presence of dry environmental air in the vicinity of </a:t>
            </a:r>
            <a:r>
              <a:rPr lang="en-US" sz="2400" dirty="0" err="1" smtClean="0">
                <a:solidFill>
                  <a:srgbClr val="FFFFFF"/>
                </a:solidFill>
              </a:rPr>
              <a:t>Edouard</a:t>
            </a:r>
            <a:r>
              <a:rPr lang="en-US" sz="2400" dirty="0" smtClean="0">
                <a:solidFill>
                  <a:srgbClr val="FFFFFF"/>
                </a:solidFill>
              </a:rPr>
              <a:t> still being evaluated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7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397"/>
          <a:stretch/>
        </p:blipFill>
        <p:spPr>
          <a:xfrm>
            <a:off x="907142" y="3357544"/>
            <a:ext cx="7380948" cy="3500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503"/>
          <a:stretch/>
        </p:blipFill>
        <p:spPr>
          <a:xfrm>
            <a:off x="1651001" y="97502"/>
            <a:ext cx="5878285" cy="32600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0097" y="6488668"/>
            <a:ext cx="319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Source: D. </a:t>
            </a:r>
            <a:r>
              <a:rPr lang="en-US" dirty="0" err="1" smtClean="0">
                <a:solidFill>
                  <a:srgbClr val="FFFFFF"/>
                </a:solidFill>
              </a:rPr>
              <a:t>Fratello</a:t>
            </a:r>
            <a:r>
              <a:rPr lang="en-US" dirty="0" smtClean="0">
                <a:solidFill>
                  <a:srgbClr val="FFFFFF"/>
                </a:solidFill>
              </a:rPr>
              <a:t>, NASA AFRC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8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3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5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10 at 12.11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5857" y="163285"/>
            <a:ext cx="4572000" cy="3534310"/>
          </a:xfrm>
          <a:prstGeom prst="rect">
            <a:avLst/>
          </a:prstGeom>
        </p:spPr>
      </p:pic>
      <p:pic>
        <p:nvPicPr>
          <p:cNvPr id="3" name="Picture 2" descr="Screen Shot 2014-12-10 at 12.11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245429" y="3033404"/>
            <a:ext cx="4759758" cy="3679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5571" y="598714"/>
            <a:ext cx="3979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PSU WRF-</a:t>
            </a:r>
            <a:r>
              <a:rPr lang="en-US" sz="2800" dirty="0" err="1" smtClean="0">
                <a:solidFill>
                  <a:srgbClr val="FFFFFF"/>
                </a:solidFill>
              </a:rPr>
              <a:t>EnKF</a:t>
            </a:r>
            <a:r>
              <a:rPr lang="en-US" sz="2800" dirty="0" smtClean="0">
                <a:solidFill>
                  <a:srgbClr val="FFFFFF"/>
                </a:solidFill>
              </a:rPr>
              <a:t> ensemble simulation for Hurricane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r>
              <a:rPr lang="en-US" sz="2800" dirty="0" smtClean="0">
                <a:solidFill>
                  <a:srgbClr val="FFFFFF"/>
                </a:solidFill>
              </a:rPr>
              <a:t> initialized at 12Z on Sept 11</a:t>
            </a:r>
            <a:r>
              <a:rPr lang="en-US" sz="2800" baseline="30000" dirty="0" smtClean="0">
                <a:solidFill>
                  <a:srgbClr val="FFFFFF"/>
                </a:solidFill>
              </a:rPr>
              <a:t>th</a:t>
            </a:r>
            <a:r>
              <a:rPr lang="en-US" sz="2800" dirty="0" smtClean="0">
                <a:solidFill>
                  <a:srgbClr val="FFFFFF"/>
                </a:solidFill>
              </a:rPr>
              <a:t>, 2014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857" y="4281715"/>
            <a:ext cx="3864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Excellent case for studying the predictability associated with rapid intensification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929" t="35714" r="23987" b="2381"/>
          <a:stretch/>
        </p:blipFill>
        <p:spPr>
          <a:xfrm>
            <a:off x="308429" y="598713"/>
            <a:ext cx="4222104" cy="610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57" y="36286"/>
            <a:ext cx="869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Hurricane </a:t>
            </a:r>
            <a:r>
              <a:rPr lang="en-US" sz="2800" dirty="0" err="1" smtClean="0">
                <a:solidFill>
                  <a:srgbClr val="FFFFFF"/>
                </a:solidFill>
              </a:rPr>
              <a:t>Edouard</a:t>
            </a:r>
            <a:r>
              <a:rPr lang="en-US" sz="2800" dirty="0" smtClean="0">
                <a:solidFill>
                  <a:srgbClr val="FFFFFF"/>
                </a:solidFill>
              </a:rPr>
              <a:t> Best Track (Preliminary)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9052" y="1106714"/>
            <a:ext cx="41872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PSU WRF-</a:t>
            </a:r>
            <a:r>
              <a:rPr lang="en-US" sz="2400" dirty="0" err="1" smtClean="0">
                <a:solidFill>
                  <a:srgbClr val="FFFFFF"/>
                </a:solidFill>
              </a:rPr>
              <a:t>EnKF</a:t>
            </a:r>
            <a:r>
              <a:rPr lang="en-US" sz="2400" dirty="0" smtClean="0">
                <a:solidFill>
                  <a:srgbClr val="FFFFFF"/>
                </a:solidFill>
              </a:rPr>
              <a:t> initialized at 12Z on Sept 11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– 3 h prior to TD 6 designation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Simulation ends on 18Z on Sept 16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 –  just after peak intensity (major hurricane, 1</a:t>
            </a:r>
            <a:r>
              <a:rPr lang="en-US" sz="2400" baseline="30000" dirty="0" smtClean="0">
                <a:solidFill>
                  <a:srgbClr val="FFFFFF"/>
                </a:solidFill>
              </a:rPr>
              <a:t>st</a:t>
            </a:r>
            <a:r>
              <a:rPr lang="en-US" sz="2400" dirty="0" smtClean="0">
                <a:solidFill>
                  <a:srgbClr val="FFFFFF"/>
                </a:solidFill>
              </a:rPr>
              <a:t> of HS3!)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 HS3 flights performed during simulation window – 11-12 Sept and 14-15 Sept (18-27 h and 72-90 h)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1407151">
            <a:off x="2937930" y="3865548"/>
            <a:ext cx="352699" cy="34063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722707">
            <a:off x="1179286" y="2837542"/>
            <a:ext cx="569685" cy="362857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slp_time_by_performanc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25586" r="10067" b="23728"/>
          <a:stretch/>
        </p:blipFill>
        <p:spPr>
          <a:xfrm>
            <a:off x="4586619" y="3308893"/>
            <a:ext cx="4494721" cy="3476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maxwinds_time_by_performan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25586" r="10381" b="23728"/>
          <a:stretch/>
        </p:blipFill>
        <p:spPr>
          <a:xfrm>
            <a:off x="83545" y="50132"/>
            <a:ext cx="4411176" cy="3476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86619" y="116980"/>
            <a:ext cx="44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Maximum 10-m Wind Speed (</a:t>
            </a:r>
            <a:r>
              <a:rPr lang="en-US" sz="2400" dirty="0" err="1" smtClean="0">
                <a:solidFill>
                  <a:schemeClr val="bg1"/>
                </a:solidFill>
              </a:rPr>
              <a:t>kts</a:t>
            </a:r>
            <a:r>
              <a:rPr lang="en-US" sz="2400" dirty="0" smtClean="0">
                <a:solidFill>
                  <a:schemeClr val="bg1"/>
                </a:solidFill>
              </a:rPr>
              <a:t>) classified by performance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Best Track – Black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GOOD – Blue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GOOD_EARLY – Green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GOOD_LATE – Magenta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POOR – Red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45" y="5949308"/>
            <a:ext cx="441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Minimum Sea Level Pressure (</a:t>
            </a:r>
            <a:r>
              <a:rPr lang="en-US" sz="2400" dirty="0" err="1" smtClean="0">
                <a:solidFill>
                  <a:srgbClr val="FFFFFF"/>
                </a:solidFill>
              </a:rPr>
              <a:t>hPa</a:t>
            </a:r>
            <a:r>
              <a:rPr lang="en-US" sz="2400" dirty="0" smtClean="0">
                <a:solidFill>
                  <a:srgbClr val="FFFFFF"/>
                </a:solidFill>
              </a:rPr>
              <a:t>) classified by performance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4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semble_tracks_by_performanc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25343" r="11013" b="22997"/>
          <a:stretch/>
        </p:blipFill>
        <p:spPr>
          <a:xfrm>
            <a:off x="1286593" y="1069539"/>
            <a:ext cx="6400800" cy="52603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50889" y="183827"/>
            <a:ext cx="838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Ensemble Tracks classified by performance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SST’s contoured (constant amongst members)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_layer_shear_av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25586" r="10067" b="23485"/>
          <a:stretch/>
        </p:blipFill>
        <p:spPr>
          <a:xfrm>
            <a:off x="1286593" y="1019399"/>
            <a:ext cx="6400800" cy="51067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83799" y="133692"/>
            <a:ext cx="882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Deep-layer shear (850-hPa – 200-hPa) averaged over a 200-km to 500-km radius for the ensemble members of the composite groups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8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703</Words>
  <Application>Microsoft Macintosh PowerPoint</Application>
  <PresentationFormat>On-screen Show (4:3)</PresentationFormat>
  <Paragraphs>69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Erin</cp:lastModifiedBy>
  <cp:revision>29</cp:revision>
  <dcterms:created xsi:type="dcterms:W3CDTF">2014-12-09T15:29:50Z</dcterms:created>
  <dcterms:modified xsi:type="dcterms:W3CDTF">2014-12-11T01:59:13Z</dcterms:modified>
</cp:coreProperties>
</file>