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heme/themeOverride4.xml" ContentType="application/vnd.openxmlformats-officedocument.themeOverride+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471" r:id="rId3"/>
    <p:sldId id="489" r:id="rId4"/>
    <p:sldId id="490" r:id="rId5"/>
    <p:sldId id="491" r:id="rId6"/>
    <p:sldId id="473" r:id="rId7"/>
    <p:sldId id="494" r:id="rId8"/>
    <p:sldId id="443" r:id="rId9"/>
    <p:sldId id="475" r:id="rId10"/>
    <p:sldId id="445" r:id="rId11"/>
    <p:sldId id="447" r:id="rId12"/>
    <p:sldId id="498" r:id="rId13"/>
    <p:sldId id="450" r:id="rId14"/>
    <p:sldId id="459" r:id="rId15"/>
    <p:sldId id="500" r:id="rId16"/>
    <p:sldId id="501" r:id="rId17"/>
    <p:sldId id="502" r:id="rId18"/>
    <p:sldId id="486" r:id="rId19"/>
    <p:sldId id="503" r:id="rId20"/>
    <p:sldId id="484" r:id="rId2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9900"/>
    <a:srgbClr val="0000FF"/>
    <a:srgbClr val="09E2E7"/>
    <a:srgbClr val="F715E7"/>
    <a:srgbClr val="006C31"/>
    <a:srgbClr val="FF66CC"/>
    <a:srgbClr val="0BE52F"/>
    <a:srgbClr val="00863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70" autoAdjust="0"/>
    <p:restoredTop sz="68839" autoAdjust="0"/>
  </p:normalViewPr>
  <p:slideViewPr>
    <p:cSldViewPr>
      <p:cViewPr>
        <p:scale>
          <a:sx n="50" d="100"/>
          <a:sy n="50" d="100"/>
        </p:scale>
        <p:origin x="-1740"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D:\2014&#32654;&#22269;\article\fig3-selectnumer\normalized\normalized51.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D:\2014&#32654;&#22269;\article\fig7-super\final-result\10-11meanerror-homo-28.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D:\2014&#32654;&#22269;\article\fig5-EEMD\homo-err\12-13err.xls"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D:\2014&#32654;&#22269;\article\fig7-super\final-result\12-13super-meanerror-homo-28.xlsx" TargetMode="External"/><Relationship Id="rId1" Type="http://schemas.openxmlformats.org/officeDocument/2006/relationships/themeOverride" Target="../theme/themeOverride5.xml"/></Relationships>
</file>

<file path=ppt/charts/_rels/chart5.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2014usa\article\article1\figures\fig10-&#35797;&#39564;&#32467;&#26524;\fig10d-obes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plotArea>
      <c:layout/>
      <c:lineChart>
        <c:grouping val="standard"/>
        <c:ser>
          <c:idx val="1"/>
          <c:order val="0"/>
          <c:tx>
            <c:strRef>
              <c:f>Sheet1!$G$5</c:f>
              <c:strCache>
                <c:ptCount val="1"/>
                <c:pt idx="0">
                  <c:v>24</c:v>
                </c:pt>
              </c:strCache>
            </c:strRef>
          </c:tx>
          <c:marker>
            <c:symbol val="none"/>
          </c:marker>
          <c:dPt>
            <c:idx val="8"/>
            <c:marker>
              <c:symbol val="triangle"/>
              <c:size val="10"/>
              <c:spPr>
                <a:solidFill>
                  <a:srgbClr val="C00000"/>
                </a:solidFill>
                <a:ln>
                  <a:solidFill>
                    <a:schemeClr val="accent2"/>
                  </a:solidFill>
                </a:ln>
              </c:spPr>
            </c:marker>
          </c:dPt>
          <c:val>
            <c:numRef>
              <c:f>Sheet1!$G$6:$G$56</c:f>
              <c:numCache>
                <c:formatCode>General</c:formatCode>
                <c:ptCount val="51"/>
                <c:pt idx="0">
                  <c:v>0.97900000000000065</c:v>
                </c:pt>
                <c:pt idx="1">
                  <c:v>0.87700000000000145</c:v>
                </c:pt>
                <c:pt idx="2">
                  <c:v>0.84700000000000064</c:v>
                </c:pt>
                <c:pt idx="3">
                  <c:v>0.82000000000000062</c:v>
                </c:pt>
                <c:pt idx="4">
                  <c:v>0.81299999999999994</c:v>
                </c:pt>
                <c:pt idx="5">
                  <c:v>0.80900000000000005</c:v>
                </c:pt>
                <c:pt idx="6">
                  <c:v>0.80200000000000005</c:v>
                </c:pt>
                <c:pt idx="7">
                  <c:v>0.79300000000000004</c:v>
                </c:pt>
                <c:pt idx="8">
                  <c:v>0.79200000000000004</c:v>
                </c:pt>
                <c:pt idx="9">
                  <c:v>0.79300000000000004</c:v>
                </c:pt>
                <c:pt idx="10">
                  <c:v>0.79200000000000004</c:v>
                </c:pt>
                <c:pt idx="11">
                  <c:v>0.8</c:v>
                </c:pt>
                <c:pt idx="12">
                  <c:v>0.79900000000000004</c:v>
                </c:pt>
                <c:pt idx="13">
                  <c:v>0.80200000000000005</c:v>
                </c:pt>
                <c:pt idx="14">
                  <c:v>0.80400000000000005</c:v>
                </c:pt>
                <c:pt idx="15">
                  <c:v>0.80600000000000005</c:v>
                </c:pt>
                <c:pt idx="16">
                  <c:v>0.80900000000000005</c:v>
                </c:pt>
                <c:pt idx="17">
                  <c:v>0.81</c:v>
                </c:pt>
                <c:pt idx="18">
                  <c:v>0.81399999999999995</c:v>
                </c:pt>
                <c:pt idx="19">
                  <c:v>0.81599999999999995</c:v>
                </c:pt>
                <c:pt idx="20">
                  <c:v>0.82000000000000062</c:v>
                </c:pt>
                <c:pt idx="21">
                  <c:v>0.82700000000000062</c:v>
                </c:pt>
                <c:pt idx="22">
                  <c:v>0.82500000000000062</c:v>
                </c:pt>
                <c:pt idx="23">
                  <c:v>0.82500000000000062</c:v>
                </c:pt>
                <c:pt idx="24">
                  <c:v>0.83100000000000063</c:v>
                </c:pt>
                <c:pt idx="25">
                  <c:v>0.83500000000000063</c:v>
                </c:pt>
                <c:pt idx="26">
                  <c:v>0.83800000000000063</c:v>
                </c:pt>
                <c:pt idx="27">
                  <c:v>0.84000000000000064</c:v>
                </c:pt>
                <c:pt idx="28">
                  <c:v>0.84500000000000064</c:v>
                </c:pt>
                <c:pt idx="29">
                  <c:v>0.85200000000000065</c:v>
                </c:pt>
                <c:pt idx="30">
                  <c:v>0.85600000000000065</c:v>
                </c:pt>
                <c:pt idx="31">
                  <c:v>0.86000000000000065</c:v>
                </c:pt>
                <c:pt idx="32">
                  <c:v>0.86700000000000133</c:v>
                </c:pt>
                <c:pt idx="33">
                  <c:v>0.87100000000000133</c:v>
                </c:pt>
                <c:pt idx="34">
                  <c:v>0.87700000000000145</c:v>
                </c:pt>
                <c:pt idx="35">
                  <c:v>0.88500000000000001</c:v>
                </c:pt>
                <c:pt idx="36">
                  <c:v>0.89</c:v>
                </c:pt>
                <c:pt idx="37">
                  <c:v>0.89600000000000002</c:v>
                </c:pt>
                <c:pt idx="38">
                  <c:v>0.90300000000000002</c:v>
                </c:pt>
                <c:pt idx="39">
                  <c:v>0.90700000000000003</c:v>
                </c:pt>
                <c:pt idx="40">
                  <c:v>0.91400000000000003</c:v>
                </c:pt>
                <c:pt idx="41">
                  <c:v>0.91800000000000004</c:v>
                </c:pt>
                <c:pt idx="42">
                  <c:v>0.92600000000000005</c:v>
                </c:pt>
                <c:pt idx="43">
                  <c:v>0.93300000000000005</c:v>
                </c:pt>
                <c:pt idx="44">
                  <c:v>0.94299999999999995</c:v>
                </c:pt>
                <c:pt idx="45">
                  <c:v>0.95000000000000062</c:v>
                </c:pt>
                <c:pt idx="46">
                  <c:v>0.96100000000000063</c:v>
                </c:pt>
                <c:pt idx="47">
                  <c:v>0.97100000000000064</c:v>
                </c:pt>
                <c:pt idx="48">
                  <c:v>0.98099999999999998</c:v>
                </c:pt>
                <c:pt idx="49">
                  <c:v>0.99</c:v>
                </c:pt>
                <c:pt idx="50">
                  <c:v>1</c:v>
                </c:pt>
              </c:numCache>
            </c:numRef>
          </c:val>
        </c:ser>
        <c:ser>
          <c:idx val="2"/>
          <c:order val="1"/>
          <c:tx>
            <c:strRef>
              <c:f>Sheet1!$H$5</c:f>
              <c:strCache>
                <c:ptCount val="1"/>
                <c:pt idx="0">
                  <c:v>36</c:v>
                </c:pt>
              </c:strCache>
            </c:strRef>
          </c:tx>
          <c:spPr>
            <a:ln>
              <a:solidFill>
                <a:srgbClr val="FF66CC"/>
              </a:solidFill>
            </a:ln>
          </c:spPr>
          <c:marker>
            <c:symbol val="none"/>
          </c:marker>
          <c:dPt>
            <c:idx val="16"/>
            <c:marker>
              <c:symbol val="triangle"/>
              <c:size val="10"/>
            </c:marker>
          </c:dPt>
          <c:val>
            <c:numRef>
              <c:f>Sheet1!$H$6:$H$56</c:f>
              <c:numCache>
                <c:formatCode>General</c:formatCode>
                <c:ptCount val="51"/>
                <c:pt idx="0">
                  <c:v>1.107</c:v>
                </c:pt>
                <c:pt idx="1">
                  <c:v>0.98799999999999999</c:v>
                </c:pt>
                <c:pt idx="2">
                  <c:v>0.94799999999999995</c:v>
                </c:pt>
                <c:pt idx="3">
                  <c:v>0.92300000000000004</c:v>
                </c:pt>
                <c:pt idx="4">
                  <c:v>0.91500000000000004</c:v>
                </c:pt>
                <c:pt idx="5">
                  <c:v>0.89200000000000002</c:v>
                </c:pt>
                <c:pt idx="6">
                  <c:v>0.88500000000000001</c:v>
                </c:pt>
                <c:pt idx="7">
                  <c:v>0.87400000000000133</c:v>
                </c:pt>
                <c:pt idx="8">
                  <c:v>0.86900000000000133</c:v>
                </c:pt>
                <c:pt idx="9">
                  <c:v>0.86900000000000133</c:v>
                </c:pt>
                <c:pt idx="10">
                  <c:v>0.86700000000000133</c:v>
                </c:pt>
                <c:pt idx="11">
                  <c:v>0.87500000000000144</c:v>
                </c:pt>
                <c:pt idx="12">
                  <c:v>0.87400000000000133</c:v>
                </c:pt>
                <c:pt idx="13">
                  <c:v>0.87100000000000133</c:v>
                </c:pt>
                <c:pt idx="14">
                  <c:v>0.87000000000000133</c:v>
                </c:pt>
                <c:pt idx="15">
                  <c:v>0.86700000000000133</c:v>
                </c:pt>
                <c:pt idx="16">
                  <c:v>0.86400000000000132</c:v>
                </c:pt>
                <c:pt idx="17">
                  <c:v>0.86700000000000133</c:v>
                </c:pt>
                <c:pt idx="18">
                  <c:v>0.87000000000000133</c:v>
                </c:pt>
                <c:pt idx="19">
                  <c:v>0.87500000000000144</c:v>
                </c:pt>
                <c:pt idx="20">
                  <c:v>0.87900000000000145</c:v>
                </c:pt>
                <c:pt idx="21">
                  <c:v>0.88100000000000001</c:v>
                </c:pt>
                <c:pt idx="22">
                  <c:v>0.87800000000000145</c:v>
                </c:pt>
                <c:pt idx="23">
                  <c:v>0.87800000000000145</c:v>
                </c:pt>
                <c:pt idx="24">
                  <c:v>0.87900000000000145</c:v>
                </c:pt>
                <c:pt idx="25">
                  <c:v>0.88500000000000001</c:v>
                </c:pt>
                <c:pt idx="26">
                  <c:v>0.88600000000000001</c:v>
                </c:pt>
                <c:pt idx="27">
                  <c:v>0.88600000000000001</c:v>
                </c:pt>
                <c:pt idx="28">
                  <c:v>0.89100000000000001</c:v>
                </c:pt>
                <c:pt idx="29">
                  <c:v>0.89500000000000002</c:v>
                </c:pt>
                <c:pt idx="30">
                  <c:v>0.89900000000000002</c:v>
                </c:pt>
                <c:pt idx="31">
                  <c:v>0.90200000000000002</c:v>
                </c:pt>
                <c:pt idx="32">
                  <c:v>0.90600000000000003</c:v>
                </c:pt>
                <c:pt idx="33">
                  <c:v>0.90900000000000003</c:v>
                </c:pt>
                <c:pt idx="34">
                  <c:v>0.90900000000000003</c:v>
                </c:pt>
                <c:pt idx="35">
                  <c:v>0.91500000000000004</c:v>
                </c:pt>
                <c:pt idx="36">
                  <c:v>0.91800000000000004</c:v>
                </c:pt>
                <c:pt idx="37">
                  <c:v>0.92300000000000004</c:v>
                </c:pt>
                <c:pt idx="38">
                  <c:v>0.92800000000000005</c:v>
                </c:pt>
                <c:pt idx="39">
                  <c:v>0.93300000000000005</c:v>
                </c:pt>
                <c:pt idx="40">
                  <c:v>0.93799999999999994</c:v>
                </c:pt>
                <c:pt idx="41">
                  <c:v>0.94099999999999995</c:v>
                </c:pt>
                <c:pt idx="42">
                  <c:v>0.94599999999999995</c:v>
                </c:pt>
                <c:pt idx="43">
                  <c:v>0.95200000000000062</c:v>
                </c:pt>
                <c:pt idx="44">
                  <c:v>0.95600000000000063</c:v>
                </c:pt>
                <c:pt idx="45">
                  <c:v>0.96000000000000063</c:v>
                </c:pt>
                <c:pt idx="46">
                  <c:v>0.96800000000000064</c:v>
                </c:pt>
                <c:pt idx="47">
                  <c:v>0.97500000000000064</c:v>
                </c:pt>
                <c:pt idx="48">
                  <c:v>0.98199999999999998</c:v>
                </c:pt>
                <c:pt idx="49">
                  <c:v>0.99199999999999999</c:v>
                </c:pt>
                <c:pt idx="50">
                  <c:v>1</c:v>
                </c:pt>
              </c:numCache>
            </c:numRef>
          </c:val>
        </c:ser>
        <c:ser>
          <c:idx val="3"/>
          <c:order val="2"/>
          <c:tx>
            <c:strRef>
              <c:f>Sheet1!$I$5</c:f>
              <c:strCache>
                <c:ptCount val="1"/>
                <c:pt idx="0">
                  <c:v>48</c:v>
                </c:pt>
              </c:strCache>
            </c:strRef>
          </c:tx>
          <c:spPr>
            <a:ln>
              <a:solidFill>
                <a:srgbClr val="FF9900"/>
              </a:solidFill>
            </a:ln>
          </c:spPr>
          <c:marker>
            <c:symbol val="none"/>
          </c:marker>
          <c:dPt>
            <c:idx val="17"/>
            <c:marker>
              <c:symbol val="triangle"/>
              <c:size val="10"/>
            </c:marker>
          </c:dPt>
          <c:val>
            <c:numRef>
              <c:f>Sheet1!$I$6:$I$56</c:f>
              <c:numCache>
                <c:formatCode>General</c:formatCode>
                <c:ptCount val="51"/>
                <c:pt idx="0">
                  <c:v>1.179</c:v>
                </c:pt>
                <c:pt idx="1">
                  <c:v>1.0640000000000001</c:v>
                </c:pt>
                <c:pt idx="2">
                  <c:v>1.024999999999997</c:v>
                </c:pt>
                <c:pt idx="3">
                  <c:v>0.995</c:v>
                </c:pt>
                <c:pt idx="4">
                  <c:v>0.97500000000000064</c:v>
                </c:pt>
                <c:pt idx="5">
                  <c:v>0.95400000000000063</c:v>
                </c:pt>
                <c:pt idx="6">
                  <c:v>0.94099999999999995</c:v>
                </c:pt>
                <c:pt idx="7">
                  <c:v>0.93300000000000005</c:v>
                </c:pt>
                <c:pt idx="8">
                  <c:v>0.93300000000000005</c:v>
                </c:pt>
                <c:pt idx="9">
                  <c:v>0.92800000000000005</c:v>
                </c:pt>
                <c:pt idx="10">
                  <c:v>0.92</c:v>
                </c:pt>
                <c:pt idx="11">
                  <c:v>0.92200000000000004</c:v>
                </c:pt>
                <c:pt idx="12">
                  <c:v>0.92100000000000004</c:v>
                </c:pt>
                <c:pt idx="13">
                  <c:v>0.91300000000000003</c:v>
                </c:pt>
                <c:pt idx="14">
                  <c:v>0.90600000000000003</c:v>
                </c:pt>
                <c:pt idx="15">
                  <c:v>0.9</c:v>
                </c:pt>
                <c:pt idx="16">
                  <c:v>0.89600000000000002</c:v>
                </c:pt>
                <c:pt idx="17">
                  <c:v>0.89500000000000002</c:v>
                </c:pt>
                <c:pt idx="18">
                  <c:v>0.89700000000000002</c:v>
                </c:pt>
                <c:pt idx="19">
                  <c:v>0.89900000000000002</c:v>
                </c:pt>
                <c:pt idx="20">
                  <c:v>0.90200000000000002</c:v>
                </c:pt>
                <c:pt idx="21">
                  <c:v>0.90600000000000003</c:v>
                </c:pt>
                <c:pt idx="22">
                  <c:v>0.90100000000000002</c:v>
                </c:pt>
                <c:pt idx="23">
                  <c:v>0.90200000000000002</c:v>
                </c:pt>
                <c:pt idx="24">
                  <c:v>0.90300000000000002</c:v>
                </c:pt>
                <c:pt idx="25">
                  <c:v>0.90600000000000003</c:v>
                </c:pt>
                <c:pt idx="26">
                  <c:v>0.90600000000000003</c:v>
                </c:pt>
                <c:pt idx="27">
                  <c:v>0.90400000000000003</c:v>
                </c:pt>
                <c:pt idx="28">
                  <c:v>0.90800000000000003</c:v>
                </c:pt>
                <c:pt idx="29">
                  <c:v>0.91100000000000003</c:v>
                </c:pt>
                <c:pt idx="30">
                  <c:v>0.91200000000000003</c:v>
                </c:pt>
                <c:pt idx="31">
                  <c:v>0.91500000000000004</c:v>
                </c:pt>
                <c:pt idx="32">
                  <c:v>0.91600000000000004</c:v>
                </c:pt>
                <c:pt idx="33">
                  <c:v>0.91600000000000004</c:v>
                </c:pt>
                <c:pt idx="34">
                  <c:v>0.91700000000000004</c:v>
                </c:pt>
                <c:pt idx="35">
                  <c:v>0.92200000000000004</c:v>
                </c:pt>
                <c:pt idx="36">
                  <c:v>0.92500000000000004</c:v>
                </c:pt>
                <c:pt idx="37">
                  <c:v>0.93</c:v>
                </c:pt>
                <c:pt idx="38">
                  <c:v>0.93500000000000005</c:v>
                </c:pt>
                <c:pt idx="39">
                  <c:v>0.93600000000000005</c:v>
                </c:pt>
                <c:pt idx="40">
                  <c:v>0.94299999999999995</c:v>
                </c:pt>
                <c:pt idx="41">
                  <c:v>0.94799999999999995</c:v>
                </c:pt>
                <c:pt idx="42">
                  <c:v>0.95200000000000062</c:v>
                </c:pt>
                <c:pt idx="43">
                  <c:v>0.95700000000000063</c:v>
                </c:pt>
                <c:pt idx="44">
                  <c:v>0.96300000000000063</c:v>
                </c:pt>
                <c:pt idx="45">
                  <c:v>0.96700000000000064</c:v>
                </c:pt>
                <c:pt idx="46">
                  <c:v>0.97300000000000064</c:v>
                </c:pt>
                <c:pt idx="47">
                  <c:v>0.97900000000000065</c:v>
                </c:pt>
                <c:pt idx="48">
                  <c:v>0.98499999999999999</c:v>
                </c:pt>
                <c:pt idx="49">
                  <c:v>0.99199999999999999</c:v>
                </c:pt>
                <c:pt idx="50">
                  <c:v>1</c:v>
                </c:pt>
              </c:numCache>
            </c:numRef>
          </c:val>
        </c:ser>
        <c:ser>
          <c:idx val="4"/>
          <c:order val="3"/>
          <c:tx>
            <c:strRef>
              <c:f>Sheet1!$J$5</c:f>
              <c:strCache>
                <c:ptCount val="1"/>
                <c:pt idx="0">
                  <c:v>60</c:v>
                </c:pt>
              </c:strCache>
            </c:strRef>
          </c:tx>
          <c:spPr>
            <a:ln>
              <a:solidFill>
                <a:srgbClr val="006C31"/>
              </a:solidFill>
            </a:ln>
          </c:spPr>
          <c:marker>
            <c:symbol val="none"/>
          </c:marker>
          <c:dPt>
            <c:idx val="19"/>
            <c:marker>
              <c:symbol val="triangle"/>
              <c:size val="10"/>
            </c:marker>
          </c:dPt>
          <c:val>
            <c:numRef>
              <c:f>Sheet1!$J$6:$J$56</c:f>
              <c:numCache>
                <c:formatCode>General</c:formatCode>
                <c:ptCount val="51"/>
                <c:pt idx="0">
                  <c:v>1.212</c:v>
                </c:pt>
                <c:pt idx="1">
                  <c:v>1.1060000000000001</c:v>
                </c:pt>
                <c:pt idx="2">
                  <c:v>1.056</c:v>
                </c:pt>
                <c:pt idx="3">
                  <c:v>1.032</c:v>
                </c:pt>
                <c:pt idx="4">
                  <c:v>1.012</c:v>
                </c:pt>
                <c:pt idx="5">
                  <c:v>0.996</c:v>
                </c:pt>
                <c:pt idx="6">
                  <c:v>0.98</c:v>
                </c:pt>
                <c:pt idx="7">
                  <c:v>0.96600000000000064</c:v>
                </c:pt>
                <c:pt idx="8">
                  <c:v>0.96700000000000064</c:v>
                </c:pt>
                <c:pt idx="9">
                  <c:v>0.95900000000000063</c:v>
                </c:pt>
                <c:pt idx="10">
                  <c:v>0.95200000000000062</c:v>
                </c:pt>
                <c:pt idx="11">
                  <c:v>0.95300000000000062</c:v>
                </c:pt>
                <c:pt idx="12">
                  <c:v>0.95400000000000063</c:v>
                </c:pt>
                <c:pt idx="13">
                  <c:v>0.94699999999999995</c:v>
                </c:pt>
                <c:pt idx="14">
                  <c:v>0.93700000000000061</c:v>
                </c:pt>
                <c:pt idx="15">
                  <c:v>0.93100000000000005</c:v>
                </c:pt>
                <c:pt idx="16">
                  <c:v>0.92600000000000005</c:v>
                </c:pt>
                <c:pt idx="17">
                  <c:v>0.92600000000000005</c:v>
                </c:pt>
                <c:pt idx="18">
                  <c:v>0.92600000000000005</c:v>
                </c:pt>
                <c:pt idx="19">
                  <c:v>0.92300000000000004</c:v>
                </c:pt>
                <c:pt idx="20">
                  <c:v>0.92400000000000004</c:v>
                </c:pt>
                <c:pt idx="21">
                  <c:v>0.92600000000000005</c:v>
                </c:pt>
                <c:pt idx="22">
                  <c:v>0.92300000000000004</c:v>
                </c:pt>
                <c:pt idx="23">
                  <c:v>0.92500000000000004</c:v>
                </c:pt>
                <c:pt idx="24">
                  <c:v>0.92500000000000004</c:v>
                </c:pt>
                <c:pt idx="25">
                  <c:v>0.92600000000000005</c:v>
                </c:pt>
                <c:pt idx="26">
                  <c:v>0.92700000000000005</c:v>
                </c:pt>
                <c:pt idx="27">
                  <c:v>0.92600000000000005</c:v>
                </c:pt>
                <c:pt idx="28">
                  <c:v>0.92800000000000005</c:v>
                </c:pt>
                <c:pt idx="29">
                  <c:v>0.93200000000000005</c:v>
                </c:pt>
                <c:pt idx="30">
                  <c:v>0.93</c:v>
                </c:pt>
                <c:pt idx="31">
                  <c:v>0.93300000000000005</c:v>
                </c:pt>
                <c:pt idx="32">
                  <c:v>0.93300000000000005</c:v>
                </c:pt>
                <c:pt idx="33">
                  <c:v>0.93500000000000005</c:v>
                </c:pt>
                <c:pt idx="34">
                  <c:v>0.93899999999999995</c:v>
                </c:pt>
                <c:pt idx="35">
                  <c:v>0.94299999999999995</c:v>
                </c:pt>
                <c:pt idx="36">
                  <c:v>0.94699999999999995</c:v>
                </c:pt>
                <c:pt idx="37">
                  <c:v>0.95300000000000062</c:v>
                </c:pt>
                <c:pt idx="38">
                  <c:v>0.95700000000000063</c:v>
                </c:pt>
                <c:pt idx="39">
                  <c:v>0.95700000000000063</c:v>
                </c:pt>
                <c:pt idx="40">
                  <c:v>0.96100000000000063</c:v>
                </c:pt>
                <c:pt idx="41">
                  <c:v>0.96300000000000063</c:v>
                </c:pt>
                <c:pt idx="42">
                  <c:v>0.96700000000000064</c:v>
                </c:pt>
                <c:pt idx="43">
                  <c:v>0.97000000000000064</c:v>
                </c:pt>
                <c:pt idx="44">
                  <c:v>0.97500000000000064</c:v>
                </c:pt>
                <c:pt idx="45">
                  <c:v>0.97800000000000065</c:v>
                </c:pt>
                <c:pt idx="46">
                  <c:v>0.98199999999999998</c:v>
                </c:pt>
                <c:pt idx="47">
                  <c:v>0.98699999999999999</c:v>
                </c:pt>
                <c:pt idx="48">
                  <c:v>0.98899999999999999</c:v>
                </c:pt>
                <c:pt idx="49">
                  <c:v>0.995</c:v>
                </c:pt>
                <c:pt idx="50">
                  <c:v>1</c:v>
                </c:pt>
              </c:numCache>
            </c:numRef>
          </c:val>
        </c:ser>
        <c:ser>
          <c:idx val="5"/>
          <c:order val="4"/>
          <c:tx>
            <c:strRef>
              <c:f>Sheet1!$K$5</c:f>
              <c:strCache>
                <c:ptCount val="1"/>
                <c:pt idx="0">
                  <c:v>72</c:v>
                </c:pt>
              </c:strCache>
            </c:strRef>
          </c:tx>
          <c:spPr>
            <a:ln>
              <a:solidFill>
                <a:srgbClr val="0BE52F"/>
              </a:solidFill>
            </a:ln>
          </c:spPr>
          <c:marker>
            <c:symbol val="none"/>
          </c:marker>
          <c:dPt>
            <c:idx val="15"/>
            <c:marker>
              <c:symbol val="triangle"/>
              <c:size val="10"/>
            </c:marker>
          </c:dPt>
          <c:val>
            <c:numRef>
              <c:f>Sheet1!$K$6:$K$56</c:f>
              <c:numCache>
                <c:formatCode>General</c:formatCode>
                <c:ptCount val="51"/>
                <c:pt idx="0">
                  <c:v>1.159999999999997</c:v>
                </c:pt>
                <c:pt idx="1">
                  <c:v>1.075</c:v>
                </c:pt>
                <c:pt idx="2">
                  <c:v>1.038</c:v>
                </c:pt>
                <c:pt idx="3">
                  <c:v>1.022</c:v>
                </c:pt>
                <c:pt idx="4">
                  <c:v>1.014</c:v>
                </c:pt>
                <c:pt idx="5">
                  <c:v>1.000999999999997</c:v>
                </c:pt>
                <c:pt idx="6">
                  <c:v>0.98699999999999999</c:v>
                </c:pt>
                <c:pt idx="7">
                  <c:v>0.97500000000000064</c:v>
                </c:pt>
                <c:pt idx="8">
                  <c:v>0.98599999999999999</c:v>
                </c:pt>
                <c:pt idx="9">
                  <c:v>0.97800000000000065</c:v>
                </c:pt>
                <c:pt idx="10">
                  <c:v>0.97000000000000064</c:v>
                </c:pt>
                <c:pt idx="11">
                  <c:v>0.97600000000000064</c:v>
                </c:pt>
                <c:pt idx="12">
                  <c:v>0.97200000000000064</c:v>
                </c:pt>
                <c:pt idx="13">
                  <c:v>0.96400000000000063</c:v>
                </c:pt>
                <c:pt idx="14">
                  <c:v>0.95500000000000063</c:v>
                </c:pt>
                <c:pt idx="15">
                  <c:v>0.95300000000000062</c:v>
                </c:pt>
                <c:pt idx="16">
                  <c:v>0.95300000000000062</c:v>
                </c:pt>
                <c:pt idx="17">
                  <c:v>0.95500000000000063</c:v>
                </c:pt>
                <c:pt idx="18">
                  <c:v>0.95700000000000063</c:v>
                </c:pt>
                <c:pt idx="19">
                  <c:v>0.95400000000000063</c:v>
                </c:pt>
                <c:pt idx="20">
                  <c:v>0.95600000000000063</c:v>
                </c:pt>
                <c:pt idx="21">
                  <c:v>0.95800000000000063</c:v>
                </c:pt>
                <c:pt idx="22">
                  <c:v>0.95600000000000063</c:v>
                </c:pt>
                <c:pt idx="23">
                  <c:v>0.95600000000000063</c:v>
                </c:pt>
                <c:pt idx="24">
                  <c:v>0.95600000000000063</c:v>
                </c:pt>
                <c:pt idx="25">
                  <c:v>0.95600000000000063</c:v>
                </c:pt>
                <c:pt idx="26">
                  <c:v>0.95800000000000063</c:v>
                </c:pt>
                <c:pt idx="27">
                  <c:v>0.95600000000000063</c:v>
                </c:pt>
                <c:pt idx="28">
                  <c:v>0.95700000000000063</c:v>
                </c:pt>
                <c:pt idx="29">
                  <c:v>0.95800000000000063</c:v>
                </c:pt>
                <c:pt idx="30">
                  <c:v>0.95700000000000063</c:v>
                </c:pt>
                <c:pt idx="31">
                  <c:v>0.96000000000000063</c:v>
                </c:pt>
                <c:pt idx="32">
                  <c:v>0.96200000000000063</c:v>
                </c:pt>
                <c:pt idx="33">
                  <c:v>0.95900000000000063</c:v>
                </c:pt>
                <c:pt idx="34">
                  <c:v>0.96200000000000063</c:v>
                </c:pt>
                <c:pt idx="35">
                  <c:v>0.96500000000000064</c:v>
                </c:pt>
                <c:pt idx="36">
                  <c:v>0.96800000000000064</c:v>
                </c:pt>
                <c:pt idx="37">
                  <c:v>0.97200000000000064</c:v>
                </c:pt>
                <c:pt idx="38">
                  <c:v>0.97400000000000064</c:v>
                </c:pt>
                <c:pt idx="39">
                  <c:v>0.97300000000000064</c:v>
                </c:pt>
                <c:pt idx="40">
                  <c:v>0.97400000000000064</c:v>
                </c:pt>
                <c:pt idx="41">
                  <c:v>0.97300000000000064</c:v>
                </c:pt>
                <c:pt idx="42">
                  <c:v>0.97500000000000064</c:v>
                </c:pt>
                <c:pt idx="43">
                  <c:v>0.97800000000000065</c:v>
                </c:pt>
                <c:pt idx="44">
                  <c:v>0.98199999999999998</c:v>
                </c:pt>
                <c:pt idx="45">
                  <c:v>0.98499999999999999</c:v>
                </c:pt>
                <c:pt idx="46">
                  <c:v>0.98599999999999999</c:v>
                </c:pt>
                <c:pt idx="47">
                  <c:v>0.99</c:v>
                </c:pt>
                <c:pt idx="48">
                  <c:v>0.99199999999999999</c:v>
                </c:pt>
                <c:pt idx="49">
                  <c:v>0.996</c:v>
                </c:pt>
                <c:pt idx="50">
                  <c:v>1</c:v>
                </c:pt>
              </c:numCache>
            </c:numRef>
          </c:val>
        </c:ser>
        <c:ser>
          <c:idx val="6"/>
          <c:order val="5"/>
          <c:tx>
            <c:strRef>
              <c:f>Sheet1!$L$5</c:f>
              <c:strCache>
                <c:ptCount val="1"/>
                <c:pt idx="0">
                  <c:v>84</c:v>
                </c:pt>
              </c:strCache>
            </c:strRef>
          </c:tx>
          <c:spPr>
            <a:ln>
              <a:solidFill>
                <a:srgbClr val="0000FF"/>
              </a:solidFill>
            </a:ln>
          </c:spPr>
          <c:marker>
            <c:symbol val="none"/>
          </c:marker>
          <c:dPt>
            <c:idx val="19"/>
            <c:marker>
              <c:symbol val="triangle"/>
              <c:size val="10"/>
            </c:marker>
          </c:dPt>
          <c:val>
            <c:numRef>
              <c:f>Sheet1!$L$6:$L$56</c:f>
              <c:numCache>
                <c:formatCode>General</c:formatCode>
                <c:ptCount val="51"/>
                <c:pt idx="0">
                  <c:v>1.1739999999999973</c:v>
                </c:pt>
                <c:pt idx="1">
                  <c:v>1.0860000000000001</c:v>
                </c:pt>
                <c:pt idx="2">
                  <c:v>1.046</c:v>
                </c:pt>
                <c:pt idx="3">
                  <c:v>1.03</c:v>
                </c:pt>
                <c:pt idx="4">
                  <c:v>1.016999999999997</c:v>
                </c:pt>
                <c:pt idx="5">
                  <c:v>1.010999999999997</c:v>
                </c:pt>
                <c:pt idx="6">
                  <c:v>0.997</c:v>
                </c:pt>
                <c:pt idx="7">
                  <c:v>0.99099999999999999</c:v>
                </c:pt>
                <c:pt idx="8">
                  <c:v>1.002999999999997</c:v>
                </c:pt>
                <c:pt idx="9">
                  <c:v>1.000999999999997</c:v>
                </c:pt>
                <c:pt idx="10">
                  <c:v>0.995</c:v>
                </c:pt>
                <c:pt idx="11">
                  <c:v>0.99399999999999999</c:v>
                </c:pt>
                <c:pt idx="12">
                  <c:v>0.98799999999999999</c:v>
                </c:pt>
                <c:pt idx="13">
                  <c:v>0.98499999999999999</c:v>
                </c:pt>
                <c:pt idx="14">
                  <c:v>0.97700000000000065</c:v>
                </c:pt>
                <c:pt idx="15">
                  <c:v>0.98199999999999998</c:v>
                </c:pt>
                <c:pt idx="16">
                  <c:v>0.98099999999999998</c:v>
                </c:pt>
                <c:pt idx="17">
                  <c:v>0.97900000000000065</c:v>
                </c:pt>
                <c:pt idx="18">
                  <c:v>0.97700000000000065</c:v>
                </c:pt>
                <c:pt idx="19">
                  <c:v>0.97100000000000064</c:v>
                </c:pt>
                <c:pt idx="20">
                  <c:v>0.97100000000000064</c:v>
                </c:pt>
                <c:pt idx="21">
                  <c:v>0.97200000000000064</c:v>
                </c:pt>
                <c:pt idx="22">
                  <c:v>0.97200000000000064</c:v>
                </c:pt>
                <c:pt idx="23">
                  <c:v>0.97200000000000064</c:v>
                </c:pt>
                <c:pt idx="24">
                  <c:v>0.97300000000000064</c:v>
                </c:pt>
                <c:pt idx="25">
                  <c:v>0.97300000000000064</c:v>
                </c:pt>
                <c:pt idx="26">
                  <c:v>0.97500000000000064</c:v>
                </c:pt>
                <c:pt idx="27">
                  <c:v>0.97200000000000064</c:v>
                </c:pt>
                <c:pt idx="28">
                  <c:v>0.97200000000000064</c:v>
                </c:pt>
                <c:pt idx="29">
                  <c:v>0.97200000000000064</c:v>
                </c:pt>
                <c:pt idx="30">
                  <c:v>0.97100000000000064</c:v>
                </c:pt>
                <c:pt idx="31">
                  <c:v>0.97300000000000064</c:v>
                </c:pt>
                <c:pt idx="32">
                  <c:v>0.97200000000000064</c:v>
                </c:pt>
                <c:pt idx="33">
                  <c:v>0.97000000000000064</c:v>
                </c:pt>
                <c:pt idx="34">
                  <c:v>0.97100000000000064</c:v>
                </c:pt>
                <c:pt idx="35">
                  <c:v>0.97300000000000064</c:v>
                </c:pt>
                <c:pt idx="36">
                  <c:v>0.97500000000000064</c:v>
                </c:pt>
                <c:pt idx="37">
                  <c:v>0.97700000000000065</c:v>
                </c:pt>
                <c:pt idx="38">
                  <c:v>0.98</c:v>
                </c:pt>
                <c:pt idx="39">
                  <c:v>0.97900000000000065</c:v>
                </c:pt>
                <c:pt idx="40">
                  <c:v>0.97900000000000065</c:v>
                </c:pt>
                <c:pt idx="41">
                  <c:v>0.97800000000000065</c:v>
                </c:pt>
                <c:pt idx="42">
                  <c:v>0.98</c:v>
                </c:pt>
                <c:pt idx="43">
                  <c:v>0.98299999999999998</c:v>
                </c:pt>
                <c:pt idx="44">
                  <c:v>0.98699999999999999</c:v>
                </c:pt>
                <c:pt idx="45">
                  <c:v>0.98799999999999999</c:v>
                </c:pt>
                <c:pt idx="46">
                  <c:v>0.98899999999999999</c:v>
                </c:pt>
                <c:pt idx="47">
                  <c:v>0.99199999999999999</c:v>
                </c:pt>
                <c:pt idx="48">
                  <c:v>0.99399999999999999</c:v>
                </c:pt>
                <c:pt idx="49">
                  <c:v>0.998</c:v>
                </c:pt>
                <c:pt idx="50">
                  <c:v>1</c:v>
                </c:pt>
              </c:numCache>
            </c:numRef>
          </c:val>
        </c:ser>
        <c:ser>
          <c:idx val="7"/>
          <c:order val="6"/>
          <c:tx>
            <c:strRef>
              <c:f>Sheet1!$M$5</c:f>
              <c:strCache>
                <c:ptCount val="1"/>
                <c:pt idx="0">
                  <c:v>96</c:v>
                </c:pt>
              </c:strCache>
            </c:strRef>
          </c:tx>
          <c:spPr>
            <a:ln>
              <a:solidFill>
                <a:srgbClr val="00B0F0"/>
              </a:solidFill>
            </a:ln>
          </c:spPr>
          <c:marker>
            <c:symbol val="none"/>
          </c:marker>
          <c:dPt>
            <c:idx val="20"/>
            <c:marker>
              <c:symbol val="triangle"/>
              <c:size val="10"/>
              <c:spPr>
                <a:solidFill>
                  <a:srgbClr val="00B0F0"/>
                </a:solidFill>
                <a:ln>
                  <a:solidFill>
                    <a:srgbClr val="00B0F0"/>
                  </a:solidFill>
                </a:ln>
              </c:spPr>
            </c:marker>
          </c:dPt>
          <c:val>
            <c:numRef>
              <c:f>Sheet1!$M$6:$M$56</c:f>
              <c:numCache>
                <c:formatCode>General</c:formatCode>
                <c:ptCount val="51"/>
                <c:pt idx="0">
                  <c:v>1.206999999999997</c:v>
                </c:pt>
                <c:pt idx="1">
                  <c:v>1.125999999999997</c:v>
                </c:pt>
                <c:pt idx="2">
                  <c:v>1.1060000000000001</c:v>
                </c:pt>
                <c:pt idx="3">
                  <c:v>1.0680000000000001</c:v>
                </c:pt>
                <c:pt idx="4">
                  <c:v>1.046</c:v>
                </c:pt>
                <c:pt idx="5">
                  <c:v>1.03</c:v>
                </c:pt>
                <c:pt idx="6">
                  <c:v>1.016</c:v>
                </c:pt>
                <c:pt idx="7">
                  <c:v>1.002999999999997</c:v>
                </c:pt>
                <c:pt idx="8">
                  <c:v>1.004999999999997</c:v>
                </c:pt>
                <c:pt idx="9">
                  <c:v>1.008999999999997</c:v>
                </c:pt>
                <c:pt idx="10">
                  <c:v>0.996</c:v>
                </c:pt>
                <c:pt idx="11">
                  <c:v>0.99399999999999999</c:v>
                </c:pt>
                <c:pt idx="12">
                  <c:v>0.98699999999999999</c:v>
                </c:pt>
                <c:pt idx="13">
                  <c:v>0.98599999999999999</c:v>
                </c:pt>
                <c:pt idx="14">
                  <c:v>0.97900000000000065</c:v>
                </c:pt>
                <c:pt idx="15">
                  <c:v>0.98799999999999999</c:v>
                </c:pt>
                <c:pt idx="16">
                  <c:v>0.98899999999999999</c:v>
                </c:pt>
                <c:pt idx="17">
                  <c:v>0.98799999999999999</c:v>
                </c:pt>
                <c:pt idx="18">
                  <c:v>0.98399999999999999</c:v>
                </c:pt>
                <c:pt idx="19">
                  <c:v>0.98</c:v>
                </c:pt>
                <c:pt idx="20">
                  <c:v>0.97800000000000065</c:v>
                </c:pt>
                <c:pt idx="21">
                  <c:v>0.98</c:v>
                </c:pt>
                <c:pt idx="22">
                  <c:v>0.98099999999999998</c:v>
                </c:pt>
                <c:pt idx="23">
                  <c:v>0.98399999999999999</c:v>
                </c:pt>
                <c:pt idx="24">
                  <c:v>0.98499999999999999</c:v>
                </c:pt>
                <c:pt idx="25">
                  <c:v>0.98299999999999998</c:v>
                </c:pt>
                <c:pt idx="26">
                  <c:v>0.98499999999999999</c:v>
                </c:pt>
                <c:pt idx="27">
                  <c:v>0.98299999999999998</c:v>
                </c:pt>
                <c:pt idx="28">
                  <c:v>0.98199999999999998</c:v>
                </c:pt>
                <c:pt idx="29">
                  <c:v>0.98</c:v>
                </c:pt>
                <c:pt idx="30">
                  <c:v>0.98099999999999998</c:v>
                </c:pt>
                <c:pt idx="31">
                  <c:v>0.98399999999999999</c:v>
                </c:pt>
                <c:pt idx="32">
                  <c:v>0.98499999999999999</c:v>
                </c:pt>
                <c:pt idx="33">
                  <c:v>0.98299999999999998</c:v>
                </c:pt>
                <c:pt idx="34">
                  <c:v>0.98099999999999998</c:v>
                </c:pt>
                <c:pt idx="35">
                  <c:v>0.98499999999999999</c:v>
                </c:pt>
                <c:pt idx="36">
                  <c:v>0.98699999999999999</c:v>
                </c:pt>
                <c:pt idx="37">
                  <c:v>0.98899999999999999</c:v>
                </c:pt>
                <c:pt idx="38">
                  <c:v>0.99199999999999999</c:v>
                </c:pt>
                <c:pt idx="39">
                  <c:v>0.99</c:v>
                </c:pt>
                <c:pt idx="40">
                  <c:v>0.99</c:v>
                </c:pt>
                <c:pt idx="41">
                  <c:v>0.98799999999999999</c:v>
                </c:pt>
                <c:pt idx="42">
                  <c:v>0.99</c:v>
                </c:pt>
                <c:pt idx="43">
                  <c:v>0.99099999999999999</c:v>
                </c:pt>
                <c:pt idx="44">
                  <c:v>0.99299999999999999</c:v>
                </c:pt>
                <c:pt idx="45">
                  <c:v>0.99299999999999999</c:v>
                </c:pt>
                <c:pt idx="46">
                  <c:v>0.99199999999999999</c:v>
                </c:pt>
                <c:pt idx="47">
                  <c:v>0.995</c:v>
                </c:pt>
                <c:pt idx="48">
                  <c:v>0.995</c:v>
                </c:pt>
                <c:pt idx="49">
                  <c:v>0.997</c:v>
                </c:pt>
                <c:pt idx="50">
                  <c:v>1</c:v>
                </c:pt>
              </c:numCache>
            </c:numRef>
          </c:val>
        </c:ser>
        <c:ser>
          <c:idx val="8"/>
          <c:order val="7"/>
          <c:tx>
            <c:strRef>
              <c:f>Sheet1!$N$5</c:f>
              <c:strCache>
                <c:ptCount val="1"/>
                <c:pt idx="0">
                  <c:v>108</c:v>
                </c:pt>
              </c:strCache>
            </c:strRef>
          </c:tx>
          <c:spPr>
            <a:ln>
              <a:solidFill>
                <a:schemeClr val="accent4">
                  <a:lumMod val="60000"/>
                  <a:lumOff val="40000"/>
                </a:schemeClr>
              </a:solidFill>
            </a:ln>
          </c:spPr>
          <c:marker>
            <c:symbol val="none"/>
          </c:marker>
          <c:dPt>
            <c:idx val="20"/>
            <c:marker>
              <c:symbol val="triangle"/>
              <c:size val="10"/>
            </c:marker>
          </c:dPt>
          <c:val>
            <c:numRef>
              <c:f>Sheet1!$N$6:$N$56</c:f>
              <c:numCache>
                <c:formatCode>General</c:formatCode>
                <c:ptCount val="51"/>
                <c:pt idx="0">
                  <c:v>1.218</c:v>
                </c:pt>
                <c:pt idx="1">
                  <c:v>1.181</c:v>
                </c:pt>
                <c:pt idx="2">
                  <c:v>1.129999999999997</c:v>
                </c:pt>
                <c:pt idx="3">
                  <c:v>1.101</c:v>
                </c:pt>
                <c:pt idx="4">
                  <c:v>1.071</c:v>
                </c:pt>
                <c:pt idx="5">
                  <c:v>1.0640000000000001</c:v>
                </c:pt>
                <c:pt idx="6">
                  <c:v>1.0489999999999973</c:v>
                </c:pt>
                <c:pt idx="7">
                  <c:v>1.040999999999997</c:v>
                </c:pt>
                <c:pt idx="8">
                  <c:v>1.036999999999997</c:v>
                </c:pt>
                <c:pt idx="9">
                  <c:v>1.046</c:v>
                </c:pt>
                <c:pt idx="10">
                  <c:v>1.024</c:v>
                </c:pt>
                <c:pt idx="11">
                  <c:v>1.028</c:v>
                </c:pt>
                <c:pt idx="12">
                  <c:v>1.016</c:v>
                </c:pt>
                <c:pt idx="13">
                  <c:v>1.01</c:v>
                </c:pt>
                <c:pt idx="14">
                  <c:v>0.996</c:v>
                </c:pt>
                <c:pt idx="15">
                  <c:v>1.002999999999997</c:v>
                </c:pt>
                <c:pt idx="16">
                  <c:v>1.006</c:v>
                </c:pt>
                <c:pt idx="17">
                  <c:v>0.999</c:v>
                </c:pt>
                <c:pt idx="18">
                  <c:v>0.996</c:v>
                </c:pt>
                <c:pt idx="19">
                  <c:v>0.99199999999999999</c:v>
                </c:pt>
                <c:pt idx="20">
                  <c:v>0.98899999999999999</c:v>
                </c:pt>
                <c:pt idx="21">
                  <c:v>0.99299999999999999</c:v>
                </c:pt>
                <c:pt idx="22">
                  <c:v>0.99399999999999999</c:v>
                </c:pt>
                <c:pt idx="23">
                  <c:v>0.99399999999999999</c:v>
                </c:pt>
                <c:pt idx="24">
                  <c:v>0.99199999999999999</c:v>
                </c:pt>
                <c:pt idx="25">
                  <c:v>0.99199999999999999</c:v>
                </c:pt>
                <c:pt idx="26">
                  <c:v>0.998</c:v>
                </c:pt>
                <c:pt idx="27">
                  <c:v>1</c:v>
                </c:pt>
                <c:pt idx="28">
                  <c:v>0.998</c:v>
                </c:pt>
                <c:pt idx="29">
                  <c:v>0.997</c:v>
                </c:pt>
                <c:pt idx="30">
                  <c:v>1.000999999999997</c:v>
                </c:pt>
                <c:pt idx="31">
                  <c:v>1</c:v>
                </c:pt>
                <c:pt idx="32">
                  <c:v>0.999</c:v>
                </c:pt>
                <c:pt idx="33">
                  <c:v>0.998</c:v>
                </c:pt>
                <c:pt idx="34">
                  <c:v>0.995</c:v>
                </c:pt>
                <c:pt idx="35">
                  <c:v>0.998</c:v>
                </c:pt>
                <c:pt idx="36">
                  <c:v>0.999</c:v>
                </c:pt>
                <c:pt idx="37">
                  <c:v>0.998</c:v>
                </c:pt>
                <c:pt idx="38">
                  <c:v>1.000999999999997</c:v>
                </c:pt>
                <c:pt idx="39">
                  <c:v>0.999</c:v>
                </c:pt>
                <c:pt idx="40">
                  <c:v>0.997</c:v>
                </c:pt>
                <c:pt idx="41">
                  <c:v>0.996</c:v>
                </c:pt>
                <c:pt idx="42">
                  <c:v>0.996</c:v>
                </c:pt>
                <c:pt idx="43">
                  <c:v>0.996</c:v>
                </c:pt>
                <c:pt idx="44">
                  <c:v>0.995</c:v>
                </c:pt>
                <c:pt idx="45">
                  <c:v>0.996</c:v>
                </c:pt>
                <c:pt idx="46">
                  <c:v>0.995</c:v>
                </c:pt>
                <c:pt idx="47">
                  <c:v>0.996</c:v>
                </c:pt>
                <c:pt idx="48">
                  <c:v>0.996</c:v>
                </c:pt>
                <c:pt idx="49">
                  <c:v>0.997</c:v>
                </c:pt>
                <c:pt idx="50">
                  <c:v>1</c:v>
                </c:pt>
              </c:numCache>
            </c:numRef>
          </c:val>
        </c:ser>
        <c:ser>
          <c:idx val="9"/>
          <c:order val="8"/>
          <c:tx>
            <c:strRef>
              <c:f>Sheet1!$O$5</c:f>
              <c:strCache>
                <c:ptCount val="1"/>
                <c:pt idx="0">
                  <c:v>120</c:v>
                </c:pt>
              </c:strCache>
            </c:strRef>
          </c:tx>
          <c:spPr>
            <a:ln>
              <a:solidFill>
                <a:srgbClr val="7030A0"/>
              </a:solidFill>
            </a:ln>
          </c:spPr>
          <c:marker>
            <c:symbol val="none"/>
          </c:marker>
          <c:dPt>
            <c:idx val="44"/>
            <c:marker>
              <c:symbol val="triangle"/>
              <c:size val="10"/>
              <c:spPr>
                <a:solidFill>
                  <a:srgbClr val="7030A0"/>
                </a:solidFill>
                <a:ln>
                  <a:solidFill>
                    <a:srgbClr val="7030A0"/>
                  </a:solidFill>
                </a:ln>
              </c:spPr>
            </c:marker>
          </c:dPt>
          <c:val>
            <c:numRef>
              <c:f>Sheet1!$O$6:$O$56</c:f>
              <c:numCache>
                <c:formatCode>General</c:formatCode>
                <c:ptCount val="51"/>
                <c:pt idx="0">
                  <c:v>1.200999999999997</c:v>
                </c:pt>
                <c:pt idx="1">
                  <c:v>1.109</c:v>
                </c:pt>
                <c:pt idx="2">
                  <c:v>1.0980000000000001</c:v>
                </c:pt>
                <c:pt idx="3">
                  <c:v>1.0840000000000001</c:v>
                </c:pt>
                <c:pt idx="4">
                  <c:v>1.0529999999999973</c:v>
                </c:pt>
                <c:pt idx="5">
                  <c:v>1.0640000000000001</c:v>
                </c:pt>
                <c:pt idx="6">
                  <c:v>1.040999999999997</c:v>
                </c:pt>
                <c:pt idx="7">
                  <c:v>1.0509999999999973</c:v>
                </c:pt>
                <c:pt idx="8">
                  <c:v>1.0660000000000001</c:v>
                </c:pt>
                <c:pt idx="9">
                  <c:v>1.079</c:v>
                </c:pt>
                <c:pt idx="10">
                  <c:v>1.0649999999999973</c:v>
                </c:pt>
                <c:pt idx="11">
                  <c:v>1.0669999999999973</c:v>
                </c:pt>
                <c:pt idx="12">
                  <c:v>1.052</c:v>
                </c:pt>
                <c:pt idx="13">
                  <c:v>1.042</c:v>
                </c:pt>
                <c:pt idx="14">
                  <c:v>1.026</c:v>
                </c:pt>
                <c:pt idx="15">
                  <c:v>1.032999999999997</c:v>
                </c:pt>
                <c:pt idx="16">
                  <c:v>1.032999999999997</c:v>
                </c:pt>
                <c:pt idx="17">
                  <c:v>1.030999999999997</c:v>
                </c:pt>
                <c:pt idx="18">
                  <c:v>1.026999999999997</c:v>
                </c:pt>
                <c:pt idx="19">
                  <c:v>1.022999999999997</c:v>
                </c:pt>
                <c:pt idx="20">
                  <c:v>1.016</c:v>
                </c:pt>
                <c:pt idx="21">
                  <c:v>1.016999999999997</c:v>
                </c:pt>
                <c:pt idx="22">
                  <c:v>1.016</c:v>
                </c:pt>
                <c:pt idx="23">
                  <c:v>1.022</c:v>
                </c:pt>
                <c:pt idx="24">
                  <c:v>1.016</c:v>
                </c:pt>
                <c:pt idx="25">
                  <c:v>1.010999999999997</c:v>
                </c:pt>
                <c:pt idx="26">
                  <c:v>1.014999999999997</c:v>
                </c:pt>
                <c:pt idx="27">
                  <c:v>1.014</c:v>
                </c:pt>
                <c:pt idx="28">
                  <c:v>1.008999999999997</c:v>
                </c:pt>
                <c:pt idx="29">
                  <c:v>1.01</c:v>
                </c:pt>
                <c:pt idx="30">
                  <c:v>1.01</c:v>
                </c:pt>
                <c:pt idx="31">
                  <c:v>1.006999999999997</c:v>
                </c:pt>
                <c:pt idx="32">
                  <c:v>1.002999999999997</c:v>
                </c:pt>
                <c:pt idx="33">
                  <c:v>1.000999999999997</c:v>
                </c:pt>
                <c:pt idx="34">
                  <c:v>0.998</c:v>
                </c:pt>
                <c:pt idx="35">
                  <c:v>0.998</c:v>
                </c:pt>
                <c:pt idx="36">
                  <c:v>1</c:v>
                </c:pt>
                <c:pt idx="37">
                  <c:v>1.000999999999997</c:v>
                </c:pt>
                <c:pt idx="38">
                  <c:v>1.002</c:v>
                </c:pt>
                <c:pt idx="39">
                  <c:v>0.998</c:v>
                </c:pt>
                <c:pt idx="40">
                  <c:v>0.996</c:v>
                </c:pt>
                <c:pt idx="41">
                  <c:v>0.99399999999999999</c:v>
                </c:pt>
                <c:pt idx="42">
                  <c:v>0.995</c:v>
                </c:pt>
                <c:pt idx="43">
                  <c:v>0.99399999999999999</c:v>
                </c:pt>
                <c:pt idx="44">
                  <c:v>0.99199999999999999</c:v>
                </c:pt>
                <c:pt idx="45">
                  <c:v>0.99199999999999999</c:v>
                </c:pt>
                <c:pt idx="46">
                  <c:v>0.99299999999999999</c:v>
                </c:pt>
                <c:pt idx="47">
                  <c:v>0.99399999999999999</c:v>
                </c:pt>
                <c:pt idx="48">
                  <c:v>0.995</c:v>
                </c:pt>
                <c:pt idx="49">
                  <c:v>0.997</c:v>
                </c:pt>
                <c:pt idx="50">
                  <c:v>1</c:v>
                </c:pt>
              </c:numCache>
            </c:numRef>
          </c:val>
        </c:ser>
        <c:marker val="1"/>
        <c:axId val="111065344"/>
        <c:axId val="111124480"/>
      </c:lineChart>
      <c:catAx>
        <c:axId val="111065344"/>
        <c:scaling>
          <c:orientation val="minMax"/>
        </c:scaling>
        <c:axPos val="b"/>
        <c:tickLblPos val="nextTo"/>
        <c:crossAx val="111124480"/>
        <c:crosses val="autoZero"/>
        <c:auto val="1"/>
        <c:lblAlgn val="ctr"/>
        <c:lblOffset val="100"/>
        <c:tickLblSkip val="5"/>
        <c:tickMarkSkip val="5"/>
      </c:catAx>
      <c:valAx>
        <c:axId val="111124480"/>
        <c:scaling>
          <c:orientation val="minMax"/>
          <c:max val="1.25"/>
          <c:min val="0.70000000000000062"/>
        </c:scaling>
        <c:axPos val="l"/>
        <c:majorGridlines/>
        <c:numFmt formatCode="General" sourceLinked="1"/>
        <c:tickLblPos val="nextTo"/>
        <c:crossAx val="111065344"/>
        <c:crosses val="autoZero"/>
        <c:crossBetween val="between"/>
        <c:majorUnit val="0.1"/>
        <c:minorUnit val="4.0000000000000022E-2"/>
      </c:valAx>
      <c:spPr>
        <a:ln>
          <a:noFill/>
        </a:ln>
      </c:spPr>
    </c:plotArea>
    <c:legend>
      <c:legendPos val="r"/>
      <c:layout/>
    </c:legend>
    <c:plotVisOnly val="1"/>
  </c:chart>
  <c:txPr>
    <a:bodyPr/>
    <a:lstStyle/>
    <a:p>
      <a:pPr>
        <a:defRPr sz="1600" b="1"/>
      </a:pPr>
      <a:endParaRPr lang="zh-CN"/>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plotArea>
      <c:layout>
        <c:manualLayout>
          <c:layoutTarget val="inner"/>
          <c:xMode val="edge"/>
          <c:yMode val="edge"/>
          <c:x val="0.11325896762904594"/>
          <c:y val="6.2708151064450282E-2"/>
          <c:w val="0.81416885389326332"/>
          <c:h val="0.78693715368912265"/>
        </c:manualLayout>
      </c:layout>
      <c:barChart>
        <c:barDir val="col"/>
        <c:grouping val="clustered"/>
        <c:ser>
          <c:idx val="0"/>
          <c:order val="0"/>
          <c:tx>
            <c:strRef>
              <c:f>Sheet1!$B$13</c:f>
              <c:strCache>
                <c:ptCount val="1"/>
                <c:pt idx="0">
                  <c:v>ECM</c:v>
                </c:pt>
              </c:strCache>
            </c:strRef>
          </c:tx>
          <c:spPr>
            <a:solidFill>
              <a:srgbClr val="FF0000"/>
            </a:solidFill>
          </c:spPr>
          <c:cat>
            <c:numRef>
              <c:f>Sheet1!$C$12:$M$12</c:f>
              <c:numCache>
                <c:formatCode>General</c:formatCode>
                <c:ptCount val="11"/>
                <c:pt idx="0">
                  <c:v>0</c:v>
                </c:pt>
                <c:pt idx="1">
                  <c:v>12</c:v>
                </c:pt>
                <c:pt idx="2">
                  <c:v>24</c:v>
                </c:pt>
                <c:pt idx="3">
                  <c:v>36</c:v>
                </c:pt>
                <c:pt idx="4">
                  <c:v>48</c:v>
                </c:pt>
                <c:pt idx="5">
                  <c:v>60</c:v>
                </c:pt>
                <c:pt idx="6">
                  <c:v>72</c:v>
                </c:pt>
                <c:pt idx="7">
                  <c:v>84</c:v>
                </c:pt>
                <c:pt idx="8">
                  <c:v>96</c:v>
                </c:pt>
                <c:pt idx="9">
                  <c:v>108</c:v>
                </c:pt>
                <c:pt idx="10">
                  <c:v>120</c:v>
                </c:pt>
              </c:numCache>
            </c:numRef>
          </c:cat>
          <c:val>
            <c:numRef>
              <c:f>Sheet1!$C$13:$M$13</c:f>
              <c:numCache>
                <c:formatCode>General</c:formatCode>
                <c:ptCount val="11"/>
                <c:pt idx="0">
                  <c:v>40.1</c:v>
                </c:pt>
                <c:pt idx="1">
                  <c:v>51.5</c:v>
                </c:pt>
                <c:pt idx="2">
                  <c:v>71.599999999999994</c:v>
                </c:pt>
                <c:pt idx="3">
                  <c:v>97.2</c:v>
                </c:pt>
                <c:pt idx="4">
                  <c:v>132</c:v>
                </c:pt>
                <c:pt idx="5">
                  <c:v>170.9</c:v>
                </c:pt>
                <c:pt idx="6">
                  <c:v>212.2</c:v>
                </c:pt>
                <c:pt idx="7">
                  <c:v>264.10000000000002</c:v>
                </c:pt>
                <c:pt idx="8">
                  <c:v>315.89999999999969</c:v>
                </c:pt>
                <c:pt idx="9">
                  <c:v>362.5</c:v>
                </c:pt>
                <c:pt idx="10">
                  <c:v>404</c:v>
                </c:pt>
              </c:numCache>
            </c:numRef>
          </c:val>
        </c:ser>
        <c:ser>
          <c:idx val="1"/>
          <c:order val="1"/>
          <c:tx>
            <c:strRef>
              <c:f>Sheet1!$B$14</c:f>
              <c:strCache>
                <c:ptCount val="1"/>
                <c:pt idx="0">
                  <c:v>ECD</c:v>
                </c:pt>
              </c:strCache>
            </c:strRef>
          </c:tx>
          <c:spPr>
            <a:solidFill>
              <a:srgbClr val="FFFF00"/>
            </a:solidFill>
          </c:spPr>
          <c:cat>
            <c:numRef>
              <c:f>Sheet1!$C$12:$M$12</c:f>
              <c:numCache>
                <c:formatCode>General</c:formatCode>
                <c:ptCount val="11"/>
                <c:pt idx="0">
                  <c:v>0</c:v>
                </c:pt>
                <c:pt idx="1">
                  <c:v>12</c:v>
                </c:pt>
                <c:pt idx="2">
                  <c:v>24</c:v>
                </c:pt>
                <c:pt idx="3">
                  <c:v>36</c:v>
                </c:pt>
                <c:pt idx="4">
                  <c:v>48</c:v>
                </c:pt>
                <c:pt idx="5">
                  <c:v>60</c:v>
                </c:pt>
                <c:pt idx="6">
                  <c:v>72</c:v>
                </c:pt>
                <c:pt idx="7">
                  <c:v>84</c:v>
                </c:pt>
                <c:pt idx="8">
                  <c:v>96</c:v>
                </c:pt>
                <c:pt idx="9">
                  <c:v>108</c:v>
                </c:pt>
                <c:pt idx="10">
                  <c:v>120</c:v>
                </c:pt>
              </c:numCache>
            </c:numRef>
          </c:cat>
          <c:val>
            <c:numRef>
              <c:f>Sheet1!$C$14:$M$14</c:f>
              <c:numCache>
                <c:formatCode>General</c:formatCode>
                <c:ptCount val="11"/>
                <c:pt idx="0">
                  <c:v>41</c:v>
                </c:pt>
                <c:pt idx="1">
                  <c:v>50.1</c:v>
                </c:pt>
                <c:pt idx="2">
                  <c:v>69</c:v>
                </c:pt>
                <c:pt idx="3">
                  <c:v>95.3</c:v>
                </c:pt>
                <c:pt idx="4">
                  <c:v>124.9</c:v>
                </c:pt>
                <c:pt idx="5">
                  <c:v>163.9</c:v>
                </c:pt>
                <c:pt idx="6">
                  <c:v>199.7</c:v>
                </c:pt>
                <c:pt idx="7">
                  <c:v>250.4</c:v>
                </c:pt>
                <c:pt idx="8">
                  <c:v>300.5</c:v>
                </c:pt>
                <c:pt idx="9">
                  <c:v>379.4</c:v>
                </c:pt>
                <c:pt idx="10">
                  <c:v>434.2</c:v>
                </c:pt>
              </c:numCache>
            </c:numRef>
          </c:val>
        </c:ser>
        <c:ser>
          <c:idx val="2"/>
          <c:order val="2"/>
          <c:tx>
            <c:strRef>
              <c:f>Sheet1!$B$15</c:f>
              <c:strCache>
                <c:ptCount val="1"/>
                <c:pt idx="0">
                  <c:v>OBEST</c:v>
                </c:pt>
              </c:strCache>
            </c:strRef>
          </c:tx>
          <c:spPr>
            <a:solidFill>
              <a:schemeClr val="tx1"/>
            </a:solidFill>
          </c:spPr>
          <c:cat>
            <c:numRef>
              <c:f>Sheet1!$C$12:$M$12</c:f>
              <c:numCache>
                <c:formatCode>General</c:formatCode>
                <c:ptCount val="11"/>
                <c:pt idx="0">
                  <c:v>0</c:v>
                </c:pt>
                <c:pt idx="1">
                  <c:v>12</c:v>
                </c:pt>
                <c:pt idx="2">
                  <c:v>24</c:v>
                </c:pt>
                <c:pt idx="3">
                  <c:v>36</c:v>
                </c:pt>
                <c:pt idx="4">
                  <c:v>48</c:v>
                </c:pt>
                <c:pt idx="5">
                  <c:v>60</c:v>
                </c:pt>
                <c:pt idx="6">
                  <c:v>72</c:v>
                </c:pt>
                <c:pt idx="7">
                  <c:v>84</c:v>
                </c:pt>
                <c:pt idx="8">
                  <c:v>96</c:v>
                </c:pt>
                <c:pt idx="9">
                  <c:v>108</c:v>
                </c:pt>
                <c:pt idx="10">
                  <c:v>120</c:v>
                </c:pt>
              </c:numCache>
            </c:numRef>
          </c:cat>
          <c:val>
            <c:numRef>
              <c:f>Sheet1!$C$15:$M$15</c:f>
              <c:numCache>
                <c:formatCode>General</c:formatCode>
                <c:ptCount val="11"/>
                <c:pt idx="0">
                  <c:v>39</c:v>
                </c:pt>
                <c:pt idx="1">
                  <c:v>28.1</c:v>
                </c:pt>
                <c:pt idx="2">
                  <c:v>57</c:v>
                </c:pt>
                <c:pt idx="3">
                  <c:v>84.4</c:v>
                </c:pt>
                <c:pt idx="4">
                  <c:v>116.9</c:v>
                </c:pt>
                <c:pt idx="5">
                  <c:v>157.9</c:v>
                </c:pt>
                <c:pt idx="6">
                  <c:v>203</c:v>
                </c:pt>
                <c:pt idx="7">
                  <c:v>255.6</c:v>
                </c:pt>
                <c:pt idx="8">
                  <c:v>311.39999999999969</c:v>
                </c:pt>
                <c:pt idx="9">
                  <c:v>364.2</c:v>
                </c:pt>
                <c:pt idx="10">
                  <c:v>421.3</c:v>
                </c:pt>
              </c:numCache>
            </c:numRef>
          </c:val>
        </c:ser>
        <c:axId val="110982656"/>
        <c:axId val="110984192"/>
      </c:barChart>
      <c:catAx>
        <c:axId val="110982656"/>
        <c:scaling>
          <c:orientation val="minMax"/>
        </c:scaling>
        <c:axPos val="b"/>
        <c:numFmt formatCode="General" sourceLinked="1"/>
        <c:tickLblPos val="nextTo"/>
        <c:crossAx val="110984192"/>
        <c:crosses val="autoZero"/>
        <c:auto val="1"/>
        <c:lblAlgn val="ctr"/>
        <c:lblOffset val="100"/>
      </c:catAx>
      <c:valAx>
        <c:axId val="110984192"/>
        <c:scaling>
          <c:orientation val="minMax"/>
        </c:scaling>
        <c:axPos val="l"/>
        <c:majorGridlines/>
        <c:numFmt formatCode="General" sourceLinked="1"/>
        <c:tickLblPos val="nextTo"/>
        <c:crossAx val="110982656"/>
        <c:crosses val="autoZero"/>
        <c:crossBetween val="between"/>
      </c:valAx>
      <c:spPr>
        <a:ln>
          <a:solidFill>
            <a:schemeClr val="tx1">
              <a:lumMod val="50000"/>
              <a:lumOff val="50000"/>
            </a:schemeClr>
          </a:solidFill>
        </a:ln>
      </c:spPr>
    </c:plotArea>
    <c:legend>
      <c:legendPos val="r"/>
      <c:layout>
        <c:manualLayout>
          <c:xMode val="edge"/>
          <c:yMode val="edge"/>
          <c:x val="0.17672497173516671"/>
          <c:y val="0.15102540046990703"/>
          <c:w val="0.1614610673665792"/>
          <c:h val="0.22686831092841536"/>
        </c:manualLayout>
      </c:layout>
    </c:legend>
    <c:plotVisOnly val="1"/>
  </c:chart>
  <c:txPr>
    <a:bodyPr/>
    <a:lstStyle/>
    <a:p>
      <a:pPr>
        <a:defRPr sz="1400" b="1"/>
      </a:pPr>
      <a:endParaRPr lang="zh-CN"/>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plotArea>
      <c:layout>
        <c:manualLayout>
          <c:layoutTarget val="inner"/>
          <c:xMode val="edge"/>
          <c:yMode val="edge"/>
          <c:x val="0.10808033687637952"/>
          <c:y val="5.2652908182395569E-2"/>
          <c:w val="0.80941208392688457"/>
          <c:h val="0.82110175003634744"/>
        </c:manualLayout>
      </c:layout>
      <c:barChart>
        <c:barDir val="col"/>
        <c:grouping val="clustered"/>
        <c:ser>
          <c:idx val="0"/>
          <c:order val="0"/>
          <c:tx>
            <c:strRef>
              <c:f>Sheet1!$B$11</c:f>
              <c:strCache>
                <c:ptCount val="1"/>
                <c:pt idx="0">
                  <c:v>ECM</c:v>
                </c:pt>
              </c:strCache>
            </c:strRef>
          </c:tx>
          <c:spPr>
            <a:solidFill>
              <a:srgbClr val="FF0000"/>
            </a:solidFill>
          </c:spPr>
          <c:cat>
            <c:numRef>
              <c:f>Sheet1!$C$10:$L$10</c:f>
              <c:numCache>
                <c:formatCode>General</c:formatCode>
                <c:ptCount val="10"/>
                <c:pt idx="0">
                  <c:v>0</c:v>
                </c:pt>
                <c:pt idx="1">
                  <c:v>12</c:v>
                </c:pt>
                <c:pt idx="2">
                  <c:v>24</c:v>
                </c:pt>
                <c:pt idx="3">
                  <c:v>36</c:v>
                </c:pt>
                <c:pt idx="4">
                  <c:v>48</c:v>
                </c:pt>
                <c:pt idx="5">
                  <c:v>60</c:v>
                </c:pt>
                <c:pt idx="6">
                  <c:v>72</c:v>
                </c:pt>
                <c:pt idx="7">
                  <c:v>84</c:v>
                </c:pt>
                <c:pt idx="8">
                  <c:v>96</c:v>
                </c:pt>
                <c:pt idx="9">
                  <c:v>108</c:v>
                </c:pt>
              </c:numCache>
            </c:numRef>
          </c:cat>
          <c:val>
            <c:numRef>
              <c:f>Sheet1!$C$11:$L$11</c:f>
              <c:numCache>
                <c:formatCode>General</c:formatCode>
                <c:ptCount val="10"/>
                <c:pt idx="0">
                  <c:v>50.5</c:v>
                </c:pt>
                <c:pt idx="1">
                  <c:v>72.599999999999994</c:v>
                </c:pt>
                <c:pt idx="2">
                  <c:v>96.8</c:v>
                </c:pt>
                <c:pt idx="3">
                  <c:v>124.2</c:v>
                </c:pt>
                <c:pt idx="4">
                  <c:v>157.4</c:v>
                </c:pt>
                <c:pt idx="5">
                  <c:v>194.2</c:v>
                </c:pt>
                <c:pt idx="6">
                  <c:v>240.2</c:v>
                </c:pt>
                <c:pt idx="7">
                  <c:v>297.60000000000002</c:v>
                </c:pt>
                <c:pt idx="8">
                  <c:v>359.6</c:v>
                </c:pt>
                <c:pt idx="9">
                  <c:v>420.3</c:v>
                </c:pt>
              </c:numCache>
            </c:numRef>
          </c:val>
        </c:ser>
        <c:ser>
          <c:idx val="1"/>
          <c:order val="1"/>
          <c:tx>
            <c:strRef>
              <c:f>Sheet1!$B$12</c:f>
              <c:strCache>
                <c:ptCount val="1"/>
                <c:pt idx="0">
                  <c:v>ECD</c:v>
                </c:pt>
              </c:strCache>
            </c:strRef>
          </c:tx>
          <c:spPr>
            <a:solidFill>
              <a:srgbClr val="FFFF00"/>
            </a:solidFill>
          </c:spPr>
          <c:cat>
            <c:numRef>
              <c:f>Sheet1!$C$10:$L$10</c:f>
              <c:numCache>
                <c:formatCode>General</c:formatCode>
                <c:ptCount val="10"/>
                <c:pt idx="0">
                  <c:v>0</c:v>
                </c:pt>
                <c:pt idx="1">
                  <c:v>12</c:v>
                </c:pt>
                <c:pt idx="2">
                  <c:v>24</c:v>
                </c:pt>
                <c:pt idx="3">
                  <c:v>36</c:v>
                </c:pt>
                <c:pt idx="4">
                  <c:v>48</c:v>
                </c:pt>
                <c:pt idx="5">
                  <c:v>60</c:v>
                </c:pt>
                <c:pt idx="6">
                  <c:v>72</c:v>
                </c:pt>
                <c:pt idx="7">
                  <c:v>84</c:v>
                </c:pt>
                <c:pt idx="8">
                  <c:v>96</c:v>
                </c:pt>
                <c:pt idx="9">
                  <c:v>108</c:v>
                </c:pt>
              </c:numCache>
            </c:numRef>
          </c:cat>
          <c:val>
            <c:numRef>
              <c:f>Sheet1!$C$12:$L$12</c:f>
              <c:numCache>
                <c:formatCode>General</c:formatCode>
                <c:ptCount val="10"/>
                <c:pt idx="0">
                  <c:v>49.5</c:v>
                </c:pt>
                <c:pt idx="1">
                  <c:v>69.8</c:v>
                </c:pt>
                <c:pt idx="2">
                  <c:v>92.6</c:v>
                </c:pt>
                <c:pt idx="3">
                  <c:v>118.6</c:v>
                </c:pt>
                <c:pt idx="4">
                  <c:v>155.1</c:v>
                </c:pt>
                <c:pt idx="5">
                  <c:v>190.9</c:v>
                </c:pt>
                <c:pt idx="6">
                  <c:v>233.7</c:v>
                </c:pt>
                <c:pt idx="7">
                  <c:v>292.2</c:v>
                </c:pt>
                <c:pt idx="8">
                  <c:v>372</c:v>
                </c:pt>
                <c:pt idx="9">
                  <c:v>437.9</c:v>
                </c:pt>
              </c:numCache>
            </c:numRef>
          </c:val>
        </c:ser>
        <c:ser>
          <c:idx val="2"/>
          <c:order val="2"/>
          <c:tx>
            <c:strRef>
              <c:f>Sheet1!$B$13</c:f>
              <c:strCache>
                <c:ptCount val="1"/>
                <c:pt idx="0">
                  <c:v>OBEST</c:v>
                </c:pt>
              </c:strCache>
            </c:strRef>
          </c:tx>
          <c:spPr>
            <a:solidFill>
              <a:schemeClr val="tx1"/>
            </a:solidFill>
          </c:spPr>
          <c:cat>
            <c:numRef>
              <c:f>Sheet1!$C$10:$L$10</c:f>
              <c:numCache>
                <c:formatCode>General</c:formatCode>
                <c:ptCount val="10"/>
                <c:pt idx="0">
                  <c:v>0</c:v>
                </c:pt>
                <c:pt idx="1">
                  <c:v>12</c:v>
                </c:pt>
                <c:pt idx="2">
                  <c:v>24</c:v>
                </c:pt>
                <c:pt idx="3">
                  <c:v>36</c:v>
                </c:pt>
                <c:pt idx="4">
                  <c:v>48</c:v>
                </c:pt>
                <c:pt idx="5">
                  <c:v>60</c:v>
                </c:pt>
                <c:pt idx="6">
                  <c:v>72</c:v>
                </c:pt>
                <c:pt idx="7">
                  <c:v>84</c:v>
                </c:pt>
                <c:pt idx="8">
                  <c:v>96</c:v>
                </c:pt>
                <c:pt idx="9">
                  <c:v>108</c:v>
                </c:pt>
              </c:numCache>
            </c:numRef>
          </c:cat>
          <c:val>
            <c:numRef>
              <c:f>Sheet1!$C$13:$L$13</c:f>
              <c:numCache>
                <c:formatCode>General</c:formatCode>
                <c:ptCount val="10"/>
                <c:pt idx="0">
                  <c:v>28.9</c:v>
                </c:pt>
                <c:pt idx="1">
                  <c:v>61.8</c:v>
                </c:pt>
                <c:pt idx="2">
                  <c:v>89.1</c:v>
                </c:pt>
                <c:pt idx="3">
                  <c:v>117.9</c:v>
                </c:pt>
                <c:pt idx="4">
                  <c:v>150.80000000000001</c:v>
                </c:pt>
                <c:pt idx="5">
                  <c:v>189</c:v>
                </c:pt>
                <c:pt idx="6">
                  <c:v>231.3</c:v>
                </c:pt>
                <c:pt idx="7">
                  <c:v>282.8</c:v>
                </c:pt>
                <c:pt idx="8">
                  <c:v>337.3</c:v>
                </c:pt>
                <c:pt idx="9">
                  <c:v>392.7</c:v>
                </c:pt>
              </c:numCache>
            </c:numRef>
          </c:val>
        </c:ser>
        <c:axId val="111211264"/>
        <c:axId val="111212800"/>
      </c:barChart>
      <c:catAx>
        <c:axId val="111211264"/>
        <c:scaling>
          <c:orientation val="minMax"/>
        </c:scaling>
        <c:axPos val="b"/>
        <c:numFmt formatCode="General" sourceLinked="1"/>
        <c:tickLblPos val="nextTo"/>
        <c:crossAx val="111212800"/>
        <c:crosses val="autoZero"/>
        <c:auto val="1"/>
        <c:lblAlgn val="ctr"/>
        <c:lblOffset val="100"/>
      </c:catAx>
      <c:valAx>
        <c:axId val="111212800"/>
        <c:scaling>
          <c:orientation val="minMax"/>
        </c:scaling>
        <c:axPos val="l"/>
        <c:majorGridlines/>
        <c:numFmt formatCode="General" sourceLinked="1"/>
        <c:tickLblPos val="nextTo"/>
        <c:crossAx val="111211264"/>
        <c:crosses val="autoZero"/>
        <c:crossBetween val="between"/>
      </c:valAx>
      <c:spPr>
        <a:ln>
          <a:solidFill>
            <a:schemeClr val="tx1">
              <a:lumMod val="50000"/>
              <a:lumOff val="50000"/>
            </a:schemeClr>
          </a:solidFill>
        </a:ln>
      </c:spPr>
    </c:plotArea>
    <c:legend>
      <c:legendPos val="r"/>
      <c:layout>
        <c:manualLayout>
          <c:xMode val="edge"/>
          <c:yMode val="edge"/>
          <c:x val="0.17262827236058687"/>
          <c:y val="0.12146369458919676"/>
          <c:w val="0.15407815573749195"/>
          <c:h val="0.26727669245426033"/>
        </c:manualLayout>
      </c:layout>
    </c:legend>
    <c:plotVisOnly val="1"/>
    <c:dispBlanksAs val="gap"/>
  </c:chart>
  <c:txPr>
    <a:bodyPr/>
    <a:lstStyle/>
    <a:p>
      <a:pPr>
        <a:defRPr sz="1400" b="1"/>
      </a:pPr>
      <a:endParaRPr lang="zh-CN"/>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plotArea>
      <c:layout>
        <c:manualLayout>
          <c:layoutTarget val="inner"/>
          <c:xMode val="edge"/>
          <c:yMode val="edge"/>
          <c:x val="8.6233191204770979E-2"/>
          <c:y val="4.1270793322145186E-2"/>
          <c:w val="0.83650596880010497"/>
          <c:h val="0.8597746457922727"/>
        </c:manualLayout>
      </c:layout>
      <c:barChart>
        <c:barDir val="col"/>
        <c:grouping val="clustered"/>
        <c:ser>
          <c:idx val="0"/>
          <c:order val="0"/>
          <c:tx>
            <c:strRef>
              <c:f>Sheet1!$B$16</c:f>
              <c:strCache>
                <c:ptCount val="1"/>
                <c:pt idx="0">
                  <c:v>ECM</c:v>
                </c:pt>
              </c:strCache>
            </c:strRef>
          </c:tx>
          <c:spPr>
            <a:solidFill>
              <a:srgbClr val="FF0000"/>
            </a:solidFill>
          </c:spPr>
          <c:cat>
            <c:numRef>
              <c:f>Sheet1!$C$15:$M$15</c:f>
              <c:numCache>
                <c:formatCode>General</c:formatCode>
                <c:ptCount val="11"/>
                <c:pt idx="0">
                  <c:v>0</c:v>
                </c:pt>
                <c:pt idx="1">
                  <c:v>12</c:v>
                </c:pt>
                <c:pt idx="2">
                  <c:v>24</c:v>
                </c:pt>
                <c:pt idx="3">
                  <c:v>36</c:v>
                </c:pt>
                <c:pt idx="4">
                  <c:v>48</c:v>
                </c:pt>
                <c:pt idx="5">
                  <c:v>60</c:v>
                </c:pt>
                <c:pt idx="6">
                  <c:v>72</c:v>
                </c:pt>
                <c:pt idx="7">
                  <c:v>84</c:v>
                </c:pt>
                <c:pt idx="8">
                  <c:v>96</c:v>
                </c:pt>
                <c:pt idx="9">
                  <c:v>108</c:v>
                </c:pt>
                <c:pt idx="10">
                  <c:v>120</c:v>
                </c:pt>
              </c:numCache>
            </c:numRef>
          </c:cat>
          <c:val>
            <c:numRef>
              <c:f>Sheet1!$C$16:$M$16</c:f>
              <c:numCache>
                <c:formatCode>General</c:formatCode>
                <c:ptCount val="11"/>
                <c:pt idx="0">
                  <c:v>39.5</c:v>
                </c:pt>
                <c:pt idx="1">
                  <c:v>52.4</c:v>
                </c:pt>
                <c:pt idx="2">
                  <c:v>74.5</c:v>
                </c:pt>
                <c:pt idx="3">
                  <c:v>97.2</c:v>
                </c:pt>
                <c:pt idx="4">
                  <c:v>124.9</c:v>
                </c:pt>
                <c:pt idx="5">
                  <c:v>158.19999999999999</c:v>
                </c:pt>
                <c:pt idx="6">
                  <c:v>196.9</c:v>
                </c:pt>
                <c:pt idx="7">
                  <c:v>238.8</c:v>
                </c:pt>
                <c:pt idx="8">
                  <c:v>288.60000000000002</c:v>
                </c:pt>
                <c:pt idx="9">
                  <c:v>344.6</c:v>
                </c:pt>
                <c:pt idx="10">
                  <c:v>409.8</c:v>
                </c:pt>
              </c:numCache>
            </c:numRef>
          </c:val>
        </c:ser>
        <c:ser>
          <c:idx val="1"/>
          <c:order val="1"/>
          <c:tx>
            <c:strRef>
              <c:f>Sheet1!$B$17</c:f>
              <c:strCache>
                <c:ptCount val="1"/>
                <c:pt idx="0">
                  <c:v>ECD</c:v>
                </c:pt>
              </c:strCache>
            </c:strRef>
          </c:tx>
          <c:spPr>
            <a:solidFill>
              <a:srgbClr val="FFFF00"/>
            </a:solidFill>
          </c:spPr>
          <c:cat>
            <c:numRef>
              <c:f>Sheet1!$C$15:$M$15</c:f>
              <c:numCache>
                <c:formatCode>General</c:formatCode>
                <c:ptCount val="11"/>
                <c:pt idx="0">
                  <c:v>0</c:v>
                </c:pt>
                <c:pt idx="1">
                  <c:v>12</c:v>
                </c:pt>
                <c:pt idx="2">
                  <c:v>24</c:v>
                </c:pt>
                <c:pt idx="3">
                  <c:v>36</c:v>
                </c:pt>
                <c:pt idx="4">
                  <c:v>48</c:v>
                </c:pt>
                <c:pt idx="5">
                  <c:v>60</c:v>
                </c:pt>
                <c:pt idx="6">
                  <c:v>72</c:v>
                </c:pt>
                <c:pt idx="7">
                  <c:v>84</c:v>
                </c:pt>
                <c:pt idx="8">
                  <c:v>96</c:v>
                </c:pt>
                <c:pt idx="9">
                  <c:v>108</c:v>
                </c:pt>
                <c:pt idx="10">
                  <c:v>120</c:v>
                </c:pt>
              </c:numCache>
            </c:numRef>
          </c:cat>
          <c:val>
            <c:numRef>
              <c:f>Sheet1!$C$17:$M$17</c:f>
              <c:numCache>
                <c:formatCode>General</c:formatCode>
                <c:ptCount val="11"/>
                <c:pt idx="0">
                  <c:v>40.4</c:v>
                </c:pt>
                <c:pt idx="1">
                  <c:v>52.3</c:v>
                </c:pt>
                <c:pt idx="2">
                  <c:v>72.599999999999994</c:v>
                </c:pt>
                <c:pt idx="3">
                  <c:v>93.8</c:v>
                </c:pt>
                <c:pt idx="4">
                  <c:v>120.1</c:v>
                </c:pt>
                <c:pt idx="5">
                  <c:v>155.69999999999999</c:v>
                </c:pt>
                <c:pt idx="6">
                  <c:v>194.5</c:v>
                </c:pt>
                <c:pt idx="7">
                  <c:v>235.8</c:v>
                </c:pt>
                <c:pt idx="8">
                  <c:v>290</c:v>
                </c:pt>
                <c:pt idx="9">
                  <c:v>358.7</c:v>
                </c:pt>
                <c:pt idx="10">
                  <c:v>435</c:v>
                </c:pt>
              </c:numCache>
            </c:numRef>
          </c:val>
        </c:ser>
        <c:ser>
          <c:idx val="2"/>
          <c:order val="2"/>
          <c:tx>
            <c:strRef>
              <c:f>Sheet1!$B$18</c:f>
              <c:strCache>
                <c:ptCount val="1"/>
                <c:pt idx="0">
                  <c:v>NCEPM</c:v>
                </c:pt>
              </c:strCache>
            </c:strRef>
          </c:tx>
          <c:spPr>
            <a:solidFill>
              <a:srgbClr val="3333FF"/>
            </a:solidFill>
          </c:spPr>
          <c:cat>
            <c:numRef>
              <c:f>Sheet1!$C$15:$M$15</c:f>
              <c:numCache>
                <c:formatCode>General</c:formatCode>
                <c:ptCount val="11"/>
                <c:pt idx="0">
                  <c:v>0</c:v>
                </c:pt>
                <c:pt idx="1">
                  <c:v>12</c:v>
                </c:pt>
                <c:pt idx="2">
                  <c:v>24</c:v>
                </c:pt>
                <c:pt idx="3">
                  <c:v>36</c:v>
                </c:pt>
                <c:pt idx="4">
                  <c:v>48</c:v>
                </c:pt>
                <c:pt idx="5">
                  <c:v>60</c:v>
                </c:pt>
                <c:pt idx="6">
                  <c:v>72</c:v>
                </c:pt>
                <c:pt idx="7">
                  <c:v>84</c:v>
                </c:pt>
                <c:pt idx="8">
                  <c:v>96</c:v>
                </c:pt>
                <c:pt idx="9">
                  <c:v>108</c:v>
                </c:pt>
                <c:pt idx="10">
                  <c:v>120</c:v>
                </c:pt>
              </c:numCache>
            </c:numRef>
          </c:cat>
          <c:val>
            <c:numRef>
              <c:f>Sheet1!$C$18:$M$18</c:f>
              <c:numCache>
                <c:formatCode>General</c:formatCode>
                <c:ptCount val="11"/>
                <c:pt idx="0">
                  <c:v>33.200000000000003</c:v>
                </c:pt>
                <c:pt idx="1">
                  <c:v>52.3</c:v>
                </c:pt>
                <c:pt idx="2">
                  <c:v>74.099999999999994</c:v>
                </c:pt>
                <c:pt idx="3">
                  <c:v>96.9</c:v>
                </c:pt>
                <c:pt idx="4">
                  <c:v>126</c:v>
                </c:pt>
                <c:pt idx="5">
                  <c:v>163.5</c:v>
                </c:pt>
                <c:pt idx="6">
                  <c:v>200.3</c:v>
                </c:pt>
                <c:pt idx="7">
                  <c:v>230.2</c:v>
                </c:pt>
                <c:pt idx="8">
                  <c:v>263.5</c:v>
                </c:pt>
                <c:pt idx="9">
                  <c:v>309.2</c:v>
                </c:pt>
                <c:pt idx="10">
                  <c:v>383.6</c:v>
                </c:pt>
              </c:numCache>
            </c:numRef>
          </c:val>
        </c:ser>
        <c:ser>
          <c:idx val="3"/>
          <c:order val="3"/>
          <c:tx>
            <c:strRef>
              <c:f>Sheet1!$B$19</c:f>
              <c:strCache>
                <c:ptCount val="1"/>
                <c:pt idx="0">
                  <c:v>NCEPD</c:v>
                </c:pt>
              </c:strCache>
            </c:strRef>
          </c:tx>
          <c:spPr>
            <a:solidFill>
              <a:srgbClr val="0BE52F"/>
            </a:solidFill>
          </c:spPr>
          <c:cat>
            <c:numRef>
              <c:f>Sheet1!$C$15:$M$15</c:f>
              <c:numCache>
                <c:formatCode>General</c:formatCode>
                <c:ptCount val="11"/>
                <c:pt idx="0">
                  <c:v>0</c:v>
                </c:pt>
                <c:pt idx="1">
                  <c:v>12</c:v>
                </c:pt>
                <c:pt idx="2">
                  <c:v>24</c:v>
                </c:pt>
                <c:pt idx="3">
                  <c:v>36</c:v>
                </c:pt>
                <c:pt idx="4">
                  <c:v>48</c:v>
                </c:pt>
                <c:pt idx="5">
                  <c:v>60</c:v>
                </c:pt>
                <c:pt idx="6">
                  <c:v>72</c:v>
                </c:pt>
                <c:pt idx="7">
                  <c:v>84</c:v>
                </c:pt>
                <c:pt idx="8">
                  <c:v>96</c:v>
                </c:pt>
                <c:pt idx="9">
                  <c:v>108</c:v>
                </c:pt>
                <c:pt idx="10">
                  <c:v>120</c:v>
                </c:pt>
              </c:numCache>
            </c:numRef>
          </c:cat>
          <c:val>
            <c:numRef>
              <c:f>Sheet1!$C$19:$M$19</c:f>
              <c:numCache>
                <c:formatCode>General</c:formatCode>
                <c:ptCount val="11"/>
                <c:pt idx="0">
                  <c:v>31</c:v>
                </c:pt>
                <c:pt idx="1">
                  <c:v>53.1</c:v>
                </c:pt>
                <c:pt idx="2">
                  <c:v>74.3</c:v>
                </c:pt>
                <c:pt idx="3">
                  <c:v>97.1</c:v>
                </c:pt>
                <c:pt idx="4">
                  <c:v>126</c:v>
                </c:pt>
                <c:pt idx="5">
                  <c:v>161.5</c:v>
                </c:pt>
                <c:pt idx="6">
                  <c:v>200.5</c:v>
                </c:pt>
                <c:pt idx="7">
                  <c:v>236.5</c:v>
                </c:pt>
                <c:pt idx="8">
                  <c:v>272.7</c:v>
                </c:pt>
                <c:pt idx="9">
                  <c:v>324.2</c:v>
                </c:pt>
                <c:pt idx="10">
                  <c:v>400</c:v>
                </c:pt>
              </c:numCache>
            </c:numRef>
          </c:val>
        </c:ser>
        <c:ser>
          <c:idx val="4"/>
          <c:order val="4"/>
          <c:tx>
            <c:strRef>
              <c:f>Sheet1!$B$20</c:f>
              <c:strCache>
                <c:ptCount val="1"/>
                <c:pt idx="0">
                  <c:v>SUPERM</c:v>
                </c:pt>
              </c:strCache>
            </c:strRef>
          </c:tx>
          <c:spPr>
            <a:solidFill>
              <a:srgbClr val="F715E7"/>
            </a:solidFill>
          </c:spPr>
          <c:cat>
            <c:numRef>
              <c:f>Sheet1!$C$15:$M$15</c:f>
              <c:numCache>
                <c:formatCode>General</c:formatCode>
                <c:ptCount val="11"/>
                <c:pt idx="0">
                  <c:v>0</c:v>
                </c:pt>
                <c:pt idx="1">
                  <c:v>12</c:v>
                </c:pt>
                <c:pt idx="2">
                  <c:v>24</c:v>
                </c:pt>
                <c:pt idx="3">
                  <c:v>36</c:v>
                </c:pt>
                <c:pt idx="4">
                  <c:v>48</c:v>
                </c:pt>
                <c:pt idx="5">
                  <c:v>60</c:v>
                </c:pt>
                <c:pt idx="6">
                  <c:v>72</c:v>
                </c:pt>
                <c:pt idx="7">
                  <c:v>84</c:v>
                </c:pt>
                <c:pt idx="8">
                  <c:v>96</c:v>
                </c:pt>
                <c:pt idx="9">
                  <c:v>108</c:v>
                </c:pt>
                <c:pt idx="10">
                  <c:v>120</c:v>
                </c:pt>
              </c:numCache>
            </c:numRef>
          </c:cat>
          <c:val>
            <c:numRef>
              <c:f>Sheet1!$C$20:$M$20</c:f>
              <c:numCache>
                <c:formatCode>General</c:formatCode>
                <c:ptCount val="11"/>
                <c:pt idx="0">
                  <c:v>32.6</c:v>
                </c:pt>
                <c:pt idx="1">
                  <c:v>32.300000000000004</c:v>
                </c:pt>
                <c:pt idx="2">
                  <c:v>59</c:v>
                </c:pt>
                <c:pt idx="3">
                  <c:v>82.4</c:v>
                </c:pt>
                <c:pt idx="4">
                  <c:v>110.9</c:v>
                </c:pt>
                <c:pt idx="5">
                  <c:v>144.80000000000001</c:v>
                </c:pt>
                <c:pt idx="6">
                  <c:v>182</c:v>
                </c:pt>
                <c:pt idx="7">
                  <c:v>221.5</c:v>
                </c:pt>
                <c:pt idx="8">
                  <c:v>261.5</c:v>
                </c:pt>
                <c:pt idx="9">
                  <c:v>301.2</c:v>
                </c:pt>
                <c:pt idx="10">
                  <c:v>360.2</c:v>
                </c:pt>
              </c:numCache>
            </c:numRef>
          </c:val>
        </c:ser>
        <c:axId val="111445120"/>
        <c:axId val="111446656"/>
      </c:barChart>
      <c:catAx>
        <c:axId val="111445120"/>
        <c:scaling>
          <c:orientation val="minMax"/>
        </c:scaling>
        <c:axPos val="b"/>
        <c:numFmt formatCode="General" sourceLinked="1"/>
        <c:tickLblPos val="nextTo"/>
        <c:crossAx val="111446656"/>
        <c:crosses val="autoZero"/>
        <c:auto val="1"/>
        <c:lblAlgn val="ctr"/>
        <c:lblOffset val="100"/>
      </c:catAx>
      <c:valAx>
        <c:axId val="111446656"/>
        <c:scaling>
          <c:orientation val="minMax"/>
        </c:scaling>
        <c:axPos val="l"/>
        <c:majorGridlines/>
        <c:numFmt formatCode="General" sourceLinked="1"/>
        <c:tickLblPos val="nextTo"/>
        <c:crossAx val="111445120"/>
        <c:crosses val="autoZero"/>
        <c:crossBetween val="between"/>
      </c:valAx>
      <c:spPr>
        <a:ln>
          <a:solidFill>
            <a:schemeClr val="tx1">
              <a:lumMod val="50000"/>
              <a:lumOff val="50000"/>
            </a:schemeClr>
          </a:solidFill>
        </a:ln>
      </c:spPr>
    </c:plotArea>
    <c:legend>
      <c:legendPos val="r"/>
      <c:layout>
        <c:manualLayout>
          <c:xMode val="edge"/>
          <c:yMode val="edge"/>
          <c:x val="0.19096912983614062"/>
          <c:y val="0.11822518866487307"/>
          <c:w val="0.15128381992548742"/>
          <c:h val="0.36744635751738502"/>
        </c:manualLayout>
      </c:layout>
    </c:legend>
    <c:plotVisOnly val="1"/>
  </c:chart>
  <c:txPr>
    <a:bodyPr/>
    <a:lstStyle/>
    <a:p>
      <a:pPr>
        <a:defRPr sz="1400" b="1"/>
      </a:pPr>
      <a:endParaRPr lang="zh-CN"/>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zh-CN"/>
  <c:chart>
    <c:plotArea>
      <c:layout>
        <c:manualLayout>
          <c:layoutTarget val="inner"/>
          <c:xMode val="edge"/>
          <c:yMode val="edge"/>
          <c:x val="0.12036574125508712"/>
          <c:y val="5.1400554097404488E-2"/>
          <c:w val="0.83924664234838264"/>
          <c:h val="0.8326195683872849"/>
        </c:manualLayout>
      </c:layout>
      <c:barChart>
        <c:barDir val="col"/>
        <c:grouping val="clustered"/>
        <c:ser>
          <c:idx val="0"/>
          <c:order val="0"/>
          <c:tx>
            <c:strRef>
              <c:f>Sheet1!$B$22</c:f>
              <c:strCache>
                <c:ptCount val="1"/>
                <c:pt idx="0">
                  <c:v>OBEST20</c:v>
                </c:pt>
              </c:strCache>
            </c:strRef>
          </c:tx>
          <c:spPr>
            <a:solidFill>
              <a:schemeClr val="tx1"/>
            </a:solidFill>
          </c:spPr>
          <c:cat>
            <c:numRef>
              <c:f>Sheet1!$C$21:$M$21</c:f>
              <c:numCache>
                <c:formatCode>General</c:formatCode>
                <c:ptCount val="11"/>
                <c:pt idx="0">
                  <c:v>0</c:v>
                </c:pt>
                <c:pt idx="1">
                  <c:v>12</c:v>
                </c:pt>
                <c:pt idx="2">
                  <c:v>24</c:v>
                </c:pt>
                <c:pt idx="3">
                  <c:v>36</c:v>
                </c:pt>
                <c:pt idx="4">
                  <c:v>48</c:v>
                </c:pt>
                <c:pt idx="5">
                  <c:v>60</c:v>
                </c:pt>
                <c:pt idx="6">
                  <c:v>72</c:v>
                </c:pt>
                <c:pt idx="7">
                  <c:v>84</c:v>
                </c:pt>
                <c:pt idx="8">
                  <c:v>96</c:v>
                </c:pt>
                <c:pt idx="9">
                  <c:v>108</c:v>
                </c:pt>
                <c:pt idx="10">
                  <c:v>120</c:v>
                </c:pt>
              </c:numCache>
            </c:numRef>
          </c:cat>
          <c:val>
            <c:numRef>
              <c:f>Sheet1!$C$22:$M$22</c:f>
              <c:numCache>
                <c:formatCode>General</c:formatCode>
                <c:ptCount val="11"/>
                <c:pt idx="0">
                  <c:v>39.9</c:v>
                </c:pt>
                <c:pt idx="1">
                  <c:v>32.4</c:v>
                </c:pt>
                <c:pt idx="2">
                  <c:v>60.7</c:v>
                </c:pt>
                <c:pt idx="3">
                  <c:v>88.1</c:v>
                </c:pt>
                <c:pt idx="4">
                  <c:v>116.8</c:v>
                </c:pt>
                <c:pt idx="5">
                  <c:v>149.30000000000001</c:v>
                </c:pt>
                <c:pt idx="6">
                  <c:v>185</c:v>
                </c:pt>
                <c:pt idx="7">
                  <c:v>231.5</c:v>
                </c:pt>
                <c:pt idx="8">
                  <c:v>278.39999999999969</c:v>
                </c:pt>
                <c:pt idx="9">
                  <c:v>326.10000000000002</c:v>
                </c:pt>
                <c:pt idx="10">
                  <c:v>381.4</c:v>
                </c:pt>
              </c:numCache>
            </c:numRef>
          </c:val>
        </c:ser>
        <c:ser>
          <c:idx val="1"/>
          <c:order val="1"/>
          <c:tx>
            <c:strRef>
              <c:f>Sheet1!$B$23</c:f>
              <c:strCache>
                <c:ptCount val="1"/>
                <c:pt idx="0">
                  <c:v>00+12</c:v>
                </c:pt>
              </c:strCache>
            </c:strRef>
          </c:tx>
          <c:spPr>
            <a:solidFill>
              <a:srgbClr val="00B0F0"/>
            </a:solidFill>
          </c:spPr>
          <c:cat>
            <c:numRef>
              <c:f>Sheet1!$C$21:$M$21</c:f>
              <c:numCache>
                <c:formatCode>General</c:formatCode>
                <c:ptCount val="11"/>
                <c:pt idx="0">
                  <c:v>0</c:v>
                </c:pt>
                <c:pt idx="1">
                  <c:v>12</c:v>
                </c:pt>
                <c:pt idx="2">
                  <c:v>24</c:v>
                </c:pt>
                <c:pt idx="3">
                  <c:v>36</c:v>
                </c:pt>
                <c:pt idx="4">
                  <c:v>48</c:v>
                </c:pt>
                <c:pt idx="5">
                  <c:v>60</c:v>
                </c:pt>
                <c:pt idx="6">
                  <c:v>72</c:v>
                </c:pt>
                <c:pt idx="7">
                  <c:v>84</c:v>
                </c:pt>
                <c:pt idx="8">
                  <c:v>96</c:v>
                </c:pt>
                <c:pt idx="9">
                  <c:v>108</c:v>
                </c:pt>
                <c:pt idx="10">
                  <c:v>120</c:v>
                </c:pt>
              </c:numCache>
            </c:numRef>
          </c:cat>
          <c:val>
            <c:numRef>
              <c:f>Sheet1!$C$23:$M$23</c:f>
              <c:numCache>
                <c:formatCode>General</c:formatCode>
                <c:ptCount val="11"/>
                <c:pt idx="0">
                  <c:v>36.6</c:v>
                </c:pt>
                <c:pt idx="1">
                  <c:v>33.200000000000003</c:v>
                </c:pt>
                <c:pt idx="2">
                  <c:v>61.3</c:v>
                </c:pt>
                <c:pt idx="3">
                  <c:v>88.2</c:v>
                </c:pt>
                <c:pt idx="4">
                  <c:v>116.3</c:v>
                </c:pt>
                <c:pt idx="5">
                  <c:v>149.5</c:v>
                </c:pt>
                <c:pt idx="6">
                  <c:v>186.6</c:v>
                </c:pt>
                <c:pt idx="7">
                  <c:v>231</c:v>
                </c:pt>
                <c:pt idx="8">
                  <c:v>279.39999999999969</c:v>
                </c:pt>
                <c:pt idx="9">
                  <c:v>325.10000000000002</c:v>
                </c:pt>
                <c:pt idx="10">
                  <c:v>381.9</c:v>
                </c:pt>
              </c:numCache>
            </c:numRef>
          </c:val>
        </c:ser>
        <c:ser>
          <c:idx val="2"/>
          <c:order val="2"/>
          <c:tx>
            <c:strRef>
              <c:f>Sheet1!$B$24</c:f>
              <c:strCache>
                <c:ptCount val="1"/>
                <c:pt idx="0">
                  <c:v>LAF25</c:v>
                </c:pt>
              </c:strCache>
            </c:strRef>
          </c:tx>
          <c:spPr>
            <a:solidFill>
              <a:schemeClr val="accent6">
                <a:lumMod val="75000"/>
              </a:schemeClr>
            </a:solidFill>
          </c:spPr>
          <c:cat>
            <c:numRef>
              <c:f>Sheet1!$C$21:$M$21</c:f>
              <c:numCache>
                <c:formatCode>General</c:formatCode>
                <c:ptCount val="11"/>
                <c:pt idx="0">
                  <c:v>0</c:v>
                </c:pt>
                <c:pt idx="1">
                  <c:v>12</c:v>
                </c:pt>
                <c:pt idx="2">
                  <c:v>24</c:v>
                </c:pt>
                <c:pt idx="3">
                  <c:v>36</c:v>
                </c:pt>
                <c:pt idx="4">
                  <c:v>48</c:v>
                </c:pt>
                <c:pt idx="5">
                  <c:v>60</c:v>
                </c:pt>
                <c:pt idx="6">
                  <c:v>72</c:v>
                </c:pt>
                <c:pt idx="7">
                  <c:v>84</c:v>
                </c:pt>
                <c:pt idx="8">
                  <c:v>96</c:v>
                </c:pt>
                <c:pt idx="9">
                  <c:v>108</c:v>
                </c:pt>
                <c:pt idx="10">
                  <c:v>120</c:v>
                </c:pt>
              </c:numCache>
            </c:numRef>
          </c:cat>
          <c:val>
            <c:numRef>
              <c:f>Sheet1!$C$24:$M$24</c:f>
              <c:numCache>
                <c:formatCode>General</c:formatCode>
                <c:ptCount val="11"/>
                <c:pt idx="0">
                  <c:v>38.1</c:v>
                </c:pt>
                <c:pt idx="1">
                  <c:v>26.3</c:v>
                </c:pt>
                <c:pt idx="2">
                  <c:v>57.2</c:v>
                </c:pt>
                <c:pt idx="3">
                  <c:v>85.2</c:v>
                </c:pt>
                <c:pt idx="4">
                  <c:v>116.6</c:v>
                </c:pt>
                <c:pt idx="5">
                  <c:v>150.30000000000001</c:v>
                </c:pt>
                <c:pt idx="6">
                  <c:v>188.5</c:v>
                </c:pt>
                <c:pt idx="7">
                  <c:v>234.2</c:v>
                </c:pt>
                <c:pt idx="8">
                  <c:v>277.10000000000002</c:v>
                </c:pt>
                <c:pt idx="9">
                  <c:v>327.5</c:v>
                </c:pt>
              </c:numCache>
            </c:numRef>
          </c:val>
        </c:ser>
        <c:axId val="111459328"/>
        <c:axId val="111293184"/>
      </c:barChart>
      <c:catAx>
        <c:axId val="111459328"/>
        <c:scaling>
          <c:orientation val="minMax"/>
        </c:scaling>
        <c:axPos val="b"/>
        <c:numFmt formatCode="General" sourceLinked="1"/>
        <c:tickLblPos val="nextTo"/>
        <c:crossAx val="111293184"/>
        <c:crosses val="autoZero"/>
        <c:auto val="1"/>
        <c:lblAlgn val="ctr"/>
        <c:lblOffset val="100"/>
      </c:catAx>
      <c:valAx>
        <c:axId val="111293184"/>
        <c:scaling>
          <c:orientation val="minMax"/>
        </c:scaling>
        <c:axPos val="l"/>
        <c:majorGridlines/>
        <c:title>
          <c:tx>
            <c:rich>
              <a:bodyPr rot="-5400000" vert="horz"/>
              <a:lstStyle/>
              <a:p>
                <a:pPr>
                  <a:defRPr/>
                </a:pPr>
                <a:r>
                  <a:rPr lang="en-US" altLang="zh-CN" dirty="0" smtClean="0"/>
                  <a:t>KM</a:t>
                </a:r>
                <a:endParaRPr lang="zh-CN" altLang="en-US" dirty="0"/>
              </a:p>
            </c:rich>
          </c:tx>
          <c:layout/>
        </c:title>
        <c:numFmt formatCode="General" sourceLinked="1"/>
        <c:tickLblPos val="nextTo"/>
        <c:crossAx val="111459328"/>
        <c:crosses val="autoZero"/>
        <c:crossBetween val="between"/>
      </c:valAx>
      <c:spPr>
        <a:ln>
          <a:solidFill>
            <a:sysClr val="windowText" lastClr="000000">
              <a:lumMod val="50000"/>
              <a:lumOff val="50000"/>
            </a:sysClr>
          </a:solidFill>
        </a:ln>
      </c:spPr>
    </c:plotArea>
    <c:legend>
      <c:legendPos val="r"/>
      <c:layout>
        <c:manualLayout>
          <c:xMode val="edge"/>
          <c:yMode val="edge"/>
          <c:x val="0.16516797900262473"/>
          <c:y val="0.14313466025080188"/>
          <c:w val="0.20276662292213474"/>
          <c:h val="0.31831911636045629"/>
        </c:manualLayout>
      </c:layout>
    </c:legend>
    <c:plotVisOnly val="1"/>
  </c:chart>
  <c:txPr>
    <a:bodyPr/>
    <a:lstStyle/>
    <a:p>
      <a:pPr>
        <a:defRPr sz="1400" b="1"/>
      </a:pPr>
      <a:endParaRPr lang="zh-CN"/>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zh-CN"/>
  <c:chart>
    <c:plotArea>
      <c:layout>
        <c:manualLayout>
          <c:layoutTarget val="inner"/>
          <c:xMode val="edge"/>
          <c:yMode val="edge"/>
          <c:x val="0.15217178589220295"/>
          <c:y val="5.1400554097404488E-2"/>
          <c:w val="0.80313503305004763"/>
          <c:h val="0.8326195683872849"/>
        </c:manualLayout>
      </c:layout>
      <c:barChart>
        <c:barDir val="col"/>
        <c:grouping val="clustered"/>
        <c:ser>
          <c:idx val="0"/>
          <c:order val="0"/>
          <c:tx>
            <c:strRef>
              <c:f>Sheet3!$C$4</c:f>
              <c:strCache>
                <c:ptCount val="1"/>
                <c:pt idx="0">
                  <c:v>EC-OBEST20</c:v>
                </c:pt>
              </c:strCache>
            </c:strRef>
          </c:tx>
          <c:spPr>
            <a:solidFill>
              <a:schemeClr val="tx1"/>
            </a:solidFill>
          </c:spPr>
          <c:cat>
            <c:numRef>
              <c:f>Sheet3!$D$3:$N$3</c:f>
              <c:numCache>
                <c:formatCode>General</c:formatCode>
                <c:ptCount val="11"/>
                <c:pt idx="0">
                  <c:v>0</c:v>
                </c:pt>
                <c:pt idx="1">
                  <c:v>12</c:v>
                </c:pt>
                <c:pt idx="2">
                  <c:v>24</c:v>
                </c:pt>
                <c:pt idx="3">
                  <c:v>36</c:v>
                </c:pt>
                <c:pt idx="4">
                  <c:v>48</c:v>
                </c:pt>
                <c:pt idx="5">
                  <c:v>60</c:v>
                </c:pt>
                <c:pt idx="6">
                  <c:v>72</c:v>
                </c:pt>
                <c:pt idx="7">
                  <c:v>84</c:v>
                </c:pt>
                <c:pt idx="8">
                  <c:v>96</c:v>
                </c:pt>
                <c:pt idx="9">
                  <c:v>108</c:v>
                </c:pt>
                <c:pt idx="10">
                  <c:v>120</c:v>
                </c:pt>
              </c:numCache>
            </c:numRef>
          </c:cat>
          <c:val>
            <c:numRef>
              <c:f>Sheet3!$D$4:$N$4</c:f>
              <c:numCache>
                <c:formatCode>General</c:formatCode>
                <c:ptCount val="11"/>
                <c:pt idx="0">
                  <c:v>31.8</c:v>
                </c:pt>
                <c:pt idx="1">
                  <c:v>30.8</c:v>
                </c:pt>
                <c:pt idx="2">
                  <c:v>60.3</c:v>
                </c:pt>
                <c:pt idx="3">
                  <c:v>87</c:v>
                </c:pt>
                <c:pt idx="4">
                  <c:v>116.2</c:v>
                </c:pt>
                <c:pt idx="5">
                  <c:v>150.19999999999999</c:v>
                </c:pt>
                <c:pt idx="6">
                  <c:v>188.8</c:v>
                </c:pt>
                <c:pt idx="7">
                  <c:v>234.7</c:v>
                </c:pt>
                <c:pt idx="8">
                  <c:v>277.3</c:v>
                </c:pt>
                <c:pt idx="9">
                  <c:v>330.5</c:v>
                </c:pt>
                <c:pt idx="10">
                  <c:v>390</c:v>
                </c:pt>
              </c:numCache>
            </c:numRef>
          </c:val>
        </c:ser>
        <c:ser>
          <c:idx val="1"/>
          <c:order val="1"/>
          <c:tx>
            <c:strRef>
              <c:f>Sheet3!$C$5</c:f>
              <c:strCache>
                <c:ptCount val="1"/>
                <c:pt idx="0">
                  <c:v>SUPER-OBSET28</c:v>
                </c:pt>
              </c:strCache>
            </c:strRef>
          </c:tx>
          <c:spPr>
            <a:solidFill>
              <a:srgbClr val="FF66CC"/>
            </a:solidFill>
          </c:spPr>
          <c:cat>
            <c:numRef>
              <c:f>Sheet3!$D$3:$N$3</c:f>
              <c:numCache>
                <c:formatCode>General</c:formatCode>
                <c:ptCount val="11"/>
                <c:pt idx="0">
                  <c:v>0</c:v>
                </c:pt>
                <c:pt idx="1">
                  <c:v>12</c:v>
                </c:pt>
                <c:pt idx="2">
                  <c:v>24</c:v>
                </c:pt>
                <c:pt idx="3">
                  <c:v>36</c:v>
                </c:pt>
                <c:pt idx="4">
                  <c:v>48</c:v>
                </c:pt>
                <c:pt idx="5">
                  <c:v>60</c:v>
                </c:pt>
                <c:pt idx="6">
                  <c:v>72</c:v>
                </c:pt>
                <c:pt idx="7">
                  <c:v>84</c:v>
                </c:pt>
                <c:pt idx="8">
                  <c:v>96</c:v>
                </c:pt>
                <c:pt idx="9">
                  <c:v>108</c:v>
                </c:pt>
                <c:pt idx="10">
                  <c:v>120</c:v>
                </c:pt>
              </c:numCache>
            </c:numRef>
          </c:cat>
          <c:val>
            <c:numRef>
              <c:f>Sheet3!$D$5:$N$5</c:f>
              <c:numCache>
                <c:formatCode>General</c:formatCode>
                <c:ptCount val="11"/>
                <c:pt idx="0">
                  <c:v>33.1</c:v>
                </c:pt>
                <c:pt idx="1">
                  <c:v>25.3</c:v>
                </c:pt>
                <c:pt idx="2">
                  <c:v>54.6</c:v>
                </c:pt>
                <c:pt idx="3">
                  <c:v>79.099999999999994</c:v>
                </c:pt>
                <c:pt idx="4">
                  <c:v>107.8</c:v>
                </c:pt>
                <c:pt idx="5">
                  <c:v>141.5</c:v>
                </c:pt>
                <c:pt idx="6">
                  <c:v>178.6</c:v>
                </c:pt>
                <c:pt idx="7">
                  <c:v>218.9</c:v>
                </c:pt>
                <c:pt idx="8">
                  <c:v>254.2</c:v>
                </c:pt>
                <c:pt idx="9">
                  <c:v>294.89999999999969</c:v>
                </c:pt>
                <c:pt idx="10">
                  <c:v>352.3</c:v>
                </c:pt>
              </c:numCache>
            </c:numRef>
          </c:val>
        </c:ser>
        <c:axId val="111338624"/>
        <c:axId val="111340160"/>
      </c:barChart>
      <c:catAx>
        <c:axId val="111338624"/>
        <c:scaling>
          <c:orientation val="minMax"/>
        </c:scaling>
        <c:axPos val="b"/>
        <c:numFmt formatCode="General" sourceLinked="1"/>
        <c:tickLblPos val="nextTo"/>
        <c:crossAx val="111340160"/>
        <c:crosses val="autoZero"/>
        <c:auto val="1"/>
        <c:lblAlgn val="ctr"/>
        <c:lblOffset val="100"/>
      </c:catAx>
      <c:valAx>
        <c:axId val="111340160"/>
        <c:scaling>
          <c:orientation val="minMax"/>
        </c:scaling>
        <c:axPos val="l"/>
        <c:majorGridlines/>
        <c:title>
          <c:tx>
            <c:rich>
              <a:bodyPr rot="-5400000" vert="horz"/>
              <a:lstStyle/>
              <a:p>
                <a:pPr>
                  <a:defRPr/>
                </a:pPr>
                <a:r>
                  <a:rPr lang="en-US" altLang="zh-CN"/>
                  <a:t>KM</a:t>
                </a:r>
                <a:endParaRPr lang="zh-CN" altLang="en-US"/>
              </a:p>
            </c:rich>
          </c:tx>
          <c:layout/>
        </c:title>
        <c:numFmt formatCode="General" sourceLinked="1"/>
        <c:tickLblPos val="nextTo"/>
        <c:crossAx val="111338624"/>
        <c:crosses val="autoZero"/>
        <c:crossBetween val="between"/>
      </c:valAx>
      <c:spPr>
        <a:ln>
          <a:solidFill>
            <a:sysClr val="windowText" lastClr="000000">
              <a:lumMod val="50000"/>
              <a:lumOff val="50000"/>
            </a:sysClr>
          </a:solidFill>
        </a:ln>
      </c:spPr>
    </c:plotArea>
    <c:legend>
      <c:legendPos val="r"/>
      <c:layout>
        <c:manualLayout>
          <c:xMode val="edge"/>
          <c:yMode val="edge"/>
          <c:x val="0.2195706593253145"/>
          <c:y val="0.13387540099154269"/>
          <c:w val="0.21806607035310391"/>
          <c:h val="0.21221274424030356"/>
        </c:manualLayout>
      </c:layout>
    </c:legend>
    <c:plotVisOnly val="1"/>
  </c:chart>
  <c:txPr>
    <a:bodyPr/>
    <a:lstStyle/>
    <a:p>
      <a:pPr>
        <a:defRPr sz="1400" b="1"/>
      </a:pPr>
      <a:endParaRPr lang="zh-CN"/>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0.39474</cdr:x>
      <cdr:y>0.64139</cdr:y>
    </cdr:from>
    <cdr:to>
      <cdr:x>0.46491</cdr:x>
      <cdr:y>0.73642</cdr:y>
    </cdr:to>
    <cdr:sp macro="" textlink="">
      <cdr:nvSpPr>
        <cdr:cNvPr id="2" name="TextBox 1"/>
        <cdr:cNvSpPr txBox="1"/>
      </cdr:nvSpPr>
      <cdr:spPr>
        <a:xfrm xmlns:a="http://schemas.openxmlformats.org/drawingml/2006/main">
          <a:off x="3240360" y="1944216"/>
          <a:ext cx="576064"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zh-CN" sz="1400" b="1" dirty="0" smtClean="0"/>
            <a:t>9%</a:t>
          </a:r>
          <a:endParaRPr lang="zh-CN" altLang="en-US" sz="14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B034BC14-F874-4CDD-95C0-1E38184BAB87}" type="datetimeFigureOut">
              <a:rPr lang="zh-CN" altLang="en-US"/>
              <a:pPr>
                <a:defRPr/>
              </a:pPr>
              <a:t>2014/12/11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B81E6CB6-8D13-4BA9-9738-7B4151CEA6C6}" type="slidenum">
              <a:rPr lang="zh-CN" altLang="en-US"/>
              <a:pPr>
                <a:defRPr/>
              </a:pPr>
              <a:t>‹#›</a:t>
            </a:fld>
            <a:endParaRPr lang="zh-CN" altLang="en-US"/>
          </a:p>
        </p:txBody>
      </p:sp>
    </p:spTree>
    <p:extLst>
      <p:ext uri="{BB962C8B-B14F-4D97-AF65-F5344CB8AC3E}">
        <p14:creationId xmlns:p14="http://schemas.microsoft.com/office/powerpoint/2010/main" xmlns="" val="18940792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9699"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smtClean="0"/>
          </a:p>
        </p:txBody>
      </p:sp>
      <p:sp>
        <p:nvSpPr>
          <p:cNvPr id="29700"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pPr fontAlgn="base">
              <a:spcBef>
                <a:spcPct val="0"/>
              </a:spcBef>
              <a:spcAft>
                <a:spcPct val="0"/>
              </a:spcAft>
            </a:pPr>
            <a:fld id="{62571FBD-42FB-4585-A6C9-149E4F154A1D}" type="slidenum">
              <a:rPr lang="zh-CN" altLang="en-US"/>
              <a:pPr fontAlgn="base">
                <a:spcBef>
                  <a:spcPct val="0"/>
                </a:spcBef>
                <a:spcAft>
                  <a:spcPct val="0"/>
                </a:spcAft>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1"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dirty="0" smtClean="0"/>
          </a:p>
        </p:txBody>
      </p:sp>
      <p:sp>
        <p:nvSpPr>
          <p:cNvPr id="37892"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pPr fontAlgn="base">
              <a:spcBef>
                <a:spcPct val="0"/>
              </a:spcBef>
              <a:spcAft>
                <a:spcPct val="0"/>
              </a:spcAft>
            </a:pPr>
            <a:fld id="{3F2AFDF0-EA89-4D9B-B4CF-4865AA17B502}" type="slidenum">
              <a:rPr lang="zh-CN" altLang="en-US"/>
              <a:pPr fontAlgn="base">
                <a:spcBef>
                  <a:spcPct val="0"/>
                </a:spcBef>
                <a:spcAft>
                  <a:spcPct val="0"/>
                </a:spcAft>
              </a:pPr>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8915"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dirty="0" smtClean="0"/>
          </a:p>
        </p:txBody>
      </p:sp>
      <p:sp>
        <p:nvSpPr>
          <p:cNvPr id="38916"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pPr fontAlgn="base">
              <a:spcBef>
                <a:spcPct val="0"/>
              </a:spcBef>
              <a:spcAft>
                <a:spcPct val="0"/>
              </a:spcAft>
            </a:pPr>
            <a:fld id="{76AC3FB9-C89A-4272-B83C-6124B782DEBF}" type="slidenum">
              <a:rPr lang="zh-CN" altLang="en-US"/>
              <a:pPr fontAlgn="base">
                <a:spcBef>
                  <a:spcPct val="0"/>
                </a:spcBef>
                <a:spcAft>
                  <a:spcPct val="0"/>
                </a:spcAft>
              </a:pPr>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5059"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zh-CN" dirty="0" smtClean="0"/>
              <a:t>The percentage of the samples in which NCEP error is larger than EC error ranges from 50% to 60%.</a:t>
            </a:r>
            <a:endParaRPr lang="zh-CN" altLang="en-US" dirty="0" smtClean="0"/>
          </a:p>
        </p:txBody>
      </p:sp>
      <p:sp>
        <p:nvSpPr>
          <p:cNvPr id="45060"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pPr fontAlgn="base">
              <a:spcBef>
                <a:spcPct val="0"/>
              </a:spcBef>
              <a:spcAft>
                <a:spcPct val="0"/>
              </a:spcAft>
            </a:pPr>
            <a:fld id="{8D899AB0-1972-424E-9138-C69A45EC64A3}" type="slidenum">
              <a:rPr lang="zh-CN" altLang="en-US"/>
              <a:pPr fontAlgn="base">
                <a:spcBef>
                  <a:spcPct val="0"/>
                </a:spcBef>
                <a:spcAft>
                  <a:spcPct val="0"/>
                </a:spcAft>
              </a:pPr>
              <a:t>13</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r>
              <a:rPr lang="zh-CN" altLang="en-US" dirty="0" smtClean="0"/>
              <a:t>从两个模式的误差对比图来看，</a:t>
            </a:r>
            <a:r>
              <a:rPr lang="en-US" altLang="zh-CN" dirty="0" smtClean="0"/>
              <a:t>EC-EPS</a:t>
            </a:r>
            <a:r>
              <a:rPr lang="zh-CN" altLang="en-US" dirty="0" smtClean="0"/>
              <a:t>在</a:t>
            </a:r>
            <a:r>
              <a:rPr lang="en-US" altLang="zh-CN" dirty="0" smtClean="0"/>
              <a:t>72</a:t>
            </a:r>
            <a:r>
              <a:rPr lang="zh-CN" altLang="en-US" dirty="0" smtClean="0"/>
              <a:t>小时之前的短时效预报较</a:t>
            </a:r>
            <a:r>
              <a:rPr lang="en-US" altLang="zh-CN" dirty="0" smtClean="0"/>
              <a:t>NCEP</a:t>
            </a:r>
            <a:r>
              <a:rPr lang="zh-CN" altLang="en-US" dirty="0" smtClean="0"/>
              <a:t>好，而</a:t>
            </a:r>
            <a:r>
              <a:rPr lang="en-US" altLang="zh-CN" dirty="0" smtClean="0"/>
              <a:t>84-120</a:t>
            </a:r>
            <a:r>
              <a:rPr lang="zh-CN" altLang="en-US" dirty="0" smtClean="0"/>
              <a:t>小时的长时效预报，</a:t>
            </a:r>
            <a:r>
              <a:rPr lang="en-US" altLang="zh-CN" dirty="0" smtClean="0"/>
              <a:t>NCEP</a:t>
            </a:r>
            <a:r>
              <a:rPr lang="zh-CN" altLang="en-US" dirty="0" smtClean="0"/>
              <a:t>则逐渐优于</a:t>
            </a:r>
            <a:r>
              <a:rPr lang="en-US" altLang="zh-CN" dirty="0" smtClean="0"/>
              <a:t>EC</a:t>
            </a:r>
            <a:r>
              <a:rPr lang="zh-CN" altLang="en-US" dirty="0" smtClean="0"/>
              <a:t>。当两个模式组成超级集合之后，即使在没有应用</a:t>
            </a:r>
            <a:r>
              <a:rPr lang="en-US" altLang="zh-CN" dirty="0" smtClean="0"/>
              <a:t>OBEST</a:t>
            </a:r>
            <a:r>
              <a:rPr lang="zh-CN" altLang="en-US" dirty="0" smtClean="0"/>
              <a:t>的方法挑选成员的时候，较任意单个模式，超级集合的误差在所有预报时效（</a:t>
            </a:r>
            <a:r>
              <a:rPr lang="en-US" altLang="zh-CN" dirty="0" smtClean="0"/>
              <a:t>lead time</a:t>
            </a:r>
            <a:r>
              <a:rPr lang="zh-CN" altLang="en-US" dirty="0" smtClean="0"/>
              <a:t>）都处于领先地位。</a:t>
            </a:r>
            <a:endParaRPr lang="zh-CN" altLang="en-US" dirty="0"/>
          </a:p>
        </p:txBody>
      </p:sp>
      <p:sp>
        <p:nvSpPr>
          <p:cNvPr id="4" name="灯片编号占位符 3"/>
          <p:cNvSpPr>
            <a:spLocks noGrp="1"/>
          </p:cNvSpPr>
          <p:nvPr>
            <p:ph type="sldNum" sz="quarter" idx="10"/>
          </p:nvPr>
        </p:nvSpPr>
        <p:spPr/>
        <p:txBody>
          <a:bodyPr/>
          <a:lstStyle/>
          <a:p>
            <a:pPr>
              <a:defRPr/>
            </a:pPr>
            <a:fld id="{B81E6CB6-8D13-4BA9-9738-7B4151CEA6C6}" type="slidenum">
              <a:rPr lang="zh-CN" altLang="en-US" smtClean="0"/>
              <a:pPr>
                <a:defRPr/>
              </a:pPr>
              <a:t>14</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zh-CN" sz="1200" b="0" kern="1200" dirty="0" smtClean="0">
                <a:solidFill>
                  <a:schemeClr val="tx1"/>
                </a:solidFill>
                <a:latin typeface="+mn-lt"/>
                <a:ea typeface="+mn-ea"/>
                <a:cs typeface="+mn-cs"/>
              </a:rPr>
              <a:t>An analysis of CDF of errors is also carried out. As can be seen from Figure 11,before 72h lead time, the</a:t>
            </a:r>
            <a:r>
              <a:rPr lang="en-US" altLang="zh-CN" sz="1200" b="0" kern="1200" baseline="0" dirty="0" smtClean="0">
                <a:solidFill>
                  <a:schemeClr val="tx1"/>
                </a:solidFill>
                <a:latin typeface="+mn-lt"/>
                <a:ea typeface="+mn-ea"/>
                <a:cs typeface="+mn-cs"/>
              </a:rPr>
              <a:t> performance of </a:t>
            </a:r>
            <a:r>
              <a:rPr lang="en-US" altLang="zh-CN" sz="1200" b="0" kern="1200" dirty="0" smtClean="0">
                <a:solidFill>
                  <a:schemeClr val="tx1"/>
                </a:solidFill>
                <a:latin typeface="+mn-lt"/>
                <a:ea typeface="+mn-ea"/>
                <a:cs typeface="+mn-cs"/>
              </a:rPr>
              <a:t>OBEST is the best.</a:t>
            </a:r>
            <a:r>
              <a:rPr lang="en-US" altLang="zh-CN" sz="1200" b="0" kern="1200" baseline="0" dirty="0" smtClean="0">
                <a:solidFill>
                  <a:schemeClr val="tx1"/>
                </a:solidFill>
                <a:latin typeface="+mn-lt"/>
                <a:ea typeface="+mn-ea"/>
                <a:cs typeface="+mn-cs"/>
              </a:rPr>
              <a:t> For long lead time, OBEST errors are comparable to other models. That means our t</a:t>
            </a:r>
            <a:r>
              <a:rPr lang="en-US" altLang="zh-CN" sz="1200" b="0" dirty="0" smtClean="0"/>
              <a:t>raining method is effective, and training memory can be kept up to 72h. </a:t>
            </a:r>
            <a:r>
              <a:rPr lang="en-US" altLang="zh-CN" sz="1200" b="0" kern="1200" baseline="0" dirty="0" smtClean="0">
                <a:solidFill>
                  <a:schemeClr val="tx1"/>
                </a:solidFill>
                <a:latin typeface="+mn-lt"/>
                <a:ea typeface="+mn-ea"/>
                <a:cs typeface="+mn-cs"/>
              </a:rPr>
              <a:t>In addition, we found that in most cases, the members with outliers were not selected as good members, especially in long lead time. E</a:t>
            </a:r>
            <a:r>
              <a:rPr lang="en-US" altLang="zh-CN" sz="1200" b="0" dirty="0" smtClean="0"/>
              <a:t>xcluding outliers helps to reduce the errors in OBEST.</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altLang="zh-CN" sz="1200" dirty="0" smtClean="0"/>
          </a:p>
        </p:txBody>
      </p:sp>
      <p:sp>
        <p:nvSpPr>
          <p:cNvPr id="4" name="灯片编号占位符 3"/>
          <p:cNvSpPr>
            <a:spLocks noGrp="1"/>
          </p:cNvSpPr>
          <p:nvPr>
            <p:ph type="sldNum" sz="quarter" idx="10"/>
          </p:nvPr>
        </p:nvSpPr>
        <p:spPr/>
        <p:txBody>
          <a:bodyPr/>
          <a:lstStyle/>
          <a:p>
            <a:pPr>
              <a:defRPr/>
            </a:pPr>
            <a:fld id="{B81E6CB6-8D13-4BA9-9738-7B4151CEA6C6}" type="slidenum">
              <a:rPr lang="zh-CN" altLang="en-US" smtClean="0"/>
              <a:pPr>
                <a:defRPr/>
              </a:pPr>
              <a:t>16</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sz="1200" b="0" kern="1200" dirty="0" smtClean="0">
                <a:solidFill>
                  <a:schemeClr val="tx1"/>
                </a:solidFill>
                <a:latin typeface="+mn-lt"/>
                <a:ea typeface="+mn-ea"/>
                <a:cs typeface="+mn-cs"/>
              </a:rPr>
              <a:t>An example with and without NCEP-EPS data is given in Fig 12. In the left plot, we can see that OBEST track is better than ECM but still very different from the best track. When we introduce the NCEP-EPS data, SUPERMEAN is better than ECMEAN and OBEST is more accurate than SUPERMEAN. Especially, some members forecast in NCEP are very close to the best-track. So, the application of Super-ensemble not only improves the forecast skill, but communicates more uncertainty information to forecasters and decision makers.</a:t>
            </a:r>
            <a:endParaRPr lang="zh-CN" altLang="en-US" b="0" dirty="0"/>
          </a:p>
        </p:txBody>
      </p:sp>
      <p:sp>
        <p:nvSpPr>
          <p:cNvPr id="4" name="灯片编号占位符 3"/>
          <p:cNvSpPr>
            <a:spLocks noGrp="1"/>
          </p:cNvSpPr>
          <p:nvPr>
            <p:ph type="sldNum" sz="quarter" idx="10"/>
          </p:nvPr>
        </p:nvSpPr>
        <p:spPr/>
        <p:txBody>
          <a:bodyPr/>
          <a:lstStyle/>
          <a:p>
            <a:pPr>
              <a:defRPr/>
            </a:pPr>
            <a:fld id="{B81E6CB6-8D13-4BA9-9738-7B4151CEA6C6}" type="slidenum">
              <a:rPr lang="zh-CN" altLang="en-US" smtClean="0"/>
              <a:pPr>
                <a:defRPr/>
              </a:pPr>
              <a:t>17</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fontScale="77500" lnSpcReduction="20000"/>
          </a:bodyPr>
          <a:lstStyle/>
          <a:p>
            <a:endParaRPr lang="zh-CN" altLang="en-US" dirty="0"/>
          </a:p>
        </p:txBody>
      </p:sp>
      <p:sp>
        <p:nvSpPr>
          <p:cNvPr id="4" name="灯片编号占位符 3"/>
          <p:cNvSpPr>
            <a:spLocks noGrp="1"/>
          </p:cNvSpPr>
          <p:nvPr>
            <p:ph type="sldNum" sz="quarter" idx="10"/>
          </p:nvPr>
        </p:nvSpPr>
        <p:spPr/>
        <p:txBody>
          <a:bodyPr/>
          <a:lstStyle/>
          <a:p>
            <a:pPr>
              <a:defRPr/>
            </a:pPr>
            <a:fld id="{B81E6CB6-8D13-4BA9-9738-7B4151CEA6C6}" type="slidenum">
              <a:rPr lang="zh-CN" altLang="en-US" smtClean="0"/>
              <a:pPr>
                <a:defRPr/>
              </a:pPr>
              <a:t>18</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fontScale="77500" lnSpcReduction="20000"/>
          </a:bodyPr>
          <a:lstStyle/>
          <a:p>
            <a:endParaRPr lang="zh-CN" altLang="en-US" dirty="0"/>
          </a:p>
        </p:txBody>
      </p:sp>
      <p:sp>
        <p:nvSpPr>
          <p:cNvPr id="4" name="灯片编号占位符 3"/>
          <p:cNvSpPr>
            <a:spLocks noGrp="1"/>
          </p:cNvSpPr>
          <p:nvPr>
            <p:ph type="sldNum" sz="quarter" idx="10"/>
          </p:nvPr>
        </p:nvSpPr>
        <p:spPr/>
        <p:txBody>
          <a:bodyPr/>
          <a:lstStyle/>
          <a:p>
            <a:pPr>
              <a:defRPr/>
            </a:pPr>
            <a:fld id="{B81E6CB6-8D13-4BA9-9738-7B4151CEA6C6}" type="slidenum">
              <a:rPr lang="zh-CN" altLang="en-US" smtClean="0"/>
              <a:pPr>
                <a:defRPr/>
              </a:pPr>
              <a:t>19</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fontScale="77500" lnSpcReduction="20000"/>
          </a:bodyPr>
          <a:lstStyle/>
          <a:p>
            <a:endParaRPr lang="zh-CN" altLang="en-US" dirty="0"/>
          </a:p>
        </p:txBody>
      </p:sp>
      <p:sp>
        <p:nvSpPr>
          <p:cNvPr id="4" name="灯片编号占位符 3"/>
          <p:cNvSpPr>
            <a:spLocks noGrp="1"/>
          </p:cNvSpPr>
          <p:nvPr>
            <p:ph type="sldNum" sz="quarter" idx="10"/>
          </p:nvPr>
        </p:nvSpPr>
        <p:spPr/>
        <p:txBody>
          <a:bodyPr/>
          <a:lstStyle/>
          <a:p>
            <a:pPr>
              <a:defRPr/>
            </a:pPr>
            <a:fld id="{B81E6CB6-8D13-4BA9-9738-7B4151CEA6C6}" type="slidenum">
              <a:rPr lang="zh-CN" altLang="en-US" smtClean="0"/>
              <a:pPr>
                <a:defRPr/>
              </a:pPr>
              <a:t>20</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23"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dirty="0" smtClean="0"/>
          </a:p>
          <a:p>
            <a:pPr>
              <a:spcBef>
                <a:spcPct val="0"/>
              </a:spcBef>
            </a:pPr>
            <a:endParaRPr lang="zh-CN" altLang="en-US" dirty="0" smtClean="0"/>
          </a:p>
        </p:txBody>
      </p:sp>
      <p:sp>
        <p:nvSpPr>
          <p:cNvPr id="30724"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pPr fontAlgn="base">
              <a:spcBef>
                <a:spcPct val="0"/>
              </a:spcBef>
              <a:spcAft>
                <a:spcPct val="0"/>
              </a:spcAft>
            </a:pPr>
            <a:fld id="{9A1A61B6-49C1-4EDF-B823-26EDE52BB85C}" type="slidenum">
              <a:rPr lang="zh-CN" altLang="en-US"/>
              <a:pPr fontAlgn="base">
                <a:spcBef>
                  <a:spcPct val="0"/>
                </a:spcBef>
                <a:spcAft>
                  <a:spcPct val="0"/>
                </a:spcAft>
              </a:pPr>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lnSpcReduction="10000"/>
          </a:bodyPr>
          <a:lstStyle/>
          <a:p>
            <a:endParaRPr lang="zh-CN" altLang="en-US" dirty="0"/>
          </a:p>
        </p:txBody>
      </p:sp>
      <p:sp>
        <p:nvSpPr>
          <p:cNvPr id="4" name="灯片编号占位符 3"/>
          <p:cNvSpPr>
            <a:spLocks noGrp="1"/>
          </p:cNvSpPr>
          <p:nvPr>
            <p:ph type="sldNum" sz="quarter" idx="10"/>
          </p:nvPr>
        </p:nvSpPr>
        <p:spPr/>
        <p:txBody>
          <a:bodyPr/>
          <a:lstStyle/>
          <a:p>
            <a:pPr>
              <a:defRPr/>
            </a:pPr>
            <a:fld id="{B81E6CB6-8D13-4BA9-9738-7B4151CEA6C6}" type="slidenum">
              <a:rPr lang="zh-CN" altLang="en-US" smtClean="0"/>
              <a:pPr>
                <a:defRPr/>
              </a:pPr>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pPr>
              <a:defRPr/>
            </a:pPr>
            <a:fld id="{B81E6CB6-8D13-4BA9-9738-7B4151CEA6C6}" type="slidenum">
              <a:rPr lang="zh-CN" altLang="en-US" smtClean="0"/>
              <a:pPr>
                <a:defRPr/>
              </a:pPr>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B81E6CB6-8D13-4BA9-9738-7B4151CEA6C6}" type="slidenum">
              <a:rPr lang="zh-CN" altLang="en-US" smtClean="0"/>
              <a:pPr>
                <a:defRPr/>
              </a:pPr>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3795"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endParaRPr lang="en-US" altLang="zh-CN" dirty="0" smtClean="0"/>
          </a:p>
          <a:p>
            <a:pPr>
              <a:spcBef>
                <a:spcPct val="0"/>
              </a:spcBef>
            </a:pPr>
            <a:endParaRPr lang="zh-CN" altLang="en-US" dirty="0" smtClean="0"/>
          </a:p>
        </p:txBody>
      </p:sp>
      <p:sp>
        <p:nvSpPr>
          <p:cNvPr id="33796"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pPr fontAlgn="base">
              <a:spcBef>
                <a:spcPct val="0"/>
              </a:spcBef>
              <a:spcAft>
                <a:spcPct val="0"/>
              </a:spcAft>
            </a:pPr>
            <a:fld id="{2FA4FB68-46D7-4470-816F-F0E2C6FDD172}" type="slidenum">
              <a:rPr lang="zh-CN" altLang="en-US"/>
              <a:pPr fontAlgn="base">
                <a:spcBef>
                  <a:spcPct val="0"/>
                </a:spcBef>
                <a:spcAft>
                  <a:spcPct val="0"/>
                </a:spcAft>
              </a:pPr>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4819"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dirty="0" smtClean="0"/>
          </a:p>
        </p:txBody>
      </p:sp>
      <p:sp>
        <p:nvSpPr>
          <p:cNvPr id="34820" name="灯片编号占位符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pPr fontAlgn="base">
              <a:spcBef>
                <a:spcPct val="0"/>
              </a:spcBef>
              <a:spcAft>
                <a:spcPct val="0"/>
              </a:spcAft>
            </a:pPr>
            <a:fld id="{36D660BF-D3EA-4950-91A8-8255637D225D}" type="slidenum">
              <a:rPr lang="zh-CN" altLang="en-US"/>
              <a:pPr fontAlgn="base">
                <a:spcBef>
                  <a:spcPct val="0"/>
                </a:spcBef>
                <a:spcAft>
                  <a:spcPct val="0"/>
                </a:spcAft>
              </a:pPr>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5843"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dirty="0" smtClean="0"/>
          </a:p>
        </p:txBody>
      </p:sp>
      <p:sp>
        <p:nvSpPr>
          <p:cNvPr id="35844"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pPr fontAlgn="base">
              <a:spcBef>
                <a:spcPct val="0"/>
              </a:spcBef>
              <a:spcAft>
                <a:spcPct val="0"/>
              </a:spcAft>
            </a:pPr>
            <a:fld id="{B75CD329-9C0C-4EC8-8916-4304FCBD55B2}" type="slidenum">
              <a:rPr lang="zh-CN" altLang="en-US"/>
              <a:pPr fontAlgn="base">
                <a:spcBef>
                  <a:spcPct val="0"/>
                </a:spcBef>
                <a:spcAft>
                  <a:spcPct val="0"/>
                </a:spcAft>
              </a:pPr>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7"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dirty="0" smtClean="0"/>
          </a:p>
        </p:txBody>
      </p:sp>
      <p:sp>
        <p:nvSpPr>
          <p:cNvPr id="36868"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pPr fontAlgn="base">
              <a:spcBef>
                <a:spcPct val="0"/>
              </a:spcBef>
              <a:spcAft>
                <a:spcPct val="0"/>
              </a:spcAft>
            </a:pPr>
            <a:fld id="{3D0EAC78-B5F0-4FBD-AD3B-705EC03E84DC}" type="slidenum">
              <a:rPr lang="zh-CN" altLang="en-US"/>
              <a:pPr fontAlgn="base">
                <a:spcBef>
                  <a:spcPct val="0"/>
                </a:spcBef>
                <a:spcAft>
                  <a:spcPct val="0"/>
                </a:spcAft>
              </a:pPr>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EED74C11-85B1-4626-84AC-5B53111C5E26}" type="datetimeFigureOut">
              <a:rPr lang="zh-CN" altLang="en-US"/>
              <a:pPr>
                <a:defRPr/>
              </a:pPr>
              <a:t>2014/12/11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CEAA8EC-190E-4818-B93A-712F1E73E32A}" type="slidenum">
              <a:rPr lang="zh-CN" altLang="en-US"/>
              <a:pPr>
                <a:defRPr/>
              </a:pPr>
              <a:t>‹#›</a:t>
            </a:fld>
            <a:endParaRPr lang="zh-CN" altLang="en-US"/>
          </a:p>
        </p:txBody>
      </p:sp>
    </p:spTree>
    <p:extLst>
      <p:ext uri="{BB962C8B-B14F-4D97-AF65-F5344CB8AC3E}">
        <p14:creationId xmlns:p14="http://schemas.microsoft.com/office/powerpoint/2010/main" xmlns="" val="2233579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301CD719-D74B-42C4-8DBA-6D5B2FA1E4C6}" type="datetimeFigureOut">
              <a:rPr lang="zh-CN" altLang="en-US"/>
              <a:pPr>
                <a:defRPr/>
              </a:pPr>
              <a:t>2014/12/11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9C2AF47-21B5-4559-8C83-AA849713AD1B}" type="slidenum">
              <a:rPr lang="zh-CN" altLang="en-US"/>
              <a:pPr>
                <a:defRPr/>
              </a:pPr>
              <a:t>‹#›</a:t>
            </a:fld>
            <a:endParaRPr lang="zh-CN" altLang="en-US"/>
          </a:p>
        </p:txBody>
      </p:sp>
    </p:spTree>
    <p:extLst>
      <p:ext uri="{BB962C8B-B14F-4D97-AF65-F5344CB8AC3E}">
        <p14:creationId xmlns:p14="http://schemas.microsoft.com/office/powerpoint/2010/main" xmlns="" val="2141004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F129CE16-E74F-47AB-AAD6-C92ECD324F61}" type="datetimeFigureOut">
              <a:rPr lang="zh-CN" altLang="en-US"/>
              <a:pPr>
                <a:defRPr/>
              </a:pPr>
              <a:t>2014/12/11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C205C06-6E02-4E1B-8034-3946F9128C47}" type="slidenum">
              <a:rPr lang="zh-CN" altLang="en-US"/>
              <a:pPr>
                <a:defRPr/>
              </a:pPr>
              <a:t>‹#›</a:t>
            </a:fld>
            <a:endParaRPr lang="zh-CN" altLang="en-US"/>
          </a:p>
        </p:txBody>
      </p:sp>
    </p:spTree>
    <p:extLst>
      <p:ext uri="{BB962C8B-B14F-4D97-AF65-F5344CB8AC3E}">
        <p14:creationId xmlns:p14="http://schemas.microsoft.com/office/powerpoint/2010/main" xmlns="" val="157396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FEDD2FC2-0DBA-4B01-BFED-742C46709444}" type="datetimeFigureOut">
              <a:rPr lang="zh-CN" altLang="en-US"/>
              <a:pPr>
                <a:defRPr/>
              </a:pPr>
              <a:t>2014/12/11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7D2C1EC-D402-4FCB-B590-EE0612BD880F}" type="slidenum">
              <a:rPr lang="zh-CN" altLang="en-US"/>
              <a:pPr>
                <a:defRPr/>
              </a:pPr>
              <a:t>‹#›</a:t>
            </a:fld>
            <a:endParaRPr lang="zh-CN" altLang="en-US"/>
          </a:p>
        </p:txBody>
      </p:sp>
    </p:spTree>
    <p:extLst>
      <p:ext uri="{BB962C8B-B14F-4D97-AF65-F5344CB8AC3E}">
        <p14:creationId xmlns:p14="http://schemas.microsoft.com/office/powerpoint/2010/main" xmlns="" val="3183658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E471C1F4-6472-4FC6-9FCB-E74042438E0F}" type="datetimeFigureOut">
              <a:rPr lang="zh-CN" altLang="en-US"/>
              <a:pPr>
                <a:defRPr/>
              </a:pPr>
              <a:t>2014/12/11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9A4D907-DF01-471A-A9E7-614167C29804}" type="slidenum">
              <a:rPr lang="zh-CN" altLang="en-US"/>
              <a:pPr>
                <a:defRPr/>
              </a:pPr>
              <a:t>‹#›</a:t>
            </a:fld>
            <a:endParaRPr lang="zh-CN" altLang="en-US"/>
          </a:p>
        </p:txBody>
      </p:sp>
    </p:spTree>
    <p:extLst>
      <p:ext uri="{BB962C8B-B14F-4D97-AF65-F5344CB8AC3E}">
        <p14:creationId xmlns:p14="http://schemas.microsoft.com/office/powerpoint/2010/main" xmlns="" val="3301718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267550DD-A70C-4D05-99F4-3C231271AF5B}" type="datetimeFigureOut">
              <a:rPr lang="zh-CN" altLang="en-US"/>
              <a:pPr>
                <a:defRPr/>
              </a:pPr>
              <a:t>2014/12/11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0754EFAB-07C7-4729-95B1-C03C51F94DCC}" type="slidenum">
              <a:rPr lang="zh-CN" altLang="en-US"/>
              <a:pPr>
                <a:defRPr/>
              </a:pPr>
              <a:t>‹#›</a:t>
            </a:fld>
            <a:endParaRPr lang="zh-CN" altLang="en-US"/>
          </a:p>
        </p:txBody>
      </p:sp>
    </p:spTree>
    <p:extLst>
      <p:ext uri="{BB962C8B-B14F-4D97-AF65-F5344CB8AC3E}">
        <p14:creationId xmlns:p14="http://schemas.microsoft.com/office/powerpoint/2010/main" xmlns="" val="2825835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0EE80F5C-FEB9-4CD8-99B9-54EB5BE2786C}" type="datetimeFigureOut">
              <a:rPr lang="zh-CN" altLang="en-US"/>
              <a:pPr>
                <a:defRPr/>
              </a:pPr>
              <a:t>2014/12/11</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028FCD31-B6D4-4A97-827C-4542F90243B5}" type="slidenum">
              <a:rPr lang="zh-CN" altLang="en-US"/>
              <a:pPr>
                <a:defRPr/>
              </a:pPr>
              <a:t>‹#›</a:t>
            </a:fld>
            <a:endParaRPr lang="zh-CN" altLang="en-US"/>
          </a:p>
        </p:txBody>
      </p:sp>
    </p:spTree>
    <p:extLst>
      <p:ext uri="{BB962C8B-B14F-4D97-AF65-F5344CB8AC3E}">
        <p14:creationId xmlns:p14="http://schemas.microsoft.com/office/powerpoint/2010/main" xmlns="" val="2145604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8B9ACAC5-E116-47AA-860C-D362172AD888}" type="datetimeFigureOut">
              <a:rPr lang="zh-CN" altLang="en-US"/>
              <a:pPr>
                <a:defRPr/>
              </a:pPr>
              <a:t>2014/12/11</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C987CA67-6C65-46D0-A8C9-EBC3CE678CB0}" type="slidenum">
              <a:rPr lang="zh-CN" altLang="en-US"/>
              <a:pPr>
                <a:defRPr/>
              </a:pPr>
              <a:t>‹#›</a:t>
            </a:fld>
            <a:endParaRPr lang="zh-CN" altLang="en-US"/>
          </a:p>
        </p:txBody>
      </p:sp>
    </p:spTree>
    <p:extLst>
      <p:ext uri="{BB962C8B-B14F-4D97-AF65-F5344CB8AC3E}">
        <p14:creationId xmlns:p14="http://schemas.microsoft.com/office/powerpoint/2010/main" xmlns="" val="2217979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D6448973-0553-48BA-A193-AEFE217FF232}" type="datetimeFigureOut">
              <a:rPr lang="zh-CN" altLang="en-US"/>
              <a:pPr>
                <a:defRPr/>
              </a:pPr>
              <a:t>2014/12/11</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EB6E327D-6AF5-4A12-B07E-32A147C0A55C}" type="slidenum">
              <a:rPr lang="zh-CN" altLang="en-US"/>
              <a:pPr>
                <a:defRPr/>
              </a:pPr>
              <a:t>‹#›</a:t>
            </a:fld>
            <a:endParaRPr lang="zh-CN" altLang="en-US"/>
          </a:p>
        </p:txBody>
      </p:sp>
    </p:spTree>
    <p:extLst>
      <p:ext uri="{BB962C8B-B14F-4D97-AF65-F5344CB8AC3E}">
        <p14:creationId xmlns:p14="http://schemas.microsoft.com/office/powerpoint/2010/main" xmlns="" val="735720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185307EE-7F17-40E7-A860-42BEC71B50D0}" type="datetimeFigureOut">
              <a:rPr lang="zh-CN" altLang="en-US"/>
              <a:pPr>
                <a:defRPr/>
              </a:pPr>
              <a:t>2014/12/11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45DA48D3-B163-48FA-9631-43ACCA8572F7}" type="slidenum">
              <a:rPr lang="zh-CN" altLang="en-US"/>
              <a:pPr>
                <a:defRPr/>
              </a:pPr>
              <a:t>‹#›</a:t>
            </a:fld>
            <a:endParaRPr lang="zh-CN" altLang="en-US"/>
          </a:p>
        </p:txBody>
      </p:sp>
    </p:spTree>
    <p:extLst>
      <p:ext uri="{BB962C8B-B14F-4D97-AF65-F5344CB8AC3E}">
        <p14:creationId xmlns:p14="http://schemas.microsoft.com/office/powerpoint/2010/main" xmlns="" val="3173188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1C85D558-4965-4CCC-98C7-2CB4BE6B5B7D}" type="datetimeFigureOut">
              <a:rPr lang="zh-CN" altLang="en-US"/>
              <a:pPr>
                <a:defRPr/>
              </a:pPr>
              <a:t>2014/12/11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ACFA0EEB-D3CD-4C86-9803-8519203E19B9}" type="slidenum">
              <a:rPr lang="zh-CN" altLang="en-US"/>
              <a:pPr>
                <a:defRPr/>
              </a:pPr>
              <a:t>‹#›</a:t>
            </a:fld>
            <a:endParaRPr lang="zh-CN" altLang="en-US"/>
          </a:p>
        </p:txBody>
      </p:sp>
    </p:spTree>
    <p:extLst>
      <p:ext uri="{BB962C8B-B14F-4D97-AF65-F5344CB8AC3E}">
        <p14:creationId xmlns:p14="http://schemas.microsoft.com/office/powerpoint/2010/main" xmlns="" val="1984387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E9380932-4F35-4DDE-838B-CEA45D1E3BA5}" type="datetimeFigureOut">
              <a:rPr lang="zh-CN" altLang="en-US"/>
              <a:pPr>
                <a:defRPr/>
              </a:pPr>
              <a:t>2014/12/11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B478EFF5-7B52-4C0F-ADD7-9955A6F08E6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宋体" charset="-122"/>
        </a:defRPr>
      </a:lvl2pPr>
      <a:lvl3pPr algn="ctr" rtl="0" fontAlgn="base">
        <a:spcBef>
          <a:spcPct val="0"/>
        </a:spcBef>
        <a:spcAft>
          <a:spcPct val="0"/>
        </a:spcAft>
        <a:defRPr sz="4400">
          <a:solidFill>
            <a:schemeClr val="tx1"/>
          </a:solidFill>
          <a:latin typeface="Calibri" pitchFamily="34" charset="0"/>
          <a:ea typeface="宋体" charset="-122"/>
        </a:defRPr>
      </a:lvl3pPr>
      <a:lvl4pPr algn="ctr" rtl="0" fontAlgn="base">
        <a:spcBef>
          <a:spcPct val="0"/>
        </a:spcBef>
        <a:spcAft>
          <a:spcPct val="0"/>
        </a:spcAft>
        <a:defRPr sz="4400">
          <a:solidFill>
            <a:schemeClr val="tx1"/>
          </a:solidFill>
          <a:latin typeface="Calibri" pitchFamily="34" charset="0"/>
          <a:ea typeface="宋体" charset="-122"/>
        </a:defRPr>
      </a:lvl4pPr>
      <a:lvl5pPr algn="ctr" rtl="0" fontAlgn="base">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notesSlide" Target="../notesSlides/notesSlide12.xml"/><Relationship Id="rId7"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themeOverride" Target="../theme/themeOverride4.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emf"/><Relationship Id="rId7" Type="http://schemas.openxmlformats.org/officeDocument/2006/relationships/image" Target="../media/image20.emf"/><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9.emf"/><Relationship Id="rId5" Type="http://schemas.openxmlformats.org/officeDocument/2006/relationships/image" Target="../media/image18.emf"/><Relationship Id="rId4" Type="http://schemas.openxmlformats.org/officeDocument/2006/relationships/image" Target="../media/image17.emf"/></Relationships>
</file>

<file path=ppt/slides/_rels/slide17.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2.e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1"/>
          <p:cNvSpPr>
            <a:spLocks noGrp="1"/>
          </p:cNvSpPr>
          <p:nvPr>
            <p:ph type="ctrTitle"/>
          </p:nvPr>
        </p:nvSpPr>
        <p:spPr>
          <a:xfrm>
            <a:off x="0" y="1341438"/>
            <a:ext cx="9144000" cy="2592387"/>
          </a:xfrm>
        </p:spPr>
        <p:txBody>
          <a:bodyPr/>
          <a:lstStyle/>
          <a:p>
            <a:r>
              <a:rPr lang="en-US" altLang="zh-CN" dirty="0" smtClean="0">
                <a:solidFill>
                  <a:srgbClr val="FF0000"/>
                </a:solidFill>
              </a:rPr>
              <a:t>O</a:t>
            </a:r>
            <a:r>
              <a:rPr lang="en-US" altLang="zh-CN" dirty="0" smtClean="0"/>
              <a:t>bservation-</a:t>
            </a:r>
            <a:r>
              <a:rPr lang="en-US" altLang="zh-CN" dirty="0" smtClean="0">
                <a:solidFill>
                  <a:srgbClr val="FF0000"/>
                </a:solidFill>
              </a:rPr>
              <a:t>B</a:t>
            </a:r>
            <a:r>
              <a:rPr lang="en-US" altLang="zh-CN" dirty="0" smtClean="0"/>
              <a:t>ased </a:t>
            </a:r>
            <a:r>
              <a:rPr lang="en-US" altLang="zh-CN" dirty="0" smtClean="0">
                <a:solidFill>
                  <a:srgbClr val="FF0000"/>
                </a:solidFill>
              </a:rPr>
              <a:t>E</a:t>
            </a:r>
            <a:r>
              <a:rPr lang="en-US" altLang="zh-CN" dirty="0" smtClean="0"/>
              <a:t>nsemble </a:t>
            </a:r>
            <a:br>
              <a:rPr lang="en-US" altLang="zh-CN" dirty="0" smtClean="0"/>
            </a:br>
            <a:r>
              <a:rPr lang="en-US" altLang="zh-CN" dirty="0" smtClean="0">
                <a:solidFill>
                  <a:srgbClr val="FF0000"/>
                </a:solidFill>
              </a:rPr>
              <a:t>S</a:t>
            </a:r>
            <a:r>
              <a:rPr lang="en-US" altLang="zh-CN" dirty="0" smtClean="0"/>
              <a:t>ub-setting </a:t>
            </a:r>
            <a:r>
              <a:rPr lang="en-US" altLang="zh-CN" dirty="0" smtClean="0">
                <a:solidFill>
                  <a:srgbClr val="FF0000"/>
                </a:solidFill>
              </a:rPr>
              <a:t>T</a:t>
            </a:r>
            <a:r>
              <a:rPr lang="en-US" altLang="zh-CN" dirty="0" smtClean="0"/>
              <a:t>echnique for Tropical Cyclone Track Prediction</a:t>
            </a:r>
            <a:br>
              <a:rPr lang="en-US" altLang="zh-CN" dirty="0" smtClean="0"/>
            </a:br>
            <a:endParaRPr lang="zh-CN" altLang="en-US" sz="2800" dirty="0" smtClean="0"/>
          </a:p>
        </p:txBody>
      </p:sp>
      <p:sp>
        <p:nvSpPr>
          <p:cNvPr id="3" name="副标题 2"/>
          <p:cNvSpPr>
            <a:spLocks noGrp="1"/>
          </p:cNvSpPr>
          <p:nvPr>
            <p:ph type="subTitle" idx="1"/>
          </p:nvPr>
        </p:nvSpPr>
        <p:spPr>
          <a:xfrm>
            <a:off x="1476375" y="4437063"/>
            <a:ext cx="6400800" cy="1752600"/>
          </a:xfrm>
        </p:spPr>
        <p:txBody>
          <a:bodyPr rtlCol="0">
            <a:normAutofit/>
          </a:bodyPr>
          <a:lstStyle/>
          <a:p>
            <a:pPr fontAlgn="auto">
              <a:spcAft>
                <a:spcPts val="0"/>
              </a:spcAft>
              <a:buFont typeface="Arial" pitchFamily="34" charset="0"/>
              <a:buNone/>
              <a:defRPr/>
            </a:pPr>
            <a:r>
              <a:rPr lang="en-US" altLang="zh-CN" dirty="0" smtClean="0"/>
              <a:t>Lin Dong and </a:t>
            </a:r>
            <a:r>
              <a:rPr lang="en-US" altLang="zh-CN" dirty="0" err="1" smtClean="0"/>
              <a:t>Fuqing</a:t>
            </a:r>
            <a:r>
              <a:rPr lang="en-US" altLang="zh-CN" dirty="0" smtClean="0"/>
              <a:t> Zhang</a:t>
            </a:r>
          </a:p>
          <a:p>
            <a:pPr fontAlgn="auto">
              <a:spcAft>
                <a:spcPts val="0"/>
              </a:spcAft>
              <a:buFont typeface="Arial" pitchFamily="34" charset="0"/>
              <a:buNone/>
              <a:defRPr/>
            </a:pPr>
            <a:r>
              <a:rPr lang="en-US" altLang="zh-CN" dirty="0" smtClean="0"/>
              <a:t>Group Meeting   12/12, 2014</a:t>
            </a:r>
          </a:p>
        </p:txBody>
      </p:sp>
      <p:sp>
        <p:nvSpPr>
          <p:cNvPr id="4" name="矩形 3"/>
          <p:cNvSpPr/>
          <p:nvPr/>
        </p:nvSpPr>
        <p:spPr>
          <a:xfrm>
            <a:off x="323850" y="333375"/>
            <a:ext cx="1665288" cy="768350"/>
          </a:xfrm>
          <a:prstGeom prst="rect">
            <a:avLst/>
          </a:prstGeom>
        </p:spPr>
        <p:txBody>
          <a:bodyPr wrap="none">
            <a:spAutoFit/>
          </a:bodyPr>
          <a:lstStyle/>
          <a:p>
            <a:pPr fontAlgn="auto">
              <a:spcBef>
                <a:spcPts val="0"/>
              </a:spcBef>
              <a:spcAft>
                <a:spcPts val="0"/>
              </a:spcAft>
              <a:defRPr/>
            </a:pPr>
            <a:r>
              <a:rPr lang="en-US" altLang="zh-CN" sz="4400" dirty="0">
                <a:solidFill>
                  <a:srgbClr val="FF0000"/>
                </a:solidFill>
                <a:latin typeface="+mn-lt"/>
                <a:ea typeface="+mn-ea"/>
                <a:cs typeface="+mj-cs"/>
              </a:rPr>
              <a:t>OBEST</a:t>
            </a:r>
            <a:endParaRPr lang="zh-CN" altLang="en-US" dirty="0">
              <a:solidFill>
                <a:srgbClr val="FF0000"/>
              </a:solidFill>
              <a:latin typeface="+mn-lt"/>
              <a:ea typeface="+mn-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矩形 21"/>
          <p:cNvSpPr>
            <a:spLocks noChangeArrowheads="1"/>
          </p:cNvSpPr>
          <p:nvPr/>
        </p:nvSpPr>
        <p:spPr bwMode="auto">
          <a:xfrm>
            <a:off x="7308850" y="6488113"/>
            <a:ext cx="1579563"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homogeneous</a:t>
            </a:r>
            <a:endParaRPr lang="zh-CN" altLang="en-US"/>
          </a:p>
        </p:txBody>
      </p:sp>
      <p:graphicFrame>
        <p:nvGraphicFramePr>
          <p:cNvPr id="7" name="表格 6"/>
          <p:cNvGraphicFramePr>
            <a:graphicFrameLocks noGrp="1"/>
          </p:cNvGraphicFramePr>
          <p:nvPr/>
        </p:nvGraphicFramePr>
        <p:xfrm>
          <a:off x="1115617" y="5301208"/>
          <a:ext cx="6336705" cy="684212"/>
        </p:xfrm>
        <a:graphic>
          <a:graphicData uri="http://schemas.openxmlformats.org/drawingml/2006/table">
            <a:tbl>
              <a:tblPr/>
              <a:tblGrid>
                <a:gridCol w="853016"/>
                <a:gridCol w="446819"/>
                <a:gridCol w="446819"/>
                <a:gridCol w="446819"/>
                <a:gridCol w="446819"/>
                <a:gridCol w="528059"/>
                <a:gridCol w="528059"/>
                <a:gridCol w="528059"/>
                <a:gridCol w="528059"/>
                <a:gridCol w="528059"/>
                <a:gridCol w="528059"/>
                <a:gridCol w="528059"/>
              </a:tblGrid>
              <a:tr h="684212">
                <a:tc>
                  <a:txBody>
                    <a:bodyPr/>
                    <a:lstStyle/>
                    <a:p>
                      <a:pPr algn="ctr" fontAlgn="ctr"/>
                      <a:r>
                        <a:rPr lang="en-US" sz="1200" b="1" i="0" u="none" strike="noStrike" dirty="0" smtClean="0">
                          <a:solidFill>
                            <a:srgbClr val="0070C0"/>
                          </a:solidFill>
                          <a:latin typeface="宋体"/>
                        </a:rPr>
                        <a:t>sample</a:t>
                      </a:r>
                      <a:endParaRPr lang="en-US" sz="1200" b="1" i="0" u="none" strike="noStrike" dirty="0">
                        <a:solidFill>
                          <a:srgbClr val="0070C0"/>
                        </a:solidFill>
                        <a:latin typeface="宋体"/>
                      </a:endParaRPr>
                    </a:p>
                  </a:txBody>
                  <a:tcPr marL="0" marR="0" marT="0" marB="0" anchor="ctr">
                    <a:lnL>
                      <a:noFill/>
                    </a:lnL>
                    <a:lnR>
                      <a:noFill/>
                    </a:lnR>
                    <a:lnT>
                      <a:noFill/>
                    </a:lnT>
                    <a:lnB>
                      <a:noFill/>
                    </a:lnB>
                  </a:tcPr>
                </a:tc>
                <a:tc>
                  <a:txBody>
                    <a:bodyPr/>
                    <a:lstStyle/>
                    <a:p>
                      <a:pPr algn="ctr" fontAlgn="ctr"/>
                      <a:r>
                        <a:rPr lang="en-US" altLang="zh-CN" sz="1200" b="1" i="0" u="none" strike="noStrike" dirty="0">
                          <a:solidFill>
                            <a:srgbClr val="0070C0"/>
                          </a:solidFill>
                          <a:latin typeface="宋体"/>
                        </a:rPr>
                        <a:t>257</a:t>
                      </a:r>
                    </a:p>
                  </a:txBody>
                  <a:tcPr marL="0" marR="0" marT="0" marB="0" anchor="ctr">
                    <a:lnL>
                      <a:noFill/>
                    </a:lnL>
                    <a:lnR>
                      <a:noFill/>
                    </a:lnR>
                    <a:lnT>
                      <a:noFill/>
                    </a:lnT>
                    <a:lnB>
                      <a:noFill/>
                    </a:lnB>
                  </a:tcPr>
                </a:tc>
                <a:tc>
                  <a:txBody>
                    <a:bodyPr/>
                    <a:lstStyle/>
                    <a:p>
                      <a:pPr algn="ctr" fontAlgn="ctr"/>
                      <a:r>
                        <a:rPr lang="en-US" altLang="zh-CN" sz="1200" b="1" i="0" u="none" strike="noStrike" dirty="0">
                          <a:solidFill>
                            <a:srgbClr val="0070C0"/>
                          </a:solidFill>
                          <a:latin typeface="宋体"/>
                        </a:rPr>
                        <a:t>265</a:t>
                      </a:r>
                    </a:p>
                  </a:txBody>
                  <a:tcPr marL="0" marR="0" marT="0" marB="0" anchor="ctr">
                    <a:lnL>
                      <a:noFill/>
                    </a:lnL>
                    <a:lnR>
                      <a:noFill/>
                    </a:lnR>
                    <a:lnT>
                      <a:noFill/>
                    </a:lnT>
                    <a:lnB>
                      <a:noFill/>
                    </a:lnB>
                  </a:tcPr>
                </a:tc>
                <a:tc>
                  <a:txBody>
                    <a:bodyPr/>
                    <a:lstStyle/>
                    <a:p>
                      <a:pPr algn="ctr" fontAlgn="ctr"/>
                      <a:r>
                        <a:rPr lang="en-US" altLang="zh-CN" sz="1200" b="1" i="0" u="none" strike="noStrike" dirty="0">
                          <a:solidFill>
                            <a:srgbClr val="0070C0"/>
                          </a:solidFill>
                          <a:latin typeface="宋体"/>
                        </a:rPr>
                        <a:t>241</a:t>
                      </a:r>
                    </a:p>
                  </a:txBody>
                  <a:tcPr marL="0" marR="0" marT="0" marB="0" anchor="ctr">
                    <a:lnL>
                      <a:noFill/>
                    </a:lnL>
                    <a:lnR>
                      <a:noFill/>
                    </a:lnR>
                    <a:lnT>
                      <a:noFill/>
                    </a:lnT>
                    <a:lnB>
                      <a:noFill/>
                    </a:lnB>
                  </a:tcPr>
                </a:tc>
                <a:tc>
                  <a:txBody>
                    <a:bodyPr/>
                    <a:lstStyle/>
                    <a:p>
                      <a:pPr algn="ctr" fontAlgn="ctr"/>
                      <a:r>
                        <a:rPr lang="en-US" altLang="zh-CN" sz="1200" b="1" i="0" u="none" strike="noStrike" dirty="0">
                          <a:solidFill>
                            <a:srgbClr val="0070C0"/>
                          </a:solidFill>
                          <a:latin typeface="宋体"/>
                        </a:rPr>
                        <a:t>216</a:t>
                      </a:r>
                    </a:p>
                  </a:txBody>
                  <a:tcPr marL="0" marR="0" marT="0" marB="0" anchor="ctr">
                    <a:lnL>
                      <a:noFill/>
                    </a:lnL>
                    <a:lnR>
                      <a:noFill/>
                    </a:lnR>
                    <a:lnT>
                      <a:noFill/>
                    </a:lnT>
                    <a:lnB>
                      <a:noFill/>
                    </a:lnB>
                  </a:tcPr>
                </a:tc>
                <a:tc>
                  <a:txBody>
                    <a:bodyPr/>
                    <a:lstStyle/>
                    <a:p>
                      <a:pPr algn="ctr" fontAlgn="ctr"/>
                      <a:r>
                        <a:rPr lang="en-US" altLang="zh-CN" sz="1200" b="1" i="0" u="none" strike="noStrike" dirty="0">
                          <a:solidFill>
                            <a:srgbClr val="0070C0"/>
                          </a:solidFill>
                          <a:latin typeface="宋体"/>
                        </a:rPr>
                        <a:t>192</a:t>
                      </a:r>
                    </a:p>
                  </a:txBody>
                  <a:tcPr marL="0" marR="0" marT="0" marB="0" anchor="ctr">
                    <a:lnL>
                      <a:noFill/>
                    </a:lnL>
                    <a:lnR>
                      <a:noFill/>
                    </a:lnR>
                    <a:lnT>
                      <a:noFill/>
                    </a:lnT>
                    <a:lnB>
                      <a:noFill/>
                    </a:lnB>
                  </a:tcPr>
                </a:tc>
                <a:tc>
                  <a:txBody>
                    <a:bodyPr/>
                    <a:lstStyle/>
                    <a:p>
                      <a:pPr algn="ctr" fontAlgn="ctr"/>
                      <a:r>
                        <a:rPr lang="en-US" altLang="zh-CN" sz="1200" b="1" i="0" u="none" strike="noStrike" dirty="0">
                          <a:solidFill>
                            <a:srgbClr val="0070C0"/>
                          </a:solidFill>
                          <a:latin typeface="宋体"/>
                        </a:rPr>
                        <a:t>169</a:t>
                      </a:r>
                    </a:p>
                  </a:txBody>
                  <a:tcPr marL="0" marR="0" marT="0" marB="0" anchor="ctr">
                    <a:lnL>
                      <a:noFill/>
                    </a:lnL>
                    <a:lnR>
                      <a:noFill/>
                    </a:lnR>
                    <a:lnT>
                      <a:noFill/>
                    </a:lnT>
                    <a:lnB>
                      <a:noFill/>
                    </a:lnB>
                  </a:tcPr>
                </a:tc>
                <a:tc>
                  <a:txBody>
                    <a:bodyPr/>
                    <a:lstStyle/>
                    <a:p>
                      <a:pPr algn="ctr" fontAlgn="ctr"/>
                      <a:r>
                        <a:rPr lang="en-US" altLang="zh-CN" sz="1200" b="1" i="0" u="none" strike="noStrike" dirty="0">
                          <a:solidFill>
                            <a:srgbClr val="0070C0"/>
                          </a:solidFill>
                          <a:latin typeface="宋体"/>
                        </a:rPr>
                        <a:t>150</a:t>
                      </a:r>
                    </a:p>
                  </a:txBody>
                  <a:tcPr marL="0" marR="0" marT="0" marB="0" anchor="ctr">
                    <a:lnL>
                      <a:noFill/>
                    </a:lnL>
                    <a:lnR>
                      <a:noFill/>
                    </a:lnR>
                    <a:lnT>
                      <a:noFill/>
                    </a:lnT>
                    <a:lnB>
                      <a:noFill/>
                    </a:lnB>
                  </a:tcPr>
                </a:tc>
                <a:tc>
                  <a:txBody>
                    <a:bodyPr/>
                    <a:lstStyle/>
                    <a:p>
                      <a:pPr algn="ctr" fontAlgn="ctr"/>
                      <a:r>
                        <a:rPr lang="en-US" altLang="zh-CN" sz="1200" b="1" i="0" u="none" strike="noStrike" dirty="0">
                          <a:solidFill>
                            <a:srgbClr val="0070C0"/>
                          </a:solidFill>
                          <a:latin typeface="宋体"/>
                        </a:rPr>
                        <a:t>131</a:t>
                      </a:r>
                    </a:p>
                  </a:txBody>
                  <a:tcPr marL="0" marR="0" marT="0" marB="0" anchor="ctr">
                    <a:lnL>
                      <a:noFill/>
                    </a:lnL>
                    <a:lnR>
                      <a:noFill/>
                    </a:lnR>
                    <a:lnT>
                      <a:noFill/>
                    </a:lnT>
                    <a:lnB>
                      <a:noFill/>
                    </a:lnB>
                  </a:tcPr>
                </a:tc>
                <a:tc>
                  <a:txBody>
                    <a:bodyPr/>
                    <a:lstStyle/>
                    <a:p>
                      <a:pPr algn="ctr" fontAlgn="ctr"/>
                      <a:r>
                        <a:rPr lang="en-US" altLang="zh-CN" sz="1200" b="1" i="0" u="none" strike="noStrike" dirty="0">
                          <a:solidFill>
                            <a:srgbClr val="0070C0"/>
                          </a:solidFill>
                          <a:latin typeface="宋体"/>
                        </a:rPr>
                        <a:t>112</a:t>
                      </a:r>
                    </a:p>
                  </a:txBody>
                  <a:tcPr marL="0" marR="0" marT="0" marB="0" anchor="ctr">
                    <a:lnL>
                      <a:noFill/>
                    </a:lnL>
                    <a:lnR>
                      <a:noFill/>
                    </a:lnR>
                    <a:lnT>
                      <a:noFill/>
                    </a:lnT>
                    <a:lnB>
                      <a:noFill/>
                    </a:lnB>
                  </a:tcPr>
                </a:tc>
                <a:tc>
                  <a:txBody>
                    <a:bodyPr/>
                    <a:lstStyle/>
                    <a:p>
                      <a:pPr algn="ctr" fontAlgn="ctr"/>
                      <a:r>
                        <a:rPr lang="en-US" altLang="zh-CN" sz="1200" b="1" i="0" u="none" strike="noStrike" dirty="0">
                          <a:solidFill>
                            <a:srgbClr val="0070C0"/>
                          </a:solidFill>
                          <a:latin typeface="宋体"/>
                        </a:rPr>
                        <a:t>94</a:t>
                      </a:r>
                    </a:p>
                  </a:txBody>
                  <a:tcPr marL="0" marR="0" marT="0" marB="0" anchor="ctr">
                    <a:lnL>
                      <a:noFill/>
                    </a:lnL>
                    <a:lnR>
                      <a:noFill/>
                    </a:lnR>
                    <a:lnT>
                      <a:noFill/>
                    </a:lnT>
                    <a:lnB>
                      <a:noFill/>
                    </a:lnB>
                  </a:tcPr>
                </a:tc>
                <a:tc>
                  <a:txBody>
                    <a:bodyPr/>
                    <a:lstStyle/>
                    <a:p>
                      <a:pPr algn="ctr" fontAlgn="ctr"/>
                      <a:r>
                        <a:rPr lang="en-US" altLang="zh-CN" sz="1200" b="1" i="0" u="none" strike="noStrike" dirty="0">
                          <a:solidFill>
                            <a:srgbClr val="0070C0"/>
                          </a:solidFill>
                          <a:latin typeface="宋体"/>
                        </a:rPr>
                        <a:t>77</a:t>
                      </a:r>
                    </a:p>
                  </a:txBody>
                  <a:tcPr marL="0" marR="0" marT="0" marB="0" anchor="ctr">
                    <a:lnL>
                      <a:noFill/>
                    </a:lnL>
                    <a:lnR>
                      <a:noFill/>
                    </a:lnR>
                    <a:lnT>
                      <a:noFill/>
                    </a:lnT>
                    <a:lnB>
                      <a:noFill/>
                    </a:lnB>
                  </a:tcPr>
                </a:tc>
              </a:tr>
            </a:tbl>
          </a:graphicData>
        </a:graphic>
      </p:graphicFrame>
      <p:sp>
        <p:nvSpPr>
          <p:cNvPr id="10260" name="标题 1"/>
          <p:cNvSpPr>
            <a:spLocks noGrp="1"/>
          </p:cNvSpPr>
          <p:nvPr>
            <p:ph type="title"/>
          </p:nvPr>
        </p:nvSpPr>
        <p:spPr>
          <a:xfrm>
            <a:off x="1908175" y="549275"/>
            <a:ext cx="5184775" cy="792163"/>
          </a:xfrm>
        </p:spPr>
        <p:txBody>
          <a:bodyPr/>
          <a:lstStyle/>
          <a:p>
            <a:r>
              <a:rPr lang="en-US" altLang="zh-CN" sz="2400" smtClean="0"/>
              <a:t>2010-2011 EC Track Errors</a:t>
            </a:r>
            <a:endParaRPr lang="zh-CN" altLang="en-US" sz="2400" smtClean="0"/>
          </a:p>
        </p:txBody>
      </p:sp>
      <p:graphicFrame>
        <p:nvGraphicFramePr>
          <p:cNvPr id="9" name="图表 8"/>
          <p:cNvGraphicFramePr/>
          <p:nvPr/>
        </p:nvGraphicFramePr>
        <p:xfrm>
          <a:off x="1115616" y="1052736"/>
          <a:ext cx="6768752" cy="4608512"/>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7"/>
          <p:cNvSpPr txBox="1">
            <a:spLocks noChangeArrowheads="1"/>
          </p:cNvSpPr>
          <p:nvPr/>
        </p:nvSpPr>
        <p:spPr bwMode="auto">
          <a:xfrm>
            <a:off x="0" y="0"/>
            <a:ext cx="936625" cy="522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800" b="1" dirty="0"/>
              <a:t>Fig </a:t>
            </a:r>
            <a:r>
              <a:rPr lang="en-US" altLang="zh-CN" sz="2800" b="1" dirty="0" smtClean="0"/>
              <a:t>5</a:t>
            </a:r>
            <a:endParaRPr lang="zh-CN" altLang="en-US" sz="2800" b="1" dirty="0"/>
          </a:p>
        </p:txBody>
      </p:sp>
      <p:sp>
        <p:nvSpPr>
          <p:cNvPr id="8" name="矩形 3"/>
          <p:cNvSpPr>
            <a:spLocks noChangeArrowheads="1"/>
          </p:cNvSpPr>
          <p:nvPr/>
        </p:nvSpPr>
        <p:spPr bwMode="auto">
          <a:xfrm>
            <a:off x="6804248" y="0"/>
            <a:ext cx="2339752"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dirty="0" smtClean="0"/>
              <a:t>2</a:t>
            </a:r>
            <a:r>
              <a:rPr lang="zh-CN" altLang="en-US" dirty="0" smtClean="0"/>
              <a:t>   </a:t>
            </a:r>
            <a:r>
              <a:rPr lang="en-US" altLang="zh-CN" dirty="0" smtClean="0"/>
              <a:t>Data </a:t>
            </a:r>
            <a:r>
              <a:rPr lang="en-US" altLang="zh-CN" dirty="0"/>
              <a:t>and Methods</a:t>
            </a:r>
            <a:endParaRPr lang="en-US" altLang="zh-CN" b="1" dirty="0"/>
          </a:p>
        </p:txBody>
      </p:sp>
      <p:sp>
        <p:nvSpPr>
          <p:cNvPr id="11" name="TextBox 10"/>
          <p:cNvSpPr txBox="1"/>
          <p:nvPr/>
        </p:nvSpPr>
        <p:spPr>
          <a:xfrm>
            <a:off x="251520" y="6211669"/>
            <a:ext cx="2592288" cy="646331"/>
          </a:xfrm>
          <a:prstGeom prst="rect">
            <a:avLst/>
          </a:prstGeom>
          <a:noFill/>
        </p:spPr>
        <p:txBody>
          <a:bodyPr wrap="square" rtlCol="0">
            <a:spAutoFit/>
          </a:bodyPr>
          <a:lstStyle/>
          <a:p>
            <a:r>
              <a:rPr lang="en-US" altLang="zh-CN" dirty="0" smtClean="0"/>
              <a:t>ECM:EC-mean</a:t>
            </a:r>
          </a:p>
          <a:p>
            <a:r>
              <a:rPr lang="en-US" altLang="zh-CN" dirty="0" smtClean="0"/>
              <a:t>ECD:EC-deterministic</a:t>
            </a:r>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矩形 21"/>
          <p:cNvSpPr>
            <a:spLocks noChangeArrowheads="1"/>
          </p:cNvSpPr>
          <p:nvPr/>
        </p:nvSpPr>
        <p:spPr bwMode="auto">
          <a:xfrm>
            <a:off x="2339975" y="6021388"/>
            <a:ext cx="4956175"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1</a:t>
            </a:r>
            <a:r>
              <a:rPr lang="zh-CN" altLang="en-US"/>
              <a:t>、</a:t>
            </a:r>
            <a:r>
              <a:rPr lang="en-US" altLang="zh-CN"/>
              <a:t>Consider the time lag</a:t>
            </a:r>
          </a:p>
          <a:p>
            <a:r>
              <a:rPr lang="en-US" altLang="zh-CN"/>
              <a:t>2</a:t>
            </a:r>
            <a:r>
              <a:rPr lang="zh-CN" altLang="en-US"/>
              <a:t>、</a:t>
            </a:r>
            <a:r>
              <a:rPr lang="en-US" altLang="zh-CN"/>
              <a:t>calculate error based on CMA operational track</a:t>
            </a:r>
            <a:endParaRPr lang="zh-CN" altLang="en-US"/>
          </a:p>
        </p:txBody>
      </p:sp>
      <p:graphicFrame>
        <p:nvGraphicFramePr>
          <p:cNvPr id="8" name="表格 7"/>
          <p:cNvGraphicFramePr>
            <a:graphicFrameLocks noGrp="1"/>
          </p:cNvGraphicFramePr>
          <p:nvPr/>
        </p:nvGraphicFramePr>
        <p:xfrm>
          <a:off x="1619250" y="5732463"/>
          <a:ext cx="5524500" cy="214312"/>
        </p:xfrm>
        <a:graphic>
          <a:graphicData uri="http://schemas.openxmlformats.org/drawingml/2006/table">
            <a:tbl>
              <a:tblPr/>
              <a:tblGrid>
                <a:gridCol w="800100"/>
                <a:gridCol w="419100"/>
                <a:gridCol w="419100"/>
                <a:gridCol w="419100"/>
                <a:gridCol w="495300"/>
                <a:gridCol w="495300"/>
                <a:gridCol w="495300"/>
                <a:gridCol w="495300"/>
                <a:gridCol w="495300"/>
                <a:gridCol w="495300"/>
                <a:gridCol w="495300"/>
              </a:tblGrid>
              <a:tr h="214312">
                <a:tc>
                  <a:txBody>
                    <a:bodyPr/>
                    <a:lstStyle/>
                    <a:p>
                      <a:pPr algn="l" fontAlgn="ctr"/>
                      <a:r>
                        <a:rPr lang="en-US" sz="1400" b="0" i="0" u="none" strike="noStrike" dirty="0">
                          <a:solidFill>
                            <a:srgbClr val="0000FF"/>
                          </a:solidFill>
                          <a:latin typeface="宋体"/>
                        </a:rPr>
                        <a:t>sample</a:t>
                      </a:r>
                    </a:p>
                  </a:txBody>
                  <a:tcPr marL="0" marR="0" marT="0" marB="0" anchor="ctr">
                    <a:lnL>
                      <a:noFill/>
                    </a:lnL>
                    <a:lnR>
                      <a:noFill/>
                    </a:lnR>
                    <a:lnT>
                      <a:noFill/>
                    </a:lnT>
                    <a:lnB>
                      <a:noFill/>
                    </a:lnB>
                  </a:tcPr>
                </a:tc>
                <a:tc>
                  <a:txBody>
                    <a:bodyPr/>
                    <a:lstStyle/>
                    <a:p>
                      <a:pPr algn="r" fontAlgn="ctr"/>
                      <a:r>
                        <a:rPr lang="en-US" altLang="zh-CN" sz="1400" b="0" i="0" u="none" strike="noStrike" dirty="0">
                          <a:solidFill>
                            <a:srgbClr val="0000FF"/>
                          </a:solidFill>
                          <a:latin typeface="宋体"/>
                        </a:rPr>
                        <a:t>497</a:t>
                      </a:r>
                    </a:p>
                  </a:txBody>
                  <a:tcPr marL="0" marR="0" marT="0" marB="0" anchor="ctr">
                    <a:lnL>
                      <a:noFill/>
                    </a:lnL>
                    <a:lnR>
                      <a:noFill/>
                    </a:lnR>
                    <a:lnT>
                      <a:noFill/>
                    </a:lnT>
                    <a:lnB>
                      <a:noFill/>
                    </a:lnB>
                  </a:tcPr>
                </a:tc>
                <a:tc>
                  <a:txBody>
                    <a:bodyPr/>
                    <a:lstStyle/>
                    <a:p>
                      <a:pPr algn="r" fontAlgn="ctr"/>
                      <a:r>
                        <a:rPr lang="en-US" altLang="zh-CN" sz="1400" b="0" i="0" u="none" strike="noStrike">
                          <a:solidFill>
                            <a:srgbClr val="0000FF"/>
                          </a:solidFill>
                          <a:latin typeface="宋体"/>
                        </a:rPr>
                        <a:t>449</a:t>
                      </a:r>
                    </a:p>
                  </a:txBody>
                  <a:tcPr marL="0" marR="0" marT="0" marB="0" anchor="ctr">
                    <a:lnL>
                      <a:noFill/>
                    </a:lnL>
                    <a:lnR>
                      <a:noFill/>
                    </a:lnR>
                    <a:lnT>
                      <a:noFill/>
                    </a:lnT>
                    <a:lnB>
                      <a:noFill/>
                    </a:lnB>
                  </a:tcPr>
                </a:tc>
                <a:tc>
                  <a:txBody>
                    <a:bodyPr/>
                    <a:lstStyle/>
                    <a:p>
                      <a:pPr algn="r" fontAlgn="ctr"/>
                      <a:r>
                        <a:rPr lang="en-US" altLang="zh-CN" sz="1400" b="0" i="0" u="none" strike="noStrike">
                          <a:solidFill>
                            <a:srgbClr val="0000FF"/>
                          </a:solidFill>
                          <a:latin typeface="宋体"/>
                        </a:rPr>
                        <a:t>397</a:t>
                      </a:r>
                    </a:p>
                  </a:txBody>
                  <a:tcPr marL="0" marR="0" marT="0" marB="0" anchor="ctr">
                    <a:lnL>
                      <a:noFill/>
                    </a:lnL>
                    <a:lnR>
                      <a:noFill/>
                    </a:lnR>
                    <a:lnT>
                      <a:noFill/>
                    </a:lnT>
                    <a:lnB>
                      <a:noFill/>
                    </a:lnB>
                  </a:tcPr>
                </a:tc>
                <a:tc>
                  <a:txBody>
                    <a:bodyPr/>
                    <a:lstStyle/>
                    <a:p>
                      <a:pPr algn="r" fontAlgn="ctr"/>
                      <a:r>
                        <a:rPr lang="en-US" altLang="zh-CN" sz="1400" b="0" i="0" u="none" strike="noStrike">
                          <a:solidFill>
                            <a:srgbClr val="0000FF"/>
                          </a:solidFill>
                          <a:latin typeface="宋体"/>
                        </a:rPr>
                        <a:t>347</a:t>
                      </a:r>
                    </a:p>
                  </a:txBody>
                  <a:tcPr marL="0" marR="0" marT="0" marB="0" anchor="ctr">
                    <a:lnL>
                      <a:noFill/>
                    </a:lnL>
                    <a:lnR>
                      <a:noFill/>
                    </a:lnR>
                    <a:lnT>
                      <a:noFill/>
                    </a:lnT>
                    <a:lnB>
                      <a:noFill/>
                    </a:lnB>
                  </a:tcPr>
                </a:tc>
                <a:tc>
                  <a:txBody>
                    <a:bodyPr/>
                    <a:lstStyle/>
                    <a:p>
                      <a:pPr algn="r" fontAlgn="ctr"/>
                      <a:r>
                        <a:rPr lang="en-US" altLang="zh-CN" sz="1400" b="0" i="0" u="none" strike="noStrike">
                          <a:solidFill>
                            <a:srgbClr val="0000FF"/>
                          </a:solidFill>
                          <a:latin typeface="宋体"/>
                        </a:rPr>
                        <a:t>298</a:t>
                      </a:r>
                    </a:p>
                  </a:txBody>
                  <a:tcPr marL="0" marR="0" marT="0" marB="0" anchor="ctr">
                    <a:lnL>
                      <a:noFill/>
                    </a:lnL>
                    <a:lnR>
                      <a:noFill/>
                    </a:lnR>
                    <a:lnT>
                      <a:noFill/>
                    </a:lnT>
                    <a:lnB>
                      <a:noFill/>
                    </a:lnB>
                  </a:tcPr>
                </a:tc>
                <a:tc>
                  <a:txBody>
                    <a:bodyPr/>
                    <a:lstStyle/>
                    <a:p>
                      <a:pPr algn="r" fontAlgn="ctr"/>
                      <a:r>
                        <a:rPr lang="en-US" altLang="zh-CN" sz="1400" b="0" i="0" u="none" strike="noStrike">
                          <a:solidFill>
                            <a:srgbClr val="0000FF"/>
                          </a:solidFill>
                          <a:latin typeface="宋体"/>
                        </a:rPr>
                        <a:t>251</a:t>
                      </a:r>
                    </a:p>
                  </a:txBody>
                  <a:tcPr marL="0" marR="0" marT="0" marB="0" anchor="ctr">
                    <a:lnL>
                      <a:noFill/>
                    </a:lnL>
                    <a:lnR>
                      <a:noFill/>
                    </a:lnR>
                    <a:lnT>
                      <a:noFill/>
                    </a:lnT>
                    <a:lnB>
                      <a:noFill/>
                    </a:lnB>
                  </a:tcPr>
                </a:tc>
                <a:tc>
                  <a:txBody>
                    <a:bodyPr/>
                    <a:lstStyle/>
                    <a:p>
                      <a:pPr algn="r" fontAlgn="ctr"/>
                      <a:r>
                        <a:rPr lang="en-US" altLang="zh-CN" sz="1400" b="0" i="0" u="none" strike="noStrike">
                          <a:solidFill>
                            <a:srgbClr val="0000FF"/>
                          </a:solidFill>
                          <a:latin typeface="宋体"/>
                        </a:rPr>
                        <a:t>207</a:t>
                      </a:r>
                    </a:p>
                  </a:txBody>
                  <a:tcPr marL="0" marR="0" marT="0" marB="0" anchor="ctr">
                    <a:lnL>
                      <a:noFill/>
                    </a:lnL>
                    <a:lnR>
                      <a:noFill/>
                    </a:lnR>
                    <a:lnT>
                      <a:noFill/>
                    </a:lnT>
                    <a:lnB>
                      <a:noFill/>
                    </a:lnB>
                  </a:tcPr>
                </a:tc>
                <a:tc>
                  <a:txBody>
                    <a:bodyPr/>
                    <a:lstStyle/>
                    <a:p>
                      <a:pPr algn="r" fontAlgn="ctr"/>
                      <a:r>
                        <a:rPr lang="en-US" altLang="zh-CN" sz="1400" b="0" i="0" u="none" strike="noStrike">
                          <a:solidFill>
                            <a:srgbClr val="0000FF"/>
                          </a:solidFill>
                          <a:latin typeface="宋体"/>
                        </a:rPr>
                        <a:t>171</a:t>
                      </a:r>
                    </a:p>
                  </a:txBody>
                  <a:tcPr marL="0" marR="0" marT="0" marB="0" anchor="ctr">
                    <a:lnL>
                      <a:noFill/>
                    </a:lnL>
                    <a:lnR>
                      <a:noFill/>
                    </a:lnR>
                    <a:lnT>
                      <a:noFill/>
                    </a:lnT>
                    <a:lnB>
                      <a:noFill/>
                    </a:lnB>
                  </a:tcPr>
                </a:tc>
                <a:tc>
                  <a:txBody>
                    <a:bodyPr/>
                    <a:lstStyle/>
                    <a:p>
                      <a:pPr algn="r" fontAlgn="ctr"/>
                      <a:r>
                        <a:rPr lang="en-US" altLang="zh-CN" sz="1400" b="0" i="0" u="none" strike="noStrike">
                          <a:solidFill>
                            <a:srgbClr val="0000FF"/>
                          </a:solidFill>
                          <a:latin typeface="宋体"/>
                        </a:rPr>
                        <a:t>138</a:t>
                      </a:r>
                    </a:p>
                  </a:txBody>
                  <a:tcPr marL="0" marR="0" marT="0" marB="0" anchor="ctr">
                    <a:lnL>
                      <a:noFill/>
                    </a:lnL>
                    <a:lnR>
                      <a:noFill/>
                    </a:lnR>
                    <a:lnT>
                      <a:noFill/>
                    </a:lnT>
                    <a:lnB>
                      <a:noFill/>
                    </a:lnB>
                  </a:tcPr>
                </a:tc>
                <a:tc>
                  <a:txBody>
                    <a:bodyPr/>
                    <a:lstStyle/>
                    <a:p>
                      <a:pPr algn="r" fontAlgn="ctr"/>
                      <a:r>
                        <a:rPr lang="en-US" altLang="zh-CN" sz="1400" b="0" i="0" u="none" strike="noStrike" dirty="0">
                          <a:solidFill>
                            <a:srgbClr val="0000FF"/>
                          </a:solidFill>
                          <a:latin typeface="宋体"/>
                        </a:rPr>
                        <a:t>110</a:t>
                      </a:r>
                    </a:p>
                  </a:txBody>
                  <a:tcPr marL="0" marR="0" marT="0" marB="0" anchor="ctr">
                    <a:lnL>
                      <a:noFill/>
                    </a:lnL>
                    <a:lnR>
                      <a:noFill/>
                    </a:lnR>
                    <a:lnT>
                      <a:noFill/>
                    </a:lnT>
                    <a:lnB>
                      <a:noFill/>
                    </a:lnB>
                  </a:tcPr>
                </a:tc>
              </a:tr>
            </a:tbl>
          </a:graphicData>
        </a:graphic>
      </p:graphicFrame>
      <p:sp>
        <p:nvSpPr>
          <p:cNvPr id="11282" name="标题 1"/>
          <p:cNvSpPr>
            <a:spLocks noGrp="1"/>
          </p:cNvSpPr>
          <p:nvPr>
            <p:ph type="title"/>
          </p:nvPr>
        </p:nvSpPr>
        <p:spPr>
          <a:xfrm>
            <a:off x="1908175" y="549275"/>
            <a:ext cx="5184775" cy="792163"/>
          </a:xfrm>
        </p:spPr>
        <p:txBody>
          <a:bodyPr/>
          <a:lstStyle/>
          <a:p>
            <a:r>
              <a:rPr lang="en-US" altLang="zh-CN" sz="2400" smtClean="0"/>
              <a:t>2012-2013 EC Track Errors</a:t>
            </a:r>
            <a:endParaRPr lang="zh-CN" altLang="en-US" sz="2400" smtClean="0"/>
          </a:p>
        </p:txBody>
      </p:sp>
      <p:sp>
        <p:nvSpPr>
          <p:cNvPr id="11283" name="TextBox 10"/>
          <p:cNvSpPr txBox="1">
            <a:spLocks noChangeArrowheads="1"/>
          </p:cNvSpPr>
          <p:nvPr/>
        </p:nvSpPr>
        <p:spPr bwMode="auto">
          <a:xfrm>
            <a:off x="0" y="0"/>
            <a:ext cx="936625" cy="522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800" b="1" dirty="0"/>
              <a:t>Fig </a:t>
            </a:r>
            <a:r>
              <a:rPr lang="en-US" altLang="zh-CN" sz="2800" b="1" dirty="0" smtClean="0"/>
              <a:t>6</a:t>
            </a:r>
            <a:endParaRPr lang="zh-CN" altLang="en-US" sz="2800" b="1" dirty="0"/>
          </a:p>
        </p:txBody>
      </p:sp>
      <p:grpSp>
        <p:nvGrpSpPr>
          <p:cNvPr id="15" name="组合 14"/>
          <p:cNvGrpSpPr/>
          <p:nvPr/>
        </p:nvGrpSpPr>
        <p:grpSpPr>
          <a:xfrm>
            <a:off x="1691680" y="1340768"/>
            <a:ext cx="6048672" cy="4369842"/>
            <a:chOff x="1691680" y="1340768"/>
            <a:chExt cx="6048672" cy="4369842"/>
          </a:xfrm>
        </p:grpSpPr>
        <p:graphicFrame>
          <p:nvGraphicFramePr>
            <p:cNvPr id="9" name="图表 8"/>
            <p:cNvGraphicFramePr>
              <a:graphicFrameLocks/>
            </p:cNvGraphicFramePr>
            <p:nvPr/>
          </p:nvGraphicFramePr>
          <p:xfrm>
            <a:off x="1691680" y="1340768"/>
            <a:ext cx="6048672" cy="4369842"/>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3419872" y="4077072"/>
              <a:ext cx="720080" cy="369332"/>
            </a:xfrm>
            <a:prstGeom prst="rect">
              <a:avLst/>
            </a:prstGeom>
            <a:noFill/>
          </p:spPr>
          <p:txBody>
            <a:bodyPr wrap="square" rtlCol="0">
              <a:spAutoFit/>
            </a:bodyPr>
            <a:lstStyle/>
            <a:p>
              <a:r>
                <a:rPr lang="en-US" altLang="zh-CN" b="1" dirty="0" smtClean="0"/>
                <a:t>8%</a:t>
              </a:r>
              <a:endParaRPr lang="zh-CN" altLang="en-US" b="1" dirty="0"/>
            </a:p>
          </p:txBody>
        </p:sp>
        <p:sp>
          <p:nvSpPr>
            <p:cNvPr id="12" name="TextBox 11"/>
            <p:cNvSpPr txBox="1"/>
            <p:nvPr/>
          </p:nvSpPr>
          <p:spPr>
            <a:xfrm>
              <a:off x="4499992" y="3645024"/>
              <a:ext cx="720080" cy="369332"/>
            </a:xfrm>
            <a:prstGeom prst="rect">
              <a:avLst/>
            </a:prstGeom>
            <a:noFill/>
          </p:spPr>
          <p:txBody>
            <a:bodyPr wrap="square" rtlCol="0">
              <a:spAutoFit/>
            </a:bodyPr>
            <a:lstStyle/>
            <a:p>
              <a:r>
                <a:rPr lang="en-US" altLang="zh-CN" b="1" dirty="0" smtClean="0"/>
                <a:t>4%</a:t>
              </a:r>
              <a:endParaRPr lang="zh-CN" altLang="en-US" b="1" dirty="0"/>
            </a:p>
          </p:txBody>
        </p:sp>
        <p:sp>
          <p:nvSpPr>
            <p:cNvPr id="13" name="TextBox 12"/>
            <p:cNvSpPr txBox="1"/>
            <p:nvPr/>
          </p:nvSpPr>
          <p:spPr>
            <a:xfrm>
              <a:off x="5364088" y="3140968"/>
              <a:ext cx="720080" cy="369332"/>
            </a:xfrm>
            <a:prstGeom prst="rect">
              <a:avLst/>
            </a:prstGeom>
            <a:noFill/>
          </p:spPr>
          <p:txBody>
            <a:bodyPr wrap="square" rtlCol="0">
              <a:spAutoFit/>
            </a:bodyPr>
            <a:lstStyle/>
            <a:p>
              <a:r>
                <a:rPr lang="en-US" altLang="zh-CN" b="1" dirty="0" smtClean="0"/>
                <a:t>4%</a:t>
              </a:r>
              <a:endParaRPr lang="zh-CN" altLang="en-US" b="1" dirty="0"/>
            </a:p>
          </p:txBody>
        </p:sp>
        <p:sp>
          <p:nvSpPr>
            <p:cNvPr id="14" name="TextBox 13"/>
            <p:cNvSpPr txBox="1"/>
            <p:nvPr/>
          </p:nvSpPr>
          <p:spPr>
            <a:xfrm>
              <a:off x="6300192" y="2204864"/>
              <a:ext cx="720080" cy="369332"/>
            </a:xfrm>
            <a:prstGeom prst="rect">
              <a:avLst/>
            </a:prstGeom>
            <a:noFill/>
          </p:spPr>
          <p:txBody>
            <a:bodyPr wrap="square" rtlCol="0">
              <a:spAutoFit/>
            </a:bodyPr>
            <a:lstStyle/>
            <a:p>
              <a:r>
                <a:rPr lang="en-US" altLang="zh-CN" b="1" dirty="0" smtClean="0"/>
                <a:t>6%</a:t>
              </a:r>
              <a:endParaRPr lang="zh-CN" altLang="en-US" b="1" dirty="0"/>
            </a:p>
          </p:txBody>
        </p:sp>
      </p:grpSp>
      <p:sp>
        <p:nvSpPr>
          <p:cNvPr id="16" name="矩形 3"/>
          <p:cNvSpPr>
            <a:spLocks noChangeArrowheads="1"/>
          </p:cNvSpPr>
          <p:nvPr/>
        </p:nvSpPr>
        <p:spPr bwMode="auto">
          <a:xfrm>
            <a:off x="6804248" y="0"/>
            <a:ext cx="2339752"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dirty="0" smtClean="0"/>
              <a:t>2</a:t>
            </a:r>
            <a:r>
              <a:rPr lang="zh-CN" altLang="en-US" dirty="0" smtClean="0"/>
              <a:t>   </a:t>
            </a:r>
            <a:r>
              <a:rPr lang="en-US" altLang="zh-CN" dirty="0" smtClean="0"/>
              <a:t>Data </a:t>
            </a:r>
            <a:r>
              <a:rPr lang="en-US" altLang="zh-CN" dirty="0"/>
              <a:t>and Methods</a:t>
            </a:r>
            <a:endParaRPr lang="en-US" altLang="zh-CN" b="1" dirty="0"/>
          </a:p>
        </p:txBody>
      </p:sp>
      <p:sp>
        <p:nvSpPr>
          <p:cNvPr id="17" name="TextBox 1"/>
          <p:cNvSpPr txBox="1"/>
          <p:nvPr/>
        </p:nvSpPr>
        <p:spPr>
          <a:xfrm>
            <a:off x="3995936" y="1628800"/>
            <a:ext cx="2960134" cy="30778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solidFill>
                  <a:srgbClr val="FF0000"/>
                </a:solidFill>
                <a:latin typeface="Arial" panose="020B0604020202020204" pitchFamily="34" charset="0"/>
              </a:rPr>
              <a:t>Percent  Improvement  </a:t>
            </a:r>
            <a:r>
              <a:rPr lang="en-US" sz="1400" b="1" dirty="0" err="1" smtClean="0">
                <a:solidFill>
                  <a:srgbClr val="FF0000"/>
                </a:solidFill>
                <a:latin typeface="Arial" panose="020B0604020202020204" pitchFamily="34" charset="0"/>
              </a:rPr>
              <a:t>wrt</a:t>
            </a:r>
            <a:r>
              <a:rPr lang="en-US" sz="1400" b="1" dirty="0" smtClean="0">
                <a:solidFill>
                  <a:srgbClr val="FF0000"/>
                </a:solidFill>
                <a:latin typeface="Arial" panose="020B0604020202020204" pitchFamily="34" charset="0"/>
              </a:rPr>
              <a:t>  ECM</a:t>
            </a:r>
            <a:endParaRPr lang="en-US" sz="1400" b="1" dirty="0">
              <a:solidFill>
                <a:srgbClr val="FF0000"/>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8"/>
          <p:cNvGrpSpPr/>
          <p:nvPr/>
        </p:nvGrpSpPr>
        <p:grpSpPr>
          <a:xfrm>
            <a:off x="2411760" y="116872"/>
            <a:ext cx="4536504" cy="6624496"/>
            <a:chOff x="1835696" y="116632"/>
            <a:chExt cx="4536504" cy="6624496"/>
          </a:xfrm>
        </p:grpSpPr>
        <p:pic>
          <p:nvPicPr>
            <p:cNvPr id="2054" name="对象 22"/>
            <p:cNvPicPr preferRelativeResize="0">
              <a:picLocks noChangeArrowheads="1"/>
            </p:cNvPicPr>
            <p:nvPr/>
          </p:nvPicPr>
          <p:blipFill>
            <a:blip r:embed="rId2" cstate="print"/>
            <a:srcRect l="-1955" t="-2563" r="-1607" b="-1599"/>
            <a:stretch>
              <a:fillRect/>
            </a:stretch>
          </p:blipFill>
          <p:spPr bwMode="auto">
            <a:xfrm>
              <a:off x="1835696" y="4581128"/>
              <a:ext cx="4320000" cy="2160000"/>
            </a:xfrm>
            <a:prstGeom prst="rect">
              <a:avLst/>
            </a:prstGeom>
            <a:noFill/>
            <a:ln w="9525">
              <a:solidFill>
                <a:schemeClr val="tx1"/>
              </a:solidFill>
              <a:miter lim="800000"/>
              <a:headEnd/>
              <a:tailEnd/>
            </a:ln>
          </p:spPr>
        </p:pic>
        <p:sp>
          <p:nvSpPr>
            <p:cNvPr id="8" name="TextBox 50"/>
            <p:cNvSpPr txBox="1">
              <a:spLocks noChangeArrowheads="1"/>
            </p:cNvSpPr>
            <p:nvPr/>
          </p:nvSpPr>
          <p:spPr bwMode="auto">
            <a:xfrm>
              <a:off x="5580112" y="116632"/>
              <a:ext cx="648072" cy="52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pPr algn="ctr"/>
              <a:r>
                <a:rPr lang="en-US" altLang="zh-CN" sz="2800" b="1" dirty="0" smtClean="0"/>
                <a:t>a</a:t>
              </a:r>
              <a:endParaRPr lang="zh-CN" altLang="en-US" sz="2800" b="1" dirty="0"/>
            </a:p>
          </p:txBody>
        </p:sp>
        <p:sp>
          <p:nvSpPr>
            <p:cNvPr id="9" name="TextBox 50"/>
            <p:cNvSpPr txBox="1">
              <a:spLocks noChangeArrowheads="1"/>
            </p:cNvSpPr>
            <p:nvPr/>
          </p:nvSpPr>
          <p:spPr bwMode="auto">
            <a:xfrm>
              <a:off x="5652120" y="2276872"/>
              <a:ext cx="648072" cy="52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pPr algn="ctr"/>
              <a:r>
                <a:rPr lang="en-US" altLang="zh-CN" sz="2800" b="1" dirty="0" smtClean="0"/>
                <a:t>b</a:t>
              </a:r>
              <a:endParaRPr lang="zh-CN" altLang="en-US" sz="2800" b="1" dirty="0"/>
            </a:p>
          </p:txBody>
        </p:sp>
        <p:sp>
          <p:nvSpPr>
            <p:cNvPr id="10" name="TextBox 50"/>
            <p:cNvSpPr txBox="1">
              <a:spLocks noChangeArrowheads="1"/>
            </p:cNvSpPr>
            <p:nvPr/>
          </p:nvSpPr>
          <p:spPr bwMode="auto">
            <a:xfrm>
              <a:off x="5724128" y="4437112"/>
              <a:ext cx="648072" cy="52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pPr algn="ctr"/>
              <a:r>
                <a:rPr lang="en-US" altLang="zh-CN" sz="2800" b="1" dirty="0" smtClean="0"/>
                <a:t>c</a:t>
              </a:r>
              <a:endParaRPr lang="zh-CN" altLang="en-US" sz="2800" b="1" dirty="0"/>
            </a:p>
          </p:txBody>
        </p:sp>
        <p:pic>
          <p:nvPicPr>
            <p:cNvPr id="2056" name="对象 24"/>
            <p:cNvPicPr preferRelativeResize="0">
              <a:picLocks noChangeArrowheads="1"/>
            </p:cNvPicPr>
            <p:nvPr/>
          </p:nvPicPr>
          <p:blipFill>
            <a:blip r:embed="rId3" cstate="print"/>
            <a:srcRect l="-1468" t="-3050" b="-2342"/>
            <a:stretch>
              <a:fillRect/>
            </a:stretch>
          </p:blipFill>
          <p:spPr bwMode="auto">
            <a:xfrm>
              <a:off x="1835696" y="2348880"/>
              <a:ext cx="4320000" cy="2160000"/>
            </a:xfrm>
            <a:prstGeom prst="rect">
              <a:avLst/>
            </a:prstGeom>
            <a:noFill/>
            <a:ln w="9525">
              <a:solidFill>
                <a:schemeClr val="tx1"/>
              </a:solidFill>
              <a:miter lim="800000"/>
              <a:headEnd/>
              <a:tailEnd/>
            </a:ln>
          </p:spPr>
        </p:pic>
        <p:pic>
          <p:nvPicPr>
            <p:cNvPr id="2057" name="对象 27"/>
            <p:cNvPicPr preferRelativeResize="0">
              <a:picLocks noChangeArrowheads="1"/>
            </p:cNvPicPr>
            <p:nvPr/>
          </p:nvPicPr>
          <p:blipFill>
            <a:blip r:embed="rId4" cstate="print"/>
            <a:srcRect t="-2448" r="-1575" b="-1645"/>
            <a:stretch>
              <a:fillRect/>
            </a:stretch>
          </p:blipFill>
          <p:spPr bwMode="auto">
            <a:xfrm>
              <a:off x="1835696" y="116872"/>
              <a:ext cx="4320000" cy="2160000"/>
            </a:xfrm>
            <a:prstGeom prst="rect">
              <a:avLst/>
            </a:prstGeom>
            <a:noFill/>
            <a:ln w="9525">
              <a:solidFill>
                <a:schemeClr val="tx1"/>
              </a:solidFill>
              <a:miter lim="800000"/>
              <a:headEnd/>
              <a:tailEnd/>
            </a:ln>
          </p:spPr>
        </p:pic>
      </p:grpSp>
      <p:sp>
        <p:nvSpPr>
          <p:cNvPr id="11" name="TextBox 42"/>
          <p:cNvSpPr txBox="1">
            <a:spLocks noChangeArrowheads="1"/>
          </p:cNvSpPr>
          <p:nvPr/>
        </p:nvSpPr>
        <p:spPr bwMode="auto">
          <a:xfrm>
            <a:off x="0" y="0"/>
            <a:ext cx="936625" cy="522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800" b="1" dirty="0"/>
              <a:t>Fig </a:t>
            </a:r>
            <a:r>
              <a:rPr lang="en-US" altLang="zh-CN" sz="2800" b="1" dirty="0" smtClean="0"/>
              <a:t>7</a:t>
            </a:r>
            <a:endParaRPr lang="zh-CN" altLang="en-US" sz="2800" b="1" dirty="0"/>
          </a:p>
        </p:txBody>
      </p:sp>
      <p:sp>
        <p:nvSpPr>
          <p:cNvPr id="13" name="TextBox 12"/>
          <p:cNvSpPr txBox="1"/>
          <p:nvPr/>
        </p:nvSpPr>
        <p:spPr>
          <a:xfrm>
            <a:off x="8682335" y="0"/>
            <a:ext cx="461665" cy="5949280"/>
          </a:xfrm>
          <a:prstGeom prst="rect">
            <a:avLst/>
          </a:prstGeom>
          <a:noFill/>
        </p:spPr>
        <p:txBody>
          <a:bodyPr vert="eaVert" wrap="square" rtlCol="0">
            <a:spAutoFit/>
          </a:bodyPr>
          <a:lstStyle/>
          <a:p>
            <a:r>
              <a:rPr lang="en-US" altLang="zh-CN" dirty="0" smtClean="0"/>
              <a:t>3  Method Improvement and Experimental results</a:t>
            </a:r>
            <a:endParaRPr lang="zh-CN" altLang="en-US" dirty="0"/>
          </a:p>
        </p:txBody>
      </p:sp>
      <p:sp>
        <p:nvSpPr>
          <p:cNvPr id="14" name="TextBox 13"/>
          <p:cNvSpPr txBox="1"/>
          <p:nvPr/>
        </p:nvSpPr>
        <p:spPr>
          <a:xfrm>
            <a:off x="323528" y="908720"/>
            <a:ext cx="1440160" cy="646331"/>
          </a:xfrm>
          <a:prstGeom prst="rect">
            <a:avLst/>
          </a:prstGeom>
          <a:noFill/>
        </p:spPr>
        <p:txBody>
          <a:bodyPr wrap="square" rtlCol="0">
            <a:spAutoFit/>
          </a:bodyPr>
          <a:lstStyle/>
          <a:p>
            <a:r>
              <a:rPr lang="en-US" altLang="zh-CN" b="1" dirty="0" smtClean="0"/>
              <a:t>EXP-1</a:t>
            </a:r>
          </a:p>
          <a:p>
            <a:r>
              <a:rPr lang="en-US" altLang="zh-CN" b="1" dirty="0" smtClean="0"/>
              <a:t>LAF</a:t>
            </a:r>
            <a:endParaRPr lang="zh-CN" altLang="en-US" b="1" dirty="0"/>
          </a:p>
        </p:txBody>
      </p:sp>
      <p:sp>
        <p:nvSpPr>
          <p:cNvPr id="15" name="TextBox 14"/>
          <p:cNvSpPr txBox="1"/>
          <p:nvPr/>
        </p:nvSpPr>
        <p:spPr>
          <a:xfrm>
            <a:off x="251520" y="2996952"/>
            <a:ext cx="2448272" cy="646331"/>
          </a:xfrm>
          <a:prstGeom prst="rect">
            <a:avLst/>
          </a:prstGeom>
          <a:noFill/>
        </p:spPr>
        <p:txBody>
          <a:bodyPr wrap="square" rtlCol="0">
            <a:spAutoFit/>
          </a:bodyPr>
          <a:lstStyle/>
          <a:p>
            <a:r>
              <a:rPr lang="en-US" altLang="zh-CN" b="1" dirty="0" smtClean="0"/>
              <a:t>EXP-2</a:t>
            </a:r>
          </a:p>
          <a:p>
            <a:r>
              <a:rPr lang="en-US" altLang="zh-CN" b="1" dirty="0" smtClean="0"/>
              <a:t>(00+12)h Scheme</a:t>
            </a:r>
            <a:endParaRPr lang="zh-CN" altLang="en-US" b="1" dirty="0"/>
          </a:p>
        </p:txBody>
      </p:sp>
      <p:sp>
        <p:nvSpPr>
          <p:cNvPr id="16" name="TextBox 15"/>
          <p:cNvSpPr txBox="1"/>
          <p:nvPr/>
        </p:nvSpPr>
        <p:spPr>
          <a:xfrm>
            <a:off x="323528" y="5517232"/>
            <a:ext cx="2339752" cy="646331"/>
          </a:xfrm>
          <a:prstGeom prst="rect">
            <a:avLst/>
          </a:prstGeom>
          <a:noFill/>
        </p:spPr>
        <p:txBody>
          <a:bodyPr wrap="square" rtlCol="0">
            <a:spAutoFit/>
          </a:bodyPr>
          <a:lstStyle/>
          <a:p>
            <a:r>
              <a:rPr lang="en-US" altLang="zh-CN" b="1" dirty="0" smtClean="0"/>
              <a:t>EXP-3</a:t>
            </a:r>
          </a:p>
          <a:p>
            <a:r>
              <a:rPr lang="en-US" altLang="zh-CN" b="1" dirty="0" smtClean="0"/>
              <a:t>Super-ensemble</a:t>
            </a:r>
            <a:endParaRPr lang="zh-CN" alt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矩形 20"/>
          <p:cNvSpPr/>
          <p:nvPr/>
        </p:nvSpPr>
        <p:spPr>
          <a:xfrm>
            <a:off x="3779912" y="0"/>
            <a:ext cx="5364088" cy="369332"/>
          </a:xfrm>
          <a:prstGeom prst="rect">
            <a:avLst/>
          </a:prstGeom>
        </p:spPr>
        <p:txBody>
          <a:bodyPr wrap="square">
            <a:spAutoFit/>
          </a:bodyPr>
          <a:lstStyle/>
          <a:p>
            <a:r>
              <a:rPr lang="en-US" altLang="zh-CN" dirty="0" smtClean="0"/>
              <a:t>3  Method Improvement</a:t>
            </a:r>
            <a:r>
              <a:rPr lang="zh-CN" altLang="en-US" dirty="0" smtClean="0"/>
              <a:t> </a:t>
            </a:r>
            <a:r>
              <a:rPr lang="en-US" altLang="zh-CN" dirty="0" smtClean="0"/>
              <a:t>and Experimental Results</a:t>
            </a:r>
          </a:p>
        </p:txBody>
      </p:sp>
      <p:sp>
        <p:nvSpPr>
          <p:cNvPr id="24" name="TextBox 23"/>
          <p:cNvSpPr txBox="1"/>
          <p:nvPr/>
        </p:nvSpPr>
        <p:spPr>
          <a:xfrm>
            <a:off x="7343800" y="5373216"/>
            <a:ext cx="1800200" cy="369332"/>
          </a:xfrm>
          <a:prstGeom prst="rect">
            <a:avLst/>
          </a:prstGeom>
          <a:noFill/>
        </p:spPr>
        <p:txBody>
          <a:bodyPr wrap="square" rtlCol="0">
            <a:spAutoFit/>
          </a:bodyPr>
          <a:lstStyle/>
          <a:p>
            <a:r>
              <a:rPr lang="en-US" altLang="zh-CN" dirty="0" smtClean="0"/>
              <a:t>EC errors(km)</a:t>
            </a:r>
            <a:endParaRPr lang="zh-CN" altLang="en-US" dirty="0"/>
          </a:p>
        </p:txBody>
      </p:sp>
      <p:sp>
        <p:nvSpPr>
          <p:cNvPr id="25" name="TextBox 39"/>
          <p:cNvSpPr txBox="1">
            <a:spLocks noChangeArrowheads="1"/>
          </p:cNvSpPr>
          <p:nvPr/>
        </p:nvSpPr>
        <p:spPr bwMode="auto">
          <a:xfrm>
            <a:off x="0" y="0"/>
            <a:ext cx="1080392"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800" b="1" dirty="0"/>
              <a:t>Fig </a:t>
            </a:r>
            <a:r>
              <a:rPr lang="en-US" altLang="zh-CN" sz="2800" b="1" dirty="0" smtClean="0"/>
              <a:t>8</a:t>
            </a:r>
            <a:endParaRPr lang="zh-CN" altLang="en-US" sz="2800" b="1" dirty="0"/>
          </a:p>
        </p:txBody>
      </p:sp>
      <p:grpSp>
        <p:nvGrpSpPr>
          <p:cNvPr id="32" name="组合 31"/>
          <p:cNvGrpSpPr/>
          <p:nvPr/>
        </p:nvGrpSpPr>
        <p:grpSpPr>
          <a:xfrm>
            <a:off x="251520" y="764704"/>
            <a:ext cx="8424936" cy="4752288"/>
            <a:chOff x="251520" y="764704"/>
            <a:chExt cx="8424936" cy="4752288"/>
          </a:xfrm>
        </p:grpSpPr>
        <p:pic>
          <p:nvPicPr>
            <p:cNvPr id="17410" name="Picture 9" descr="D:\2014美国\article\fig7-compaire\fig\72h-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95536" y="3356992"/>
              <a:ext cx="2787518" cy="216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11" name="Picture 8" descr="D:\2014美国\article\fig7-compaire\fig\48h-1.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436096" y="1196752"/>
              <a:ext cx="2894686" cy="216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12" name="Picture 6" descr="D:\2014美国\article\fig7-compaire\fig\00h-1.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51520" y="1196752"/>
              <a:ext cx="2899448" cy="216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13" name="Picture 7" descr="D:\2014美国\article\fig7-compaire\fig\24h-1.pn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915816" y="1196752"/>
              <a:ext cx="2800618" cy="216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7414" name="TextBox 7"/>
            <p:cNvSpPr txBox="1">
              <a:spLocks noChangeArrowheads="1"/>
            </p:cNvSpPr>
            <p:nvPr/>
          </p:nvSpPr>
          <p:spPr bwMode="auto">
            <a:xfrm>
              <a:off x="683568" y="1412776"/>
              <a:ext cx="79216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dirty="0"/>
                <a:t>00h</a:t>
              </a:r>
              <a:endParaRPr lang="zh-CN" altLang="en-US" dirty="0"/>
            </a:p>
          </p:txBody>
        </p:sp>
        <p:sp>
          <p:nvSpPr>
            <p:cNvPr id="17415" name="TextBox 8"/>
            <p:cNvSpPr txBox="1">
              <a:spLocks noChangeArrowheads="1"/>
            </p:cNvSpPr>
            <p:nvPr/>
          </p:nvSpPr>
          <p:spPr bwMode="auto">
            <a:xfrm>
              <a:off x="3347864" y="1412776"/>
              <a:ext cx="792163"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dirty="0"/>
                <a:t>24h</a:t>
              </a:r>
              <a:endParaRPr lang="zh-CN" altLang="en-US" dirty="0"/>
            </a:p>
          </p:txBody>
        </p:sp>
        <p:sp>
          <p:nvSpPr>
            <p:cNvPr id="17416" name="TextBox 9"/>
            <p:cNvSpPr txBox="1">
              <a:spLocks noChangeArrowheads="1"/>
            </p:cNvSpPr>
            <p:nvPr/>
          </p:nvSpPr>
          <p:spPr bwMode="auto">
            <a:xfrm>
              <a:off x="5868144" y="1412776"/>
              <a:ext cx="79216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dirty="0"/>
                <a:t>48h</a:t>
              </a:r>
              <a:endParaRPr lang="zh-CN" altLang="en-US" dirty="0"/>
            </a:p>
          </p:txBody>
        </p:sp>
        <p:sp>
          <p:nvSpPr>
            <p:cNvPr id="17417" name="TextBox 10"/>
            <p:cNvSpPr txBox="1">
              <a:spLocks noChangeArrowheads="1"/>
            </p:cNvSpPr>
            <p:nvPr/>
          </p:nvSpPr>
          <p:spPr bwMode="auto">
            <a:xfrm>
              <a:off x="755576" y="3573016"/>
              <a:ext cx="792162"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dirty="0"/>
                <a:t>72h</a:t>
              </a:r>
              <a:endParaRPr lang="zh-CN" altLang="en-US" dirty="0"/>
            </a:p>
          </p:txBody>
        </p:sp>
        <p:sp>
          <p:nvSpPr>
            <p:cNvPr id="17418" name="矩形 15"/>
            <p:cNvSpPr>
              <a:spLocks noChangeArrowheads="1"/>
            </p:cNvSpPr>
            <p:nvPr/>
          </p:nvSpPr>
          <p:spPr bwMode="auto">
            <a:xfrm>
              <a:off x="1403648" y="1340768"/>
              <a:ext cx="1250663"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dirty="0"/>
                <a:t>NCEP&gt;EC</a:t>
              </a:r>
            </a:p>
            <a:p>
              <a:r>
                <a:rPr lang="en-US" altLang="zh-CN" dirty="0"/>
                <a:t>43.4%(</a:t>
              </a:r>
              <a:r>
                <a:rPr lang="en-US" altLang="zh-CN" dirty="0" smtClean="0"/>
                <a:t>505)</a:t>
              </a:r>
              <a:endParaRPr lang="zh-CN" altLang="en-US" dirty="0"/>
            </a:p>
          </p:txBody>
        </p:sp>
        <p:sp>
          <p:nvSpPr>
            <p:cNvPr id="17419" name="矩形 16"/>
            <p:cNvSpPr>
              <a:spLocks noChangeArrowheads="1"/>
            </p:cNvSpPr>
            <p:nvPr/>
          </p:nvSpPr>
          <p:spPr bwMode="auto">
            <a:xfrm>
              <a:off x="4211960" y="1340768"/>
              <a:ext cx="1250663"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dirty="0"/>
                <a:t>NCEP&gt;EC</a:t>
              </a:r>
            </a:p>
            <a:p>
              <a:r>
                <a:rPr lang="en-US" altLang="zh-CN" dirty="0"/>
                <a:t>50.3</a:t>
              </a:r>
              <a:r>
                <a:rPr lang="en-US" altLang="zh-CN" dirty="0" smtClean="0"/>
                <a:t>%(473)</a:t>
              </a:r>
              <a:endParaRPr lang="zh-CN" altLang="en-US" dirty="0"/>
            </a:p>
          </p:txBody>
        </p:sp>
        <p:sp>
          <p:nvSpPr>
            <p:cNvPr id="17420" name="矩形 17"/>
            <p:cNvSpPr>
              <a:spLocks noChangeArrowheads="1"/>
            </p:cNvSpPr>
            <p:nvPr/>
          </p:nvSpPr>
          <p:spPr bwMode="auto">
            <a:xfrm>
              <a:off x="6804248" y="1340768"/>
              <a:ext cx="1250663"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dirty="0"/>
                <a:t>NCEP&gt;EC</a:t>
              </a:r>
            </a:p>
            <a:p>
              <a:r>
                <a:rPr lang="en-US" altLang="zh-CN" dirty="0"/>
                <a:t>57.1</a:t>
              </a:r>
              <a:r>
                <a:rPr lang="en-US" altLang="zh-CN" dirty="0" smtClean="0"/>
                <a:t>%(372)</a:t>
              </a:r>
              <a:endParaRPr lang="zh-CN" altLang="en-US" dirty="0"/>
            </a:p>
          </p:txBody>
        </p:sp>
        <p:sp>
          <p:nvSpPr>
            <p:cNvPr id="17421" name="矩形 18"/>
            <p:cNvSpPr>
              <a:spLocks noChangeArrowheads="1"/>
            </p:cNvSpPr>
            <p:nvPr/>
          </p:nvSpPr>
          <p:spPr bwMode="auto">
            <a:xfrm>
              <a:off x="1547664" y="3573016"/>
              <a:ext cx="1250663"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dirty="0"/>
                <a:t>NCEP&gt;EC</a:t>
              </a:r>
            </a:p>
            <a:p>
              <a:r>
                <a:rPr lang="en-US" altLang="zh-CN" dirty="0"/>
                <a:t>59.1</a:t>
              </a:r>
              <a:r>
                <a:rPr lang="en-US" altLang="zh-CN" dirty="0" smtClean="0"/>
                <a:t>%(273)</a:t>
              </a:r>
              <a:endParaRPr lang="zh-CN" altLang="en-US" dirty="0"/>
            </a:p>
          </p:txBody>
        </p:sp>
        <p:sp>
          <p:nvSpPr>
            <p:cNvPr id="22" name="TextBox 21"/>
            <p:cNvSpPr txBox="1"/>
            <p:nvPr/>
          </p:nvSpPr>
          <p:spPr>
            <a:xfrm>
              <a:off x="6876256" y="764704"/>
              <a:ext cx="1800200" cy="369332"/>
            </a:xfrm>
            <a:prstGeom prst="rect">
              <a:avLst/>
            </a:prstGeom>
            <a:noFill/>
          </p:spPr>
          <p:txBody>
            <a:bodyPr wrap="square" rtlCol="0">
              <a:spAutoFit/>
            </a:bodyPr>
            <a:lstStyle/>
            <a:p>
              <a:r>
                <a:rPr lang="en-US" altLang="zh-CN" dirty="0" smtClean="0"/>
                <a:t>2012-2013</a:t>
              </a:r>
              <a:endParaRPr lang="zh-CN" altLang="en-US" dirty="0"/>
            </a:p>
          </p:txBody>
        </p:sp>
        <p:pic>
          <p:nvPicPr>
            <p:cNvPr id="26" name="Picture 5" descr="D:\2014美国\article\fig7-compaire\fig\96h-1.pn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2915816" y="3284984"/>
              <a:ext cx="2904933" cy="216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7" name="TextBox 6"/>
            <p:cNvSpPr txBox="1">
              <a:spLocks noChangeArrowheads="1"/>
            </p:cNvSpPr>
            <p:nvPr/>
          </p:nvSpPr>
          <p:spPr bwMode="auto">
            <a:xfrm>
              <a:off x="3419872" y="3573016"/>
              <a:ext cx="792163"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dirty="0"/>
                <a:t>96h</a:t>
              </a:r>
              <a:endParaRPr lang="zh-CN" altLang="en-US" dirty="0"/>
            </a:p>
          </p:txBody>
        </p:sp>
        <p:sp>
          <p:nvSpPr>
            <p:cNvPr id="28" name="矩形 10"/>
            <p:cNvSpPr>
              <a:spLocks noChangeArrowheads="1"/>
            </p:cNvSpPr>
            <p:nvPr/>
          </p:nvSpPr>
          <p:spPr bwMode="auto">
            <a:xfrm>
              <a:off x="4211960" y="3501008"/>
              <a:ext cx="1250663"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dirty="0"/>
                <a:t>NCEP&gt;EC</a:t>
              </a:r>
            </a:p>
            <a:p>
              <a:r>
                <a:rPr lang="en-US" altLang="zh-CN" dirty="0"/>
                <a:t>54.9</a:t>
              </a:r>
              <a:r>
                <a:rPr lang="en-US" altLang="zh-CN" dirty="0" smtClean="0"/>
                <a:t>%(182)</a:t>
              </a:r>
              <a:endParaRPr lang="zh-CN" altLang="en-US" dirty="0"/>
            </a:p>
          </p:txBody>
        </p:sp>
        <p:pic>
          <p:nvPicPr>
            <p:cNvPr id="29" name="Picture 6" descr="D:\2014美国\article\fig7-compaire\fig\120h-1.pn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5652120" y="3284984"/>
              <a:ext cx="2772553" cy="216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 name="TextBox 7"/>
            <p:cNvSpPr txBox="1">
              <a:spLocks noChangeArrowheads="1"/>
            </p:cNvSpPr>
            <p:nvPr/>
          </p:nvSpPr>
          <p:spPr bwMode="auto">
            <a:xfrm>
              <a:off x="6084168" y="3501008"/>
              <a:ext cx="792163"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dirty="0"/>
                <a:t>120h</a:t>
              </a:r>
              <a:endParaRPr lang="zh-CN" altLang="en-US" dirty="0"/>
            </a:p>
          </p:txBody>
        </p:sp>
        <p:sp>
          <p:nvSpPr>
            <p:cNvPr id="31" name="矩形 11"/>
            <p:cNvSpPr>
              <a:spLocks noChangeArrowheads="1"/>
            </p:cNvSpPr>
            <p:nvPr/>
          </p:nvSpPr>
          <p:spPr bwMode="auto">
            <a:xfrm>
              <a:off x="6804248" y="3501008"/>
              <a:ext cx="1250663"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dirty="0"/>
                <a:t>NCEP&gt;EC</a:t>
              </a:r>
            </a:p>
            <a:p>
              <a:r>
                <a:rPr lang="en-US" altLang="zh-CN" dirty="0"/>
                <a:t>54.4%(</a:t>
              </a:r>
              <a:r>
                <a:rPr lang="en-US" altLang="zh-CN" dirty="0" smtClean="0"/>
                <a:t>119)</a:t>
              </a:r>
              <a:endParaRPr lang="zh-CN" altLang="en-US" dirty="0"/>
            </a:p>
          </p:txBody>
        </p:sp>
      </p:grpSp>
      <p:sp>
        <p:nvSpPr>
          <p:cNvPr id="33" name="矩形 8"/>
          <p:cNvSpPr>
            <a:spLocks noChangeArrowheads="1"/>
          </p:cNvSpPr>
          <p:nvPr/>
        </p:nvSpPr>
        <p:spPr bwMode="auto">
          <a:xfrm>
            <a:off x="539552" y="764704"/>
            <a:ext cx="684076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400" b="1" dirty="0" smtClean="0">
                <a:solidFill>
                  <a:srgbClr val="FF0000"/>
                </a:solidFill>
              </a:rPr>
              <a:t>NCEP&gt;EC   </a:t>
            </a:r>
            <a:r>
              <a:rPr lang="en-US" altLang="zh-CN" sz="2400" b="1" dirty="0" smtClean="0">
                <a:solidFill>
                  <a:srgbClr val="FF0000"/>
                </a:solidFill>
              </a:rPr>
              <a:t>53.2</a:t>
            </a:r>
            <a:r>
              <a:rPr lang="en-US" altLang="zh-CN" sz="2400" b="1" dirty="0" smtClean="0">
                <a:solidFill>
                  <a:srgbClr val="FF0000"/>
                </a:solidFill>
              </a:rPr>
              <a:t>%(00-120h total samples 1924</a:t>
            </a:r>
            <a:r>
              <a:rPr lang="en-US" altLang="zh-CN" sz="2400" b="1" dirty="0" smtClean="0">
                <a:solidFill>
                  <a:srgbClr val="FF0000"/>
                </a:solidFill>
              </a:rPr>
              <a:t>)</a:t>
            </a:r>
            <a:endParaRPr lang="zh-CN" altLang="en-US" sz="2400" b="1" dirty="0">
              <a:solidFill>
                <a:srgbClr val="FF0000"/>
              </a:solidFill>
            </a:endParaRPr>
          </a:p>
        </p:txBody>
      </p:sp>
      <p:sp>
        <p:nvSpPr>
          <p:cNvPr id="23" name="TextBox 22"/>
          <p:cNvSpPr txBox="1"/>
          <p:nvPr/>
        </p:nvSpPr>
        <p:spPr>
          <a:xfrm rot="5400000">
            <a:off x="-1435515" y="2704274"/>
            <a:ext cx="3240361" cy="369332"/>
          </a:xfrm>
          <a:prstGeom prst="rect">
            <a:avLst/>
          </a:prstGeom>
          <a:noFill/>
        </p:spPr>
        <p:txBody>
          <a:bodyPr wrap="square" rtlCol="0">
            <a:spAutoFit/>
          </a:bodyPr>
          <a:lstStyle/>
          <a:p>
            <a:r>
              <a:rPr lang="en-US" altLang="zh-CN" dirty="0" smtClean="0"/>
              <a:t>NCEP errors(km)</a:t>
            </a:r>
            <a:endParaRPr lang="zh-CN" altLang="en-US" dirty="0"/>
          </a:p>
        </p:txBody>
      </p:sp>
      <p:sp>
        <p:nvSpPr>
          <p:cNvPr id="34" name="矩形 33"/>
          <p:cNvSpPr/>
          <p:nvPr/>
        </p:nvSpPr>
        <p:spPr>
          <a:xfrm>
            <a:off x="827584" y="5934670"/>
            <a:ext cx="7920880" cy="707886"/>
          </a:xfrm>
          <a:prstGeom prst="rect">
            <a:avLst/>
          </a:prstGeom>
        </p:spPr>
        <p:txBody>
          <a:bodyPr wrap="square">
            <a:spAutoFit/>
          </a:bodyPr>
          <a:lstStyle/>
          <a:p>
            <a:r>
              <a:rPr lang="en-US" altLang="zh-CN" sz="2000" dirty="0" smtClean="0"/>
              <a:t>Except the initial time, the </a:t>
            </a:r>
            <a:r>
              <a:rPr lang="en-US" altLang="zh-CN" sz="2000" dirty="0" smtClean="0"/>
              <a:t>percentage of the samples in which NCEP error is larger than EC error ranges from 50% to 60%.</a:t>
            </a:r>
            <a:endParaRPr lang="zh-CN" altLang="en-US" sz="2000" dirty="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Box 4"/>
          <p:cNvSpPr txBox="1">
            <a:spLocks noChangeArrowheads="1"/>
          </p:cNvSpPr>
          <p:nvPr/>
        </p:nvSpPr>
        <p:spPr bwMode="auto">
          <a:xfrm>
            <a:off x="7524328" y="6488113"/>
            <a:ext cx="1944688"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dirty="0"/>
              <a:t>homogeneous</a:t>
            </a:r>
            <a:endParaRPr lang="zh-CN" altLang="en-US" dirty="0"/>
          </a:p>
        </p:txBody>
      </p:sp>
      <p:graphicFrame>
        <p:nvGraphicFramePr>
          <p:cNvPr id="5" name="图表 4"/>
          <p:cNvGraphicFramePr/>
          <p:nvPr/>
        </p:nvGraphicFramePr>
        <p:xfrm>
          <a:off x="1619672" y="1772816"/>
          <a:ext cx="6048672" cy="4240113"/>
        </p:xfrm>
        <a:graphic>
          <a:graphicData uri="http://schemas.openxmlformats.org/drawingml/2006/chart">
            <c:chart xmlns:c="http://schemas.openxmlformats.org/drawingml/2006/chart" xmlns:r="http://schemas.openxmlformats.org/officeDocument/2006/relationships" r:id="rId3"/>
          </a:graphicData>
        </a:graphic>
      </p:graphicFrame>
      <p:sp>
        <p:nvSpPr>
          <p:cNvPr id="9" name="标题 1"/>
          <p:cNvSpPr>
            <a:spLocks noGrp="1"/>
          </p:cNvSpPr>
          <p:nvPr/>
        </p:nvSpPr>
        <p:spPr>
          <a:xfrm>
            <a:off x="2195736" y="1268760"/>
            <a:ext cx="5246280" cy="824419"/>
          </a:xfrm>
          <a:prstGeom prst="rect">
            <a:avLst/>
          </a:prstGeom>
        </p:spPr>
        <p:txBody>
          <a:bodyPr vert="horz" lIns="91440" tIns="45720" rIns="91440" bIns="45720"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zh-CN" sz="2400" dirty="0" smtClean="0"/>
              <a:t>2012-2013 EC and NCEP Track Errors</a:t>
            </a:r>
            <a:endParaRPr lang="zh-CN" altLang="en-US" sz="2400" dirty="0"/>
          </a:p>
        </p:txBody>
      </p:sp>
      <p:sp>
        <p:nvSpPr>
          <p:cNvPr id="14" name="TextBox 39"/>
          <p:cNvSpPr txBox="1">
            <a:spLocks noChangeArrowheads="1"/>
          </p:cNvSpPr>
          <p:nvPr/>
        </p:nvSpPr>
        <p:spPr bwMode="auto">
          <a:xfrm>
            <a:off x="0" y="0"/>
            <a:ext cx="1080392"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800" b="1" dirty="0"/>
              <a:t>Fig </a:t>
            </a:r>
            <a:r>
              <a:rPr lang="en-US" altLang="zh-CN" sz="2800" b="1" dirty="0" smtClean="0"/>
              <a:t>9</a:t>
            </a:r>
            <a:endParaRPr lang="zh-CN" altLang="en-US" sz="2800" b="1" dirty="0"/>
          </a:p>
        </p:txBody>
      </p:sp>
      <p:sp>
        <p:nvSpPr>
          <p:cNvPr id="7" name="矩形 6"/>
          <p:cNvSpPr/>
          <p:nvPr/>
        </p:nvSpPr>
        <p:spPr>
          <a:xfrm>
            <a:off x="3779912" y="0"/>
            <a:ext cx="5364088" cy="369332"/>
          </a:xfrm>
          <a:prstGeom prst="rect">
            <a:avLst/>
          </a:prstGeom>
        </p:spPr>
        <p:txBody>
          <a:bodyPr wrap="square">
            <a:spAutoFit/>
          </a:bodyPr>
          <a:lstStyle/>
          <a:p>
            <a:r>
              <a:rPr lang="en-US" altLang="zh-CN" dirty="0" smtClean="0"/>
              <a:t>3  Method Improvement</a:t>
            </a:r>
            <a:r>
              <a:rPr lang="zh-CN" altLang="en-US" dirty="0" smtClean="0"/>
              <a:t> </a:t>
            </a:r>
            <a:r>
              <a:rPr lang="en-US" altLang="zh-CN" dirty="0" smtClean="0"/>
              <a:t>and Experimental Results</a:t>
            </a:r>
          </a:p>
        </p:txBody>
      </p:sp>
      <p:sp>
        <p:nvSpPr>
          <p:cNvPr id="10" name="TextBox 9"/>
          <p:cNvSpPr txBox="1"/>
          <p:nvPr/>
        </p:nvSpPr>
        <p:spPr>
          <a:xfrm>
            <a:off x="3131840" y="4797152"/>
            <a:ext cx="792088" cy="307777"/>
          </a:xfrm>
          <a:prstGeom prst="rect">
            <a:avLst/>
          </a:prstGeom>
          <a:noFill/>
        </p:spPr>
        <p:txBody>
          <a:bodyPr wrap="square" rtlCol="0">
            <a:spAutoFit/>
          </a:bodyPr>
          <a:lstStyle/>
          <a:p>
            <a:r>
              <a:rPr lang="en-US" altLang="zh-CN" sz="1400" b="1" dirty="0" smtClean="0"/>
              <a:t>21%</a:t>
            </a:r>
            <a:endParaRPr lang="zh-CN" altLang="en-US" sz="1400" b="1" dirty="0"/>
          </a:p>
        </p:txBody>
      </p:sp>
      <p:sp>
        <p:nvSpPr>
          <p:cNvPr id="11" name="TextBox 10"/>
          <p:cNvSpPr txBox="1"/>
          <p:nvPr/>
        </p:nvSpPr>
        <p:spPr>
          <a:xfrm>
            <a:off x="3563888" y="4509120"/>
            <a:ext cx="792088" cy="307777"/>
          </a:xfrm>
          <a:prstGeom prst="rect">
            <a:avLst/>
          </a:prstGeom>
          <a:noFill/>
        </p:spPr>
        <p:txBody>
          <a:bodyPr wrap="square" rtlCol="0">
            <a:spAutoFit/>
          </a:bodyPr>
          <a:lstStyle/>
          <a:p>
            <a:r>
              <a:rPr lang="en-US" altLang="zh-CN" sz="1400" b="1" dirty="0" smtClean="0"/>
              <a:t>15%</a:t>
            </a:r>
            <a:endParaRPr lang="zh-CN" altLang="en-US" sz="1400" b="1" dirty="0"/>
          </a:p>
        </p:txBody>
      </p:sp>
      <p:sp>
        <p:nvSpPr>
          <p:cNvPr id="13" name="TextBox 12"/>
          <p:cNvSpPr txBox="1"/>
          <p:nvPr/>
        </p:nvSpPr>
        <p:spPr>
          <a:xfrm>
            <a:off x="3995936" y="4293096"/>
            <a:ext cx="792088" cy="307777"/>
          </a:xfrm>
          <a:prstGeom prst="rect">
            <a:avLst/>
          </a:prstGeom>
          <a:noFill/>
        </p:spPr>
        <p:txBody>
          <a:bodyPr wrap="square" rtlCol="0">
            <a:spAutoFit/>
          </a:bodyPr>
          <a:lstStyle/>
          <a:p>
            <a:r>
              <a:rPr lang="en-US" altLang="zh-CN" sz="1400" b="1" dirty="0" smtClean="0"/>
              <a:t>11%</a:t>
            </a:r>
            <a:endParaRPr lang="zh-CN" altLang="en-US" sz="1400" b="1" dirty="0"/>
          </a:p>
        </p:txBody>
      </p:sp>
      <p:sp>
        <p:nvSpPr>
          <p:cNvPr id="15" name="TextBox 14"/>
          <p:cNvSpPr txBox="1"/>
          <p:nvPr/>
        </p:nvSpPr>
        <p:spPr>
          <a:xfrm>
            <a:off x="4427984" y="4077072"/>
            <a:ext cx="792088" cy="307777"/>
          </a:xfrm>
          <a:prstGeom prst="rect">
            <a:avLst/>
          </a:prstGeom>
          <a:noFill/>
        </p:spPr>
        <p:txBody>
          <a:bodyPr wrap="square" rtlCol="0">
            <a:spAutoFit/>
          </a:bodyPr>
          <a:lstStyle/>
          <a:p>
            <a:r>
              <a:rPr lang="en-US" altLang="zh-CN" sz="1400" b="1" dirty="0" smtClean="0"/>
              <a:t>8%</a:t>
            </a:r>
            <a:endParaRPr lang="zh-CN" altLang="en-US" sz="1400" b="1" dirty="0"/>
          </a:p>
        </p:txBody>
      </p:sp>
      <p:sp>
        <p:nvSpPr>
          <p:cNvPr id="16" name="TextBox 15"/>
          <p:cNvSpPr txBox="1"/>
          <p:nvPr/>
        </p:nvSpPr>
        <p:spPr>
          <a:xfrm>
            <a:off x="5004048" y="3789040"/>
            <a:ext cx="792088" cy="307777"/>
          </a:xfrm>
          <a:prstGeom prst="rect">
            <a:avLst/>
          </a:prstGeom>
          <a:noFill/>
        </p:spPr>
        <p:txBody>
          <a:bodyPr wrap="square" rtlCol="0">
            <a:spAutoFit/>
          </a:bodyPr>
          <a:lstStyle/>
          <a:p>
            <a:r>
              <a:rPr lang="en-US" altLang="zh-CN" sz="1400" b="1" dirty="0" smtClean="0"/>
              <a:t>7%</a:t>
            </a:r>
            <a:endParaRPr lang="zh-CN" altLang="en-US" sz="1400" b="1" dirty="0"/>
          </a:p>
        </p:txBody>
      </p:sp>
      <p:sp>
        <p:nvSpPr>
          <p:cNvPr id="17" name="TextBox 16"/>
          <p:cNvSpPr txBox="1"/>
          <p:nvPr/>
        </p:nvSpPr>
        <p:spPr>
          <a:xfrm>
            <a:off x="5364088" y="3501008"/>
            <a:ext cx="792088" cy="307777"/>
          </a:xfrm>
          <a:prstGeom prst="rect">
            <a:avLst/>
          </a:prstGeom>
          <a:noFill/>
        </p:spPr>
        <p:txBody>
          <a:bodyPr wrap="square" rtlCol="0">
            <a:spAutoFit/>
          </a:bodyPr>
          <a:lstStyle/>
          <a:p>
            <a:r>
              <a:rPr lang="en-US" altLang="zh-CN" sz="1400" b="1" dirty="0" smtClean="0"/>
              <a:t>7%</a:t>
            </a:r>
            <a:endParaRPr lang="zh-CN" altLang="en-US" sz="1400" b="1" dirty="0"/>
          </a:p>
        </p:txBody>
      </p:sp>
      <p:sp>
        <p:nvSpPr>
          <p:cNvPr id="18" name="TextBox 17"/>
          <p:cNvSpPr txBox="1"/>
          <p:nvPr/>
        </p:nvSpPr>
        <p:spPr>
          <a:xfrm>
            <a:off x="5796136" y="3140968"/>
            <a:ext cx="792088" cy="307777"/>
          </a:xfrm>
          <a:prstGeom prst="rect">
            <a:avLst/>
          </a:prstGeom>
          <a:noFill/>
        </p:spPr>
        <p:txBody>
          <a:bodyPr wrap="square" rtlCol="0">
            <a:spAutoFit/>
          </a:bodyPr>
          <a:lstStyle/>
          <a:p>
            <a:r>
              <a:rPr lang="en-US" altLang="zh-CN" sz="1400" b="1" dirty="0" smtClean="0"/>
              <a:t>9%</a:t>
            </a:r>
            <a:endParaRPr lang="zh-CN" altLang="en-US" sz="1400" b="1" dirty="0"/>
          </a:p>
        </p:txBody>
      </p:sp>
      <p:sp>
        <p:nvSpPr>
          <p:cNvPr id="19" name="TextBox 18"/>
          <p:cNvSpPr txBox="1"/>
          <p:nvPr/>
        </p:nvSpPr>
        <p:spPr>
          <a:xfrm>
            <a:off x="6228184" y="2708920"/>
            <a:ext cx="792088" cy="307777"/>
          </a:xfrm>
          <a:prstGeom prst="rect">
            <a:avLst/>
          </a:prstGeom>
          <a:noFill/>
        </p:spPr>
        <p:txBody>
          <a:bodyPr wrap="square" rtlCol="0">
            <a:spAutoFit/>
          </a:bodyPr>
          <a:lstStyle/>
          <a:p>
            <a:r>
              <a:rPr lang="en-US" altLang="zh-CN" sz="1400" b="1" dirty="0" smtClean="0"/>
              <a:t>13%</a:t>
            </a:r>
            <a:endParaRPr lang="zh-CN" altLang="en-US" sz="1400" b="1" dirty="0"/>
          </a:p>
        </p:txBody>
      </p:sp>
      <p:sp>
        <p:nvSpPr>
          <p:cNvPr id="20" name="TextBox 19"/>
          <p:cNvSpPr txBox="1"/>
          <p:nvPr/>
        </p:nvSpPr>
        <p:spPr>
          <a:xfrm>
            <a:off x="6732240" y="2132856"/>
            <a:ext cx="792088" cy="307777"/>
          </a:xfrm>
          <a:prstGeom prst="rect">
            <a:avLst/>
          </a:prstGeom>
          <a:noFill/>
        </p:spPr>
        <p:txBody>
          <a:bodyPr wrap="square" rtlCol="0">
            <a:spAutoFit/>
          </a:bodyPr>
          <a:lstStyle/>
          <a:p>
            <a:r>
              <a:rPr lang="en-US" altLang="zh-CN" sz="1400" b="1" dirty="0" smtClean="0"/>
              <a:t>12%</a:t>
            </a:r>
            <a:endParaRPr lang="zh-CN" altLang="en-US" sz="1400" b="1" dirty="0"/>
          </a:p>
        </p:txBody>
      </p:sp>
      <p:sp>
        <p:nvSpPr>
          <p:cNvPr id="21" name="TextBox 1"/>
          <p:cNvSpPr txBox="1"/>
          <p:nvPr/>
        </p:nvSpPr>
        <p:spPr>
          <a:xfrm>
            <a:off x="3635896" y="1988840"/>
            <a:ext cx="2960134" cy="30778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solidFill>
                  <a:srgbClr val="FF0000"/>
                </a:solidFill>
                <a:latin typeface="Arial" panose="020B0604020202020204" pitchFamily="34" charset="0"/>
              </a:rPr>
              <a:t>Percent  Improvement  </a:t>
            </a:r>
            <a:r>
              <a:rPr lang="en-US" sz="1400" b="1" dirty="0" err="1" smtClean="0">
                <a:solidFill>
                  <a:srgbClr val="FF0000"/>
                </a:solidFill>
                <a:latin typeface="Arial" panose="020B0604020202020204" pitchFamily="34" charset="0"/>
              </a:rPr>
              <a:t>wrt</a:t>
            </a:r>
            <a:r>
              <a:rPr lang="en-US" sz="1400" b="1" dirty="0" smtClean="0">
                <a:solidFill>
                  <a:srgbClr val="FF0000"/>
                </a:solidFill>
                <a:latin typeface="Arial" panose="020B0604020202020204" pitchFamily="34" charset="0"/>
              </a:rPr>
              <a:t>  ECM</a:t>
            </a:r>
            <a:endParaRPr lang="en-US" sz="1400" b="1" dirty="0">
              <a:solidFill>
                <a:srgbClr val="FF0000"/>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7"/>
          <p:cNvGrpSpPr/>
          <p:nvPr/>
        </p:nvGrpSpPr>
        <p:grpSpPr>
          <a:xfrm>
            <a:off x="323528" y="1052736"/>
            <a:ext cx="8084307" cy="5479504"/>
            <a:chOff x="467544" y="188640"/>
            <a:chExt cx="8608290" cy="6343600"/>
          </a:xfrm>
        </p:grpSpPr>
        <p:graphicFrame>
          <p:nvGraphicFramePr>
            <p:cNvPr id="5" name="图表 4"/>
            <p:cNvGraphicFramePr/>
            <p:nvPr/>
          </p:nvGraphicFramePr>
          <p:xfrm>
            <a:off x="827584" y="188640"/>
            <a:ext cx="7776864" cy="31683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图表 6"/>
            <p:cNvGraphicFramePr/>
            <p:nvPr/>
          </p:nvGraphicFramePr>
          <p:xfrm>
            <a:off x="467544" y="3501008"/>
            <a:ext cx="8208912" cy="3031232"/>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3131840" y="5589240"/>
              <a:ext cx="576064" cy="307777"/>
            </a:xfrm>
            <a:prstGeom prst="rect">
              <a:avLst/>
            </a:prstGeom>
            <a:noFill/>
          </p:spPr>
          <p:txBody>
            <a:bodyPr wrap="square" rtlCol="0">
              <a:spAutoFit/>
            </a:bodyPr>
            <a:lstStyle/>
            <a:p>
              <a:r>
                <a:rPr lang="en-US" altLang="zh-CN" sz="1400" b="1" dirty="0" smtClean="0"/>
                <a:t>8%</a:t>
              </a:r>
              <a:endParaRPr lang="zh-CN" altLang="en-US" sz="1400" b="1" dirty="0"/>
            </a:p>
          </p:txBody>
        </p:sp>
        <p:sp>
          <p:nvSpPr>
            <p:cNvPr id="9" name="TextBox 8"/>
            <p:cNvSpPr txBox="1"/>
            <p:nvPr/>
          </p:nvSpPr>
          <p:spPr>
            <a:xfrm>
              <a:off x="4355976" y="5301208"/>
              <a:ext cx="576064" cy="307777"/>
            </a:xfrm>
            <a:prstGeom prst="rect">
              <a:avLst/>
            </a:prstGeom>
            <a:noFill/>
          </p:spPr>
          <p:txBody>
            <a:bodyPr wrap="square" rtlCol="0">
              <a:spAutoFit/>
            </a:bodyPr>
            <a:lstStyle/>
            <a:p>
              <a:r>
                <a:rPr lang="en-US" altLang="zh-CN" sz="1400" b="1" dirty="0" smtClean="0"/>
                <a:t>7%</a:t>
              </a:r>
              <a:endParaRPr lang="zh-CN" altLang="en-US" sz="1400" b="1" dirty="0"/>
            </a:p>
          </p:txBody>
        </p:sp>
        <p:sp>
          <p:nvSpPr>
            <p:cNvPr id="10" name="TextBox 9"/>
            <p:cNvSpPr txBox="1"/>
            <p:nvPr/>
          </p:nvSpPr>
          <p:spPr>
            <a:xfrm>
              <a:off x="4932040" y="5085184"/>
              <a:ext cx="576064" cy="307777"/>
            </a:xfrm>
            <a:prstGeom prst="rect">
              <a:avLst/>
            </a:prstGeom>
            <a:noFill/>
          </p:spPr>
          <p:txBody>
            <a:bodyPr wrap="square" rtlCol="0">
              <a:spAutoFit/>
            </a:bodyPr>
            <a:lstStyle/>
            <a:p>
              <a:r>
                <a:rPr lang="en-US" altLang="zh-CN" sz="1400" b="1" dirty="0" smtClean="0"/>
                <a:t>6%</a:t>
              </a:r>
              <a:endParaRPr lang="zh-CN" altLang="en-US" sz="1400" b="1" dirty="0"/>
            </a:p>
          </p:txBody>
        </p:sp>
        <p:sp>
          <p:nvSpPr>
            <p:cNvPr id="11" name="TextBox 10"/>
            <p:cNvSpPr txBox="1"/>
            <p:nvPr/>
          </p:nvSpPr>
          <p:spPr>
            <a:xfrm>
              <a:off x="5508104" y="4869160"/>
              <a:ext cx="648072" cy="307777"/>
            </a:xfrm>
            <a:prstGeom prst="rect">
              <a:avLst/>
            </a:prstGeom>
            <a:noFill/>
          </p:spPr>
          <p:txBody>
            <a:bodyPr wrap="square" rtlCol="0">
              <a:spAutoFit/>
            </a:bodyPr>
            <a:lstStyle/>
            <a:p>
              <a:r>
                <a:rPr lang="en-US" altLang="zh-CN" sz="1400" b="1" dirty="0" smtClean="0"/>
                <a:t>5%</a:t>
              </a:r>
              <a:endParaRPr lang="zh-CN" altLang="en-US" sz="1400" b="1" dirty="0"/>
            </a:p>
          </p:txBody>
        </p:sp>
        <p:sp>
          <p:nvSpPr>
            <p:cNvPr id="12" name="TextBox 11"/>
            <p:cNvSpPr txBox="1"/>
            <p:nvPr/>
          </p:nvSpPr>
          <p:spPr>
            <a:xfrm>
              <a:off x="6156176" y="4653136"/>
              <a:ext cx="648072" cy="307777"/>
            </a:xfrm>
            <a:prstGeom prst="rect">
              <a:avLst/>
            </a:prstGeom>
            <a:noFill/>
          </p:spPr>
          <p:txBody>
            <a:bodyPr wrap="square" rtlCol="0">
              <a:spAutoFit/>
            </a:bodyPr>
            <a:lstStyle/>
            <a:p>
              <a:r>
                <a:rPr lang="en-US" altLang="zh-CN" sz="1400" b="1" dirty="0" smtClean="0"/>
                <a:t>7%</a:t>
              </a:r>
              <a:endParaRPr lang="zh-CN" altLang="en-US" sz="1400" b="1" dirty="0"/>
            </a:p>
          </p:txBody>
        </p:sp>
        <p:sp>
          <p:nvSpPr>
            <p:cNvPr id="13" name="TextBox 12"/>
            <p:cNvSpPr txBox="1"/>
            <p:nvPr/>
          </p:nvSpPr>
          <p:spPr>
            <a:xfrm>
              <a:off x="6732240" y="4437112"/>
              <a:ext cx="504056" cy="307777"/>
            </a:xfrm>
            <a:prstGeom prst="rect">
              <a:avLst/>
            </a:prstGeom>
            <a:noFill/>
          </p:spPr>
          <p:txBody>
            <a:bodyPr wrap="square" rtlCol="0">
              <a:spAutoFit/>
            </a:bodyPr>
            <a:lstStyle/>
            <a:p>
              <a:r>
                <a:rPr lang="en-US" altLang="zh-CN" sz="1400" b="1" dirty="0" smtClean="0"/>
                <a:t>8%</a:t>
              </a:r>
              <a:endParaRPr lang="zh-CN" altLang="en-US" sz="1400" b="1" dirty="0"/>
            </a:p>
          </p:txBody>
        </p:sp>
        <p:sp>
          <p:nvSpPr>
            <p:cNvPr id="14" name="TextBox 13"/>
            <p:cNvSpPr txBox="1"/>
            <p:nvPr/>
          </p:nvSpPr>
          <p:spPr>
            <a:xfrm>
              <a:off x="7380312" y="4221088"/>
              <a:ext cx="648072" cy="307777"/>
            </a:xfrm>
            <a:prstGeom prst="rect">
              <a:avLst/>
            </a:prstGeom>
            <a:noFill/>
          </p:spPr>
          <p:txBody>
            <a:bodyPr wrap="square" rtlCol="0">
              <a:spAutoFit/>
            </a:bodyPr>
            <a:lstStyle/>
            <a:p>
              <a:r>
                <a:rPr lang="en-US" altLang="zh-CN" sz="1400" b="1" dirty="0" smtClean="0"/>
                <a:t>11%</a:t>
              </a:r>
              <a:endParaRPr lang="zh-CN" altLang="en-US" sz="1400" b="1" dirty="0"/>
            </a:p>
          </p:txBody>
        </p:sp>
        <p:sp>
          <p:nvSpPr>
            <p:cNvPr id="15" name="TextBox 14"/>
            <p:cNvSpPr txBox="1"/>
            <p:nvPr/>
          </p:nvSpPr>
          <p:spPr>
            <a:xfrm>
              <a:off x="7956376" y="3933056"/>
              <a:ext cx="720080" cy="307777"/>
            </a:xfrm>
            <a:prstGeom prst="rect">
              <a:avLst/>
            </a:prstGeom>
            <a:noFill/>
          </p:spPr>
          <p:txBody>
            <a:bodyPr wrap="square" rtlCol="0">
              <a:spAutoFit/>
            </a:bodyPr>
            <a:lstStyle/>
            <a:p>
              <a:r>
                <a:rPr lang="en-US" altLang="zh-CN" sz="1400" b="1" dirty="0" smtClean="0"/>
                <a:t>10%</a:t>
              </a:r>
              <a:endParaRPr lang="zh-CN" altLang="en-US" sz="1400" b="1" dirty="0"/>
            </a:p>
          </p:txBody>
        </p:sp>
        <p:sp>
          <p:nvSpPr>
            <p:cNvPr id="16" name="TextBox 15"/>
            <p:cNvSpPr txBox="1"/>
            <p:nvPr/>
          </p:nvSpPr>
          <p:spPr>
            <a:xfrm>
              <a:off x="8211738" y="188640"/>
              <a:ext cx="864096" cy="461665"/>
            </a:xfrm>
            <a:prstGeom prst="rect">
              <a:avLst/>
            </a:prstGeom>
            <a:noFill/>
          </p:spPr>
          <p:txBody>
            <a:bodyPr wrap="square" rtlCol="0">
              <a:spAutoFit/>
            </a:bodyPr>
            <a:lstStyle/>
            <a:p>
              <a:r>
                <a:rPr lang="en-US" altLang="zh-CN" sz="2400" b="1" dirty="0" smtClean="0"/>
                <a:t>a</a:t>
              </a:r>
              <a:endParaRPr lang="zh-CN" altLang="en-US" sz="2400" b="1" dirty="0"/>
            </a:p>
          </p:txBody>
        </p:sp>
        <p:sp>
          <p:nvSpPr>
            <p:cNvPr id="17" name="TextBox 16"/>
            <p:cNvSpPr txBox="1"/>
            <p:nvPr/>
          </p:nvSpPr>
          <p:spPr>
            <a:xfrm>
              <a:off x="8365088" y="3606538"/>
              <a:ext cx="576064" cy="461665"/>
            </a:xfrm>
            <a:prstGeom prst="rect">
              <a:avLst/>
            </a:prstGeom>
            <a:noFill/>
          </p:spPr>
          <p:txBody>
            <a:bodyPr wrap="square" rtlCol="0">
              <a:spAutoFit/>
            </a:bodyPr>
            <a:lstStyle/>
            <a:p>
              <a:r>
                <a:rPr lang="en-US" altLang="zh-CN" sz="2400" b="1" dirty="0" smtClean="0"/>
                <a:t>b</a:t>
              </a:r>
              <a:endParaRPr lang="zh-CN" altLang="en-US" sz="2400" b="1" dirty="0"/>
            </a:p>
          </p:txBody>
        </p:sp>
      </p:grpSp>
      <p:sp>
        <p:nvSpPr>
          <p:cNvPr id="19" name="TextBox 39"/>
          <p:cNvSpPr txBox="1">
            <a:spLocks noChangeArrowheads="1"/>
          </p:cNvSpPr>
          <p:nvPr/>
        </p:nvSpPr>
        <p:spPr bwMode="auto">
          <a:xfrm>
            <a:off x="0" y="0"/>
            <a:ext cx="1080392"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800" b="1" dirty="0"/>
              <a:t>Fig </a:t>
            </a:r>
            <a:r>
              <a:rPr lang="en-US" altLang="zh-CN" sz="2800" b="1" dirty="0" smtClean="0"/>
              <a:t>10</a:t>
            </a:r>
            <a:endParaRPr lang="zh-CN" altLang="en-US" sz="2800" b="1" dirty="0"/>
          </a:p>
        </p:txBody>
      </p:sp>
      <p:sp>
        <p:nvSpPr>
          <p:cNvPr id="20" name="矩形 19"/>
          <p:cNvSpPr/>
          <p:nvPr/>
        </p:nvSpPr>
        <p:spPr>
          <a:xfrm>
            <a:off x="3779912" y="0"/>
            <a:ext cx="5364088" cy="369332"/>
          </a:xfrm>
          <a:prstGeom prst="rect">
            <a:avLst/>
          </a:prstGeom>
        </p:spPr>
        <p:txBody>
          <a:bodyPr wrap="square">
            <a:spAutoFit/>
          </a:bodyPr>
          <a:lstStyle/>
          <a:p>
            <a:r>
              <a:rPr lang="en-US" altLang="zh-CN" dirty="0" smtClean="0"/>
              <a:t>3  Method Improvement</a:t>
            </a:r>
            <a:r>
              <a:rPr lang="zh-CN" altLang="en-US" dirty="0" smtClean="0"/>
              <a:t> </a:t>
            </a:r>
            <a:r>
              <a:rPr lang="en-US" altLang="zh-CN" dirty="0" smtClean="0"/>
              <a:t>and Experimental Results</a:t>
            </a:r>
          </a:p>
        </p:txBody>
      </p:sp>
      <p:sp>
        <p:nvSpPr>
          <p:cNvPr id="18" name="TextBox 1"/>
          <p:cNvSpPr txBox="1"/>
          <p:nvPr/>
        </p:nvSpPr>
        <p:spPr>
          <a:xfrm>
            <a:off x="3923928" y="4149080"/>
            <a:ext cx="2960134" cy="30778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solidFill>
                  <a:srgbClr val="FF0000"/>
                </a:solidFill>
                <a:latin typeface="Arial" panose="020B0604020202020204" pitchFamily="34" charset="0"/>
              </a:rPr>
              <a:t>Percent  Improvement  </a:t>
            </a:r>
            <a:r>
              <a:rPr lang="en-US" sz="1400" b="1" dirty="0" err="1" smtClean="0">
                <a:solidFill>
                  <a:srgbClr val="FF0000"/>
                </a:solidFill>
                <a:latin typeface="Arial" panose="020B0604020202020204" pitchFamily="34" charset="0"/>
              </a:rPr>
              <a:t>wrt</a:t>
            </a:r>
            <a:r>
              <a:rPr lang="en-US" sz="1400" b="1" dirty="0" smtClean="0">
                <a:solidFill>
                  <a:srgbClr val="FF0000"/>
                </a:solidFill>
                <a:latin typeface="Arial" panose="020B0604020202020204" pitchFamily="34" charset="0"/>
              </a:rPr>
              <a:t>  EC-OBEST20</a:t>
            </a:r>
            <a:endParaRPr lang="en-US" sz="1400" b="1" dirty="0">
              <a:solidFill>
                <a:srgbClr val="FF0000"/>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srcRect/>
          <a:stretch>
            <a:fillRect/>
          </a:stretch>
        </p:blipFill>
        <p:spPr bwMode="auto">
          <a:xfrm>
            <a:off x="0" y="1340768"/>
            <a:ext cx="3360000" cy="2520000"/>
          </a:xfrm>
          <a:prstGeom prst="rect">
            <a:avLst/>
          </a:prstGeom>
          <a:noFill/>
          <a:ln w="9525">
            <a:noFill/>
            <a:miter lim="800000"/>
            <a:headEnd/>
            <a:tailEnd/>
          </a:ln>
          <a:effectLst/>
        </p:spPr>
      </p:pic>
      <p:pic>
        <p:nvPicPr>
          <p:cNvPr id="7" name="Picture 2"/>
          <p:cNvPicPr>
            <a:picLocks noChangeAspect="1" noChangeArrowheads="1"/>
          </p:cNvPicPr>
          <p:nvPr/>
        </p:nvPicPr>
        <p:blipFill>
          <a:blip r:embed="rId4" cstate="print"/>
          <a:srcRect/>
          <a:stretch>
            <a:fillRect/>
          </a:stretch>
        </p:blipFill>
        <p:spPr bwMode="auto">
          <a:xfrm>
            <a:off x="2843808" y="1340768"/>
            <a:ext cx="3360000" cy="2520000"/>
          </a:xfrm>
          <a:prstGeom prst="rect">
            <a:avLst/>
          </a:prstGeom>
          <a:noFill/>
          <a:ln w="9525">
            <a:noFill/>
            <a:miter lim="800000"/>
            <a:headEnd/>
            <a:tailEnd/>
          </a:ln>
          <a:effectLst/>
        </p:spPr>
      </p:pic>
      <p:pic>
        <p:nvPicPr>
          <p:cNvPr id="8" name="Picture 2"/>
          <p:cNvPicPr>
            <a:picLocks noChangeAspect="1" noChangeArrowheads="1"/>
          </p:cNvPicPr>
          <p:nvPr/>
        </p:nvPicPr>
        <p:blipFill>
          <a:blip r:embed="rId5" cstate="print"/>
          <a:srcRect/>
          <a:stretch>
            <a:fillRect/>
          </a:stretch>
        </p:blipFill>
        <p:spPr bwMode="auto">
          <a:xfrm>
            <a:off x="5784000" y="1340768"/>
            <a:ext cx="3360000" cy="2520000"/>
          </a:xfrm>
          <a:prstGeom prst="rect">
            <a:avLst/>
          </a:prstGeom>
          <a:noFill/>
          <a:ln w="9525">
            <a:noFill/>
            <a:miter lim="800000"/>
            <a:headEnd/>
            <a:tailEnd/>
          </a:ln>
          <a:effectLst/>
        </p:spPr>
      </p:pic>
      <p:pic>
        <p:nvPicPr>
          <p:cNvPr id="9" name="Picture 2"/>
          <p:cNvPicPr>
            <a:picLocks noChangeAspect="1" noChangeArrowheads="1"/>
          </p:cNvPicPr>
          <p:nvPr/>
        </p:nvPicPr>
        <p:blipFill>
          <a:blip r:embed="rId6" cstate="print"/>
          <a:srcRect/>
          <a:stretch>
            <a:fillRect/>
          </a:stretch>
        </p:blipFill>
        <p:spPr bwMode="auto">
          <a:xfrm>
            <a:off x="0" y="4005064"/>
            <a:ext cx="3360000" cy="2520000"/>
          </a:xfrm>
          <a:prstGeom prst="rect">
            <a:avLst/>
          </a:prstGeom>
          <a:noFill/>
          <a:ln w="9525">
            <a:noFill/>
            <a:miter lim="800000"/>
            <a:headEnd/>
            <a:tailEnd/>
          </a:ln>
          <a:effectLst/>
        </p:spPr>
      </p:pic>
      <p:pic>
        <p:nvPicPr>
          <p:cNvPr id="10" name="Picture 2"/>
          <p:cNvPicPr>
            <a:picLocks noChangeAspect="1" noChangeArrowheads="1"/>
          </p:cNvPicPr>
          <p:nvPr/>
        </p:nvPicPr>
        <p:blipFill>
          <a:blip r:embed="rId7" cstate="print"/>
          <a:srcRect/>
          <a:stretch>
            <a:fillRect/>
          </a:stretch>
        </p:blipFill>
        <p:spPr bwMode="auto">
          <a:xfrm>
            <a:off x="3059832" y="4005064"/>
            <a:ext cx="3360000" cy="2520000"/>
          </a:xfrm>
          <a:prstGeom prst="rect">
            <a:avLst/>
          </a:prstGeom>
          <a:noFill/>
          <a:ln w="9525">
            <a:noFill/>
            <a:miter lim="800000"/>
            <a:headEnd/>
            <a:tailEnd/>
          </a:ln>
          <a:effectLst/>
        </p:spPr>
      </p:pic>
      <p:sp>
        <p:nvSpPr>
          <p:cNvPr id="11" name="矩形 10"/>
          <p:cNvSpPr/>
          <p:nvPr/>
        </p:nvSpPr>
        <p:spPr>
          <a:xfrm>
            <a:off x="3779912" y="0"/>
            <a:ext cx="5364088" cy="369332"/>
          </a:xfrm>
          <a:prstGeom prst="rect">
            <a:avLst/>
          </a:prstGeom>
        </p:spPr>
        <p:txBody>
          <a:bodyPr wrap="square">
            <a:spAutoFit/>
          </a:bodyPr>
          <a:lstStyle/>
          <a:p>
            <a:r>
              <a:rPr lang="en-US" altLang="zh-CN" dirty="0" smtClean="0"/>
              <a:t>3  Method Improvement</a:t>
            </a:r>
            <a:r>
              <a:rPr lang="zh-CN" altLang="en-US" dirty="0" smtClean="0"/>
              <a:t> </a:t>
            </a:r>
            <a:r>
              <a:rPr lang="en-US" altLang="zh-CN" dirty="0" smtClean="0"/>
              <a:t>and Experimental Results</a:t>
            </a:r>
          </a:p>
        </p:txBody>
      </p:sp>
      <p:sp>
        <p:nvSpPr>
          <p:cNvPr id="12" name="TextBox 39"/>
          <p:cNvSpPr txBox="1">
            <a:spLocks noChangeArrowheads="1"/>
          </p:cNvSpPr>
          <p:nvPr/>
        </p:nvSpPr>
        <p:spPr bwMode="auto">
          <a:xfrm>
            <a:off x="0" y="0"/>
            <a:ext cx="1080392"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800" b="1" dirty="0"/>
              <a:t>Fig </a:t>
            </a:r>
            <a:r>
              <a:rPr lang="en-US" altLang="zh-CN" sz="2800" b="1" dirty="0" smtClean="0"/>
              <a:t>11</a:t>
            </a:r>
            <a:endParaRPr lang="zh-CN" altLang="en-US" sz="2800" b="1" dirty="0"/>
          </a:p>
        </p:txBody>
      </p:sp>
      <p:sp>
        <p:nvSpPr>
          <p:cNvPr id="13" name="TextBox 12"/>
          <p:cNvSpPr txBox="1"/>
          <p:nvPr/>
        </p:nvSpPr>
        <p:spPr>
          <a:xfrm>
            <a:off x="395536" y="1124744"/>
            <a:ext cx="1152128" cy="338554"/>
          </a:xfrm>
          <a:prstGeom prst="rect">
            <a:avLst/>
          </a:prstGeom>
          <a:noFill/>
        </p:spPr>
        <p:txBody>
          <a:bodyPr wrap="square" rtlCol="0">
            <a:spAutoFit/>
          </a:bodyPr>
          <a:lstStyle/>
          <a:p>
            <a:r>
              <a:rPr lang="en-US" altLang="zh-CN" sz="1600" b="1" dirty="0" smtClean="0"/>
              <a:t>a-24h</a:t>
            </a:r>
            <a:endParaRPr lang="zh-CN" altLang="en-US" sz="1600" b="1" dirty="0"/>
          </a:p>
        </p:txBody>
      </p:sp>
      <p:sp>
        <p:nvSpPr>
          <p:cNvPr id="14" name="TextBox 13"/>
          <p:cNvSpPr txBox="1"/>
          <p:nvPr/>
        </p:nvSpPr>
        <p:spPr>
          <a:xfrm>
            <a:off x="3275856" y="1052736"/>
            <a:ext cx="1368152" cy="461665"/>
          </a:xfrm>
          <a:prstGeom prst="rect">
            <a:avLst/>
          </a:prstGeom>
          <a:noFill/>
        </p:spPr>
        <p:txBody>
          <a:bodyPr wrap="square" rtlCol="0">
            <a:spAutoFit/>
          </a:bodyPr>
          <a:lstStyle/>
          <a:p>
            <a:r>
              <a:rPr lang="zh-CN" altLang="en-US" sz="2400" b="1" dirty="0" smtClean="0"/>
              <a:t> </a:t>
            </a:r>
            <a:r>
              <a:rPr lang="en-US" altLang="zh-CN" sz="1600" b="1" dirty="0" smtClean="0"/>
              <a:t>b-48h</a:t>
            </a:r>
            <a:endParaRPr lang="zh-CN" altLang="en-US" sz="1600" b="1" dirty="0"/>
          </a:p>
        </p:txBody>
      </p:sp>
      <p:sp>
        <p:nvSpPr>
          <p:cNvPr id="15" name="TextBox 14"/>
          <p:cNvSpPr txBox="1"/>
          <p:nvPr/>
        </p:nvSpPr>
        <p:spPr>
          <a:xfrm>
            <a:off x="6300192" y="1124744"/>
            <a:ext cx="1440160" cy="338554"/>
          </a:xfrm>
          <a:prstGeom prst="rect">
            <a:avLst/>
          </a:prstGeom>
          <a:noFill/>
        </p:spPr>
        <p:txBody>
          <a:bodyPr wrap="square" rtlCol="0">
            <a:spAutoFit/>
          </a:bodyPr>
          <a:lstStyle/>
          <a:p>
            <a:r>
              <a:rPr lang="en-US" altLang="zh-CN" sz="1600" b="1" dirty="0" smtClean="0"/>
              <a:t>c-72h</a:t>
            </a:r>
            <a:endParaRPr lang="zh-CN" altLang="en-US" sz="1600" b="1" dirty="0"/>
          </a:p>
        </p:txBody>
      </p:sp>
      <p:sp>
        <p:nvSpPr>
          <p:cNvPr id="16" name="TextBox 15"/>
          <p:cNvSpPr txBox="1"/>
          <p:nvPr/>
        </p:nvSpPr>
        <p:spPr>
          <a:xfrm>
            <a:off x="395536" y="3861048"/>
            <a:ext cx="1368152" cy="338554"/>
          </a:xfrm>
          <a:prstGeom prst="rect">
            <a:avLst/>
          </a:prstGeom>
          <a:noFill/>
        </p:spPr>
        <p:txBody>
          <a:bodyPr wrap="square" rtlCol="0">
            <a:spAutoFit/>
          </a:bodyPr>
          <a:lstStyle/>
          <a:p>
            <a:r>
              <a:rPr lang="en-US" altLang="zh-CN" sz="1600" b="1" dirty="0" smtClean="0"/>
              <a:t>d-96h</a:t>
            </a:r>
            <a:endParaRPr lang="zh-CN" altLang="en-US" sz="1600" b="1" dirty="0"/>
          </a:p>
        </p:txBody>
      </p:sp>
      <p:sp>
        <p:nvSpPr>
          <p:cNvPr id="17" name="TextBox 16"/>
          <p:cNvSpPr txBox="1"/>
          <p:nvPr/>
        </p:nvSpPr>
        <p:spPr>
          <a:xfrm>
            <a:off x="3491880" y="3861048"/>
            <a:ext cx="1440160" cy="338554"/>
          </a:xfrm>
          <a:prstGeom prst="rect">
            <a:avLst/>
          </a:prstGeom>
          <a:noFill/>
        </p:spPr>
        <p:txBody>
          <a:bodyPr wrap="square" rtlCol="0">
            <a:spAutoFit/>
          </a:bodyPr>
          <a:lstStyle/>
          <a:p>
            <a:r>
              <a:rPr lang="en-US" altLang="zh-CN" sz="1600" b="1" dirty="0" smtClean="0"/>
              <a:t>e-120h</a:t>
            </a:r>
            <a:endParaRPr lang="zh-CN" altLang="en-US" sz="1600" b="1" dirty="0"/>
          </a:p>
        </p:txBody>
      </p:sp>
      <p:sp>
        <p:nvSpPr>
          <p:cNvPr id="18" name="TextBox 17"/>
          <p:cNvSpPr txBox="1"/>
          <p:nvPr/>
        </p:nvSpPr>
        <p:spPr>
          <a:xfrm>
            <a:off x="0" y="6488668"/>
            <a:ext cx="1584176" cy="369332"/>
          </a:xfrm>
          <a:prstGeom prst="rect">
            <a:avLst/>
          </a:prstGeom>
          <a:noFill/>
        </p:spPr>
        <p:txBody>
          <a:bodyPr wrap="square" rtlCol="0">
            <a:spAutoFit/>
          </a:bodyPr>
          <a:lstStyle/>
          <a:p>
            <a:r>
              <a:rPr lang="en-US" altLang="zh-CN" dirty="0" smtClean="0"/>
              <a:t>Bin=50KM</a:t>
            </a:r>
            <a:endParaRPr lang="zh-CN" altLang="en-US" dirty="0"/>
          </a:p>
        </p:txBody>
      </p:sp>
      <p:sp>
        <p:nvSpPr>
          <p:cNvPr id="19" name="矩形 18"/>
          <p:cNvSpPr/>
          <p:nvPr/>
        </p:nvSpPr>
        <p:spPr>
          <a:xfrm>
            <a:off x="755576" y="620688"/>
            <a:ext cx="7056784" cy="369332"/>
          </a:xfrm>
          <a:prstGeom prst="rect">
            <a:avLst/>
          </a:prstGeom>
        </p:spPr>
        <p:txBody>
          <a:bodyPr wrap="square">
            <a:spAutoFit/>
          </a:bodyPr>
          <a:lstStyle/>
          <a:p>
            <a:pPr algn="ctr"/>
            <a:r>
              <a:rPr lang="en-US" altLang="zh-CN" b="1" dirty="0" smtClean="0"/>
              <a:t>Cumulative Density Function (CDF) of </a:t>
            </a:r>
            <a:r>
              <a:rPr lang="en-US" altLang="zh-CN" b="1" dirty="0" smtClean="0"/>
              <a:t>SUPER-OBEST</a:t>
            </a:r>
            <a:r>
              <a:rPr lang="en-US" altLang="zh-CN" b="1" dirty="0" smtClean="0"/>
              <a:t> </a:t>
            </a:r>
            <a:r>
              <a:rPr lang="en-US" altLang="zh-CN" b="1" dirty="0" smtClean="0"/>
              <a:t>errors</a:t>
            </a:r>
            <a:endParaRPr lang="zh-CN" altLang="en-US" b="1" dirty="0"/>
          </a:p>
        </p:txBody>
      </p:sp>
      <p:sp>
        <p:nvSpPr>
          <p:cNvPr id="20" name="矩形 19"/>
          <p:cNvSpPr/>
          <p:nvPr/>
        </p:nvSpPr>
        <p:spPr>
          <a:xfrm>
            <a:off x="6156176" y="4149081"/>
            <a:ext cx="2736304" cy="2800767"/>
          </a:xfrm>
          <a:prstGeom prst="rect">
            <a:avLst/>
          </a:prstGeom>
        </p:spPr>
        <p:txBody>
          <a:bodyPr wrap="square">
            <a:spAutoFit/>
          </a:bodyPr>
          <a:lstStyle/>
          <a:p>
            <a:pPr algn="just"/>
            <a:r>
              <a:rPr lang="en-US" altLang="zh-CN" dirty="0" smtClean="0"/>
              <a:t>Training method is effective, and train</a:t>
            </a:r>
            <a:r>
              <a:rPr lang="en-US" altLang="zh-CN" dirty="0" smtClean="0"/>
              <a:t>i</a:t>
            </a:r>
            <a:r>
              <a:rPr lang="en-US" altLang="zh-CN" dirty="0" smtClean="0"/>
              <a:t>ng memory can be kept up to 72h. </a:t>
            </a:r>
          </a:p>
          <a:p>
            <a:pPr algn="just"/>
            <a:endParaRPr lang="en-US" altLang="zh-CN" dirty="0" smtClean="0"/>
          </a:p>
          <a:p>
            <a:pPr algn="just"/>
            <a:r>
              <a:rPr lang="en-US" altLang="zh-CN" dirty="0" smtClean="0"/>
              <a:t>Excluding </a:t>
            </a:r>
            <a:r>
              <a:rPr lang="en-US" altLang="zh-CN" dirty="0" smtClean="0"/>
              <a:t>outliers </a:t>
            </a:r>
            <a:r>
              <a:rPr lang="en-US" altLang="zh-CN" dirty="0" smtClean="0"/>
              <a:t>helps to reduce the errors in OBEST.</a:t>
            </a:r>
            <a:endParaRPr lang="en-US" altLang="zh-CN" dirty="0" smtClean="0"/>
          </a:p>
          <a:p>
            <a:endParaRPr lang="en-US" altLang="zh-CN" sz="1600" dirty="0" smtClean="0"/>
          </a:p>
          <a:p>
            <a:endParaRPr lang="en-US" altLang="zh-CN" sz="16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51520" y="1484784"/>
            <a:ext cx="4670687" cy="3312368"/>
            <a:chOff x="1475656" y="908720"/>
            <a:chExt cx="6317037" cy="4320480"/>
          </a:xfrm>
        </p:grpSpPr>
        <p:pic>
          <p:nvPicPr>
            <p:cNvPr id="5" name="Picture 2"/>
            <p:cNvPicPr>
              <a:picLocks noChangeAspect="1" noChangeArrowheads="1"/>
            </p:cNvPicPr>
            <p:nvPr/>
          </p:nvPicPr>
          <p:blipFill>
            <a:blip r:embed="rId3" cstate="print"/>
            <a:srcRect l="22832" t="17828" r="21060" b="11333"/>
            <a:stretch>
              <a:fillRect/>
            </a:stretch>
          </p:blipFill>
          <p:spPr bwMode="auto">
            <a:xfrm>
              <a:off x="1475656" y="908720"/>
              <a:ext cx="6317037" cy="4320480"/>
            </a:xfrm>
            <a:prstGeom prst="rect">
              <a:avLst/>
            </a:prstGeom>
            <a:noFill/>
            <a:ln w="9525">
              <a:noFill/>
              <a:miter lim="800000"/>
              <a:headEnd/>
              <a:tailEnd/>
            </a:ln>
            <a:effectLst/>
          </p:spPr>
        </p:pic>
        <p:sp>
          <p:nvSpPr>
            <p:cNvPr id="6" name="TextBox 10"/>
            <p:cNvSpPr txBox="1"/>
            <p:nvPr/>
          </p:nvSpPr>
          <p:spPr>
            <a:xfrm>
              <a:off x="7164288" y="1052736"/>
              <a:ext cx="504056" cy="461665"/>
            </a:xfrm>
            <a:prstGeom prst="rect">
              <a:avLst/>
            </a:prstGeom>
            <a:noFill/>
          </p:spPr>
          <p:txBody>
            <a:bodyPr wrap="square" rtlCol="0">
              <a:spAutoFit/>
            </a:bodyPr>
            <a:ls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a:lstStyle>
            <a:p>
              <a:r>
                <a:rPr lang="en-US" altLang="zh-CN" sz="2400" b="1" dirty="0" smtClean="0"/>
                <a:t>a</a:t>
              </a:r>
              <a:endParaRPr lang="zh-CN" altLang="en-US" sz="2400" b="1" dirty="0"/>
            </a:p>
          </p:txBody>
        </p:sp>
      </p:grpSp>
      <p:grpSp>
        <p:nvGrpSpPr>
          <p:cNvPr id="7" name="组合 6"/>
          <p:cNvGrpSpPr/>
          <p:nvPr/>
        </p:nvGrpSpPr>
        <p:grpSpPr>
          <a:xfrm>
            <a:off x="5148064" y="1484784"/>
            <a:ext cx="3708412" cy="4680520"/>
            <a:chOff x="1907704" y="476672"/>
            <a:chExt cx="4968552" cy="5704634"/>
          </a:xfrm>
        </p:grpSpPr>
        <p:pic>
          <p:nvPicPr>
            <p:cNvPr id="8" name="Picture 3"/>
            <p:cNvPicPr>
              <a:picLocks noChangeAspect="1" noChangeArrowheads="1"/>
            </p:cNvPicPr>
            <p:nvPr/>
          </p:nvPicPr>
          <p:blipFill>
            <a:blip r:embed="rId4" cstate="print"/>
            <a:srcRect l="35235" t="22280" r="32872" b="9095"/>
            <a:stretch>
              <a:fillRect/>
            </a:stretch>
          </p:blipFill>
          <p:spPr bwMode="auto">
            <a:xfrm>
              <a:off x="1907704" y="476672"/>
              <a:ext cx="4968552" cy="5704634"/>
            </a:xfrm>
            <a:prstGeom prst="rect">
              <a:avLst/>
            </a:prstGeom>
            <a:noFill/>
            <a:ln w="9525">
              <a:noFill/>
              <a:miter lim="800000"/>
              <a:headEnd/>
              <a:tailEnd/>
            </a:ln>
            <a:effectLst/>
          </p:spPr>
        </p:pic>
        <p:sp>
          <p:nvSpPr>
            <p:cNvPr id="9" name="TextBox 17"/>
            <p:cNvSpPr txBox="1"/>
            <p:nvPr/>
          </p:nvSpPr>
          <p:spPr>
            <a:xfrm>
              <a:off x="6228184" y="548680"/>
              <a:ext cx="504056" cy="461665"/>
            </a:xfrm>
            <a:prstGeom prst="rect">
              <a:avLst/>
            </a:prstGeom>
            <a:noFill/>
          </p:spPr>
          <p:txBody>
            <a:bodyPr wrap="square" rtlCol="0">
              <a:spAutoFit/>
            </a:bodyPr>
            <a:ls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a:lstStyle>
            <a:p>
              <a:r>
                <a:rPr lang="en-US" altLang="zh-CN" sz="2400" b="1" dirty="0" smtClean="0"/>
                <a:t>b</a:t>
              </a:r>
              <a:endParaRPr lang="zh-CN" altLang="en-US" sz="2400" b="1" dirty="0"/>
            </a:p>
          </p:txBody>
        </p:sp>
      </p:grpSp>
      <p:sp>
        <p:nvSpPr>
          <p:cNvPr id="10" name="矩形 9"/>
          <p:cNvSpPr/>
          <p:nvPr/>
        </p:nvSpPr>
        <p:spPr>
          <a:xfrm>
            <a:off x="3779912" y="0"/>
            <a:ext cx="5364088" cy="369332"/>
          </a:xfrm>
          <a:prstGeom prst="rect">
            <a:avLst/>
          </a:prstGeom>
        </p:spPr>
        <p:txBody>
          <a:bodyPr wrap="square">
            <a:spAutoFit/>
          </a:bodyPr>
          <a:lstStyle/>
          <a:p>
            <a:r>
              <a:rPr lang="en-US" altLang="zh-CN" dirty="0" smtClean="0"/>
              <a:t>3  Method Improvement</a:t>
            </a:r>
            <a:r>
              <a:rPr lang="zh-CN" altLang="en-US" dirty="0" smtClean="0"/>
              <a:t> </a:t>
            </a:r>
            <a:r>
              <a:rPr lang="en-US" altLang="zh-CN" dirty="0" smtClean="0"/>
              <a:t>and Experimental Results</a:t>
            </a:r>
          </a:p>
        </p:txBody>
      </p:sp>
      <p:sp>
        <p:nvSpPr>
          <p:cNvPr id="11" name="TextBox 39"/>
          <p:cNvSpPr txBox="1">
            <a:spLocks noChangeArrowheads="1"/>
          </p:cNvSpPr>
          <p:nvPr/>
        </p:nvSpPr>
        <p:spPr bwMode="auto">
          <a:xfrm>
            <a:off x="0" y="0"/>
            <a:ext cx="1080392"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800" b="1" dirty="0"/>
              <a:t>Fig </a:t>
            </a:r>
            <a:r>
              <a:rPr lang="en-US" altLang="zh-CN" sz="2800" b="1" dirty="0" smtClean="0"/>
              <a:t>12</a:t>
            </a:r>
            <a:endParaRPr lang="zh-CN" altLang="en-US" sz="2800" b="1" dirty="0"/>
          </a:p>
        </p:txBody>
      </p:sp>
      <p:sp>
        <p:nvSpPr>
          <p:cNvPr id="12" name="矩形 11"/>
          <p:cNvSpPr/>
          <p:nvPr/>
        </p:nvSpPr>
        <p:spPr>
          <a:xfrm>
            <a:off x="395536" y="4869160"/>
            <a:ext cx="4572000" cy="1200329"/>
          </a:xfrm>
          <a:prstGeom prst="rect">
            <a:avLst/>
          </a:prstGeom>
        </p:spPr>
        <p:txBody>
          <a:bodyPr>
            <a:spAutoFit/>
          </a:bodyPr>
          <a:lstStyle/>
          <a:p>
            <a:pPr algn="just"/>
            <a:r>
              <a:rPr lang="en-US" altLang="zh-CN" b="1" dirty="0" smtClean="0"/>
              <a:t>a </a:t>
            </a:r>
            <a:r>
              <a:rPr lang="en-US" altLang="zh-CN" dirty="0" smtClean="0"/>
              <a:t> EC-EPS only.  </a:t>
            </a:r>
            <a:r>
              <a:rPr lang="en-US" altLang="zh-CN" b="1" dirty="0" smtClean="0"/>
              <a:t>b </a:t>
            </a:r>
            <a:r>
              <a:rPr lang="en-US" altLang="zh-CN" dirty="0" smtClean="0"/>
              <a:t> EC-EPS and NCEP-EPS together. (The initial time of models and OBEST track is 201307161200UTC and 2013071700UTC, respectively. </a:t>
            </a:r>
            <a:endParaRPr lang="zh-CN" altLang="en-US" dirty="0"/>
          </a:p>
        </p:txBody>
      </p:sp>
      <p:sp>
        <p:nvSpPr>
          <p:cNvPr id="13" name="矩形 12"/>
          <p:cNvSpPr/>
          <p:nvPr/>
        </p:nvSpPr>
        <p:spPr>
          <a:xfrm>
            <a:off x="179512" y="692696"/>
            <a:ext cx="8964488" cy="461665"/>
          </a:xfrm>
          <a:prstGeom prst="rect">
            <a:avLst/>
          </a:prstGeom>
        </p:spPr>
        <p:txBody>
          <a:bodyPr wrap="square">
            <a:spAutoFit/>
          </a:bodyPr>
          <a:lstStyle/>
          <a:p>
            <a:pPr algn="ctr"/>
            <a:r>
              <a:rPr lang="en-US" altLang="zh-CN" sz="2400" dirty="0" smtClean="0"/>
              <a:t>Track forecast of 1308 TS CIMARON</a:t>
            </a:r>
            <a:endParaRPr lang="zh-CN" altLang="zh-CN"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05264" y="0"/>
            <a:ext cx="3538736" cy="652934"/>
          </a:xfrm>
        </p:spPr>
        <p:txBody>
          <a:bodyPr/>
          <a:lstStyle/>
          <a:p>
            <a:r>
              <a:rPr lang="en-US" altLang="zh-CN" sz="1800" dirty="0" smtClean="0"/>
              <a:t>4   Summary and Future Work</a:t>
            </a:r>
            <a:endParaRPr lang="zh-CN" altLang="en-US" sz="1800" dirty="0"/>
          </a:p>
        </p:txBody>
      </p:sp>
      <p:sp>
        <p:nvSpPr>
          <p:cNvPr id="4" name="内容占位符 2"/>
          <p:cNvSpPr>
            <a:spLocks noGrp="1"/>
          </p:cNvSpPr>
          <p:nvPr>
            <p:ph idx="1"/>
          </p:nvPr>
        </p:nvSpPr>
        <p:spPr>
          <a:xfrm>
            <a:off x="467544" y="332656"/>
            <a:ext cx="8229600" cy="6264696"/>
          </a:xfrm>
        </p:spPr>
        <p:txBody>
          <a:bodyPr/>
          <a:lstStyle/>
          <a:p>
            <a:pPr algn="ctr">
              <a:buNone/>
            </a:pPr>
            <a:r>
              <a:rPr lang="en-US" altLang="zh-CN" sz="3600" dirty="0" smtClean="0"/>
              <a:t>Summary</a:t>
            </a:r>
          </a:p>
          <a:p>
            <a:endParaRPr lang="en-US" altLang="zh-CN" dirty="0" smtClean="0"/>
          </a:p>
          <a:p>
            <a:pPr algn="just"/>
            <a:r>
              <a:rPr lang="en-US" altLang="zh-CN" sz="2400" dirty="0" smtClean="0"/>
              <a:t>1,      OBEST is an equal-weight</a:t>
            </a:r>
            <a:r>
              <a:rPr lang="en-US" altLang="zh-CN" sz="2400" dirty="0" smtClean="0">
                <a:solidFill>
                  <a:srgbClr val="FF0000"/>
                </a:solidFill>
              </a:rPr>
              <a:t> </a:t>
            </a:r>
            <a:r>
              <a:rPr lang="en-US" altLang="zh-CN" sz="2400" dirty="0" smtClean="0"/>
              <a:t>consensus model in which EPS members are used as consensus components. In OBEST, the forecast errors are calculated based </a:t>
            </a:r>
            <a:r>
              <a:rPr lang="en-US" altLang="zh-CN" sz="2400" dirty="0" smtClean="0"/>
              <a:t>on the </a:t>
            </a:r>
            <a:r>
              <a:rPr lang="en-US" altLang="zh-CN" sz="2400" dirty="0" smtClean="0"/>
              <a:t>latest observation, and a subset of EPS whose forecast errors are minimal are selected. The premise of this technique is that members with good short-term forecast also give good performance in long-term forecast.</a:t>
            </a:r>
          </a:p>
          <a:p>
            <a:pPr algn="just"/>
            <a:endParaRPr lang="en-US" altLang="zh-CN" sz="2400" dirty="0" smtClean="0"/>
          </a:p>
          <a:p>
            <a:pPr algn="just"/>
            <a:r>
              <a:rPr lang="en-US" altLang="zh-CN" sz="2400" dirty="0" smtClean="0"/>
              <a:t>2,     In order to improve OBEST, we have carried out three experiments, LAF, 00+12H Scheme, and SUPER ensemble. There is no pronounced improvement in the first two experiments but a 5-11% improvement in </a:t>
            </a:r>
            <a:r>
              <a:rPr lang="en-US" altLang="zh-CN" sz="2400" dirty="0" smtClean="0"/>
              <a:t>the last </a:t>
            </a:r>
            <a:r>
              <a:rPr lang="en-US" altLang="zh-CN" sz="2400" dirty="0" smtClean="0"/>
              <a:t>experiment.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05264" y="0"/>
            <a:ext cx="3538736" cy="652934"/>
          </a:xfrm>
        </p:spPr>
        <p:txBody>
          <a:bodyPr/>
          <a:lstStyle/>
          <a:p>
            <a:r>
              <a:rPr lang="en-US" altLang="zh-CN" sz="1800" dirty="0" smtClean="0"/>
              <a:t>4   Summary and Future Work</a:t>
            </a:r>
            <a:endParaRPr lang="zh-CN" altLang="en-US" sz="1800" dirty="0"/>
          </a:p>
        </p:txBody>
      </p:sp>
      <p:sp>
        <p:nvSpPr>
          <p:cNvPr id="4" name="内容占位符 2"/>
          <p:cNvSpPr>
            <a:spLocks noGrp="1"/>
          </p:cNvSpPr>
          <p:nvPr>
            <p:ph idx="1"/>
          </p:nvPr>
        </p:nvSpPr>
        <p:spPr>
          <a:xfrm>
            <a:off x="457200" y="476672"/>
            <a:ext cx="8229600" cy="4464496"/>
          </a:xfrm>
        </p:spPr>
        <p:txBody>
          <a:bodyPr/>
          <a:lstStyle/>
          <a:p>
            <a:pPr algn="ctr">
              <a:buNone/>
            </a:pPr>
            <a:r>
              <a:rPr lang="en-US" altLang="zh-CN" sz="3600" dirty="0" smtClean="0"/>
              <a:t>Summary</a:t>
            </a:r>
          </a:p>
          <a:p>
            <a:pPr algn="just">
              <a:buNone/>
            </a:pPr>
            <a:r>
              <a:rPr lang="en-US" altLang="zh-CN" sz="2000" dirty="0" smtClean="0"/>
              <a:t>.</a:t>
            </a:r>
          </a:p>
          <a:p>
            <a:pPr algn="just">
              <a:buNone/>
            </a:pPr>
            <a:endParaRPr lang="en-US" altLang="zh-CN" sz="2000" dirty="0" smtClean="0"/>
          </a:p>
          <a:p>
            <a:pPr algn="just"/>
            <a:r>
              <a:rPr lang="en-US" altLang="zh-CN" sz="2400" dirty="0" smtClean="0"/>
              <a:t>3,    The analysis of cumulative density function(CDF) of the errors indicates that </a:t>
            </a:r>
            <a:r>
              <a:rPr lang="en-US" altLang="zh-CN" sz="2400" dirty="0" smtClean="0"/>
              <a:t>reserving </a:t>
            </a:r>
            <a:r>
              <a:rPr lang="en-US" altLang="zh-CN" sz="2400" dirty="0" smtClean="0"/>
              <a:t>training memory </a:t>
            </a:r>
            <a:r>
              <a:rPr lang="en-US" altLang="zh-CN" sz="2400" dirty="0" smtClean="0"/>
              <a:t>and </a:t>
            </a:r>
            <a:r>
              <a:rPr lang="en-US" altLang="zh-CN" sz="2400" dirty="0" smtClean="0"/>
              <a:t>excluding </a:t>
            </a:r>
            <a:r>
              <a:rPr lang="en-US" altLang="zh-CN" sz="2400" dirty="0" smtClean="0"/>
              <a:t>outliers </a:t>
            </a:r>
            <a:r>
              <a:rPr lang="en-US" altLang="zh-CN" sz="2400" dirty="0" smtClean="0"/>
              <a:t>are </a:t>
            </a:r>
            <a:r>
              <a:rPr lang="en-US" altLang="zh-CN" sz="2400" dirty="0" smtClean="0"/>
              <a:t>two effective ways to improve forecast skill in OBEST.</a:t>
            </a:r>
            <a:r>
              <a:rPr lang="zh-CN" altLang="zh-CN" sz="2400" dirty="0" smtClean="0"/>
              <a:t> </a:t>
            </a:r>
            <a:r>
              <a:rPr lang="en-US" altLang="zh-CN" sz="2400" dirty="0" smtClean="0"/>
              <a:t>In addition, the application of OBEST to super ensemble not only reducing the forecast errors but communicating more uncertainty information to forecasters and decision makers.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1"/>
          <p:cNvSpPr>
            <a:spLocks noGrp="1"/>
          </p:cNvSpPr>
          <p:nvPr>
            <p:ph type="title"/>
          </p:nvPr>
        </p:nvSpPr>
        <p:spPr/>
        <p:txBody>
          <a:bodyPr/>
          <a:lstStyle/>
          <a:p>
            <a:r>
              <a:rPr lang="en-US" altLang="zh-CN" smtClean="0"/>
              <a:t>Outline</a:t>
            </a:r>
            <a:endParaRPr lang="zh-CN" altLang="en-US" smtClean="0"/>
          </a:p>
        </p:txBody>
      </p:sp>
      <p:sp>
        <p:nvSpPr>
          <p:cNvPr id="3075" name="内容占位符 2"/>
          <p:cNvSpPr>
            <a:spLocks noGrp="1"/>
          </p:cNvSpPr>
          <p:nvPr>
            <p:ph idx="1"/>
          </p:nvPr>
        </p:nvSpPr>
        <p:spPr>
          <a:xfrm>
            <a:off x="827584" y="2060848"/>
            <a:ext cx="7632848" cy="2665413"/>
          </a:xfrm>
        </p:spPr>
        <p:txBody>
          <a:bodyPr/>
          <a:lstStyle/>
          <a:p>
            <a:pPr>
              <a:buNone/>
            </a:pPr>
            <a:r>
              <a:rPr lang="en-US" altLang="zh-CN" dirty="0" smtClean="0"/>
              <a:t>1</a:t>
            </a:r>
            <a:r>
              <a:rPr lang="zh-CN" altLang="en-US" dirty="0" smtClean="0"/>
              <a:t>    </a:t>
            </a:r>
            <a:r>
              <a:rPr lang="en-US" altLang="zh-CN" dirty="0" smtClean="0"/>
              <a:t>Background</a:t>
            </a:r>
          </a:p>
          <a:p>
            <a:pPr marL="514350" indent="-514350">
              <a:buAutoNum type="arabicPlain" startAt="2"/>
            </a:pPr>
            <a:r>
              <a:rPr lang="en-US" altLang="zh-CN" dirty="0" smtClean="0"/>
              <a:t>Data and Methods</a:t>
            </a:r>
            <a:endParaRPr lang="en-US" altLang="zh-CN" b="1" dirty="0" smtClean="0"/>
          </a:p>
          <a:p>
            <a:pPr marL="514350" indent="-514350">
              <a:buAutoNum type="arabicPlain" startAt="2"/>
            </a:pPr>
            <a:r>
              <a:rPr lang="en-US" altLang="zh-CN" dirty="0" smtClean="0"/>
              <a:t>Method Improvement</a:t>
            </a:r>
            <a:r>
              <a:rPr lang="zh-CN" altLang="en-US" dirty="0" smtClean="0"/>
              <a:t> </a:t>
            </a:r>
            <a:r>
              <a:rPr lang="en-US" altLang="zh-CN" dirty="0" smtClean="0"/>
              <a:t>and Experimental Results</a:t>
            </a:r>
          </a:p>
          <a:p>
            <a:pPr>
              <a:buNone/>
            </a:pPr>
            <a:r>
              <a:rPr lang="en-US" altLang="zh-CN" dirty="0" smtClean="0"/>
              <a:t>4</a:t>
            </a:r>
            <a:r>
              <a:rPr lang="zh-CN" altLang="en-US" dirty="0" smtClean="0"/>
              <a:t>   </a:t>
            </a:r>
            <a:r>
              <a:rPr lang="en-US" altLang="zh-CN" dirty="0" smtClean="0"/>
              <a:t>Summary and Future Work</a:t>
            </a:r>
          </a:p>
          <a:p>
            <a:endParaRPr lang="zh-CN" alt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p:cNvSpPr>
            <a:spLocks noGrp="1"/>
          </p:cNvSpPr>
          <p:nvPr>
            <p:ph idx="1"/>
          </p:nvPr>
        </p:nvSpPr>
        <p:spPr>
          <a:xfrm>
            <a:off x="539552" y="980728"/>
            <a:ext cx="8229600" cy="3816424"/>
          </a:xfrm>
        </p:spPr>
        <p:txBody>
          <a:bodyPr/>
          <a:lstStyle/>
          <a:p>
            <a:r>
              <a:rPr lang="en-US" altLang="zh-CN" sz="3600" dirty="0" smtClean="0"/>
              <a:t>Future</a:t>
            </a:r>
            <a:r>
              <a:rPr lang="zh-CN" altLang="en-US" sz="3600" dirty="0" smtClean="0"/>
              <a:t>  </a:t>
            </a:r>
            <a:r>
              <a:rPr lang="en-US" altLang="zh-CN" sz="3600" dirty="0" smtClean="0"/>
              <a:t>Work</a:t>
            </a:r>
          </a:p>
          <a:p>
            <a:pPr>
              <a:buNone/>
            </a:pPr>
            <a:endParaRPr lang="en-US" altLang="zh-CN" sz="2000" dirty="0" smtClean="0"/>
          </a:p>
          <a:p>
            <a:pPr algn="just"/>
            <a:r>
              <a:rPr lang="en-US" altLang="zh-CN" sz="2400" dirty="0" smtClean="0"/>
              <a:t>1   Add CMA-EPS to the super ensemble and  </a:t>
            </a:r>
          </a:p>
          <a:p>
            <a:pPr algn="just">
              <a:buNone/>
            </a:pPr>
            <a:r>
              <a:rPr lang="en-US" altLang="zh-CN" sz="2400" dirty="0" smtClean="0"/>
              <a:t>              make a comparison analysis of EC, NCEP, and CMA data.</a:t>
            </a:r>
          </a:p>
          <a:p>
            <a:pPr algn="just"/>
            <a:endParaRPr lang="zh-CN" altLang="zh-CN" sz="2400" dirty="0" smtClean="0"/>
          </a:p>
          <a:p>
            <a:pPr algn="just"/>
            <a:r>
              <a:rPr lang="en-US" altLang="zh-CN" sz="2400" dirty="0" smtClean="0"/>
              <a:t>2,  Perform uncertainty analysis to forecast errors of </a:t>
            </a:r>
          </a:p>
          <a:p>
            <a:pPr algn="just">
              <a:buNone/>
            </a:pPr>
            <a:r>
              <a:rPr lang="en-US" altLang="zh-CN" sz="2400" dirty="0" smtClean="0"/>
              <a:t>            SUPER-OBEST experiment.</a:t>
            </a:r>
          </a:p>
        </p:txBody>
      </p:sp>
      <p:sp>
        <p:nvSpPr>
          <p:cNvPr id="5" name="标题 1"/>
          <p:cNvSpPr txBox="1">
            <a:spLocks/>
          </p:cNvSpPr>
          <p:nvPr/>
        </p:nvSpPr>
        <p:spPr bwMode="auto">
          <a:xfrm>
            <a:off x="251520" y="494116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4400" b="0" i="0" u="none" strike="noStrike" kern="1200" cap="none" spc="0" normalizeH="0" baseline="0" noProof="0" dirty="0" smtClean="0">
                <a:ln>
                  <a:noFill/>
                </a:ln>
                <a:solidFill>
                  <a:schemeClr val="tx1"/>
                </a:solidFill>
                <a:effectLst/>
                <a:uLnTx/>
                <a:uFillTx/>
                <a:latin typeface="+mj-lt"/>
                <a:ea typeface="+mj-ea"/>
                <a:cs typeface="+mj-cs"/>
              </a:rPr>
              <a:t>Thank you for your time!</a:t>
            </a:r>
            <a:endParaRPr kumimoji="0" lang="zh-CN" alt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标题 1"/>
          <p:cNvSpPr txBox="1">
            <a:spLocks/>
          </p:cNvSpPr>
          <p:nvPr/>
        </p:nvSpPr>
        <p:spPr bwMode="auto">
          <a:xfrm>
            <a:off x="5605264" y="0"/>
            <a:ext cx="3538736" cy="6529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800" b="0" i="0" u="none" strike="noStrike" kern="1200" cap="none" spc="0" normalizeH="0" baseline="0" noProof="0" smtClean="0">
                <a:ln>
                  <a:noFill/>
                </a:ln>
                <a:solidFill>
                  <a:schemeClr val="tx1"/>
                </a:solidFill>
                <a:effectLst/>
                <a:uLnTx/>
                <a:uFillTx/>
                <a:latin typeface="+mj-lt"/>
                <a:ea typeface="+mj-ea"/>
                <a:cs typeface="+mj-cs"/>
              </a:rPr>
              <a:t>4   Summary and Future Work</a:t>
            </a:r>
            <a:endParaRPr kumimoji="0" lang="zh-CN" altLang="en-US" sz="18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8"/>
          <p:cNvSpPr txBox="1">
            <a:spLocks noChangeArrowheads="1"/>
          </p:cNvSpPr>
          <p:nvPr/>
        </p:nvSpPr>
        <p:spPr bwMode="auto">
          <a:xfrm>
            <a:off x="7452321" y="0"/>
            <a:ext cx="169168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dirty="0" smtClean="0"/>
              <a:t>1</a:t>
            </a:r>
            <a:r>
              <a:rPr lang="zh-CN" altLang="en-US" dirty="0" smtClean="0"/>
              <a:t>  </a:t>
            </a:r>
            <a:r>
              <a:rPr lang="en-US" altLang="zh-CN" dirty="0" smtClean="0"/>
              <a:t>Background</a:t>
            </a:r>
            <a:endParaRPr lang="zh-CN" altLang="en-US" dirty="0"/>
          </a:p>
        </p:txBody>
      </p:sp>
      <p:sp>
        <p:nvSpPr>
          <p:cNvPr id="9" name="TextBox 7"/>
          <p:cNvSpPr txBox="1">
            <a:spLocks noChangeArrowheads="1"/>
          </p:cNvSpPr>
          <p:nvPr/>
        </p:nvSpPr>
        <p:spPr bwMode="auto">
          <a:xfrm>
            <a:off x="0" y="0"/>
            <a:ext cx="936625" cy="522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800" b="1" dirty="0"/>
              <a:t>Fig </a:t>
            </a:r>
            <a:r>
              <a:rPr lang="en-US" altLang="zh-CN" sz="2800" b="1" dirty="0" smtClean="0"/>
              <a:t>1</a:t>
            </a:r>
            <a:endParaRPr lang="zh-CN" altLang="en-US" sz="2800" b="1" dirty="0"/>
          </a:p>
        </p:txBody>
      </p:sp>
      <p:grpSp>
        <p:nvGrpSpPr>
          <p:cNvPr id="12" name="组合 11"/>
          <p:cNvGrpSpPr/>
          <p:nvPr/>
        </p:nvGrpSpPr>
        <p:grpSpPr>
          <a:xfrm>
            <a:off x="755576" y="1484784"/>
            <a:ext cx="6984776" cy="4680520"/>
            <a:chOff x="755576" y="908720"/>
            <a:chExt cx="7331910" cy="4608512"/>
          </a:xfrm>
        </p:grpSpPr>
        <p:pic>
          <p:nvPicPr>
            <p:cNvPr id="1026" name="Picture 2"/>
            <p:cNvPicPr>
              <a:picLocks noChangeAspect="1" noChangeArrowheads="1"/>
            </p:cNvPicPr>
            <p:nvPr/>
          </p:nvPicPr>
          <p:blipFill>
            <a:blip r:embed="rId3" cstate="print"/>
            <a:srcRect l="7017" r="3225" b="13047"/>
            <a:stretch>
              <a:fillRect/>
            </a:stretch>
          </p:blipFill>
          <p:spPr bwMode="auto">
            <a:xfrm>
              <a:off x="755576" y="908720"/>
              <a:ext cx="7331910" cy="4608512"/>
            </a:xfrm>
            <a:prstGeom prst="rect">
              <a:avLst/>
            </a:prstGeom>
            <a:noFill/>
            <a:ln w="9525">
              <a:noFill/>
              <a:miter lim="800000"/>
              <a:headEnd/>
              <a:tailEnd/>
            </a:ln>
          </p:spPr>
        </p:pic>
        <p:sp>
          <p:nvSpPr>
            <p:cNvPr id="8" name="左右箭头 7"/>
            <p:cNvSpPr/>
            <p:nvPr/>
          </p:nvSpPr>
          <p:spPr>
            <a:xfrm>
              <a:off x="5868144" y="2348880"/>
              <a:ext cx="1463475" cy="620688"/>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b="1" dirty="0" smtClean="0">
                  <a:solidFill>
                    <a:schemeClr val="tx1"/>
                  </a:solidFill>
                </a:rPr>
                <a:t>Consensus</a:t>
              </a:r>
              <a:endParaRPr lang="zh-CN" altLang="en-US" sz="1200" b="1" dirty="0">
                <a:solidFill>
                  <a:schemeClr val="tx1"/>
                </a:solidFill>
              </a:endParaRPr>
            </a:p>
          </p:txBody>
        </p:sp>
        <p:pic>
          <p:nvPicPr>
            <p:cNvPr id="2" name="Picture 2" descr="C:\Users\Lianqing\Pictures\图片1.png"/>
            <p:cNvPicPr>
              <a:picLocks noChangeAspect="1" noChangeArrowheads="1"/>
            </p:cNvPicPr>
            <p:nvPr/>
          </p:nvPicPr>
          <p:blipFill>
            <a:blip r:embed="rId4" cstate="print"/>
            <a:srcRect/>
            <a:stretch>
              <a:fillRect/>
            </a:stretch>
          </p:blipFill>
          <p:spPr bwMode="auto">
            <a:xfrm>
              <a:off x="971600" y="1196752"/>
              <a:ext cx="1728192" cy="665857"/>
            </a:xfrm>
            <a:prstGeom prst="rect">
              <a:avLst/>
            </a:prstGeom>
            <a:noFill/>
          </p:spPr>
        </p:pic>
        <p:pic>
          <p:nvPicPr>
            <p:cNvPr id="1027" name="Picture 3" descr="C:\Users\Lianqing\Pictures\图片3.png"/>
            <p:cNvPicPr>
              <a:picLocks noChangeAspect="1" noChangeArrowheads="1"/>
            </p:cNvPicPr>
            <p:nvPr/>
          </p:nvPicPr>
          <p:blipFill>
            <a:blip r:embed="rId5" cstate="print"/>
            <a:srcRect/>
            <a:stretch>
              <a:fillRect/>
            </a:stretch>
          </p:blipFill>
          <p:spPr bwMode="auto">
            <a:xfrm>
              <a:off x="1835697" y="1628800"/>
              <a:ext cx="3600400" cy="585328"/>
            </a:xfrm>
            <a:prstGeom prst="rect">
              <a:avLst/>
            </a:prstGeom>
            <a:noFill/>
          </p:spPr>
        </p:pic>
        <p:pic>
          <p:nvPicPr>
            <p:cNvPr id="1028" name="Picture 4" descr="C:\Users\Lianqing\Pictures\图片4.png"/>
            <p:cNvPicPr>
              <a:picLocks noChangeAspect="1" noChangeArrowheads="1"/>
            </p:cNvPicPr>
            <p:nvPr/>
          </p:nvPicPr>
          <p:blipFill>
            <a:blip r:embed="rId6" cstate="print"/>
            <a:srcRect/>
            <a:stretch>
              <a:fillRect/>
            </a:stretch>
          </p:blipFill>
          <p:spPr bwMode="auto">
            <a:xfrm>
              <a:off x="3779912" y="2007890"/>
              <a:ext cx="3312367" cy="542479"/>
            </a:xfrm>
            <a:prstGeom prst="rect">
              <a:avLst/>
            </a:prstGeom>
            <a:noFill/>
          </p:spPr>
        </p:pic>
      </p:grpSp>
      <p:sp>
        <p:nvSpPr>
          <p:cNvPr id="13" name="TextBox 12"/>
          <p:cNvSpPr txBox="1"/>
          <p:nvPr/>
        </p:nvSpPr>
        <p:spPr>
          <a:xfrm>
            <a:off x="827584" y="692696"/>
            <a:ext cx="6840760" cy="830997"/>
          </a:xfrm>
          <a:prstGeom prst="rect">
            <a:avLst/>
          </a:prstGeom>
          <a:noFill/>
        </p:spPr>
        <p:txBody>
          <a:bodyPr wrap="square" rtlCol="0">
            <a:spAutoFit/>
          </a:bodyPr>
          <a:lstStyle/>
          <a:p>
            <a:pPr algn="ctr"/>
            <a:r>
              <a:rPr lang="en-US" altLang="zh-CN" sz="2400" dirty="0" smtClean="0"/>
              <a:t>The evolution of guidance and models for 48h track forecast errors in Atlantic hurricanes</a:t>
            </a:r>
            <a:endParaRPr lang="zh-CN" altLang="en-US" sz="2400" dirty="0"/>
          </a:p>
        </p:txBody>
      </p:sp>
      <p:sp>
        <p:nvSpPr>
          <p:cNvPr id="5" name="矩形 4"/>
          <p:cNvSpPr/>
          <p:nvPr/>
        </p:nvSpPr>
        <p:spPr>
          <a:xfrm>
            <a:off x="5940152" y="6093296"/>
            <a:ext cx="2069797" cy="369332"/>
          </a:xfrm>
          <a:prstGeom prst="rect">
            <a:avLst/>
          </a:prstGeom>
        </p:spPr>
        <p:txBody>
          <a:bodyPr wrap="none">
            <a:spAutoFit/>
          </a:bodyPr>
          <a:lstStyle/>
          <a:p>
            <a:r>
              <a:rPr lang="zh-CN" altLang="zh-CN" dirty="0" smtClean="0"/>
              <a:t>（</a:t>
            </a:r>
            <a:r>
              <a:rPr lang="en-US" altLang="zh-CN" dirty="0" smtClean="0"/>
              <a:t>Elsberry 2014</a:t>
            </a:r>
            <a:r>
              <a:rPr lang="zh-CN" altLang="zh-CN" dirty="0" smtClean="0"/>
              <a:t>）</a:t>
            </a: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组合 38"/>
          <p:cNvGrpSpPr/>
          <p:nvPr/>
        </p:nvGrpSpPr>
        <p:grpSpPr>
          <a:xfrm>
            <a:off x="251520" y="521296"/>
            <a:ext cx="8892480" cy="6120680"/>
            <a:chOff x="251520" y="260648"/>
            <a:chExt cx="8892480" cy="6120680"/>
          </a:xfrm>
        </p:grpSpPr>
        <p:sp>
          <p:nvSpPr>
            <p:cNvPr id="6" name="流程图: 可选过程 5"/>
            <p:cNvSpPr/>
            <p:nvPr/>
          </p:nvSpPr>
          <p:spPr>
            <a:xfrm>
              <a:off x="2699792" y="260648"/>
              <a:ext cx="3312368" cy="720080"/>
            </a:xfrm>
            <a:prstGeom prst="flowChartAlternate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smtClean="0">
                  <a:solidFill>
                    <a:schemeClr val="tx1"/>
                  </a:solidFill>
                </a:rPr>
                <a:t>Consensus Model</a:t>
              </a:r>
              <a:endParaRPr lang="zh-CN" altLang="en-US" sz="2800" dirty="0">
                <a:solidFill>
                  <a:schemeClr val="tx1"/>
                </a:solidFill>
              </a:endParaRPr>
            </a:p>
          </p:txBody>
        </p:sp>
        <p:sp>
          <p:nvSpPr>
            <p:cNvPr id="8" name="流程图: 决策 7"/>
            <p:cNvSpPr/>
            <p:nvPr/>
          </p:nvSpPr>
          <p:spPr>
            <a:xfrm>
              <a:off x="467544" y="1556792"/>
              <a:ext cx="3456384" cy="1440160"/>
            </a:xfrm>
            <a:prstGeom prst="flowChartDecisi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rPr>
                <a:t>Consensus</a:t>
              </a:r>
            </a:p>
            <a:p>
              <a:pPr algn="ctr"/>
              <a:r>
                <a:rPr lang="en-US" altLang="zh-CN" sz="2400" dirty="0" smtClean="0">
                  <a:solidFill>
                    <a:schemeClr val="tx1"/>
                  </a:solidFill>
                </a:rPr>
                <a:t>technique </a:t>
              </a:r>
              <a:endParaRPr lang="zh-CN" altLang="en-US" sz="2400" dirty="0">
                <a:solidFill>
                  <a:schemeClr val="tx1"/>
                </a:solidFill>
              </a:endParaRPr>
            </a:p>
          </p:txBody>
        </p:sp>
        <p:sp>
          <p:nvSpPr>
            <p:cNvPr id="9" name="流程图: 决策 8"/>
            <p:cNvSpPr/>
            <p:nvPr/>
          </p:nvSpPr>
          <p:spPr>
            <a:xfrm>
              <a:off x="5004048" y="1556792"/>
              <a:ext cx="3528392" cy="1368152"/>
            </a:xfrm>
            <a:prstGeom prst="flowChartDecisi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rPr>
                <a:t>Consensus component</a:t>
              </a:r>
              <a:endParaRPr lang="zh-CN" altLang="en-US" sz="2400" dirty="0">
                <a:solidFill>
                  <a:schemeClr val="tx1"/>
                </a:solidFill>
              </a:endParaRPr>
            </a:p>
          </p:txBody>
        </p:sp>
        <p:sp>
          <p:nvSpPr>
            <p:cNvPr id="12" name="TextBox 11"/>
            <p:cNvSpPr txBox="1"/>
            <p:nvPr/>
          </p:nvSpPr>
          <p:spPr>
            <a:xfrm>
              <a:off x="899592" y="3284984"/>
              <a:ext cx="461665" cy="1800200"/>
            </a:xfrm>
            <a:prstGeom prst="rect">
              <a:avLst/>
            </a:prstGeom>
            <a:noFill/>
            <a:ln w="25400">
              <a:solidFill>
                <a:srgbClr val="FF0000"/>
              </a:solidFill>
            </a:ln>
          </p:spPr>
          <p:txBody>
            <a:bodyPr vert="eaVert" wrap="square" rtlCol="0">
              <a:spAutoFit/>
            </a:bodyPr>
            <a:lstStyle/>
            <a:p>
              <a:r>
                <a:rPr lang="en-US" altLang="zh-CN" dirty="0" smtClean="0">
                  <a:solidFill>
                    <a:srgbClr val="FF0000"/>
                  </a:solidFill>
                </a:rPr>
                <a:t>Equal-weight</a:t>
              </a:r>
              <a:endParaRPr lang="zh-CN" altLang="en-US" dirty="0">
                <a:solidFill>
                  <a:srgbClr val="FF0000"/>
                </a:solidFill>
              </a:endParaRPr>
            </a:p>
          </p:txBody>
        </p:sp>
        <p:sp>
          <p:nvSpPr>
            <p:cNvPr id="14" name="TextBox 13"/>
            <p:cNvSpPr txBox="1"/>
            <p:nvPr/>
          </p:nvSpPr>
          <p:spPr>
            <a:xfrm>
              <a:off x="2699792" y="3284984"/>
              <a:ext cx="461665" cy="1800200"/>
            </a:xfrm>
            <a:prstGeom prst="rect">
              <a:avLst/>
            </a:prstGeom>
            <a:noFill/>
            <a:ln w="25400">
              <a:solidFill>
                <a:schemeClr val="tx1"/>
              </a:solidFill>
            </a:ln>
          </p:spPr>
          <p:txBody>
            <a:bodyPr vert="eaVert" wrap="square" rtlCol="0">
              <a:spAutoFit/>
            </a:bodyPr>
            <a:lstStyle/>
            <a:p>
              <a:r>
                <a:rPr lang="en-US" altLang="zh-CN" dirty="0" smtClean="0"/>
                <a:t>Unequal-weight</a:t>
              </a:r>
              <a:endParaRPr lang="zh-CN" altLang="en-US" dirty="0"/>
            </a:p>
          </p:txBody>
        </p:sp>
        <p:sp>
          <p:nvSpPr>
            <p:cNvPr id="15" name="椭圆 14"/>
            <p:cNvSpPr/>
            <p:nvPr/>
          </p:nvSpPr>
          <p:spPr>
            <a:xfrm>
              <a:off x="251520" y="5445224"/>
              <a:ext cx="1656184" cy="93610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smtClean="0">
                  <a:solidFill>
                    <a:srgbClr val="FF0000"/>
                  </a:solidFill>
                </a:rPr>
                <a:t>arithmetic average</a:t>
              </a:r>
              <a:r>
                <a:rPr lang="en-US" altLang="zh-CN" dirty="0" smtClean="0">
                  <a:solidFill>
                    <a:srgbClr val="FF0000"/>
                  </a:solidFill>
                </a:rPr>
                <a:t> </a:t>
              </a:r>
              <a:endParaRPr lang="zh-CN" altLang="en-US" dirty="0">
                <a:solidFill>
                  <a:srgbClr val="FF0000"/>
                </a:solidFill>
              </a:endParaRPr>
            </a:p>
          </p:txBody>
        </p:sp>
        <p:sp>
          <p:nvSpPr>
            <p:cNvPr id="16" name="椭圆 15"/>
            <p:cNvSpPr/>
            <p:nvPr/>
          </p:nvSpPr>
          <p:spPr>
            <a:xfrm>
              <a:off x="2051720" y="5445224"/>
              <a:ext cx="1656184" cy="93610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smtClean="0">
                  <a:solidFill>
                    <a:schemeClr val="tx1"/>
                  </a:solidFill>
                </a:rPr>
                <a:t>multiple regression</a:t>
              </a:r>
              <a:endParaRPr lang="zh-CN" altLang="en-US" dirty="0">
                <a:solidFill>
                  <a:schemeClr val="tx1"/>
                </a:solidFill>
              </a:endParaRPr>
            </a:p>
          </p:txBody>
        </p:sp>
        <p:sp>
          <p:nvSpPr>
            <p:cNvPr id="22" name="TextBox 21"/>
            <p:cNvSpPr txBox="1"/>
            <p:nvPr/>
          </p:nvSpPr>
          <p:spPr>
            <a:xfrm rot="16200000">
              <a:off x="4640233" y="2380040"/>
              <a:ext cx="1015663" cy="3024336"/>
            </a:xfrm>
            <a:prstGeom prst="rect">
              <a:avLst/>
            </a:prstGeom>
            <a:noFill/>
            <a:ln w="25400">
              <a:solidFill>
                <a:schemeClr val="tx1"/>
              </a:solidFill>
            </a:ln>
          </p:spPr>
          <p:txBody>
            <a:bodyPr vert="eaVert" wrap="square" rtlCol="0">
              <a:spAutoFit/>
            </a:bodyPr>
            <a:lstStyle/>
            <a:p>
              <a:r>
                <a:rPr lang="en-US" altLang="zh-CN" dirty="0" smtClean="0"/>
                <a:t>Subjective Forecast</a:t>
              </a:r>
            </a:p>
            <a:p>
              <a:r>
                <a:rPr lang="en-US" altLang="zh-CN" dirty="0" smtClean="0"/>
                <a:t>Statistical</a:t>
              </a:r>
              <a:r>
                <a:rPr lang="zh-CN" altLang="en-US" dirty="0" smtClean="0"/>
                <a:t> </a:t>
              </a:r>
              <a:r>
                <a:rPr lang="en-US" altLang="zh-CN" dirty="0" smtClean="0"/>
                <a:t>models </a:t>
              </a:r>
            </a:p>
            <a:p>
              <a:r>
                <a:rPr lang="en-US" altLang="zh-CN" dirty="0" smtClean="0"/>
                <a:t>Statistical-dynamic models</a:t>
              </a:r>
            </a:p>
          </p:txBody>
        </p:sp>
        <p:sp>
          <p:nvSpPr>
            <p:cNvPr id="25" name="TextBox 24"/>
            <p:cNvSpPr txBox="1"/>
            <p:nvPr/>
          </p:nvSpPr>
          <p:spPr>
            <a:xfrm rot="16200000">
              <a:off x="7532783" y="2583833"/>
              <a:ext cx="738664" cy="2339750"/>
            </a:xfrm>
            <a:prstGeom prst="rect">
              <a:avLst/>
            </a:prstGeom>
            <a:noFill/>
            <a:ln w="25400">
              <a:solidFill>
                <a:srgbClr val="FF0000"/>
              </a:solidFill>
            </a:ln>
          </p:spPr>
          <p:txBody>
            <a:bodyPr vert="eaVert" wrap="square" rtlCol="0">
              <a:spAutoFit/>
            </a:bodyPr>
            <a:lstStyle/>
            <a:p>
              <a:r>
                <a:rPr lang="en-US" altLang="zh-CN" dirty="0" smtClean="0"/>
                <a:t>Deterministic Model</a:t>
              </a:r>
            </a:p>
            <a:p>
              <a:r>
                <a:rPr lang="en-US" altLang="zh-CN" dirty="0" smtClean="0">
                  <a:solidFill>
                    <a:srgbClr val="FF0000"/>
                  </a:solidFill>
                </a:rPr>
                <a:t>EPS</a:t>
              </a:r>
            </a:p>
          </p:txBody>
        </p:sp>
        <p:sp>
          <p:nvSpPr>
            <p:cNvPr id="26" name="右大括号 25"/>
            <p:cNvSpPr/>
            <p:nvPr/>
          </p:nvSpPr>
          <p:spPr>
            <a:xfrm rot="5400000" flipH="1">
              <a:off x="4139952" y="-1035496"/>
              <a:ext cx="576064" cy="4608512"/>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7" name="椭圆 26"/>
            <p:cNvSpPr/>
            <p:nvPr/>
          </p:nvSpPr>
          <p:spPr>
            <a:xfrm>
              <a:off x="4067944" y="5040560"/>
              <a:ext cx="2304256" cy="100811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b="1" dirty="0" smtClean="0">
                  <a:solidFill>
                    <a:schemeClr val="tx1"/>
                  </a:solidFill>
                  <a:latin typeface="Arial" charset="0"/>
                  <a:ea typeface="宋体" charset="-122"/>
                </a:rPr>
                <a:t>1970s~1980s</a:t>
              </a:r>
              <a:endParaRPr lang="zh-CN" altLang="en-US" b="1" dirty="0">
                <a:solidFill>
                  <a:schemeClr val="tx1"/>
                </a:solidFill>
                <a:latin typeface="Arial" charset="0"/>
                <a:ea typeface="宋体" charset="-122"/>
              </a:endParaRPr>
            </a:p>
          </p:txBody>
        </p:sp>
        <p:sp>
          <p:nvSpPr>
            <p:cNvPr id="30" name="椭圆 29"/>
            <p:cNvSpPr/>
            <p:nvPr/>
          </p:nvSpPr>
          <p:spPr>
            <a:xfrm>
              <a:off x="6804248" y="4680520"/>
              <a:ext cx="2339752" cy="10081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b="1" dirty="0" smtClean="0">
                  <a:solidFill>
                    <a:srgbClr val="FF0000"/>
                  </a:solidFill>
                  <a:latin typeface="Arial" charset="0"/>
                  <a:ea typeface="宋体" charset="-122"/>
                </a:rPr>
                <a:t>1990s~2000s</a:t>
              </a:r>
              <a:endParaRPr lang="zh-CN" altLang="en-US" b="1" dirty="0">
                <a:solidFill>
                  <a:srgbClr val="FF0000"/>
                </a:solidFill>
                <a:latin typeface="Arial" charset="0"/>
                <a:ea typeface="宋体" charset="-122"/>
              </a:endParaRPr>
            </a:p>
          </p:txBody>
        </p:sp>
        <p:sp>
          <p:nvSpPr>
            <p:cNvPr id="31" name="右大括号 30"/>
            <p:cNvSpPr/>
            <p:nvPr/>
          </p:nvSpPr>
          <p:spPr>
            <a:xfrm rot="5400000" flipH="1">
              <a:off x="6552220" y="1592796"/>
              <a:ext cx="432048" cy="3096344"/>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2" name="右大括号 31"/>
            <p:cNvSpPr/>
            <p:nvPr/>
          </p:nvSpPr>
          <p:spPr>
            <a:xfrm rot="5400000" flipH="1">
              <a:off x="2051720" y="2276872"/>
              <a:ext cx="288032" cy="1728192"/>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sp>
        <p:nvSpPr>
          <p:cNvPr id="40" name="TextBox 8"/>
          <p:cNvSpPr txBox="1">
            <a:spLocks noChangeArrowheads="1"/>
          </p:cNvSpPr>
          <p:nvPr/>
        </p:nvSpPr>
        <p:spPr bwMode="auto">
          <a:xfrm>
            <a:off x="7452321" y="0"/>
            <a:ext cx="169168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dirty="0" smtClean="0"/>
              <a:t>1</a:t>
            </a:r>
            <a:r>
              <a:rPr lang="zh-CN" altLang="en-US" dirty="0" smtClean="0"/>
              <a:t>  </a:t>
            </a:r>
            <a:r>
              <a:rPr lang="en-US" altLang="zh-CN" dirty="0" smtClean="0"/>
              <a:t>Background</a:t>
            </a:r>
            <a:endParaRPr lang="zh-CN" altLang="en-US" dirty="0"/>
          </a:p>
        </p:txBody>
      </p:sp>
      <p:sp>
        <p:nvSpPr>
          <p:cNvPr id="41" name="TextBox 7"/>
          <p:cNvSpPr txBox="1">
            <a:spLocks noChangeArrowheads="1"/>
          </p:cNvSpPr>
          <p:nvPr/>
        </p:nvSpPr>
        <p:spPr bwMode="auto">
          <a:xfrm>
            <a:off x="0" y="0"/>
            <a:ext cx="936625"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800" b="1" dirty="0"/>
              <a:t>Fig </a:t>
            </a:r>
            <a:r>
              <a:rPr lang="en-US" altLang="zh-CN" sz="2800" b="1" dirty="0" smtClean="0"/>
              <a:t>2</a:t>
            </a:r>
            <a:endParaRPr lang="zh-CN" altLang="en-US" sz="2800" b="1" dirty="0"/>
          </a:p>
        </p:txBody>
      </p:sp>
      <p:sp>
        <p:nvSpPr>
          <p:cNvPr id="23" name="上箭头 22"/>
          <p:cNvSpPr/>
          <p:nvPr/>
        </p:nvSpPr>
        <p:spPr>
          <a:xfrm>
            <a:off x="1043608" y="5373216"/>
            <a:ext cx="144016" cy="360040"/>
          </a:xfrm>
          <a:prstGeom prst="up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上箭头 23"/>
          <p:cNvSpPr/>
          <p:nvPr/>
        </p:nvSpPr>
        <p:spPr>
          <a:xfrm>
            <a:off x="2843808" y="5373216"/>
            <a:ext cx="144016" cy="360040"/>
          </a:xfrm>
          <a:prstGeom prst="up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上箭头 27"/>
          <p:cNvSpPr/>
          <p:nvPr/>
        </p:nvSpPr>
        <p:spPr>
          <a:xfrm>
            <a:off x="5076057" y="4653136"/>
            <a:ext cx="144015" cy="648072"/>
          </a:xfrm>
          <a:prstGeom prst="up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上箭头 28"/>
          <p:cNvSpPr/>
          <p:nvPr/>
        </p:nvSpPr>
        <p:spPr>
          <a:xfrm>
            <a:off x="7956376" y="4365104"/>
            <a:ext cx="144015" cy="576064"/>
          </a:xfrm>
          <a:prstGeom prst="up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764704"/>
            <a:ext cx="8229600" cy="5688632"/>
          </a:xfrm>
        </p:spPr>
        <p:txBody>
          <a:bodyPr/>
          <a:lstStyle/>
          <a:p>
            <a:pPr algn="just"/>
            <a:r>
              <a:rPr lang="en-US" altLang="zh-CN" sz="2400" dirty="0" smtClean="0"/>
              <a:t>OBEST comes into being naturally in this background, and is an </a:t>
            </a:r>
            <a:r>
              <a:rPr lang="en-US" altLang="zh-CN" sz="2400" dirty="0" smtClean="0">
                <a:solidFill>
                  <a:srgbClr val="FF0000"/>
                </a:solidFill>
              </a:rPr>
              <a:t>equal-weight </a:t>
            </a:r>
            <a:r>
              <a:rPr lang="en-US" altLang="zh-CN" sz="2400" smtClean="0"/>
              <a:t>consensus model </a:t>
            </a:r>
            <a:r>
              <a:rPr lang="en-US" altLang="zh-CN" sz="2400" dirty="0" smtClean="0"/>
              <a:t>in which </a:t>
            </a:r>
            <a:r>
              <a:rPr lang="en-US" altLang="zh-CN" sz="2400" dirty="0" smtClean="0">
                <a:solidFill>
                  <a:srgbClr val="FF0000"/>
                </a:solidFill>
              </a:rPr>
              <a:t>EPS</a:t>
            </a:r>
            <a:r>
              <a:rPr lang="en-US" altLang="zh-CN" sz="2400" dirty="0" smtClean="0"/>
              <a:t> members are used as consensus components. </a:t>
            </a:r>
          </a:p>
          <a:p>
            <a:pPr algn="just"/>
            <a:endParaRPr lang="en-US" altLang="zh-CN" sz="2400" dirty="0" smtClean="0"/>
          </a:p>
          <a:p>
            <a:pPr algn="just"/>
            <a:r>
              <a:rPr lang="en-US" altLang="zh-CN" sz="2400" dirty="0" smtClean="0"/>
              <a:t>When CMA forecasters used EPS data, they found that for a special forecast, some members gives small forecast errors, whereas others yields poor forecast tracks. We call the former good members and the latter  bad members. </a:t>
            </a:r>
          </a:p>
          <a:p>
            <a:pPr algn="just"/>
            <a:endParaRPr lang="en-US" altLang="zh-CN" sz="2400" dirty="0" smtClean="0"/>
          </a:p>
          <a:p>
            <a:pPr algn="just"/>
            <a:r>
              <a:rPr lang="en-US" altLang="zh-CN" sz="2400" dirty="0" smtClean="0"/>
              <a:t>However for different initial time forecasts, good members are not fixed, and it is impossible to tell whether a member is good or not based on the forecaster's subjective judgment only. Therefore an objective method is required for this task.</a:t>
            </a:r>
          </a:p>
          <a:p>
            <a:endParaRPr lang="zh-CN" altLang="en-US" sz="2800" dirty="0"/>
          </a:p>
        </p:txBody>
      </p:sp>
      <p:sp>
        <p:nvSpPr>
          <p:cNvPr id="5" name="TextBox 8"/>
          <p:cNvSpPr txBox="1">
            <a:spLocks noChangeArrowheads="1"/>
          </p:cNvSpPr>
          <p:nvPr/>
        </p:nvSpPr>
        <p:spPr bwMode="auto">
          <a:xfrm>
            <a:off x="7380313" y="0"/>
            <a:ext cx="1763688"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dirty="0" smtClean="0"/>
              <a:t>1</a:t>
            </a:r>
            <a:r>
              <a:rPr lang="zh-CN" altLang="en-US" dirty="0" smtClean="0"/>
              <a:t>  </a:t>
            </a:r>
            <a:r>
              <a:rPr lang="en-US" altLang="zh-CN" dirty="0" smtClean="0"/>
              <a:t>Background</a:t>
            </a: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矩形 3"/>
          <p:cNvSpPr>
            <a:spLocks noChangeArrowheads="1"/>
          </p:cNvSpPr>
          <p:nvPr/>
        </p:nvSpPr>
        <p:spPr bwMode="auto">
          <a:xfrm>
            <a:off x="6804248" y="0"/>
            <a:ext cx="2339752"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dirty="0" smtClean="0"/>
              <a:t>2</a:t>
            </a:r>
            <a:r>
              <a:rPr lang="zh-CN" altLang="en-US" dirty="0" smtClean="0"/>
              <a:t>   </a:t>
            </a:r>
            <a:r>
              <a:rPr lang="en-US" altLang="zh-CN" dirty="0" smtClean="0"/>
              <a:t>Data </a:t>
            </a:r>
            <a:r>
              <a:rPr lang="en-US" altLang="zh-CN" dirty="0"/>
              <a:t>and Methods</a:t>
            </a:r>
            <a:endParaRPr lang="en-US" altLang="zh-CN" b="1" dirty="0"/>
          </a:p>
        </p:txBody>
      </p:sp>
      <p:sp>
        <p:nvSpPr>
          <p:cNvPr id="6" name="内容占位符 2"/>
          <p:cNvSpPr>
            <a:spLocks noGrp="1"/>
          </p:cNvSpPr>
          <p:nvPr>
            <p:ph idx="1"/>
          </p:nvPr>
        </p:nvSpPr>
        <p:spPr>
          <a:xfrm>
            <a:off x="755650" y="2133600"/>
            <a:ext cx="8027988" cy="2735263"/>
          </a:xfrm>
        </p:spPr>
        <p:txBody>
          <a:bodyPr rtlCol="0">
            <a:normAutofit fontScale="92500" lnSpcReduction="10000"/>
          </a:bodyPr>
          <a:lstStyle/>
          <a:p>
            <a:pPr marL="514350" indent="-514350" fontAlgn="auto">
              <a:spcAft>
                <a:spcPts val="0"/>
              </a:spcAft>
              <a:buFont typeface="Arial" pitchFamily="34" charset="0"/>
              <a:buAutoNum type="arabicPeriod"/>
              <a:defRPr/>
            </a:pPr>
            <a:r>
              <a:rPr lang="en-US" altLang="zh-CN" dirty="0" smtClean="0"/>
              <a:t>TIGGE :  ECMWF_EPS and NCEP_EPS 120h track forecast</a:t>
            </a:r>
          </a:p>
          <a:p>
            <a:pPr marL="457200" indent="-457200" fontAlgn="auto">
              <a:spcAft>
                <a:spcPts val="0"/>
              </a:spcAft>
              <a:buFont typeface="Arial" pitchFamily="34" charset="0"/>
              <a:buAutoNum type="arabicPeriod"/>
              <a:defRPr/>
            </a:pPr>
            <a:endParaRPr lang="en-US" altLang="zh-CN" sz="2400" dirty="0" smtClean="0"/>
          </a:p>
          <a:p>
            <a:pPr marL="457200" indent="-457200" fontAlgn="auto">
              <a:spcAft>
                <a:spcPts val="0"/>
              </a:spcAft>
              <a:buFont typeface="Arial" pitchFamily="34" charset="0"/>
              <a:buAutoNum type="arabicPeriod" startAt="2"/>
              <a:defRPr/>
            </a:pPr>
            <a:r>
              <a:rPr lang="en-US" altLang="zh-CN" dirty="0" smtClean="0"/>
              <a:t> JMA –BEST TRACK</a:t>
            </a:r>
          </a:p>
          <a:p>
            <a:pPr marL="457200" indent="-457200" fontAlgn="auto">
              <a:spcAft>
                <a:spcPts val="0"/>
              </a:spcAft>
              <a:buFont typeface="Arial" pitchFamily="34" charset="0"/>
              <a:buNone/>
              <a:defRPr/>
            </a:pPr>
            <a:endParaRPr lang="en-US" altLang="zh-CN" sz="2400" dirty="0" smtClean="0"/>
          </a:p>
          <a:p>
            <a:pPr marL="457200" indent="-457200" fontAlgn="auto">
              <a:spcAft>
                <a:spcPts val="0"/>
              </a:spcAft>
              <a:buFont typeface="Arial" pitchFamily="34" charset="0"/>
              <a:buNone/>
              <a:defRPr/>
            </a:pPr>
            <a:r>
              <a:rPr lang="en-US" altLang="zh-CN" dirty="0" smtClean="0"/>
              <a:t>3.    A total of 91 TCs  from 2010 to 2013</a:t>
            </a:r>
          </a:p>
          <a:p>
            <a:pPr marL="457200" indent="-457200" fontAlgn="auto">
              <a:spcAft>
                <a:spcPts val="0"/>
              </a:spcAft>
              <a:buFont typeface="Arial" pitchFamily="34" charset="0"/>
              <a:buNone/>
              <a:defRPr/>
            </a:pPr>
            <a:endParaRPr lang="en-US" altLang="zh-CN" sz="2400" dirty="0" smtClean="0"/>
          </a:p>
          <a:p>
            <a:pPr fontAlgn="auto">
              <a:spcAft>
                <a:spcPts val="0"/>
              </a:spcAft>
              <a:buFont typeface="Arial" pitchFamily="34" charset="0"/>
              <a:buNone/>
              <a:defRPr/>
            </a:pPr>
            <a:endParaRPr lang="en-US" altLang="zh-CN"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对象 1"/>
          <p:cNvPicPr preferRelativeResize="0">
            <a:picLocks noChangeArrowheads="1"/>
          </p:cNvPicPr>
          <p:nvPr/>
        </p:nvPicPr>
        <p:blipFill>
          <a:blip r:embed="rId3" cstate="print"/>
          <a:srcRect l="-1518" t="-3421" r="-3375" b="-357"/>
          <a:stretch>
            <a:fillRect/>
          </a:stretch>
        </p:blipFill>
        <p:spPr bwMode="auto">
          <a:xfrm>
            <a:off x="1979712" y="3429000"/>
            <a:ext cx="5940000" cy="2592288"/>
          </a:xfrm>
          <a:prstGeom prst="rect">
            <a:avLst/>
          </a:prstGeom>
          <a:noFill/>
          <a:ln w="9525">
            <a:solidFill>
              <a:schemeClr val="tx1"/>
            </a:solidFill>
            <a:miter lim="800000"/>
            <a:headEnd/>
            <a:tailEnd/>
          </a:ln>
        </p:spPr>
      </p:pic>
      <p:sp>
        <p:nvSpPr>
          <p:cNvPr id="7175" name="TextBox 50"/>
          <p:cNvSpPr txBox="1">
            <a:spLocks noChangeArrowheads="1"/>
          </p:cNvSpPr>
          <p:nvPr/>
        </p:nvSpPr>
        <p:spPr bwMode="auto">
          <a:xfrm>
            <a:off x="7524948" y="620688"/>
            <a:ext cx="1079500" cy="52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800" b="1" dirty="0" smtClean="0"/>
              <a:t>a</a:t>
            </a:r>
            <a:endParaRPr lang="zh-CN" altLang="en-US" sz="2800" b="1" dirty="0"/>
          </a:p>
        </p:txBody>
      </p:sp>
      <p:sp>
        <p:nvSpPr>
          <p:cNvPr id="7176" name="TextBox 51"/>
          <p:cNvSpPr txBox="1">
            <a:spLocks noChangeArrowheads="1"/>
          </p:cNvSpPr>
          <p:nvPr/>
        </p:nvSpPr>
        <p:spPr bwMode="auto">
          <a:xfrm>
            <a:off x="7524948" y="3375224"/>
            <a:ext cx="107950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800" b="1" dirty="0" smtClean="0"/>
              <a:t>b</a:t>
            </a:r>
            <a:endParaRPr lang="zh-CN" altLang="en-US" sz="2800" b="1" dirty="0"/>
          </a:p>
        </p:txBody>
      </p:sp>
      <p:pic>
        <p:nvPicPr>
          <p:cNvPr id="1030" name="对象 12"/>
          <p:cNvPicPr>
            <a:picLocks noChangeArrowheads="1"/>
          </p:cNvPicPr>
          <p:nvPr/>
        </p:nvPicPr>
        <p:blipFill>
          <a:blip r:embed="rId4" cstate="print"/>
          <a:srcRect l="-1720" t="-5093" r="-1492" b="-4295"/>
          <a:stretch>
            <a:fillRect/>
          </a:stretch>
        </p:blipFill>
        <p:spPr bwMode="auto">
          <a:xfrm>
            <a:off x="1907704" y="692696"/>
            <a:ext cx="5940000" cy="2160240"/>
          </a:xfrm>
          <a:prstGeom prst="rect">
            <a:avLst/>
          </a:prstGeom>
          <a:noFill/>
          <a:ln w="9525">
            <a:solidFill>
              <a:schemeClr val="tx1"/>
            </a:solidFill>
            <a:miter lim="800000"/>
            <a:headEnd/>
            <a:tailEnd/>
          </a:ln>
        </p:spPr>
      </p:pic>
      <p:sp>
        <p:nvSpPr>
          <p:cNvPr id="9" name="TextBox 7"/>
          <p:cNvSpPr txBox="1">
            <a:spLocks noChangeArrowheads="1"/>
          </p:cNvSpPr>
          <p:nvPr/>
        </p:nvSpPr>
        <p:spPr bwMode="auto">
          <a:xfrm>
            <a:off x="0" y="0"/>
            <a:ext cx="936625" cy="522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800" b="1" dirty="0"/>
              <a:t>Fig 3</a:t>
            </a:r>
            <a:endParaRPr lang="zh-CN" altLang="en-US" sz="2800" b="1" dirty="0"/>
          </a:p>
        </p:txBody>
      </p:sp>
      <p:sp>
        <p:nvSpPr>
          <p:cNvPr id="12" name="椭圆 11"/>
          <p:cNvSpPr/>
          <p:nvPr/>
        </p:nvSpPr>
        <p:spPr>
          <a:xfrm>
            <a:off x="2843808" y="5013176"/>
            <a:ext cx="576064" cy="5760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3"/>
          <p:cNvSpPr>
            <a:spLocks noChangeArrowheads="1"/>
          </p:cNvSpPr>
          <p:nvPr/>
        </p:nvSpPr>
        <p:spPr bwMode="auto">
          <a:xfrm>
            <a:off x="6804248" y="0"/>
            <a:ext cx="2339752"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dirty="0" smtClean="0"/>
              <a:t>2</a:t>
            </a:r>
            <a:r>
              <a:rPr lang="zh-CN" altLang="en-US" dirty="0" smtClean="0"/>
              <a:t>   </a:t>
            </a:r>
            <a:r>
              <a:rPr lang="en-US" altLang="zh-CN" dirty="0" smtClean="0"/>
              <a:t>Data </a:t>
            </a:r>
            <a:r>
              <a:rPr lang="en-US" altLang="zh-CN" dirty="0"/>
              <a:t>and Methods</a:t>
            </a:r>
            <a:endParaRPr lang="en-US" altLang="zh-CN"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标题 1"/>
          <p:cNvSpPr>
            <a:spLocks noGrp="1"/>
          </p:cNvSpPr>
          <p:nvPr>
            <p:ph type="title"/>
          </p:nvPr>
        </p:nvSpPr>
        <p:spPr>
          <a:xfrm>
            <a:off x="1979613" y="765175"/>
            <a:ext cx="5184775" cy="792163"/>
          </a:xfrm>
        </p:spPr>
        <p:txBody>
          <a:bodyPr/>
          <a:lstStyle/>
          <a:p>
            <a:r>
              <a:rPr lang="en-US" altLang="zh-CN" sz="2400" dirty="0" smtClean="0"/>
              <a:t>Number of selected members</a:t>
            </a:r>
            <a:endParaRPr lang="zh-CN" altLang="en-US" sz="2400" dirty="0" smtClean="0"/>
          </a:p>
        </p:txBody>
      </p:sp>
      <p:sp>
        <p:nvSpPr>
          <p:cNvPr id="8198" name="TextBox 7"/>
          <p:cNvSpPr txBox="1">
            <a:spLocks noChangeArrowheads="1"/>
          </p:cNvSpPr>
          <p:nvPr/>
        </p:nvSpPr>
        <p:spPr bwMode="auto">
          <a:xfrm>
            <a:off x="0" y="0"/>
            <a:ext cx="936625" cy="522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800" b="1" dirty="0"/>
              <a:t>Fig </a:t>
            </a:r>
            <a:r>
              <a:rPr lang="en-US" altLang="zh-CN" sz="2800" b="1" dirty="0" smtClean="0"/>
              <a:t>4</a:t>
            </a:r>
            <a:endParaRPr lang="zh-CN" altLang="en-US" sz="2800" b="1" dirty="0"/>
          </a:p>
        </p:txBody>
      </p:sp>
      <p:graphicFrame>
        <p:nvGraphicFramePr>
          <p:cNvPr id="7" name="图表 6"/>
          <p:cNvGraphicFramePr/>
          <p:nvPr/>
        </p:nvGraphicFramePr>
        <p:xfrm>
          <a:off x="1115616" y="1412776"/>
          <a:ext cx="6768752" cy="4824536"/>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6911752" y="5589240"/>
            <a:ext cx="2232248" cy="646331"/>
          </a:xfrm>
          <a:prstGeom prst="rect">
            <a:avLst/>
          </a:prstGeom>
          <a:noFill/>
        </p:spPr>
        <p:txBody>
          <a:bodyPr wrap="square" rtlCol="0">
            <a:spAutoFit/>
          </a:bodyPr>
          <a:lstStyle/>
          <a:p>
            <a:r>
              <a:rPr lang="en-US" altLang="zh-CN" dirty="0" smtClean="0"/>
              <a:t>number of selected</a:t>
            </a:r>
          </a:p>
          <a:p>
            <a:r>
              <a:rPr lang="en-US" altLang="zh-CN" dirty="0" smtClean="0"/>
              <a:t>members</a:t>
            </a:r>
            <a:endParaRPr lang="zh-CN" altLang="en-US" dirty="0"/>
          </a:p>
        </p:txBody>
      </p:sp>
      <p:sp>
        <p:nvSpPr>
          <p:cNvPr id="9" name="TextBox 8"/>
          <p:cNvSpPr txBox="1"/>
          <p:nvPr/>
        </p:nvSpPr>
        <p:spPr>
          <a:xfrm rot="5400000">
            <a:off x="-1256004" y="3856402"/>
            <a:ext cx="4392490" cy="369332"/>
          </a:xfrm>
          <a:prstGeom prst="rect">
            <a:avLst/>
          </a:prstGeom>
          <a:noFill/>
        </p:spPr>
        <p:txBody>
          <a:bodyPr wrap="square" rtlCol="0">
            <a:spAutoFit/>
          </a:bodyPr>
          <a:lstStyle/>
          <a:p>
            <a:r>
              <a:rPr lang="en-US" altLang="zh-CN" dirty="0" smtClean="0"/>
              <a:t>2010-2011 EC-EPS  Normalized errors</a:t>
            </a:r>
            <a:endParaRPr lang="zh-CN" altLang="en-US" dirty="0"/>
          </a:p>
        </p:txBody>
      </p:sp>
      <p:sp>
        <p:nvSpPr>
          <p:cNvPr id="10" name="矩形 3"/>
          <p:cNvSpPr>
            <a:spLocks noChangeArrowheads="1"/>
          </p:cNvSpPr>
          <p:nvPr/>
        </p:nvSpPr>
        <p:spPr bwMode="auto">
          <a:xfrm>
            <a:off x="6804248" y="0"/>
            <a:ext cx="2339752"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dirty="0" smtClean="0"/>
              <a:t>2</a:t>
            </a:r>
            <a:r>
              <a:rPr lang="zh-CN" altLang="en-US" dirty="0" smtClean="0"/>
              <a:t>   </a:t>
            </a:r>
            <a:r>
              <a:rPr lang="en-US" altLang="zh-CN" dirty="0" smtClean="0"/>
              <a:t>Data </a:t>
            </a:r>
            <a:r>
              <a:rPr lang="en-US" altLang="zh-CN" dirty="0"/>
              <a:t>and Methods</a:t>
            </a:r>
            <a:endParaRPr lang="en-US" altLang="zh-CN"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539552" y="908050"/>
            <a:ext cx="7992888" cy="4708981"/>
          </a:xfrm>
          <a:prstGeom prst="rect">
            <a:avLst/>
          </a:prstGeom>
        </p:spPr>
        <p:txBody>
          <a:bodyPr wrap="square">
            <a:spAutoFit/>
          </a:bodyPr>
          <a:lstStyle/>
          <a:p>
            <a:pPr fontAlgn="auto">
              <a:spcBef>
                <a:spcPts val="0"/>
              </a:spcBef>
              <a:spcAft>
                <a:spcPts val="0"/>
              </a:spcAft>
              <a:defRPr/>
            </a:pPr>
            <a:r>
              <a:rPr lang="en-US" altLang="zh-CN" sz="2000" b="1" dirty="0" smtClean="0"/>
              <a:t>The algorithm outline of OBEST</a:t>
            </a:r>
            <a:endParaRPr lang="en-US" altLang="zh-CN" sz="2000" b="1" dirty="0" smtClean="0">
              <a:latin typeface="+mn-lt"/>
              <a:ea typeface="+mn-ea"/>
            </a:endParaRPr>
          </a:p>
          <a:p>
            <a:pPr fontAlgn="auto">
              <a:spcBef>
                <a:spcPts val="0"/>
              </a:spcBef>
              <a:spcAft>
                <a:spcPts val="0"/>
              </a:spcAft>
              <a:defRPr/>
            </a:pPr>
            <a:endParaRPr lang="en-US" altLang="zh-CN" sz="2000" dirty="0">
              <a:latin typeface="+mn-lt"/>
              <a:ea typeface="+mn-ea"/>
            </a:endParaRPr>
          </a:p>
          <a:p>
            <a:pPr marL="342900" indent="-342900" fontAlgn="auto">
              <a:spcBef>
                <a:spcPts val="0"/>
              </a:spcBef>
              <a:spcAft>
                <a:spcPts val="0"/>
              </a:spcAft>
              <a:buFontTx/>
              <a:buAutoNum type="arabicPeriod"/>
              <a:defRPr/>
            </a:pPr>
            <a:r>
              <a:rPr lang="en-US" altLang="zh-CN" sz="2000" dirty="0" smtClean="0">
                <a:latin typeface="+mn-lt"/>
                <a:ea typeface="+mn-ea"/>
              </a:rPr>
              <a:t>Calculate </a:t>
            </a:r>
            <a:r>
              <a:rPr lang="en-US" altLang="zh-CN" sz="2000" dirty="0">
                <a:latin typeface="+mn-lt"/>
                <a:ea typeface="+mn-ea"/>
              </a:rPr>
              <a:t>12h track forecast errors(SLT errors) </a:t>
            </a:r>
            <a:r>
              <a:rPr lang="en-US" altLang="zh-CN" sz="2000" dirty="0" smtClean="0">
                <a:latin typeface="+mn-lt"/>
                <a:ea typeface="+mn-ea"/>
              </a:rPr>
              <a:t>against observations for all </a:t>
            </a:r>
            <a:r>
              <a:rPr lang="en-US" altLang="zh-CN" sz="2000" dirty="0">
                <a:latin typeface="+mn-lt"/>
                <a:ea typeface="+mn-ea"/>
              </a:rPr>
              <a:t>51 </a:t>
            </a:r>
            <a:r>
              <a:rPr lang="en-US" altLang="zh-CN" sz="2000" dirty="0" smtClean="0">
                <a:latin typeface="+mn-lt"/>
                <a:ea typeface="+mn-ea"/>
              </a:rPr>
              <a:t>members.</a:t>
            </a:r>
            <a:endParaRPr lang="en-US" altLang="zh-CN" sz="2000" dirty="0">
              <a:latin typeface="+mn-lt"/>
              <a:ea typeface="+mn-ea"/>
            </a:endParaRPr>
          </a:p>
          <a:p>
            <a:pPr marL="342900" indent="-342900" fontAlgn="auto">
              <a:spcBef>
                <a:spcPts val="0"/>
              </a:spcBef>
              <a:spcAft>
                <a:spcPts val="0"/>
              </a:spcAft>
              <a:defRPr/>
            </a:pPr>
            <a:endParaRPr lang="en-US" altLang="zh-CN" sz="2000" dirty="0">
              <a:latin typeface="+mn-lt"/>
              <a:ea typeface="+mn-ea"/>
            </a:endParaRPr>
          </a:p>
          <a:p>
            <a:pPr marL="342900" indent="-342900" fontAlgn="auto">
              <a:spcBef>
                <a:spcPts val="0"/>
              </a:spcBef>
              <a:spcAft>
                <a:spcPts val="0"/>
              </a:spcAft>
              <a:defRPr/>
            </a:pPr>
            <a:r>
              <a:rPr lang="en-US" altLang="zh-CN" sz="2000" dirty="0">
                <a:latin typeface="+mn-lt"/>
                <a:ea typeface="+mn-ea"/>
              </a:rPr>
              <a:t>2.  Sort the 51 SLT errors </a:t>
            </a:r>
            <a:r>
              <a:rPr lang="en-US" altLang="zh-CN" sz="2000" dirty="0" smtClean="0">
                <a:latin typeface="+mn-lt"/>
                <a:ea typeface="+mn-ea"/>
              </a:rPr>
              <a:t>in ascending order.</a:t>
            </a:r>
            <a:endParaRPr lang="en-US" altLang="zh-CN" sz="2000" dirty="0">
              <a:latin typeface="+mn-lt"/>
              <a:ea typeface="+mn-ea"/>
            </a:endParaRPr>
          </a:p>
          <a:p>
            <a:pPr marL="342900" indent="-342900" fontAlgn="auto">
              <a:spcBef>
                <a:spcPts val="0"/>
              </a:spcBef>
              <a:spcAft>
                <a:spcPts val="0"/>
              </a:spcAft>
              <a:defRPr/>
            </a:pPr>
            <a:endParaRPr lang="en-US" altLang="zh-CN" sz="2000" dirty="0">
              <a:latin typeface="+mn-lt"/>
              <a:ea typeface="+mn-ea"/>
            </a:endParaRPr>
          </a:p>
          <a:p>
            <a:pPr marL="342900" indent="-342900" fontAlgn="auto">
              <a:spcBef>
                <a:spcPts val="0"/>
              </a:spcBef>
              <a:spcAft>
                <a:spcPts val="0"/>
              </a:spcAft>
              <a:defRPr/>
            </a:pPr>
            <a:r>
              <a:rPr lang="en-US" altLang="zh-CN" sz="2000" dirty="0">
                <a:latin typeface="+mn-lt"/>
                <a:ea typeface="+mn-ea"/>
              </a:rPr>
              <a:t>3.  Select the </a:t>
            </a:r>
            <a:r>
              <a:rPr lang="en-US" altLang="zh-CN" sz="2000" dirty="0" smtClean="0">
                <a:latin typeface="+mn-lt"/>
                <a:ea typeface="+mn-ea"/>
              </a:rPr>
              <a:t>first </a:t>
            </a:r>
            <a:r>
              <a:rPr lang="en-US" altLang="zh-CN" sz="2000" dirty="0">
                <a:latin typeface="+mn-lt"/>
                <a:ea typeface="+mn-ea"/>
              </a:rPr>
              <a:t>20 members </a:t>
            </a:r>
            <a:r>
              <a:rPr lang="en-US" altLang="zh-CN" sz="2000" dirty="0" smtClean="0">
                <a:latin typeface="+mn-lt"/>
                <a:ea typeface="+mn-ea"/>
              </a:rPr>
              <a:t>in sorted order as </a:t>
            </a:r>
            <a:r>
              <a:rPr lang="en-US" altLang="zh-CN" sz="2000" dirty="0">
                <a:latin typeface="+mn-lt"/>
                <a:ea typeface="+mn-ea"/>
              </a:rPr>
              <a:t>the good members.</a:t>
            </a:r>
          </a:p>
          <a:p>
            <a:pPr marL="342900" indent="-342900" fontAlgn="auto">
              <a:spcBef>
                <a:spcPts val="0"/>
              </a:spcBef>
              <a:spcAft>
                <a:spcPts val="0"/>
              </a:spcAft>
              <a:defRPr/>
            </a:pPr>
            <a:endParaRPr lang="en-US" altLang="zh-CN" sz="2000" dirty="0">
              <a:latin typeface="+mn-lt"/>
              <a:ea typeface="+mn-ea"/>
            </a:endParaRPr>
          </a:p>
          <a:p>
            <a:pPr marL="342900" indent="-342900" fontAlgn="auto">
              <a:spcBef>
                <a:spcPts val="0"/>
              </a:spcBef>
              <a:spcAft>
                <a:spcPts val="0"/>
              </a:spcAft>
              <a:defRPr/>
            </a:pPr>
            <a:r>
              <a:rPr lang="en-US" altLang="zh-CN" sz="2000" dirty="0">
                <a:latin typeface="+mn-lt"/>
                <a:ea typeface="+mn-ea"/>
              </a:rPr>
              <a:t>4.  </a:t>
            </a:r>
            <a:r>
              <a:rPr lang="en-US" altLang="zh-CN" sz="2000" dirty="0" smtClean="0">
                <a:latin typeface="+mn-lt"/>
                <a:ea typeface="+mn-ea"/>
              </a:rPr>
              <a:t>Perform a weighted average </a:t>
            </a:r>
            <a:r>
              <a:rPr lang="en-US" altLang="zh-CN" sz="2000" dirty="0">
                <a:latin typeface="+mn-lt"/>
                <a:ea typeface="+mn-ea"/>
              </a:rPr>
              <a:t>of forecast position </a:t>
            </a:r>
            <a:r>
              <a:rPr lang="en-US" altLang="zh-CN" sz="2000" dirty="0" smtClean="0">
                <a:latin typeface="+mn-lt"/>
                <a:ea typeface="+mn-ea"/>
              </a:rPr>
              <a:t>of good </a:t>
            </a:r>
            <a:r>
              <a:rPr lang="en-US" altLang="zh-CN" sz="2000" dirty="0">
                <a:latin typeface="+mn-lt"/>
                <a:ea typeface="+mn-ea"/>
              </a:rPr>
              <a:t>members </a:t>
            </a:r>
            <a:r>
              <a:rPr lang="en-US" altLang="zh-CN" sz="2000" dirty="0" smtClean="0">
                <a:latin typeface="+mn-lt"/>
                <a:ea typeface="+mn-ea"/>
              </a:rPr>
              <a:t>to obtain a </a:t>
            </a:r>
            <a:r>
              <a:rPr lang="en-US" altLang="zh-CN" sz="2000" dirty="0">
                <a:latin typeface="+mn-lt"/>
                <a:ea typeface="+mn-ea"/>
              </a:rPr>
              <a:t>mean </a:t>
            </a:r>
            <a:r>
              <a:rPr lang="en-US" altLang="zh-CN" sz="2000" dirty="0" smtClean="0">
                <a:latin typeface="+mn-lt"/>
                <a:ea typeface="+mn-ea"/>
              </a:rPr>
              <a:t>track(SEAV TRACK). </a:t>
            </a:r>
            <a:endParaRPr lang="en-US" altLang="zh-CN" sz="2000" dirty="0">
              <a:latin typeface="+mn-lt"/>
              <a:ea typeface="+mn-ea"/>
            </a:endParaRPr>
          </a:p>
          <a:p>
            <a:pPr fontAlgn="auto">
              <a:spcBef>
                <a:spcPts val="0"/>
              </a:spcBef>
              <a:spcAft>
                <a:spcPts val="0"/>
              </a:spcAft>
              <a:defRPr/>
            </a:pPr>
            <a:endParaRPr lang="en-US" altLang="zh-CN" sz="2000" dirty="0">
              <a:latin typeface="+mn-lt"/>
              <a:ea typeface="+mn-ea"/>
            </a:endParaRPr>
          </a:p>
          <a:p>
            <a:pPr marL="342900" indent="-342900" fontAlgn="auto">
              <a:spcBef>
                <a:spcPts val="0"/>
              </a:spcBef>
              <a:spcAft>
                <a:spcPts val="0"/>
              </a:spcAft>
              <a:defRPr/>
            </a:pPr>
            <a:r>
              <a:rPr lang="en-US" altLang="zh-CN" sz="2000" dirty="0">
                <a:latin typeface="+mn-lt"/>
                <a:ea typeface="+mn-ea"/>
              </a:rPr>
              <a:t>5. </a:t>
            </a:r>
            <a:r>
              <a:rPr lang="en-US" altLang="zh-CN" sz="2000" dirty="0" smtClean="0">
                <a:latin typeface="+mn-lt"/>
                <a:ea typeface="+mn-ea"/>
              </a:rPr>
              <a:t>Remove the </a:t>
            </a:r>
            <a:r>
              <a:rPr lang="en-US" altLang="zh-CN" sz="2000" dirty="0">
                <a:latin typeface="+mn-lt"/>
                <a:ea typeface="+mn-ea"/>
              </a:rPr>
              <a:t>model initial time position and translate the 12h forecast </a:t>
            </a:r>
            <a:r>
              <a:rPr lang="en-US" altLang="zh-CN" sz="2000" dirty="0" smtClean="0">
                <a:latin typeface="+mn-lt"/>
                <a:ea typeface="+mn-ea"/>
              </a:rPr>
              <a:t> position </a:t>
            </a:r>
            <a:r>
              <a:rPr lang="en-US" altLang="zh-CN" sz="2000" dirty="0">
                <a:latin typeface="+mn-lt"/>
                <a:ea typeface="+mn-ea"/>
              </a:rPr>
              <a:t>to the latest observation. This is the OBEST track.</a:t>
            </a:r>
          </a:p>
          <a:p>
            <a:pPr fontAlgn="auto">
              <a:spcBef>
                <a:spcPts val="0"/>
              </a:spcBef>
              <a:spcAft>
                <a:spcPts val="0"/>
              </a:spcAft>
              <a:defRPr/>
            </a:pPr>
            <a:endParaRPr lang="en-US" altLang="zh-CN" sz="2000" dirty="0">
              <a:latin typeface="+mn-lt"/>
              <a:ea typeface="+mn-ea"/>
            </a:endParaRPr>
          </a:p>
        </p:txBody>
      </p:sp>
      <p:sp>
        <p:nvSpPr>
          <p:cNvPr id="7" name="矩形 6"/>
          <p:cNvSpPr/>
          <p:nvPr/>
        </p:nvSpPr>
        <p:spPr>
          <a:xfrm>
            <a:off x="539552" y="5517232"/>
            <a:ext cx="7920880" cy="646331"/>
          </a:xfrm>
          <a:prstGeom prst="rect">
            <a:avLst/>
          </a:prstGeom>
        </p:spPr>
        <p:txBody>
          <a:bodyPr wrap="square">
            <a:spAutoFit/>
          </a:bodyPr>
          <a:lstStyle/>
          <a:p>
            <a:r>
              <a:rPr lang="en-US" altLang="zh-CN" b="1" dirty="0" smtClean="0"/>
              <a:t>The inherent premise of this technique is that members with good short-term forecast also give good performance in long-term forecast.</a:t>
            </a:r>
            <a:endParaRPr lang="zh-CN" altLang="en-US" b="1" dirty="0"/>
          </a:p>
        </p:txBody>
      </p:sp>
      <p:sp>
        <p:nvSpPr>
          <p:cNvPr id="8" name="矩形 3"/>
          <p:cNvSpPr>
            <a:spLocks noChangeArrowheads="1"/>
          </p:cNvSpPr>
          <p:nvPr/>
        </p:nvSpPr>
        <p:spPr bwMode="auto">
          <a:xfrm>
            <a:off x="6804248" y="0"/>
            <a:ext cx="2339752"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dirty="0" smtClean="0"/>
              <a:t>2</a:t>
            </a:r>
            <a:r>
              <a:rPr lang="zh-CN" altLang="en-US" dirty="0" smtClean="0"/>
              <a:t>   </a:t>
            </a:r>
            <a:r>
              <a:rPr lang="en-US" altLang="zh-CN" dirty="0" smtClean="0"/>
              <a:t>Data </a:t>
            </a:r>
            <a:r>
              <a:rPr lang="en-US" altLang="zh-CN" dirty="0"/>
              <a:t>and Methods</a:t>
            </a:r>
            <a:endParaRPr lang="en-US" altLang="zh-CN"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68057</TotalTime>
  <Words>1238</Words>
  <Application>Microsoft Office PowerPoint</Application>
  <PresentationFormat>全屏显示(4:3)</PresentationFormat>
  <Paragraphs>237</Paragraphs>
  <Slides>20</Slides>
  <Notes>18</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Office 主题</vt:lpstr>
      <vt:lpstr>Observation-Based Ensemble  Sub-setting Technique for Tropical Cyclone Track Prediction </vt:lpstr>
      <vt:lpstr>Outline</vt:lpstr>
      <vt:lpstr>幻灯片 3</vt:lpstr>
      <vt:lpstr>幻灯片 4</vt:lpstr>
      <vt:lpstr>幻灯片 5</vt:lpstr>
      <vt:lpstr>幻灯片 6</vt:lpstr>
      <vt:lpstr>幻灯片 7</vt:lpstr>
      <vt:lpstr>Number of selected members</vt:lpstr>
      <vt:lpstr>幻灯片 9</vt:lpstr>
      <vt:lpstr>2010-2011 EC Track Errors</vt:lpstr>
      <vt:lpstr>2012-2013 EC Track Errors</vt:lpstr>
      <vt:lpstr>幻灯片 12</vt:lpstr>
      <vt:lpstr>幻灯片 13</vt:lpstr>
      <vt:lpstr>幻灯片 14</vt:lpstr>
      <vt:lpstr>幻灯片 15</vt:lpstr>
      <vt:lpstr>幻灯片 16</vt:lpstr>
      <vt:lpstr>幻灯片 17</vt:lpstr>
      <vt:lpstr>4   Summary and Future Work</vt:lpstr>
      <vt:lpstr>4   Summary and Future Work</vt:lpstr>
      <vt:lpstr>幻灯片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dc:title>
  <dc:creator>Donglin</dc:creator>
  <cp:lastModifiedBy>Lianqing</cp:lastModifiedBy>
  <cp:revision>1054</cp:revision>
  <dcterms:created xsi:type="dcterms:W3CDTF">2014-05-05T20:16:43Z</dcterms:created>
  <dcterms:modified xsi:type="dcterms:W3CDTF">2014-12-12T00:38:46Z</dcterms:modified>
</cp:coreProperties>
</file>