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34" r:id="rId3"/>
    <p:sldId id="366" r:id="rId4"/>
    <p:sldId id="367" r:id="rId5"/>
    <p:sldId id="368" r:id="rId6"/>
    <p:sldId id="370" r:id="rId7"/>
    <p:sldId id="369" r:id="rId8"/>
    <p:sldId id="371" r:id="rId9"/>
    <p:sldId id="392" r:id="rId10"/>
    <p:sldId id="372" r:id="rId11"/>
    <p:sldId id="374" r:id="rId12"/>
    <p:sldId id="346" r:id="rId13"/>
    <p:sldId id="378" r:id="rId14"/>
    <p:sldId id="377" r:id="rId15"/>
    <p:sldId id="380" r:id="rId16"/>
    <p:sldId id="386" r:id="rId17"/>
    <p:sldId id="387" r:id="rId18"/>
    <p:sldId id="388" r:id="rId19"/>
    <p:sldId id="389" r:id="rId20"/>
    <p:sldId id="390" r:id="rId21"/>
    <p:sldId id="311" r:id="rId22"/>
    <p:sldId id="274" r:id="rId23"/>
    <p:sldId id="375" r:id="rId24"/>
    <p:sldId id="385" r:id="rId25"/>
    <p:sldId id="365" r:id="rId26"/>
    <p:sldId id="393" r:id="rId27"/>
    <p:sldId id="394" r:id="rId28"/>
    <p:sldId id="373" r:id="rId29"/>
    <p:sldId id="363" r:id="rId30"/>
    <p:sldId id="261" r:id="rId31"/>
    <p:sldId id="358" r:id="rId32"/>
    <p:sldId id="356" r:id="rId33"/>
    <p:sldId id="35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33" autoAdjust="0"/>
  </p:normalViewPr>
  <p:slideViewPr>
    <p:cSldViewPr snapToGrid="0" snapToObjects="1"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5EE34-8F36-1847-9715-88E8E70EC9C0}" type="datetime1">
              <a:rPr lang="en-US" smtClean="0"/>
              <a:t>8/15/2014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30ADD-17A2-C34F-8155-A5E190293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E315E-FC99-C647-8CEF-93322672D1EB}" type="datetime1">
              <a:rPr lang="en-US" smtClean="0"/>
              <a:t>8/15/2014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22036-60F4-7B4D-B443-CB7E05BCC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85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frames of perturbation V (v - &lt;v&gt;) at z =</a:t>
            </a:r>
            <a:r>
              <a:rPr lang="en-US" baseline="0" dirty="0" smtClean="0"/>
              <a:t> 100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SWDOWN, 18Z, 111</a:t>
            </a:r>
            <a:r>
              <a:rPr lang="en-US" baseline="0" dirty="0" smtClean="0"/>
              <a:t>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0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SGS FLUX ONLY!!!!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6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OLR, 18Z, 200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0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Donelan</a:t>
            </a:r>
            <a:r>
              <a:rPr lang="en-US" dirty="0" smtClean="0"/>
              <a:t> 333 m, valid 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4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9CA3-6EFD-3C4B-9A4F-65AF73A06465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5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7A2B-36D4-2947-BE62-8F15029DB83B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8D37-59EE-EB4C-90B8-EA911D86DC2B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3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25CD-61BF-1444-8554-E14D74637B5B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46AB-E364-3246-A839-AE4285B3CF0C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8D41-A109-6043-94D8-612CA84128F4}" type="datetime1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6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4B71-B17F-F64A-88BA-E941165570C2}" type="datetime1">
              <a:rPr lang="en-US" smtClean="0"/>
              <a:t>8/15/2014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E249-252B-F44C-A028-4F99424252D8}" type="datetime1">
              <a:rPr lang="en-US" smtClean="0"/>
              <a:t>8/15/2014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535E-3D26-C24D-B2D2-482658A5B2C6}" type="datetime1">
              <a:rPr lang="en-US" smtClean="0"/>
              <a:t>8/15/2014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FEEF-4643-C74D-9234-E71CAF1A81DD}" type="datetime1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7201-607E-E54E-95EB-A1EC5A95011B}" type="datetime1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C92E1-A5A0-274E-8AB1-226E40755827}" type="datetime1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5412"/>
            <a:ext cx="9144000" cy="18223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Idealized LES of a TC-like boundary layer…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WRF-LES of Hurricane Katrina (2005)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545" y="3783098"/>
            <a:ext cx="8233233" cy="2749356"/>
          </a:xfrm>
        </p:spPr>
        <p:txBody>
          <a:bodyPr>
            <a:normAutofit/>
          </a:bodyPr>
          <a:lstStyle/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Benjamin W. Green</a:t>
            </a:r>
          </a:p>
          <a:p>
            <a:pPr algn="l"/>
            <a:r>
              <a:rPr lang="en-US" sz="2800" dirty="0" smtClean="0"/>
              <a:t>Penn State University</a:t>
            </a:r>
          </a:p>
          <a:p>
            <a:pPr algn="l"/>
            <a:r>
              <a:rPr lang="en-US" sz="2800" dirty="0" smtClean="0"/>
              <a:t>Special thanks to: </a:t>
            </a:r>
            <a:r>
              <a:rPr lang="en-US" sz="2800" dirty="0" err="1" smtClean="0"/>
              <a:t>Fuqing</a:t>
            </a:r>
            <a:r>
              <a:rPr lang="en-US" sz="2800" dirty="0" smtClean="0"/>
              <a:t> Zhang (PSU)</a:t>
            </a:r>
          </a:p>
          <a:p>
            <a:pPr algn="l"/>
            <a:r>
              <a:rPr lang="en-US" sz="2800" dirty="0" smtClean="0"/>
              <a:t>Peter Sullivan, George Bryan, Richard </a:t>
            </a:r>
            <a:r>
              <a:rPr lang="en-US" sz="2800" dirty="0" err="1" smtClean="0"/>
              <a:t>Rotunno</a:t>
            </a:r>
            <a:r>
              <a:rPr lang="en-US" sz="2800" dirty="0" smtClean="0"/>
              <a:t> (NCAR)</a:t>
            </a:r>
          </a:p>
        </p:txBody>
      </p:sp>
    </p:spTree>
    <p:extLst>
      <p:ext uri="{BB962C8B-B14F-4D97-AF65-F5344CB8AC3E}">
        <p14:creationId xmlns:p14="http://schemas.microsoft.com/office/powerpoint/2010/main" val="17361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15729"/>
            <a:ext cx="6223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Normalized profiles of mean K</a:t>
            </a:r>
            <a:r>
              <a:rPr lang="en-US" sz="3600" baseline="-25000" dirty="0" smtClean="0"/>
              <a:t>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0" y="1149349"/>
            <a:ext cx="57658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= vertical component of eddy viscosity</a:t>
            </a:r>
          </a:p>
          <a:p>
            <a:pPr lvl="1"/>
            <a:r>
              <a:rPr lang="en-US" sz="2400" dirty="0" smtClean="0"/>
              <a:t>Solid: Resolved-scale</a:t>
            </a:r>
          </a:p>
          <a:p>
            <a:pPr lvl="1"/>
            <a:r>
              <a:rPr lang="en-US" sz="2400" dirty="0" smtClean="0"/>
              <a:t>Dashed: </a:t>
            </a:r>
            <a:r>
              <a:rPr lang="en-US" sz="2400" dirty="0" err="1" smtClean="0"/>
              <a:t>Subgrid</a:t>
            </a:r>
            <a:r>
              <a:rPr lang="en-US" sz="2400" dirty="0" smtClean="0"/>
              <a:t>-scale</a:t>
            </a:r>
          </a:p>
          <a:p>
            <a:r>
              <a:rPr lang="en-US" sz="2800" dirty="0" smtClean="0"/>
              <a:t>All runs (except V17.5) are clearly in LES range</a:t>
            </a:r>
          </a:p>
          <a:p>
            <a:r>
              <a:rPr lang="en-US" sz="2800" dirty="0" smtClean="0"/>
              <a:t>Normalized K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increases with R (decreases with </a:t>
            </a:r>
            <a:r>
              <a:rPr lang="en-US" sz="2800" i="1" dirty="0"/>
              <a:t>f</a:t>
            </a:r>
            <a:r>
              <a:rPr lang="en-US" sz="2800" dirty="0" smtClean="0"/>
              <a:t>*)</a:t>
            </a:r>
          </a:p>
          <a:p>
            <a:r>
              <a:rPr lang="en-US" sz="2800" dirty="0" smtClean="0"/>
              <a:t>Normalized K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curves collapse for fixed R and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 ≥ 35 m s</a:t>
            </a:r>
            <a:r>
              <a:rPr lang="en-US" sz="2800" baseline="30000" dirty="0" smtClean="0"/>
              <a:t>-1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KmNorm_V70R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902"/>
            <a:ext cx="2921000" cy="2197270"/>
          </a:xfrm>
          <a:prstGeom prst="rect">
            <a:avLst/>
          </a:prstGeom>
        </p:spPr>
      </p:pic>
      <p:pic>
        <p:nvPicPr>
          <p:cNvPr id="6" name="Picture 5" descr="KmNorm_VXXR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032"/>
            <a:ext cx="2921000" cy="2197270"/>
          </a:xfrm>
          <a:prstGeom prst="rect">
            <a:avLst/>
          </a:prstGeom>
        </p:spPr>
      </p:pic>
      <p:pic>
        <p:nvPicPr>
          <p:cNvPr id="7" name="Picture 6" descr="KmNorm_V35RX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2921000" cy="2197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0055" y="1517936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0055" y="277324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4624" y="58946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76273"/>
            <a:ext cx="338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Averaged over last 3 h of each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15729"/>
            <a:ext cx="6223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Normalized profiles of mean v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0" y="1149349"/>
            <a:ext cx="57658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&lt;v&gt;/V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 &gt; 1 is characteristic of </a:t>
            </a:r>
            <a:r>
              <a:rPr lang="en-US" sz="2800" b="1" dirty="0" smtClean="0"/>
              <a:t>all</a:t>
            </a:r>
            <a:r>
              <a:rPr lang="en-US" sz="2800" dirty="0" smtClean="0"/>
              <a:t> rotating (Ekman) flows</a:t>
            </a:r>
            <a:endParaRPr lang="en-US" sz="2400" dirty="0" smtClean="0"/>
          </a:p>
          <a:p>
            <a:r>
              <a:rPr lang="en-US" sz="2800" dirty="0" smtClean="0"/>
              <a:t>Invites comparison with linear theory of </a:t>
            </a:r>
            <a:r>
              <a:rPr lang="en-US" sz="2800" dirty="0" err="1" smtClean="0"/>
              <a:t>Kepert</a:t>
            </a:r>
            <a:r>
              <a:rPr lang="en-US" sz="2800" dirty="0" smtClean="0"/>
              <a:t> (2001, K01)</a:t>
            </a:r>
          </a:p>
          <a:p>
            <a:pPr lvl="1"/>
            <a:r>
              <a:rPr lang="en-US" sz="2400" dirty="0" smtClean="0"/>
              <a:t>Areas of agreement:</a:t>
            </a:r>
          </a:p>
          <a:p>
            <a:pPr lvl="2"/>
            <a:r>
              <a:rPr lang="en-US" sz="2000" dirty="0" smtClean="0"/>
              <a:t>Increased R (decreased </a:t>
            </a:r>
            <a:r>
              <a:rPr lang="en-US" sz="2000" i="1" dirty="0"/>
              <a:t>f</a:t>
            </a:r>
            <a:r>
              <a:rPr lang="en-US" sz="2000" dirty="0" smtClean="0"/>
              <a:t>*) = higher, stronger overshooting jet</a:t>
            </a:r>
          </a:p>
          <a:p>
            <a:pPr lvl="2"/>
            <a:r>
              <a:rPr lang="en-US" sz="2000" dirty="0" smtClean="0"/>
              <a:t>Increased C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= higher, stronger jet</a:t>
            </a:r>
          </a:p>
          <a:p>
            <a:pPr lvl="2"/>
            <a:r>
              <a:rPr lang="en-US" sz="2000" dirty="0" smtClean="0"/>
              <a:t>Weak jet: LES and K01 neglect vertical advection of u (</a:t>
            </a:r>
            <a:r>
              <a:rPr lang="en-US" sz="2000" dirty="0" err="1" smtClean="0"/>
              <a:t>Kepert</a:t>
            </a:r>
            <a:r>
              <a:rPr lang="en-US" sz="2000" dirty="0" smtClean="0"/>
              <a:t> and Wang 2001)</a:t>
            </a:r>
          </a:p>
          <a:p>
            <a:pPr lvl="1"/>
            <a:r>
              <a:rPr lang="en-US" sz="2400" dirty="0" smtClean="0"/>
              <a:t>Areas of disagreement (</a:t>
            </a:r>
            <a:r>
              <a:rPr lang="en-US" sz="2400" b="1" dirty="0" smtClean="0"/>
              <a:t>due to K</a:t>
            </a:r>
            <a:r>
              <a:rPr lang="en-US" sz="2400" b="1" baseline="-25000" dirty="0" smtClean="0"/>
              <a:t>m</a:t>
            </a:r>
            <a:r>
              <a:rPr lang="en-US" sz="2400" dirty="0" smtClean="0"/>
              <a:t>):</a:t>
            </a:r>
          </a:p>
          <a:p>
            <a:pPr lvl="2"/>
            <a:r>
              <a:rPr lang="en-US" sz="2000" dirty="0" smtClean="0"/>
              <a:t>Increased V</a:t>
            </a:r>
            <a:r>
              <a:rPr lang="en-US" sz="2000" baseline="-25000" dirty="0" smtClean="0"/>
              <a:t>g</a:t>
            </a:r>
            <a:r>
              <a:rPr lang="en-US" sz="2000" dirty="0"/>
              <a:t> </a:t>
            </a:r>
            <a:r>
              <a:rPr lang="en-US" sz="2000" dirty="0" smtClean="0"/>
              <a:t>= higher, weaker 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 descr="vNorm_V70R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182"/>
            <a:ext cx="2926080" cy="2201091"/>
          </a:xfrm>
          <a:prstGeom prst="rect">
            <a:avLst/>
          </a:prstGeom>
        </p:spPr>
      </p:pic>
      <p:pic>
        <p:nvPicPr>
          <p:cNvPr id="12" name="Picture 11" descr="vNorm_VXXR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691"/>
            <a:ext cx="2926080" cy="2201091"/>
          </a:xfrm>
          <a:prstGeom prst="rect">
            <a:avLst/>
          </a:prstGeom>
        </p:spPr>
      </p:pic>
      <p:pic>
        <p:nvPicPr>
          <p:cNvPr id="13" name="Picture 12" descr="vNorm_V35RX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2926080" cy="2201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567" y="297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567" y="23676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567" y="44123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76273"/>
            <a:ext cx="338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Averaged over last 3 h of each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 (Idealized LES)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056"/>
            <a:ext cx="8229600" cy="5939943"/>
          </a:xfrm>
        </p:spPr>
        <p:txBody>
          <a:bodyPr>
            <a:normAutofit/>
          </a:bodyPr>
          <a:lstStyle/>
          <a:p>
            <a:r>
              <a:rPr lang="en-US" dirty="0" smtClean="0"/>
              <a:t>Incompressible Cartesian LES w/ periodic LBCs severely constrains modeling TCBL</a:t>
            </a:r>
          </a:p>
          <a:p>
            <a:pPr lvl="1"/>
            <a:r>
              <a:rPr lang="en-US" dirty="0" smtClean="0">
                <a:sym typeface="Wingdings"/>
              </a:rPr>
              <a:t>Change </a:t>
            </a:r>
            <a:r>
              <a:rPr lang="en-US" i="1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to </a:t>
            </a:r>
            <a:r>
              <a:rPr lang="en-US" i="1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* (to account for TC’s rotation)</a:t>
            </a:r>
          </a:p>
          <a:p>
            <a:pPr lvl="1"/>
            <a:r>
              <a:rPr lang="en-US" dirty="0" smtClean="0">
                <a:sym typeface="Wingdings"/>
              </a:rPr>
              <a:t>Neglect mean vertical advection</a:t>
            </a:r>
          </a:p>
          <a:p>
            <a:pPr lvl="1"/>
            <a:r>
              <a:rPr lang="en-US" dirty="0" smtClean="0">
                <a:sym typeface="Wingdings"/>
              </a:rPr>
              <a:t>Result: Ekman layer with extremely fast rotation, can be compared with linear analytic model of </a:t>
            </a:r>
            <a:r>
              <a:rPr lang="en-US" dirty="0" err="1" smtClean="0">
                <a:sym typeface="Wingdings"/>
              </a:rPr>
              <a:t>Kepert</a:t>
            </a:r>
            <a:r>
              <a:rPr lang="en-US" dirty="0" smtClean="0">
                <a:sym typeface="Wingdings"/>
              </a:rPr>
              <a:t> (2001)</a:t>
            </a:r>
          </a:p>
          <a:p>
            <a:r>
              <a:rPr lang="en-US" dirty="0" smtClean="0">
                <a:sym typeface="Wingdings"/>
              </a:rPr>
              <a:t>LES agrees with K01 linear model, </a:t>
            </a:r>
            <a:r>
              <a:rPr lang="en-US" u="sng" dirty="0" smtClean="0">
                <a:sym typeface="Wingdings"/>
              </a:rPr>
              <a:t>except</a:t>
            </a:r>
            <a:r>
              <a:rPr lang="en-US" dirty="0" smtClean="0">
                <a:sym typeface="Wingdings"/>
              </a:rPr>
              <a:t> when nonlinear effects of K</a:t>
            </a:r>
            <a:r>
              <a:rPr lang="en-US" baseline="-25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 overwhelm and counteract effects of V</a:t>
            </a:r>
            <a:r>
              <a:rPr lang="en-US" baseline="-25000" dirty="0" smtClean="0">
                <a:sym typeface="Wingdings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 2: WRF-LES of Hurricane Katrina (2005)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Limitations of Part 1 motivate new approach</a:t>
            </a:r>
          </a:p>
          <a:p>
            <a:r>
              <a:rPr lang="en-US" dirty="0" smtClean="0"/>
              <a:t>Use WRF model to nest down from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/>
            <a:r>
              <a:rPr lang="en-US" dirty="0" smtClean="0"/>
              <a:t>Non-periodic LBCs</a:t>
            </a:r>
          </a:p>
          <a:p>
            <a:pPr lvl="1"/>
            <a:r>
              <a:rPr lang="en-US" dirty="0" smtClean="0"/>
              <a:t>Compressibility</a:t>
            </a:r>
          </a:p>
          <a:p>
            <a:pPr lvl="1"/>
            <a:r>
              <a:rPr lang="en-US" dirty="0" smtClean="0"/>
              <a:t>Moist physics and radiation</a:t>
            </a:r>
          </a:p>
          <a:p>
            <a:r>
              <a:rPr lang="en-US" dirty="0" smtClean="0"/>
              <a:t>Problems: High computational/memory requirements</a:t>
            </a:r>
          </a:p>
          <a:p>
            <a:pPr lvl="1"/>
            <a:r>
              <a:rPr lang="en-US" dirty="0" smtClean="0"/>
              <a:t>Short integration time (4-6 hours)</a:t>
            </a:r>
          </a:p>
          <a:p>
            <a:pPr lvl="1"/>
            <a:r>
              <a:rPr lang="en-US" dirty="0" smtClean="0"/>
              <a:t>Infrequent output (every 1 hour)</a:t>
            </a:r>
          </a:p>
          <a:p>
            <a:pPr lvl="1"/>
            <a:r>
              <a:rPr lang="en-US" dirty="0" smtClean="0"/>
              <a:t>Coarser grid mesh (1/3 km, 1/5 km, 1/9 km)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56"/>
            <a:ext cx="9144000" cy="5939943"/>
          </a:xfrm>
        </p:spPr>
        <p:txBody>
          <a:bodyPr>
            <a:normAutofit/>
          </a:bodyPr>
          <a:lstStyle/>
          <a:p>
            <a:r>
              <a:rPr lang="en-US" dirty="0" smtClean="0"/>
              <a:t>Run WRF simulations of Hurricane Katrina (Aug. 05)</a:t>
            </a:r>
          </a:p>
          <a:p>
            <a:pPr lvl="1"/>
            <a:r>
              <a:rPr lang="en-US" dirty="0" err="1" smtClean="0"/>
              <a:t>Spinup</a:t>
            </a:r>
            <a:r>
              <a:rPr lang="en-US" dirty="0" smtClean="0"/>
              <a:t>: </a:t>
            </a:r>
            <a:r>
              <a:rPr lang="en-US" dirty="0" err="1" smtClean="0"/>
              <a:t>EnKF</a:t>
            </a:r>
            <a:r>
              <a:rPr lang="en-US" dirty="0" smtClean="0"/>
              <a:t> assimilation of airborne Doppler velocities</a:t>
            </a:r>
          </a:p>
          <a:p>
            <a:pPr lvl="1"/>
            <a:r>
              <a:rPr lang="en-US" dirty="0" smtClean="0"/>
              <a:t>Deterministic run from 00Z/26 to 12Z/28 with </a:t>
            </a:r>
            <a:r>
              <a:rPr lang="en-US" dirty="0" err="1" smtClean="0"/>
              <a:t>Δx</a:t>
            </a:r>
            <a:r>
              <a:rPr lang="en-US" dirty="0" smtClean="0"/>
              <a:t> = 3 km</a:t>
            </a:r>
          </a:p>
          <a:p>
            <a:endParaRPr lang="en-US" dirty="0" smtClean="0"/>
          </a:p>
          <a:p>
            <a:r>
              <a:rPr lang="en-US" dirty="0" smtClean="0"/>
              <a:t>Integrate until 18Z/28 using following 1-way nested, fixed meshes:</a:t>
            </a:r>
          </a:p>
          <a:p>
            <a:pPr lvl="1"/>
            <a:r>
              <a:rPr lang="en-US" dirty="0" err="1" smtClean="0"/>
              <a:t>Δx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1 km</a:t>
            </a:r>
            <a:r>
              <a:rPr lang="en-US" dirty="0" smtClean="0"/>
              <a:t> (YSU and MYNN PBL schemes)</a:t>
            </a:r>
          </a:p>
          <a:p>
            <a:pPr lvl="2"/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333 m</a:t>
            </a:r>
            <a:r>
              <a:rPr lang="en-US" sz="2800" dirty="0" smtClean="0"/>
              <a:t> (YSU PBL scheme </a:t>
            </a:r>
            <a:r>
              <a:rPr lang="en-US" sz="2800" b="1" dirty="0" smtClean="0"/>
              <a:t>and</a:t>
            </a:r>
            <a:r>
              <a:rPr lang="en-US" sz="2800" dirty="0" smtClean="0"/>
              <a:t> no PBL scheme)</a:t>
            </a:r>
          </a:p>
          <a:p>
            <a:pPr lvl="3"/>
            <a:r>
              <a:rPr lang="en-US" sz="2800" dirty="0" smtClean="0"/>
              <a:t>At 14Z, nest down to </a:t>
            </a:r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111 m</a:t>
            </a:r>
            <a:r>
              <a:rPr lang="en-US" sz="2800" dirty="0" smtClean="0"/>
              <a:t> (no PBL scheme)</a:t>
            </a:r>
          </a:p>
          <a:p>
            <a:pPr lvl="2"/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200 m</a:t>
            </a:r>
            <a:r>
              <a:rPr lang="en-US" sz="2800" dirty="0" smtClean="0"/>
              <a:t> (no PBL scheme)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Compare with </a:t>
            </a:r>
            <a:r>
              <a:rPr lang="en-US" dirty="0" err="1" smtClean="0"/>
              <a:t>Rotunno</a:t>
            </a:r>
            <a:r>
              <a:rPr lang="en-US" dirty="0" smtClean="0"/>
              <a:t> et al. (2009)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7782"/>
            <a:ext cx="4040188" cy="639762"/>
          </a:xfrm>
        </p:spPr>
        <p:txBody>
          <a:bodyPr/>
          <a:lstStyle/>
          <a:p>
            <a:r>
              <a:rPr lang="en-US" dirty="0" err="1" smtClean="0"/>
              <a:t>Rotunno</a:t>
            </a:r>
            <a:r>
              <a:rPr lang="en-US" dirty="0" smtClean="0"/>
              <a:t> et al. (2009)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7544"/>
            <a:ext cx="4040188" cy="3951288"/>
          </a:xfrm>
        </p:spPr>
        <p:txBody>
          <a:bodyPr/>
          <a:lstStyle/>
          <a:p>
            <a:r>
              <a:rPr lang="en-US" dirty="0" smtClean="0"/>
              <a:t>Two-way nesting</a:t>
            </a:r>
          </a:p>
          <a:p>
            <a:r>
              <a:rPr lang="en-US" dirty="0" smtClean="0"/>
              <a:t>50 vertical levels</a:t>
            </a:r>
          </a:p>
          <a:p>
            <a:r>
              <a:rPr lang="en-US" dirty="0" smtClean="0"/>
              <a:t>Idealized vortex</a:t>
            </a:r>
          </a:p>
          <a:p>
            <a:r>
              <a:rPr lang="en-US" dirty="0" smtClean="0"/>
              <a:t>Sizes of sub-km meshes:</a:t>
            </a:r>
          </a:p>
          <a:p>
            <a:pPr lvl="1"/>
            <a:r>
              <a:rPr lang="en-US" dirty="0" smtClean="0"/>
              <a:t>556 m: 333 km x 333 km</a:t>
            </a:r>
          </a:p>
          <a:p>
            <a:pPr lvl="1"/>
            <a:r>
              <a:rPr lang="en-US" dirty="0" smtClean="0"/>
              <a:t>185 m: 111 km x 111 km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62 m: 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37 km x 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37 km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07782"/>
            <a:ext cx="4041775" cy="639762"/>
          </a:xfrm>
        </p:spPr>
        <p:txBody>
          <a:bodyPr/>
          <a:lstStyle/>
          <a:p>
            <a:r>
              <a:rPr lang="en-US" dirty="0" smtClean="0"/>
              <a:t>Present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47544"/>
            <a:ext cx="4041775" cy="3951288"/>
          </a:xfrm>
        </p:spPr>
        <p:txBody>
          <a:bodyPr/>
          <a:lstStyle/>
          <a:p>
            <a:r>
              <a:rPr lang="en-US" dirty="0" smtClean="0"/>
              <a:t>One-way nesting</a:t>
            </a:r>
          </a:p>
          <a:p>
            <a:r>
              <a:rPr lang="en-US" dirty="0" smtClean="0"/>
              <a:t>83 vertical levels</a:t>
            </a:r>
          </a:p>
          <a:p>
            <a:r>
              <a:rPr lang="en-US" dirty="0" smtClean="0"/>
              <a:t>Hurricane Katrina</a:t>
            </a:r>
          </a:p>
          <a:p>
            <a:r>
              <a:rPr lang="en-US" dirty="0" smtClean="0"/>
              <a:t>Sizes of sub-km meshes:</a:t>
            </a:r>
          </a:p>
          <a:p>
            <a:pPr lvl="1"/>
            <a:r>
              <a:rPr lang="en-US" dirty="0" smtClean="0"/>
              <a:t>333 m: 816 km x 816 km</a:t>
            </a:r>
          </a:p>
          <a:p>
            <a:pPr lvl="1"/>
            <a:r>
              <a:rPr lang="en-US" dirty="0" smtClean="0"/>
              <a:t>200 m: 471 km x 471 km</a:t>
            </a:r>
          </a:p>
          <a:p>
            <a:pPr lvl="1"/>
            <a:r>
              <a:rPr lang="en-US" dirty="0" smtClean="0"/>
              <a:t>111 m: 278 km x 278 km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38627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43700" y="157816"/>
            <a:ext cx="2400299" cy="5950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Simulated visible satellite (SWDOWN field), valid 18Z/28 for 111 m simulation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8900" y="6591300"/>
            <a:ext cx="66548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79900" y="61716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278 km</a:t>
            </a:r>
            <a:endParaRPr lang="en-US" sz="2000" dirty="0">
              <a:solidFill>
                <a:srgbClr val="FF00ED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63800" y="4330700"/>
            <a:ext cx="11049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05107" y="4457186"/>
            <a:ext cx="82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43 km</a:t>
            </a:r>
            <a:endParaRPr lang="en-US" sz="2000" dirty="0">
              <a:solidFill>
                <a:srgbClr val="FF00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204"/>
            <a:ext cx="9144000" cy="57963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94654" y="4905904"/>
            <a:ext cx="31493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Diagnosed SGS fluxes from nonlinear backscatter and anisotropy (NBA) scheme</a:t>
            </a:r>
          </a:p>
          <a:p>
            <a:endParaRPr lang="en-US" dirty="0" smtClean="0"/>
          </a:p>
          <a:p>
            <a:r>
              <a:rPr lang="en-US" dirty="0" smtClean="0"/>
              <a:t>Finer mesh = weaker, more shallow SGS fluxes (good)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591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results: Katrina 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36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7204" y="6146286"/>
            <a:ext cx="772229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111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1792" y="6146286"/>
            <a:ext cx="772229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37423" y="1568966"/>
            <a:ext cx="1062010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km YSU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7204" y="3860800"/>
            <a:ext cx="772229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333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2957" y="1568966"/>
            <a:ext cx="1062010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km YSU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2957" y="3860800"/>
            <a:ext cx="1191064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333 m YSU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33" y="2159000"/>
            <a:ext cx="480938" cy="2349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2129" y="4597400"/>
            <a:ext cx="776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10-m</a:t>
            </a:r>
            <a:br>
              <a:rPr lang="en-US" dirty="0" smtClean="0"/>
            </a:br>
            <a:r>
              <a:rPr lang="en-US" dirty="0" smtClean="0"/>
              <a:t>wind</a:t>
            </a:r>
            <a:br>
              <a:rPr lang="en-US" dirty="0" smtClean="0"/>
            </a:br>
            <a:r>
              <a:rPr lang="en-US" dirty="0" smtClean="0"/>
              <a:t>speed</a:t>
            </a:r>
            <a:br>
              <a:rPr lang="en-US" dirty="0" smtClean="0"/>
            </a:br>
            <a:r>
              <a:rPr lang="en-US" dirty="0" smtClean="0"/>
              <a:t>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8874" y="913986"/>
            <a:ext cx="3425125" cy="594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Plots of 10-m wind speed at 18Z/28</a:t>
            </a:r>
          </a:p>
          <a:p>
            <a:r>
              <a:rPr lang="en-US" sz="2400" dirty="0" smtClean="0"/>
              <a:t>PBL scheme appears to discourage very strong local wind maxima</a:t>
            </a:r>
          </a:p>
          <a:p>
            <a:r>
              <a:rPr lang="en-US" sz="2400" dirty="0" smtClean="0"/>
              <a:t>Polygonal </a:t>
            </a:r>
            <a:r>
              <a:rPr lang="en-US" sz="2400" dirty="0" err="1" smtClean="0"/>
              <a:t>eyewalls</a:t>
            </a:r>
            <a:endParaRPr lang="en-US" sz="2400" dirty="0" smtClean="0"/>
          </a:p>
          <a:p>
            <a:r>
              <a:rPr lang="en-US" sz="2400" dirty="0" smtClean="0"/>
              <a:t>Compare with Fig. 2 of </a:t>
            </a:r>
            <a:r>
              <a:rPr lang="en-US" sz="2400" dirty="0" err="1" smtClean="0"/>
              <a:t>Rotunno</a:t>
            </a:r>
            <a:r>
              <a:rPr lang="en-US" sz="2400" dirty="0" smtClean="0"/>
              <a:t> et al. (2009)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98754" y="0"/>
            <a:ext cx="3545244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results: Katrina 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Preliminary conclusions (Katrina LES)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056"/>
            <a:ext cx="8229600" cy="5939943"/>
          </a:xfrm>
        </p:spPr>
        <p:txBody>
          <a:bodyPr>
            <a:normAutofit/>
          </a:bodyPr>
          <a:lstStyle/>
          <a:p>
            <a:r>
              <a:rPr lang="en-US" dirty="0" err="1" smtClean="0"/>
              <a:t>Δx</a:t>
            </a:r>
            <a:r>
              <a:rPr lang="en-US" dirty="0" smtClean="0"/>
              <a:t> between 100 m and 1 km give very different results</a:t>
            </a:r>
          </a:p>
          <a:p>
            <a:pPr lvl="1"/>
            <a:r>
              <a:rPr lang="en-US" dirty="0" err="1" smtClean="0"/>
              <a:t>Δx</a:t>
            </a:r>
            <a:r>
              <a:rPr lang="en-US" dirty="0" smtClean="0"/>
              <a:t> = 333 m appears to be in “gray zone” or “terra incognita” for LES</a:t>
            </a:r>
          </a:p>
          <a:p>
            <a:pPr lvl="1"/>
            <a:r>
              <a:rPr lang="en-US" dirty="0" err="1"/>
              <a:t>Δx</a:t>
            </a:r>
            <a:r>
              <a:rPr lang="en-US" dirty="0"/>
              <a:t> = </a:t>
            </a:r>
            <a:r>
              <a:rPr lang="en-US" dirty="0" smtClean="0"/>
              <a:t>111 </a:t>
            </a:r>
            <a:r>
              <a:rPr lang="en-US" dirty="0"/>
              <a:t>m </a:t>
            </a:r>
            <a:r>
              <a:rPr lang="en-US" dirty="0" smtClean="0"/>
              <a:t>is much more acceptable for TC LES</a:t>
            </a:r>
          </a:p>
          <a:p>
            <a:pPr lvl="1"/>
            <a:r>
              <a:rPr lang="en-US" dirty="0" smtClean="0"/>
              <a:t>May be necessary to nest a LES mesh inside a “gray zone” mesh: </a:t>
            </a:r>
            <a:r>
              <a:rPr lang="en-US" b="1" dirty="0" smtClean="0"/>
              <a:t>don’t use gray zone only!</a:t>
            </a:r>
            <a:endParaRPr lang="en-US" dirty="0"/>
          </a:p>
          <a:p>
            <a:r>
              <a:rPr lang="en-US" dirty="0" smtClean="0"/>
              <a:t>LES of real TC cases is not quite ready yet for “prime time” – much more testing needed (see 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Tropical Cyclone Boundary Layer (TCBL)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Emanuel’s PI theory: TC is like Carnot engine</a:t>
            </a:r>
          </a:p>
          <a:p>
            <a:pPr lvl="1"/>
            <a:r>
              <a:rPr lang="en-US" dirty="0" smtClean="0"/>
              <a:t>Enthalpy input from warm oceans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Momentum lost to ocean surface (C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Why is TCBL so important?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BL communicates information between surface layer and free atmosphere:</a:t>
            </a:r>
            <a:r>
              <a:rPr lang="en-US" dirty="0" smtClean="0">
                <a:sym typeface="Wingdings"/>
              </a:rPr>
              <a:t> impacts TC intensity and structure (and thus </a:t>
            </a:r>
            <a:r>
              <a:rPr lang="en-US" b="1" dirty="0" smtClean="0">
                <a:sym typeface="Wingdings"/>
              </a:rPr>
              <a:t>predictability</a:t>
            </a:r>
            <a:r>
              <a:rPr lang="en-US" dirty="0" smtClean="0">
                <a:sym typeface="Wingdings"/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We live in boundary layer: want to know about mean wind </a:t>
            </a:r>
            <a:r>
              <a:rPr lang="en-US" b="1" dirty="0" smtClean="0">
                <a:sym typeface="Wingdings"/>
              </a:rPr>
              <a:t>and</a:t>
            </a:r>
            <a:r>
              <a:rPr lang="en-US" dirty="0" smtClean="0">
                <a:sym typeface="Wingdings"/>
              </a:rPr>
              <a:t> turbulent gusts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0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needs to be done going forward?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056"/>
            <a:ext cx="8229600" cy="59399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 idealized LES of TCBL</a:t>
            </a:r>
          </a:p>
          <a:p>
            <a:pPr lvl="1"/>
            <a:r>
              <a:rPr lang="en-US" dirty="0" smtClean="0"/>
              <a:t>Look at turbulence structure &amp; higher-order moments</a:t>
            </a:r>
          </a:p>
          <a:p>
            <a:pPr lvl="1"/>
            <a:r>
              <a:rPr lang="en-US" dirty="0" smtClean="0"/>
              <a:t>Add surface heat flux w/ strong capping inversion</a:t>
            </a:r>
          </a:p>
          <a:p>
            <a:pPr lvl="1"/>
            <a:r>
              <a:rPr lang="en-US" dirty="0" smtClean="0"/>
              <a:t>Use compressible, non-periodic LBC LES</a:t>
            </a:r>
          </a:p>
          <a:p>
            <a:pPr lvl="1"/>
            <a:r>
              <a:rPr lang="en-US" dirty="0" smtClean="0"/>
              <a:t>Heterogeneous surface drag: coastline</a:t>
            </a:r>
          </a:p>
          <a:p>
            <a:endParaRPr lang="en-US" dirty="0" smtClean="0"/>
          </a:p>
          <a:p>
            <a:r>
              <a:rPr lang="en-US" dirty="0" smtClean="0"/>
              <a:t>For LES of TCs: Testing with quasi-idealized vortex</a:t>
            </a:r>
          </a:p>
          <a:p>
            <a:pPr lvl="1"/>
            <a:r>
              <a:rPr lang="en-US" u="sng" dirty="0"/>
              <a:t>Various </a:t>
            </a:r>
            <a:r>
              <a:rPr lang="en-US" u="sng" dirty="0" err="1"/>
              <a:t>subgrid</a:t>
            </a:r>
            <a:r>
              <a:rPr lang="en-US" u="sng" dirty="0"/>
              <a:t>-scale </a:t>
            </a:r>
            <a:r>
              <a:rPr lang="en-US" u="sng" dirty="0" smtClean="0"/>
              <a:t>parameterizations</a:t>
            </a:r>
            <a:endParaRPr lang="en-US" dirty="0" smtClean="0"/>
          </a:p>
          <a:p>
            <a:pPr lvl="1"/>
            <a:r>
              <a:rPr lang="en-US" dirty="0" smtClean="0"/>
              <a:t>1-way vs. 2-way nesting</a:t>
            </a:r>
          </a:p>
          <a:p>
            <a:pPr lvl="1"/>
            <a:r>
              <a:rPr lang="en-US" dirty="0" smtClean="0"/>
              <a:t>Size of &lt; 1 km meshes (absolute, and relative to size of TC vortex)</a:t>
            </a:r>
          </a:p>
          <a:p>
            <a:pPr lvl="1"/>
            <a:r>
              <a:rPr lang="en-US" dirty="0" smtClean="0"/>
              <a:t>Longer integration time: how is practical predictability limited?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3"/>
            <a:ext cx="8229600" cy="90916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References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758"/>
            <a:ext cx="9144000" cy="59432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400" dirty="0" err="1" smtClean="0"/>
              <a:t>Bao</a:t>
            </a:r>
            <a:r>
              <a:rPr lang="en-US" sz="1400" dirty="0" smtClean="0"/>
              <a:t>, J.-W., S. A. Michelson, and J. M. </a:t>
            </a:r>
            <a:r>
              <a:rPr lang="en-US" sz="1400" dirty="0" err="1" smtClean="0"/>
              <a:t>Wilczak</a:t>
            </a:r>
            <a:r>
              <a:rPr lang="en-US" sz="1400" dirty="0" smtClean="0"/>
              <a:t>, 2002: Sensitivity of numerical simulations to parameterizations of roughness for surface heat fluxes at high winds over the sea.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130,</a:t>
            </a:r>
            <a:r>
              <a:rPr lang="en-US" sz="1400" dirty="0" smtClean="0"/>
              <a:t> 1926-1932.</a:t>
            </a:r>
          </a:p>
          <a:p>
            <a:pPr marL="0" indent="0">
              <a:buNone/>
            </a:pPr>
            <a:r>
              <a:rPr lang="en-US" sz="1400" dirty="0" err="1" smtClean="0"/>
              <a:t>Bao</a:t>
            </a:r>
            <a:r>
              <a:rPr lang="en-US" sz="1400" dirty="0" smtClean="0"/>
              <a:t>, J.-W., S. G. </a:t>
            </a:r>
            <a:r>
              <a:rPr lang="en-US" sz="1400" dirty="0" err="1" smtClean="0"/>
              <a:t>Gopalakrishnan</a:t>
            </a:r>
            <a:r>
              <a:rPr lang="en-US" sz="1400" dirty="0" smtClean="0"/>
              <a:t>, S. A. Michelson, F. D. Marks, and M. T. Montgomery, 2012: Impact of physics representations in the HWRFX model on simulated hurricane structure and wind-pressure relationships.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</a:t>
            </a:r>
            <a:r>
              <a:rPr lang="en-US" sz="1400" dirty="0" smtClean="0"/>
              <a:t> </a:t>
            </a:r>
            <a:r>
              <a:rPr lang="en-US" sz="1400" b="1" dirty="0" smtClean="0"/>
              <a:t>140,</a:t>
            </a:r>
            <a:r>
              <a:rPr lang="en-US" sz="1400" dirty="0" smtClean="0"/>
              <a:t> 3278-3299.</a:t>
            </a:r>
          </a:p>
          <a:p>
            <a:pPr marL="0" indent="0">
              <a:buNone/>
            </a:pPr>
            <a:r>
              <a:rPr lang="en-US" sz="1400" dirty="0" smtClean="0"/>
              <a:t>Bell, M. M., M. T. Montgomery, and K. A. Emanuel, 2012: Air-sea enthalpy and momentum exchange at major hurricane wind speeds observed during CBLAST.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69,</a:t>
            </a:r>
            <a:r>
              <a:rPr lang="en-US" sz="1400" dirty="0" smtClean="0"/>
              <a:t> 3197-3222.</a:t>
            </a:r>
          </a:p>
          <a:p>
            <a:pPr marL="0" indent="0">
              <a:buNone/>
            </a:pPr>
            <a:r>
              <a:rPr lang="en-US" sz="1400" dirty="0" err="1" smtClean="0"/>
              <a:t>Charnock</a:t>
            </a:r>
            <a:r>
              <a:rPr lang="en-US" sz="1400" dirty="0" smtClean="0"/>
              <a:t>, H., 1955: Wind stress on a water surface. </a:t>
            </a:r>
            <a:r>
              <a:rPr lang="en-US" sz="1400" i="1" dirty="0" smtClean="0"/>
              <a:t>Quart. J. Roy. Meteor. Soc., </a:t>
            </a:r>
            <a:r>
              <a:rPr lang="en-US" sz="1400" b="1" dirty="0" smtClean="0"/>
              <a:t>81,</a:t>
            </a:r>
            <a:r>
              <a:rPr lang="en-US" sz="1400" dirty="0" smtClean="0"/>
              <a:t> 639-640.</a:t>
            </a:r>
          </a:p>
          <a:p>
            <a:pPr marL="0" indent="0">
              <a:buNone/>
            </a:pPr>
            <a:r>
              <a:rPr lang="en-US" sz="1400" dirty="0" err="1" smtClean="0"/>
              <a:t>Donelan</a:t>
            </a:r>
            <a:r>
              <a:rPr lang="en-US" sz="1400" dirty="0" smtClean="0"/>
              <a:t>, M. A., B. K. </a:t>
            </a:r>
            <a:r>
              <a:rPr lang="en-US" sz="1400" dirty="0" err="1" smtClean="0"/>
              <a:t>Haus</a:t>
            </a:r>
            <a:r>
              <a:rPr lang="en-US" sz="1400" dirty="0" smtClean="0"/>
              <a:t>, N. </a:t>
            </a:r>
            <a:r>
              <a:rPr lang="en-US" sz="1400" dirty="0" err="1" smtClean="0"/>
              <a:t>Reul</a:t>
            </a:r>
            <a:r>
              <a:rPr lang="en-US" sz="1400" dirty="0" smtClean="0"/>
              <a:t>, W. J. Plant, M. </a:t>
            </a:r>
            <a:r>
              <a:rPr lang="en-US" sz="1400" dirty="0" err="1" smtClean="0"/>
              <a:t>Stiassnie</a:t>
            </a:r>
            <a:r>
              <a:rPr lang="en-US" sz="1400" dirty="0" smtClean="0"/>
              <a:t>, H. C. Graber, O. B. Brown, and E. S. Saltzman, 2004: On the limiting aerodynamic roughness of the ocean in very strong winds.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 </a:t>
            </a:r>
            <a:r>
              <a:rPr lang="en-US" sz="1400" i="1" dirty="0" err="1" smtClean="0"/>
              <a:t>Lett</a:t>
            </a:r>
            <a:r>
              <a:rPr lang="en-US" sz="1400" i="1" dirty="0" smtClean="0"/>
              <a:t>.,</a:t>
            </a:r>
            <a:r>
              <a:rPr lang="en-US" sz="1400" dirty="0" smtClean="0"/>
              <a:t> </a:t>
            </a:r>
            <a:r>
              <a:rPr lang="en-US" sz="1400" b="1" dirty="0" smtClean="0"/>
              <a:t>31,</a:t>
            </a:r>
            <a:r>
              <a:rPr lang="en-US" sz="1400" dirty="0" smtClean="0"/>
              <a:t> L18306, doi:10.1029/2004GL019640.</a:t>
            </a:r>
          </a:p>
          <a:p>
            <a:pPr marL="0" indent="0">
              <a:buNone/>
            </a:pPr>
            <a:r>
              <a:rPr lang="en-US" sz="1400" dirty="0" smtClean="0"/>
              <a:t>Garratt, J. R., 1992: </a:t>
            </a:r>
            <a:r>
              <a:rPr lang="en-US" sz="1400" i="1" dirty="0" smtClean="0"/>
              <a:t>The Atmospheric Boundary Layer</a:t>
            </a:r>
            <a:r>
              <a:rPr lang="en-US" sz="1400" dirty="0" smtClean="0"/>
              <a:t>. Cambridge University Press, 316 pp.</a:t>
            </a:r>
          </a:p>
          <a:p>
            <a:pPr marL="0" indent="0">
              <a:buNone/>
            </a:pPr>
            <a:r>
              <a:rPr lang="en-US" sz="1400" dirty="0" smtClean="0"/>
              <a:t>Emanuel, K. A., 1986: An air-sea interaction theory for tropical cyclones. Part I.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43,</a:t>
            </a:r>
            <a:r>
              <a:rPr lang="en-US" sz="1400" dirty="0" smtClean="0"/>
              <a:t> 585-604.</a:t>
            </a:r>
          </a:p>
          <a:p>
            <a:pPr marL="0" indent="0">
              <a:buNone/>
            </a:pPr>
            <a:r>
              <a:rPr lang="en-US" sz="1400" dirty="0" smtClean="0"/>
              <a:t>Emanuel, K. A., 1995a: The behavior of a simple hurricane model using a convective scheme based on </a:t>
            </a:r>
            <a:r>
              <a:rPr lang="en-US" sz="1400" dirty="0" err="1" smtClean="0"/>
              <a:t>subcloud</a:t>
            </a:r>
            <a:r>
              <a:rPr lang="en-US" sz="1400" dirty="0" smtClean="0"/>
              <a:t>-layer entropy equilibrium.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52,</a:t>
            </a:r>
            <a:r>
              <a:rPr lang="en-US" sz="1400" dirty="0" smtClean="0"/>
              <a:t> 3960-3968.</a:t>
            </a:r>
          </a:p>
          <a:p>
            <a:pPr marL="0" indent="0">
              <a:buNone/>
            </a:pPr>
            <a:r>
              <a:rPr lang="en-US" sz="1400" dirty="0" smtClean="0"/>
              <a:t>Emanuel, K. A., 1995b: Sensitivity of tropical cyclones to surface exchange coefficients and a revised steady-state model incorporating eye dynamics.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52,</a:t>
            </a:r>
            <a:r>
              <a:rPr lang="en-US" sz="1400" dirty="0" smtClean="0"/>
              <a:t> 3969-3976.</a:t>
            </a:r>
          </a:p>
          <a:p>
            <a:pPr marL="0" indent="0">
              <a:buNone/>
            </a:pPr>
            <a:r>
              <a:rPr lang="en-US" sz="1400" dirty="0" smtClean="0"/>
              <a:t>Green, B. W., and F. Zhang, 2013: Impacts of air-sea flux parameterizations on the intensity and structure of tropical cyclones.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</a:t>
            </a:r>
            <a:r>
              <a:rPr lang="en-US" sz="1400" dirty="0" smtClean="0"/>
              <a:t> </a:t>
            </a:r>
            <a:r>
              <a:rPr lang="en-US" sz="1400" b="1" dirty="0" smtClean="0"/>
              <a:t>141,</a:t>
            </a:r>
            <a:r>
              <a:rPr lang="en-US" sz="1400" dirty="0" smtClean="0"/>
              <a:t> 2308-2324.</a:t>
            </a:r>
          </a:p>
          <a:p>
            <a:pPr marL="0" indent="0">
              <a:buNone/>
            </a:pPr>
            <a:r>
              <a:rPr lang="en-US" sz="1400" dirty="0" smtClean="0"/>
              <a:t>Green, B. W., and F. Zhang, 2014: Sensitivity of tropical cyclone simulations to parametric uncertainties in air-sea fluxes and implications for parameter estimation.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dirty="0" smtClean="0"/>
              <a:t>in press.</a:t>
            </a:r>
          </a:p>
          <a:p>
            <a:pPr marL="0" indent="0">
              <a:buNone/>
            </a:pPr>
            <a:r>
              <a:rPr lang="en-US" sz="1400" dirty="0" err="1" smtClean="0"/>
              <a:t>Holthuijsen</a:t>
            </a:r>
            <a:r>
              <a:rPr lang="en-US" sz="1400" dirty="0" smtClean="0"/>
              <a:t>, L. H., M. D. Powell, and J. D. </a:t>
            </a:r>
            <a:r>
              <a:rPr lang="en-US" sz="1400" dirty="0" err="1" smtClean="0"/>
              <a:t>Pietrzak</a:t>
            </a:r>
            <a:r>
              <a:rPr lang="en-US" sz="1400" dirty="0" smtClean="0"/>
              <a:t>, 2012: Wind and waves in extreme hurricanes.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Res.,</a:t>
            </a:r>
            <a:r>
              <a:rPr lang="en-US" sz="1400" dirty="0" smtClean="0"/>
              <a:t> </a:t>
            </a:r>
            <a:r>
              <a:rPr lang="en-US" sz="1400" b="1" dirty="0" smtClean="0"/>
              <a:t>117,</a:t>
            </a:r>
            <a:r>
              <a:rPr lang="en-US" sz="1400" dirty="0" smtClean="0"/>
              <a:t> C09003, doi:10.1029/2012JC007983.</a:t>
            </a:r>
          </a:p>
          <a:p>
            <a:pPr marL="0" indent="0">
              <a:buNone/>
            </a:pPr>
            <a:r>
              <a:rPr lang="en-US" sz="1400" dirty="0" err="1" smtClean="0"/>
              <a:t>Jarosz</a:t>
            </a:r>
            <a:r>
              <a:rPr lang="en-US" sz="1400" dirty="0" smtClean="0"/>
              <a:t>, E., D. A. Mitchell, D. W. Wang, and W. J. Teague, 2007: Bottom-up determination of air-sea momentum exchange under a major tropical cyclone. </a:t>
            </a:r>
            <a:r>
              <a:rPr lang="en-US" sz="1400" i="1" dirty="0" smtClean="0"/>
              <a:t>Science,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315,</a:t>
            </a:r>
            <a:r>
              <a:rPr lang="en-US" sz="1400" dirty="0" smtClean="0"/>
              <a:t> 1707-1709.</a:t>
            </a:r>
          </a:p>
          <a:p>
            <a:pPr marL="0" indent="0">
              <a:buNone/>
            </a:pPr>
            <a:r>
              <a:rPr lang="en-US" sz="1400" dirty="0" smtClean="0"/>
              <a:t>Kara, A. B., P. A. </a:t>
            </a:r>
            <a:r>
              <a:rPr lang="en-US" sz="1400" dirty="0" err="1" smtClean="0"/>
              <a:t>Rochford</a:t>
            </a:r>
            <a:r>
              <a:rPr lang="en-US" sz="1400" dirty="0" smtClean="0"/>
              <a:t>, and H. E. </a:t>
            </a:r>
            <a:r>
              <a:rPr lang="en-US" sz="1400" dirty="0" err="1" smtClean="0"/>
              <a:t>Hurlburt</a:t>
            </a:r>
            <a:r>
              <a:rPr lang="en-US" sz="1400" dirty="0" smtClean="0"/>
              <a:t>, 2002: Air-sea flux estimates and the 1997-1998 ENSO event. </a:t>
            </a:r>
            <a:r>
              <a:rPr lang="en-US" sz="1400" i="1" dirty="0" smtClean="0"/>
              <a:t>Bound.-Lay. Meteor.,</a:t>
            </a:r>
            <a:r>
              <a:rPr lang="en-US" sz="1400" dirty="0" smtClean="0"/>
              <a:t> </a:t>
            </a:r>
            <a:r>
              <a:rPr lang="en-US" sz="1400" b="1" dirty="0" smtClean="0"/>
              <a:t>103,</a:t>
            </a:r>
            <a:r>
              <a:rPr lang="en-US" sz="1400" dirty="0" smtClean="0"/>
              <a:t> 439-458.</a:t>
            </a:r>
          </a:p>
          <a:p>
            <a:pPr marL="0" indent="0">
              <a:buNone/>
            </a:pPr>
            <a:r>
              <a:rPr lang="en-US" sz="1400" dirty="0" smtClean="0"/>
              <a:t>Powell, M. D., P. J. Vickery, and T. A. Reinhold, 2003: Reduced drag coefficient for high wind speeds in tropical cyclones. </a:t>
            </a:r>
            <a:r>
              <a:rPr lang="en-US" sz="1400" i="1" dirty="0" smtClean="0"/>
              <a:t>Nature,</a:t>
            </a:r>
            <a:r>
              <a:rPr lang="en-US" sz="1400" dirty="0" smtClean="0"/>
              <a:t> </a:t>
            </a:r>
            <a:r>
              <a:rPr lang="en-US" sz="1400" b="1" dirty="0" smtClean="0"/>
              <a:t>24,</a:t>
            </a:r>
            <a:r>
              <a:rPr lang="en-US" sz="1400" dirty="0" smtClean="0"/>
              <a:t> 395-419.</a:t>
            </a:r>
          </a:p>
          <a:p>
            <a:pPr marL="0" indent="0">
              <a:buNone/>
            </a:pPr>
            <a:r>
              <a:rPr lang="en-US" sz="1400" dirty="0" smtClean="0"/>
              <a:t>Smith, R. K., M. T. Montgomery, and G. L. Thomsen, 2012: Sensitivity of tropical-cyclone models to the surface drag coefficient in different boundary-layer schemes. </a:t>
            </a:r>
            <a:r>
              <a:rPr lang="en-US" sz="1400" i="1" dirty="0" smtClean="0"/>
              <a:t>Quart. J. Roy. Meteor. Soc.,</a:t>
            </a:r>
            <a:r>
              <a:rPr lang="en-US" sz="1400" dirty="0" smtClean="0"/>
              <a:t>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10.1002/qj.2057.</a:t>
            </a:r>
          </a:p>
          <a:p>
            <a:pPr marL="0" indent="0">
              <a:buNone/>
            </a:pPr>
            <a:r>
              <a:rPr lang="en-US" sz="1400" dirty="0" err="1" smtClean="0"/>
              <a:t>Sraj</a:t>
            </a:r>
            <a:r>
              <a:rPr lang="en-US" sz="1400" dirty="0" smtClean="0"/>
              <a:t>, I., M. </a:t>
            </a:r>
            <a:r>
              <a:rPr lang="en-US" sz="1400" dirty="0" err="1" smtClean="0"/>
              <a:t>Iskandarani</a:t>
            </a:r>
            <a:r>
              <a:rPr lang="en-US" sz="1400" dirty="0" smtClean="0"/>
              <a:t>, A. </a:t>
            </a:r>
            <a:r>
              <a:rPr lang="en-US" sz="1400" dirty="0" err="1" smtClean="0"/>
              <a:t>Srinivasan</a:t>
            </a:r>
            <a:r>
              <a:rPr lang="en-US" sz="1400" dirty="0" smtClean="0"/>
              <a:t>, C. Thacker, J. </a:t>
            </a:r>
            <a:r>
              <a:rPr lang="en-US" sz="1400" dirty="0" err="1" smtClean="0"/>
              <a:t>Winokur</a:t>
            </a:r>
            <a:r>
              <a:rPr lang="en-US" sz="1400" dirty="0" smtClean="0"/>
              <a:t>, A. </a:t>
            </a:r>
            <a:r>
              <a:rPr lang="en-US" sz="1400" dirty="0" err="1" smtClean="0"/>
              <a:t>Alexanderian</a:t>
            </a:r>
            <a:r>
              <a:rPr lang="en-US" sz="1400" dirty="0" smtClean="0"/>
              <a:t>, C. Lee, S. Chen, and O. </a:t>
            </a:r>
            <a:r>
              <a:rPr lang="en-US" sz="1400" dirty="0" err="1" smtClean="0"/>
              <a:t>Knio</a:t>
            </a:r>
            <a:r>
              <a:rPr lang="en-US" sz="1400" dirty="0" smtClean="0"/>
              <a:t>, 2013: Bayesian inference of drag parameters using </a:t>
            </a:r>
            <a:r>
              <a:rPr lang="en-US" sz="1400" dirty="0" err="1" smtClean="0"/>
              <a:t>Fanapi</a:t>
            </a:r>
            <a:r>
              <a:rPr lang="en-US" sz="1400" dirty="0" smtClean="0"/>
              <a:t> AXBT data.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141,</a:t>
            </a:r>
            <a:r>
              <a:rPr lang="en-US" sz="1400" dirty="0" smtClean="0"/>
              <a:t> 2347-2367.</a:t>
            </a:r>
          </a:p>
          <a:p>
            <a:pPr marL="0" indent="0">
              <a:buNone/>
            </a:pPr>
            <a:r>
              <a:rPr lang="en-US" sz="1400" dirty="0" smtClean="0"/>
              <a:t>Vickery, P. J., D. </a:t>
            </a:r>
            <a:r>
              <a:rPr lang="en-US" sz="1400" dirty="0" err="1" smtClean="0"/>
              <a:t>Wadhera</a:t>
            </a:r>
            <a:r>
              <a:rPr lang="en-US" sz="1400" dirty="0" smtClean="0"/>
              <a:t>, M. D. Powell, and Y. Chen, 2009: A hurricane boundary layer and wind field model for use in engineering applications. </a:t>
            </a:r>
            <a:r>
              <a:rPr lang="en-US" sz="1400" i="1" dirty="0" smtClean="0"/>
              <a:t>J. Appl. Meteor. </a:t>
            </a:r>
            <a:r>
              <a:rPr lang="en-US" sz="1400" i="1" dirty="0" err="1" smtClean="0"/>
              <a:t>Climatol</a:t>
            </a:r>
            <a:r>
              <a:rPr lang="en-US" sz="1400" i="1" dirty="0" smtClean="0"/>
              <a:t>.,</a:t>
            </a:r>
            <a:r>
              <a:rPr lang="en-US" sz="1400" dirty="0" smtClean="0"/>
              <a:t> </a:t>
            </a:r>
            <a:r>
              <a:rPr lang="en-US" sz="1400" b="1" dirty="0" smtClean="0"/>
              <a:t>48,</a:t>
            </a:r>
            <a:r>
              <a:rPr lang="en-US" sz="1400" dirty="0" smtClean="0"/>
              <a:t> 381-405.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Extra/Backup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15729"/>
            <a:ext cx="6223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Normalized profiles of mean 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0" y="1149349"/>
            <a:ext cx="57658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&lt;u&gt;/V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 &lt; 0 is characteristic of </a:t>
            </a:r>
            <a:r>
              <a:rPr lang="en-US" sz="2800" b="1" dirty="0" smtClean="0"/>
              <a:t>all</a:t>
            </a:r>
            <a:r>
              <a:rPr lang="en-US" sz="2800" dirty="0" smtClean="0"/>
              <a:t> rotating (Ekman) flows</a:t>
            </a:r>
            <a:endParaRPr lang="en-US" sz="2400" dirty="0" smtClean="0"/>
          </a:p>
          <a:p>
            <a:r>
              <a:rPr lang="en-US" sz="2800" dirty="0" smtClean="0"/>
              <a:t>Compare with K01 linear theory</a:t>
            </a:r>
          </a:p>
          <a:p>
            <a:pPr lvl="1"/>
            <a:r>
              <a:rPr lang="en-US" sz="2400" dirty="0" smtClean="0"/>
              <a:t>Areas of agreement:</a:t>
            </a:r>
          </a:p>
          <a:p>
            <a:pPr lvl="2"/>
            <a:r>
              <a:rPr lang="en-US" sz="2000" dirty="0" smtClean="0"/>
              <a:t>Increased R (decreased </a:t>
            </a:r>
            <a:r>
              <a:rPr lang="en-US" sz="2000" i="1" dirty="0"/>
              <a:t>f</a:t>
            </a:r>
            <a:r>
              <a:rPr lang="en-US" sz="2000" dirty="0" smtClean="0"/>
              <a:t>*) = deeper inflow layer</a:t>
            </a:r>
          </a:p>
          <a:p>
            <a:pPr lvl="2"/>
            <a:r>
              <a:rPr lang="en-US" sz="2000" dirty="0" smtClean="0"/>
              <a:t>Increased C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= deeper inflow layer</a:t>
            </a:r>
          </a:p>
          <a:p>
            <a:pPr lvl="1"/>
            <a:r>
              <a:rPr lang="en-US" sz="2400" dirty="0" smtClean="0"/>
              <a:t>Areas of disagreement (</a:t>
            </a:r>
            <a:r>
              <a:rPr lang="en-US" sz="2400" b="1" dirty="0" smtClean="0"/>
              <a:t>due to K</a:t>
            </a:r>
            <a:r>
              <a:rPr lang="en-US" sz="2400" b="1" baseline="-25000" dirty="0" smtClean="0"/>
              <a:t>m</a:t>
            </a:r>
            <a:r>
              <a:rPr lang="en-US" sz="2400" dirty="0" smtClean="0"/>
              <a:t>):</a:t>
            </a:r>
          </a:p>
          <a:p>
            <a:pPr lvl="2"/>
            <a:r>
              <a:rPr lang="en-US" sz="2000" dirty="0" smtClean="0"/>
              <a:t>Increased V</a:t>
            </a:r>
            <a:r>
              <a:rPr lang="en-US" sz="2000" baseline="-25000" dirty="0" smtClean="0"/>
              <a:t>g</a:t>
            </a:r>
            <a:r>
              <a:rPr lang="en-US" sz="2000" dirty="0"/>
              <a:t> </a:t>
            </a:r>
            <a:r>
              <a:rPr lang="en-US" sz="2000" dirty="0" smtClean="0"/>
              <a:t>= deeper inflow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23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476273"/>
            <a:ext cx="338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Averaged over last 3 h of each run</a:t>
            </a:r>
            <a:endParaRPr lang="en-US" dirty="0"/>
          </a:p>
        </p:txBody>
      </p:sp>
      <p:pic>
        <p:nvPicPr>
          <p:cNvPr id="18" name="Picture 17" descr="uNorm_V70R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2482"/>
            <a:ext cx="2926080" cy="2201091"/>
          </a:xfrm>
          <a:prstGeom prst="rect">
            <a:avLst/>
          </a:prstGeom>
        </p:spPr>
      </p:pic>
      <p:pic>
        <p:nvPicPr>
          <p:cNvPr id="19" name="Picture 18" descr="uNorm_VXXR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991"/>
            <a:ext cx="2926080" cy="2201091"/>
          </a:xfrm>
          <a:prstGeom prst="rect">
            <a:avLst/>
          </a:prstGeom>
        </p:spPr>
      </p:pic>
      <p:pic>
        <p:nvPicPr>
          <p:cNvPr id="20" name="Picture 19" descr="uNorm_V35RX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2926080" cy="22010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0567" y="170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567" y="241495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567" y="44068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38627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43700" y="157816"/>
            <a:ext cx="2400299" cy="5950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Simulated IR (OLR field), valid 18Z/28 for 200 m simulation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8900" y="6591300"/>
            <a:ext cx="66548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79900" y="61716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471 km</a:t>
            </a:r>
            <a:endParaRPr lang="en-US" sz="2000" dirty="0">
              <a:solidFill>
                <a:srgbClr val="FF00E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5700" y="4146096"/>
            <a:ext cx="82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50 km</a:t>
            </a:r>
            <a:endParaRPr lang="en-US" sz="2000" dirty="0">
              <a:solidFill>
                <a:srgbClr val="FF00E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63800" y="4165600"/>
            <a:ext cx="6985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Background: Boundary layer modeling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Mesoscale</a:t>
            </a:r>
            <a:r>
              <a:rPr lang="en-US" dirty="0" smtClean="0"/>
              <a:t> simulations</a:t>
            </a:r>
          </a:p>
          <a:p>
            <a:pPr marL="914400" lvl="1" indent="-514350"/>
            <a:r>
              <a:rPr lang="en-US" dirty="0" smtClean="0"/>
              <a:t>Parameterize all BL turbulence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Eddy Simulation (LES)</a:t>
            </a:r>
          </a:p>
          <a:p>
            <a:pPr marL="914400" lvl="1" indent="-514350"/>
            <a:r>
              <a:rPr lang="en-US" dirty="0" smtClean="0"/>
              <a:t>Explicitly resolve energy-containing eddies</a:t>
            </a:r>
          </a:p>
          <a:p>
            <a:pPr marL="914400" lvl="1" indent="-514350"/>
            <a:r>
              <a:rPr lang="en-US" dirty="0" smtClean="0"/>
              <a:t>Parameterize small dissipative eddies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Direct Numerical Simulation (DNS)</a:t>
            </a:r>
          </a:p>
          <a:p>
            <a:pPr marL="914400" lvl="1" indent="-514350"/>
            <a:r>
              <a:rPr lang="en-US" dirty="0" smtClean="0"/>
              <a:t>Resolve all turbulence (way too expensive)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Tropical Cyclone Boundary Layer (TCBL)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Emanuel’s potential intensity theory: TCs are like Carnot engines</a:t>
            </a:r>
          </a:p>
          <a:p>
            <a:pPr lvl="1"/>
            <a:r>
              <a:rPr lang="en-US" dirty="0" smtClean="0"/>
              <a:t>Enthalpy input from warm oceans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Momentum lost to ocean surface (C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BL communicates information between surface layer and free 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is TCBL so important?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Impacts TC intensity/structure (and thus </a:t>
            </a:r>
            <a:r>
              <a:rPr lang="en-US" b="1" dirty="0" smtClean="0"/>
              <a:t>predictability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We live in the boundary layer… want to know about mean wind </a:t>
            </a:r>
            <a:r>
              <a:rPr lang="en-US" b="1" dirty="0" smtClean="0"/>
              <a:t>and</a:t>
            </a:r>
            <a:r>
              <a:rPr lang="en-US" dirty="0" smtClean="0"/>
              <a:t> turbulent gusts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15729"/>
            <a:ext cx="6223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Results: Time series of u</a:t>
            </a:r>
            <a:r>
              <a:rPr lang="en-US" sz="3600" baseline="-25000" dirty="0" smtClean="0"/>
              <a:t>*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0" y="1149349"/>
            <a:ext cx="57658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Adjustment oscillation has period very close to 2π/</a:t>
            </a:r>
            <a:r>
              <a:rPr lang="en-US" sz="2800" i="1" dirty="0" smtClean="0"/>
              <a:t>f</a:t>
            </a:r>
            <a:r>
              <a:rPr lang="en-US" sz="2800" dirty="0" smtClean="0"/>
              <a:t>* (inertial period)</a:t>
            </a:r>
            <a:endParaRPr lang="en-US" sz="2400" dirty="0" smtClean="0"/>
          </a:p>
          <a:p>
            <a:r>
              <a:rPr lang="en-US" sz="2800" dirty="0" smtClean="0"/>
              <a:t>u</a:t>
            </a:r>
            <a:r>
              <a:rPr lang="en-US" sz="2800" baseline="-25000" dirty="0" smtClean="0"/>
              <a:t>*</a:t>
            </a:r>
            <a:r>
              <a:rPr lang="en-US" sz="2800" dirty="0" smtClean="0"/>
              <a:t> increases slightly with </a:t>
            </a:r>
            <a:r>
              <a:rPr lang="en-US" sz="2800" i="1" dirty="0" smtClean="0"/>
              <a:t>f</a:t>
            </a:r>
            <a:r>
              <a:rPr lang="en-US" sz="2800" dirty="0" smtClean="0"/>
              <a:t>* (decreases slightly with R)</a:t>
            </a:r>
          </a:p>
          <a:p>
            <a:r>
              <a:rPr lang="en-US" sz="2800" dirty="0"/>
              <a:t>u</a:t>
            </a:r>
            <a:r>
              <a:rPr lang="en-US" sz="2800" baseline="-25000" dirty="0"/>
              <a:t>*</a:t>
            </a:r>
            <a:r>
              <a:rPr lang="en-US" sz="2800" dirty="0"/>
              <a:t> </a:t>
            </a:r>
            <a:r>
              <a:rPr lang="en-US" sz="2800" dirty="0" smtClean="0"/>
              <a:t>impacted much more by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 and surface drag (increased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, C</a:t>
            </a:r>
            <a:r>
              <a:rPr lang="en-US" sz="2800" baseline="-25000" dirty="0" smtClean="0"/>
              <a:t>D</a:t>
            </a:r>
            <a:r>
              <a:rPr lang="en-US" sz="2800" dirty="0" smtClean="0"/>
              <a:t> = increased u</a:t>
            </a:r>
            <a:r>
              <a:rPr lang="en-US" sz="2800" baseline="-25000" dirty="0" smtClean="0"/>
              <a:t>*</a:t>
            </a:r>
            <a:r>
              <a:rPr lang="en-US" sz="2800" dirty="0" smtClean="0"/>
              <a:t>) – no surprise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10" descr="Ustar_V70R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345"/>
            <a:ext cx="2921000" cy="2197270"/>
          </a:xfrm>
          <a:prstGeom prst="rect">
            <a:avLst/>
          </a:prstGeom>
        </p:spPr>
      </p:pic>
      <p:pic>
        <p:nvPicPr>
          <p:cNvPr id="12" name="Picture 11" descr="Ustar_VXXR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890"/>
            <a:ext cx="2921000" cy="2197270"/>
          </a:xfrm>
          <a:prstGeom prst="rect">
            <a:avLst/>
          </a:prstGeom>
        </p:spPr>
      </p:pic>
      <p:pic>
        <p:nvPicPr>
          <p:cNvPr id="13" name="Picture 12" descr="Ustar_V35RX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8"/>
            <a:ext cx="2921000" cy="2197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5649" y="1370329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5649" y="269697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8819" y="5511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2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Emanuel’s potential intensity theory for TCs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Increase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and/or decrease C</a:t>
            </a:r>
            <a:r>
              <a:rPr lang="en-US" baseline="-25000" dirty="0"/>
              <a:t>D</a:t>
            </a:r>
            <a:r>
              <a:rPr lang="en-US" dirty="0"/>
              <a:t> = stronger TC (faster winds </a:t>
            </a:r>
            <a:r>
              <a:rPr lang="en-US" u="sng" dirty="0"/>
              <a:t>and</a:t>
            </a:r>
            <a:r>
              <a:rPr lang="en-US" dirty="0"/>
              <a:t> deeper central pressure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Problem: uncertainty/error </a:t>
            </a:r>
            <a:r>
              <a:rPr lang="en-US" dirty="0"/>
              <a:t>in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and C</a:t>
            </a:r>
            <a:r>
              <a:rPr lang="en-US" baseline="-25000" dirty="0"/>
              <a:t>D</a:t>
            </a:r>
            <a:r>
              <a:rPr lang="en-US" dirty="0" smtClean="0"/>
              <a:t> parameterizations = error in TC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263517"/>
              </p:ext>
            </p:extLst>
          </p:nvPr>
        </p:nvGraphicFramePr>
        <p:xfrm>
          <a:off x="617642" y="1950154"/>
          <a:ext cx="3163169" cy="193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Equation" r:id="rId3" imgW="1371600" imgH="838200" progId="Equation.3">
                  <p:embed/>
                </p:oleObj>
              </mc:Choice>
              <mc:Fallback>
                <p:oleObj name="Equation" r:id="rId3" imgW="13716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642" y="1950154"/>
                        <a:ext cx="3163169" cy="1933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030038"/>
              </p:ext>
            </p:extLst>
          </p:nvPr>
        </p:nvGraphicFramePr>
        <p:xfrm>
          <a:off x="4245735" y="2292346"/>
          <a:ext cx="46863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5" imgW="2032000" imgH="419100" progId="Equation.3">
                  <p:embed/>
                </p:oleObj>
              </mc:Choice>
              <mc:Fallback>
                <p:oleObj name="Equation" r:id="rId5" imgW="2032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5735" y="2292346"/>
                        <a:ext cx="4686300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 1: Idealized Large Eddy Simulation of TCBL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</a:t>
            </a:r>
            <a:r>
              <a:rPr lang="en-US" b="1" dirty="0" smtClean="0"/>
              <a:t>simplest</a:t>
            </a:r>
            <a:r>
              <a:rPr lang="en-US" dirty="0" smtClean="0"/>
              <a:t> configuration of LES that can represent key features of a TCBL?</a:t>
            </a:r>
          </a:p>
          <a:p>
            <a:r>
              <a:rPr lang="en-US" dirty="0" smtClean="0"/>
              <a:t>According to Nakanishi and </a:t>
            </a:r>
            <a:r>
              <a:rPr lang="en-US" dirty="0" err="1" smtClean="0"/>
              <a:t>Niino</a:t>
            </a:r>
            <a:r>
              <a:rPr lang="en-US" dirty="0" smtClean="0"/>
              <a:t> (2012):</a:t>
            </a:r>
          </a:p>
          <a:p>
            <a:pPr lvl="1"/>
            <a:r>
              <a:rPr lang="en-US" dirty="0" smtClean="0"/>
              <a:t>Periodic lateral boundary conditions</a:t>
            </a:r>
          </a:p>
          <a:p>
            <a:pPr lvl="1"/>
            <a:r>
              <a:rPr lang="en-US" dirty="0" smtClean="0"/>
              <a:t>Incompressible </a:t>
            </a:r>
            <a:r>
              <a:rPr lang="en-US" dirty="0" err="1" smtClean="0"/>
              <a:t>barotropic</a:t>
            </a:r>
            <a:r>
              <a:rPr lang="en-US" dirty="0" smtClean="0"/>
              <a:t> flow with extreme winds (35 m s</a:t>
            </a:r>
            <a:r>
              <a:rPr lang="en-US" baseline="30000" dirty="0" smtClean="0"/>
              <a:t>-1</a:t>
            </a:r>
            <a:r>
              <a:rPr lang="en-US" dirty="0" smtClean="0"/>
              <a:t>) forced by constant horizontal PGF</a:t>
            </a:r>
          </a:p>
          <a:p>
            <a:pPr lvl="1"/>
            <a:r>
              <a:rPr lang="en-US" dirty="0" smtClean="0"/>
              <a:t>Some representation of centrifugal force (v/R)</a:t>
            </a:r>
          </a:p>
          <a:p>
            <a:pPr lvl="1"/>
            <a:r>
              <a:rPr lang="en-US" dirty="0" smtClean="0"/>
              <a:t>No surface heat flux, clouds, or radiation</a:t>
            </a:r>
          </a:p>
          <a:p>
            <a:r>
              <a:rPr lang="en-US" dirty="0" smtClean="0"/>
              <a:t>But is this </a:t>
            </a:r>
            <a:r>
              <a:rPr lang="en-US" b="1" dirty="0" smtClean="0"/>
              <a:t>too simple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</a:t>
            </a:r>
            <a:r>
              <a:rPr lang="en-US" sz="3600" baseline="-25000" dirty="0" smtClean="0"/>
              <a:t>D</a:t>
            </a:r>
            <a:r>
              <a:rPr lang="en-US" sz="3600" dirty="0" smtClean="0"/>
              <a:t> and </a:t>
            </a:r>
            <a:r>
              <a:rPr lang="en-US" sz="3600" dirty="0" err="1" smtClean="0"/>
              <a:t>C</a:t>
            </a:r>
            <a:r>
              <a:rPr lang="en-US" sz="3600" baseline="-25000" dirty="0" err="1" smtClean="0"/>
              <a:t>k</a:t>
            </a:r>
            <a:r>
              <a:rPr lang="en-US" sz="3600" dirty="0" smtClean="0"/>
              <a:t> in an atmosphere-only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In similarity theory,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is a function of C</a:t>
            </a:r>
            <a:r>
              <a:rPr lang="en-US" baseline="-25000" dirty="0" smtClean="0"/>
              <a:t>D</a:t>
            </a:r>
            <a:r>
              <a:rPr lang="en-US" dirty="0" smtClean="0"/>
              <a:t> (scalar flux proportional to momentum flux)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means </a:t>
            </a:r>
            <a:r>
              <a:rPr lang="en-US" i="1" dirty="0" smtClean="0"/>
              <a:t>α</a:t>
            </a:r>
            <a:r>
              <a:rPr lang="en-US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c</a:t>
            </a:r>
            <a:r>
              <a:rPr lang="en-US" dirty="0"/>
              <a:t>, and </a:t>
            </a:r>
            <a:r>
              <a:rPr lang="en-US" i="1" dirty="0"/>
              <a:t>m</a:t>
            </a:r>
            <a:r>
              <a:rPr lang="en-US" dirty="0" smtClean="0"/>
              <a:t> also impact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!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59533"/>
              </p:ext>
            </p:extLst>
          </p:nvPr>
        </p:nvGraphicFramePr>
        <p:xfrm>
          <a:off x="1726127" y="2823287"/>
          <a:ext cx="547687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5" name="Equation" r:id="rId3" imgW="2374900" imgH="254000" progId="Equation.3">
                  <p:embed/>
                </p:oleObj>
              </mc:Choice>
              <mc:Fallback>
                <p:oleObj name="Equation" r:id="rId3" imgW="2374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6127" y="2823287"/>
                        <a:ext cx="5476875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847118"/>
              </p:ext>
            </p:extLst>
          </p:nvPr>
        </p:nvGraphicFramePr>
        <p:xfrm>
          <a:off x="1181079" y="3488428"/>
          <a:ext cx="60356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6" name="Equation" r:id="rId5" imgW="2616200" imgH="266700" progId="Equation.3">
                  <p:embed/>
                </p:oleObj>
              </mc:Choice>
              <mc:Fallback>
                <p:oleObj name="Equation" r:id="rId5" imgW="2616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1079" y="3488428"/>
                        <a:ext cx="6035675" cy="61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820328"/>
              </p:ext>
            </p:extLst>
          </p:nvPr>
        </p:nvGraphicFramePr>
        <p:xfrm>
          <a:off x="1225529" y="4225028"/>
          <a:ext cx="59451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7" name="Equation" r:id="rId7" imgW="2578100" imgH="254000" progId="Equation.3">
                  <p:embed/>
                </p:oleObj>
              </mc:Choice>
              <mc:Fallback>
                <p:oleObj name="Equation" r:id="rId7" imgW="2578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5529" y="4225028"/>
                        <a:ext cx="594518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2" y="77972"/>
            <a:ext cx="6703828" cy="67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2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1"/>
            <a:ext cx="8229600" cy="90916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Hot off the supercomputer! LES of Katrina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0" y="914758"/>
            <a:ext cx="9118339" cy="5441591"/>
          </a:xfrm>
        </p:spPr>
        <p:txBody>
          <a:bodyPr>
            <a:normAutofit/>
          </a:bodyPr>
          <a:lstStyle/>
          <a:p>
            <a:r>
              <a:rPr lang="en-US" sz="2800" dirty="0"/>
              <a:t>Max. V</a:t>
            </a:r>
            <a:r>
              <a:rPr lang="en-US" sz="2800" baseline="-25000" dirty="0"/>
              <a:t>10</a:t>
            </a:r>
            <a:r>
              <a:rPr lang="en-US" sz="2800" dirty="0"/>
              <a:t> </a:t>
            </a:r>
            <a:r>
              <a:rPr lang="en-US" sz="2800" b="1" dirty="0"/>
              <a:t>extremely</a:t>
            </a:r>
            <a:r>
              <a:rPr lang="en-US" sz="2800" dirty="0"/>
              <a:t> sensitive to C</a:t>
            </a:r>
            <a:r>
              <a:rPr lang="en-US" sz="2800" baseline="-25000" dirty="0"/>
              <a:t>D</a:t>
            </a:r>
            <a:r>
              <a:rPr lang="en-US" sz="2800" dirty="0"/>
              <a:t> formula</a:t>
            </a:r>
          </a:p>
          <a:p>
            <a:pPr lvl="1"/>
            <a:r>
              <a:rPr lang="en-US" sz="2400" dirty="0" err="1"/>
              <a:t>Donelan</a:t>
            </a:r>
            <a:r>
              <a:rPr lang="en-US" sz="2400" dirty="0"/>
              <a:t> C</a:t>
            </a:r>
            <a:r>
              <a:rPr lang="en-US" sz="2400" baseline="-25000" dirty="0"/>
              <a:t>D</a:t>
            </a:r>
            <a:r>
              <a:rPr lang="en-US" sz="2400" dirty="0"/>
              <a:t>: 98 m s</a:t>
            </a:r>
            <a:r>
              <a:rPr lang="en-US" sz="2400" baseline="30000" dirty="0"/>
              <a:t>-1</a:t>
            </a:r>
            <a:endParaRPr lang="en-US" sz="2400" dirty="0"/>
          </a:p>
          <a:p>
            <a:pPr lvl="1"/>
            <a:r>
              <a:rPr lang="en-US" sz="2400" dirty="0" err="1"/>
              <a:t>Charnock</a:t>
            </a:r>
            <a:r>
              <a:rPr lang="en-US" sz="2400" dirty="0"/>
              <a:t> C</a:t>
            </a:r>
            <a:r>
              <a:rPr lang="en-US" sz="2400" baseline="-25000" dirty="0"/>
              <a:t>D</a:t>
            </a:r>
            <a:r>
              <a:rPr lang="en-US" sz="2400" dirty="0"/>
              <a:t>: 77 m 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800" dirty="0" smtClean="0"/>
          </a:p>
          <a:p>
            <a:r>
              <a:rPr lang="en-US" sz="2800" dirty="0" smtClean="0"/>
              <a:t>Horizontal grid:</a:t>
            </a:r>
          </a:p>
          <a:p>
            <a:pPr lvl="1"/>
            <a:r>
              <a:rPr lang="en-US" sz="2400" dirty="0" smtClean="0"/>
              <a:t>Spacing = 333 meters</a:t>
            </a:r>
          </a:p>
          <a:p>
            <a:pPr lvl="1"/>
            <a:r>
              <a:rPr lang="en-US" sz="2400" dirty="0" smtClean="0"/>
              <a:t>Size: 816 km x 816 km</a:t>
            </a:r>
            <a:br>
              <a:rPr lang="en-US" sz="2400" dirty="0" smtClean="0"/>
            </a:br>
            <a:r>
              <a:rPr lang="en-US" sz="2400" dirty="0" smtClean="0"/>
              <a:t>(2448 x 2448 points)</a:t>
            </a:r>
            <a:endParaRPr lang="en-US" sz="2800" dirty="0" smtClean="0"/>
          </a:p>
          <a:p>
            <a:r>
              <a:rPr lang="en-US" sz="2800" dirty="0" smtClean="0"/>
              <a:t>85 vertical levels</a:t>
            </a:r>
          </a:p>
          <a:p>
            <a:r>
              <a:rPr lang="en-US" sz="2800" dirty="0" smtClean="0"/>
              <a:t>Run for 6 hours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660" y="6356350"/>
            <a:ext cx="2133600" cy="365125"/>
          </a:xfrm>
        </p:spPr>
        <p:txBody>
          <a:bodyPr/>
          <a:lstStyle/>
          <a:p>
            <a:pPr algn="l"/>
            <a:fld id="{8AC2EDC9-2092-3443-88CC-E1DC709A44D5}" type="slidenum">
              <a:rPr lang="en-US" smtClean="0"/>
              <a:pPr algn="l"/>
              <a:t>32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33668" r="37111" b="29377"/>
          <a:stretch/>
        </p:blipFill>
        <p:spPr bwMode="auto">
          <a:xfrm>
            <a:off x="3666781" y="1411112"/>
            <a:ext cx="5477219" cy="54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8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75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Future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758"/>
            <a:ext cx="8229600" cy="59432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Move to Very Large Eddy Simulation (VLES)</a:t>
            </a:r>
          </a:p>
          <a:p>
            <a:pPr lvl="1"/>
            <a:r>
              <a:rPr lang="en-US" dirty="0" smtClean="0"/>
              <a:t>The new “gold standard” of TC simulations</a:t>
            </a:r>
          </a:p>
          <a:p>
            <a:pPr lvl="1"/>
            <a:r>
              <a:rPr lang="en-US" dirty="0" smtClean="0"/>
              <a:t>How does turning off PBL scheme impact results?</a:t>
            </a:r>
          </a:p>
          <a:p>
            <a:endParaRPr lang="en-US" dirty="0" smtClean="0"/>
          </a:p>
          <a:p>
            <a:r>
              <a:rPr lang="en-US" dirty="0" smtClean="0"/>
              <a:t>Test </a:t>
            </a:r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 independent of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 smtClean="0"/>
              <a:t>(Smith </a:t>
            </a:r>
            <a:r>
              <a:rPr lang="en-US" dirty="0"/>
              <a:t>et al. 2012)</a:t>
            </a:r>
          </a:p>
          <a:p>
            <a:pPr lvl="1"/>
            <a:r>
              <a:rPr lang="en-US" dirty="0"/>
              <a:t>Goes against similarity theory and WRF</a:t>
            </a:r>
          </a:p>
          <a:p>
            <a:pPr lvl="1"/>
            <a:r>
              <a:rPr lang="en-US" dirty="0"/>
              <a:t>But can shed more light on problem</a:t>
            </a:r>
          </a:p>
          <a:p>
            <a:endParaRPr lang="en-US" dirty="0" smtClean="0"/>
          </a:p>
          <a:p>
            <a:r>
              <a:rPr lang="en-US" dirty="0" smtClean="0"/>
              <a:t>Incorporate </a:t>
            </a:r>
            <a:r>
              <a:rPr lang="en-US" dirty="0"/>
              <a:t>parameter estimation into Penn State’s WRF-</a:t>
            </a:r>
            <a:r>
              <a:rPr lang="en-US" dirty="0" err="1"/>
              <a:t>EnKF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Especially for </a:t>
            </a:r>
            <a:r>
              <a:rPr lang="en-US" i="1" dirty="0"/>
              <a:t>α</a:t>
            </a:r>
            <a:r>
              <a:rPr lang="en-US" dirty="0"/>
              <a:t>, the multiplicative parameter in C</a:t>
            </a:r>
            <a:r>
              <a:rPr lang="en-US" baseline="-25000" dirty="0"/>
              <a:t>D</a:t>
            </a:r>
            <a:endParaRPr lang="en-US" dirty="0"/>
          </a:p>
          <a:p>
            <a:pPr lvl="1"/>
            <a:r>
              <a:rPr lang="en-US" dirty="0"/>
              <a:t>Requires more near-surface </a:t>
            </a:r>
            <a:r>
              <a:rPr lang="en-US" dirty="0" smtClean="0"/>
              <a:t>observations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Consequences of NN12 LES configuration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Periodic LBCs + constant horizontal PGF: </a:t>
            </a:r>
            <a:r>
              <a:rPr lang="en-US" u="sng" dirty="0" smtClean="0"/>
              <a:t>effectively</a:t>
            </a:r>
            <a:r>
              <a:rPr lang="en-US" dirty="0" smtClean="0"/>
              <a:t> simulates </a:t>
            </a:r>
            <a:r>
              <a:rPr lang="en-US" b="1" dirty="0" smtClean="0"/>
              <a:t>turbulent statistics</a:t>
            </a:r>
            <a:r>
              <a:rPr lang="en-US" dirty="0" smtClean="0"/>
              <a:t> at a </a:t>
            </a:r>
            <a:r>
              <a:rPr lang="en-US" b="1" dirty="0" smtClean="0"/>
              <a:t>single vertical column</a:t>
            </a:r>
            <a:endParaRPr lang="en-US" dirty="0" smtClean="0"/>
          </a:p>
          <a:p>
            <a:r>
              <a:rPr lang="en-US" dirty="0" smtClean="0"/>
              <a:t>Simulation of single column w/ periodic LBCs:</a:t>
            </a:r>
          </a:p>
          <a:p>
            <a:pPr lvl="1"/>
            <a:r>
              <a:rPr lang="en-US" dirty="0"/>
              <a:t>Fixed radius from TC center can represent centrifugal force (V/R</a:t>
            </a:r>
            <a:r>
              <a:rPr lang="en-US" dirty="0" smtClean="0"/>
              <a:t>) </a:t>
            </a:r>
            <a:r>
              <a:rPr lang="en-US" b="1" dirty="0" smtClean="0"/>
              <a:t>in Cartesian coordinates</a:t>
            </a:r>
            <a:endParaRPr lang="en-US" dirty="0" smtClean="0"/>
          </a:p>
          <a:p>
            <a:pPr lvl="1"/>
            <a:r>
              <a:rPr lang="en-US" dirty="0" smtClean="0"/>
              <a:t>Surface heat flux = 0</a:t>
            </a:r>
          </a:p>
          <a:p>
            <a:pPr lvl="1"/>
            <a:r>
              <a:rPr lang="en-US" dirty="0" smtClean="0"/>
              <a:t>Incompressible: no mean vertical velocity</a:t>
            </a:r>
            <a:r>
              <a:rPr lang="en-US" dirty="0"/>
              <a:t> </a:t>
            </a:r>
            <a:r>
              <a:rPr lang="en-US" dirty="0" smtClean="0"/>
              <a:t>(becomes important close to TC </a:t>
            </a:r>
            <a:r>
              <a:rPr lang="en-US" dirty="0" err="1" smtClean="0"/>
              <a:t>eyewall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pPr algn="l"/>
            <a:fld id="{8AC2EDC9-2092-3443-88CC-E1DC709A44D5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96" y="5659085"/>
            <a:ext cx="3865344" cy="99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31841" y="569245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Problem with NN12 LES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NN12 represent centrifugal force as v/R</a:t>
            </a:r>
          </a:p>
          <a:p>
            <a:pPr lvl="1"/>
            <a:r>
              <a:rPr lang="en-US" dirty="0" smtClean="0"/>
              <a:t>Yields </a:t>
            </a:r>
            <a:r>
              <a:rPr lang="en-US" dirty="0" err="1" smtClean="0"/>
              <a:t>barotropic</a:t>
            </a:r>
            <a:r>
              <a:rPr lang="en-US" dirty="0" smtClean="0"/>
              <a:t> instability (their Appendix A)</a:t>
            </a:r>
          </a:p>
          <a:p>
            <a:pPr lvl="1"/>
            <a:r>
              <a:rPr lang="en-US" dirty="0" smtClean="0"/>
              <a:t>Their workaround: change v/R to &lt;v&gt;/R</a:t>
            </a:r>
            <a:br>
              <a:rPr lang="en-US" dirty="0" smtClean="0"/>
            </a:br>
            <a:r>
              <a:rPr lang="en-US" dirty="0" smtClean="0"/>
              <a:t>(&lt;v&gt; = horizontal average v at each vertical level)</a:t>
            </a:r>
          </a:p>
          <a:p>
            <a:endParaRPr lang="en-US" dirty="0" smtClean="0"/>
          </a:p>
          <a:p>
            <a:r>
              <a:rPr lang="en-US" dirty="0" smtClean="0"/>
              <a:t>To make a 3-month-long story short:</a:t>
            </a:r>
          </a:p>
          <a:p>
            <a:pPr lvl="1"/>
            <a:r>
              <a:rPr lang="en-US" dirty="0" smtClean="0"/>
              <a:t>Unphysical </a:t>
            </a:r>
            <a:r>
              <a:rPr lang="en-US" dirty="0" err="1" smtClean="0"/>
              <a:t>barotropic</a:t>
            </a:r>
            <a:r>
              <a:rPr lang="en-US" dirty="0" smtClean="0"/>
              <a:t> instability introduced by improper “small angle” approximation in conversion from cylindrical to Cartesian coordinates</a:t>
            </a:r>
          </a:p>
          <a:p>
            <a:pPr lvl="1"/>
            <a:r>
              <a:rPr lang="en-US" dirty="0" smtClean="0"/>
              <a:t>Our solution: Change reference frame to rotate with TC – replace </a:t>
            </a:r>
            <a:r>
              <a:rPr lang="en-US" dirty="0" err="1" smtClean="0"/>
              <a:t>Coriolis</a:t>
            </a:r>
            <a:r>
              <a:rPr lang="en-US" dirty="0" smtClean="0"/>
              <a:t> parameter </a:t>
            </a:r>
            <a:r>
              <a:rPr lang="en-US" i="1" dirty="0" smtClean="0"/>
              <a:t>f</a:t>
            </a:r>
            <a:r>
              <a:rPr lang="en-US" dirty="0" smtClean="0"/>
              <a:t> with “effective” </a:t>
            </a:r>
            <a:r>
              <a:rPr lang="en-US" dirty="0" err="1" smtClean="0"/>
              <a:t>Coriolis</a:t>
            </a:r>
            <a:r>
              <a:rPr lang="en-US" dirty="0" smtClean="0"/>
              <a:t>: 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* = 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 + 2V</a:t>
            </a:r>
            <a:r>
              <a:rPr lang="en-US" baseline="-25000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/R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LES momentum equations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Coded in Cartesian coordinates (R is constant)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384268"/>
              </p:ext>
            </p:extLst>
          </p:nvPr>
        </p:nvGraphicFramePr>
        <p:xfrm>
          <a:off x="457200" y="1978503"/>
          <a:ext cx="393065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" name="Equation" r:id="rId3" imgW="1968500" imgH="457200" progId="Equation.3">
                  <p:embed/>
                </p:oleObj>
              </mc:Choice>
              <mc:Fallback>
                <p:oleObj name="Equation" r:id="rId3" imgW="196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978503"/>
                        <a:ext cx="3930650" cy="912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533722"/>
              </p:ext>
            </p:extLst>
          </p:nvPr>
        </p:nvGraphicFramePr>
        <p:xfrm>
          <a:off x="457200" y="2891315"/>
          <a:ext cx="33210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4" name="Equation" r:id="rId5" imgW="1663560" imgH="469800" progId="Equation.3">
                  <p:embed/>
                </p:oleObj>
              </mc:Choice>
              <mc:Fallback>
                <p:oleObj name="Equation" r:id="rId5" imgW="16635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891315"/>
                        <a:ext cx="3321050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575339"/>
              </p:ext>
            </p:extLst>
          </p:nvPr>
        </p:nvGraphicFramePr>
        <p:xfrm>
          <a:off x="457200" y="3971037"/>
          <a:ext cx="2409191" cy="635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5" name="Equation" r:id="rId7" imgW="965200" imgH="254000" progId="Equation.3">
                  <p:embed/>
                </p:oleObj>
              </mc:Choice>
              <mc:Fallback>
                <p:oleObj name="Equation" r:id="rId7" imgW="965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971037"/>
                        <a:ext cx="2409191" cy="635042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5015276" y="2591913"/>
            <a:ext cx="0" cy="247522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252891" y="3808040"/>
            <a:ext cx="0" cy="247522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5365" y="2163134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5853" y="478253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x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62746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94968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36854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01360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607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03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8917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196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82" y="5617790"/>
            <a:ext cx="3865344" cy="99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04627" y="565116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idealized LES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NCAR LES</a:t>
            </a:r>
          </a:p>
          <a:p>
            <a:r>
              <a:rPr lang="en-US" dirty="0" smtClean="0"/>
              <a:t>Properties unchanged between LES runs:</a:t>
            </a:r>
          </a:p>
          <a:p>
            <a:pPr lvl="1"/>
            <a:r>
              <a:rPr lang="en-US" dirty="0" smtClean="0"/>
              <a:t>Incompressible, periodic LBCs, constant V</a:t>
            </a:r>
            <a:r>
              <a:rPr lang="en-US" baseline="-25000" dirty="0" smtClean="0"/>
              <a:t>g</a:t>
            </a:r>
            <a:endParaRPr lang="en-US" dirty="0" smtClean="0"/>
          </a:p>
          <a:p>
            <a:pPr lvl="1"/>
            <a:r>
              <a:rPr lang="en-US" dirty="0" smtClean="0"/>
              <a:t>Grid mesh: </a:t>
            </a:r>
            <a:r>
              <a:rPr lang="en-US" dirty="0" err="1" smtClean="0"/>
              <a:t>Δx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Δy</a:t>
            </a:r>
            <a:r>
              <a:rPr lang="en-US" dirty="0" smtClean="0"/>
              <a:t> = </a:t>
            </a:r>
            <a:r>
              <a:rPr lang="en-US" dirty="0" err="1" smtClean="0"/>
              <a:t>Δz</a:t>
            </a:r>
            <a:r>
              <a:rPr lang="en-US" dirty="0" smtClean="0"/>
              <a:t> = 40 m</a:t>
            </a:r>
          </a:p>
          <a:p>
            <a:pPr lvl="1"/>
            <a:r>
              <a:rPr lang="en-US" dirty="0" smtClean="0"/>
              <a:t>Domain size: (L</a:t>
            </a:r>
            <a:r>
              <a:rPr lang="en-US" baseline="-25000" dirty="0" smtClean="0"/>
              <a:t>x</a:t>
            </a:r>
            <a:r>
              <a:rPr lang="en-US" dirty="0" smtClean="0"/>
              <a:t>, L</a:t>
            </a:r>
            <a:r>
              <a:rPr lang="en-US" baseline="-25000" dirty="0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z</a:t>
            </a:r>
            <a:r>
              <a:rPr lang="en-US" dirty="0"/>
              <a:t>)</a:t>
            </a:r>
            <a:r>
              <a:rPr lang="en-US" dirty="0" smtClean="0"/>
              <a:t> = (20 km, 20 km, 4 km) (500x500x100 grid points)</a:t>
            </a:r>
          </a:p>
          <a:p>
            <a:pPr lvl="1"/>
            <a:r>
              <a:rPr lang="en-US" dirty="0" smtClean="0"/>
              <a:t>Time: 40,000 sec (11.11 </a:t>
            </a:r>
            <a:r>
              <a:rPr lang="en-US" dirty="0" err="1" smtClean="0"/>
              <a:t>hr</a:t>
            </a:r>
            <a:r>
              <a:rPr lang="en-US" dirty="0" smtClean="0"/>
              <a:t>); </a:t>
            </a:r>
            <a:r>
              <a:rPr lang="en-US" dirty="0" err="1" smtClean="0"/>
              <a:t>Δt</a:t>
            </a:r>
            <a:r>
              <a:rPr lang="en-US" dirty="0" smtClean="0"/>
              <a:t> = 0.1 sec</a:t>
            </a:r>
          </a:p>
          <a:p>
            <a:pPr lvl="1"/>
            <a:r>
              <a:rPr lang="en-US" dirty="0" smtClean="0"/>
              <a:t>Dry, no radiation, no surface heat flux</a:t>
            </a:r>
          </a:p>
          <a:p>
            <a:pPr lvl="1"/>
            <a:r>
              <a:rPr lang="en-US" dirty="0" smtClean="0"/>
              <a:t>Initial </a:t>
            </a:r>
            <a:r>
              <a:rPr lang="en-US" dirty="0" err="1" smtClean="0"/>
              <a:t>θ</a:t>
            </a:r>
            <a:r>
              <a:rPr lang="en-US" dirty="0" smtClean="0"/>
              <a:t> profile: </a:t>
            </a:r>
            <a:r>
              <a:rPr lang="en-US" dirty="0" err="1" smtClean="0"/>
              <a:t>θ</a:t>
            </a:r>
            <a:r>
              <a:rPr lang="en-US" dirty="0" smtClean="0"/>
              <a:t> = 300 K at </a:t>
            </a:r>
            <a:r>
              <a:rPr lang="en-US" dirty="0" err="1" smtClean="0"/>
              <a:t>sfc</a:t>
            </a:r>
            <a:r>
              <a:rPr lang="en-US" dirty="0" smtClean="0"/>
              <a:t>, </a:t>
            </a:r>
            <a:r>
              <a:rPr lang="en-US" dirty="0" err="1" smtClean="0"/>
              <a:t>dθ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 = 4 K km</a:t>
            </a:r>
            <a:r>
              <a:rPr lang="en-US" baseline="30000" dirty="0" smtClean="0"/>
              <a:t>-1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Configuration of different LES runs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Default (CNTL) LES: R = 60 km, V</a:t>
            </a:r>
            <a:r>
              <a:rPr lang="en-US" baseline="-25000" dirty="0" smtClean="0"/>
              <a:t>g</a:t>
            </a:r>
            <a:r>
              <a:rPr lang="en-US" dirty="0" smtClean="0"/>
              <a:t> = 35 m s</a:t>
            </a:r>
            <a:r>
              <a:rPr lang="en-US" baseline="30000" dirty="0" smtClean="0"/>
              <a:t>-1</a:t>
            </a:r>
            <a:r>
              <a:rPr lang="en-US" dirty="0" smtClean="0"/>
              <a:t>, C</a:t>
            </a:r>
            <a:r>
              <a:rPr lang="en-US" baseline="-25000" dirty="0" smtClean="0"/>
              <a:t>D</a:t>
            </a:r>
            <a:r>
              <a:rPr lang="en-US" dirty="0" smtClean="0"/>
              <a:t> (via z</a:t>
            </a:r>
            <a:r>
              <a:rPr lang="en-US" baseline="-25000" dirty="0" smtClean="0"/>
              <a:t>0</a:t>
            </a:r>
            <a:r>
              <a:rPr lang="en-US" dirty="0" smtClean="0"/>
              <a:t>) follows </a:t>
            </a:r>
            <a:r>
              <a:rPr lang="en-US" dirty="0" err="1" smtClean="0"/>
              <a:t>Donelan</a:t>
            </a:r>
            <a:r>
              <a:rPr lang="en-US" dirty="0" smtClean="0"/>
              <a:t> et al. (2004)</a:t>
            </a:r>
          </a:p>
          <a:p>
            <a:r>
              <a:rPr lang="en-US" dirty="0" smtClean="0"/>
              <a:t>Test sensitivity to…</a:t>
            </a:r>
          </a:p>
          <a:p>
            <a:pPr lvl="1"/>
            <a:r>
              <a:rPr lang="en-US" i="1" dirty="0" smtClean="0"/>
              <a:t>f</a:t>
            </a:r>
            <a:r>
              <a:rPr lang="en-US" dirty="0" smtClean="0"/>
              <a:t>* (via R): R = 30, 60, 120 km [R30, CNTL, R120]</a:t>
            </a:r>
          </a:p>
          <a:p>
            <a:pPr lvl="1"/>
            <a:r>
              <a:rPr lang="en-US" dirty="0" smtClean="0"/>
              <a:t>V</a:t>
            </a:r>
            <a:r>
              <a:rPr lang="en-US" baseline="-25000" dirty="0" smtClean="0"/>
              <a:t>g</a:t>
            </a:r>
            <a:r>
              <a:rPr lang="en-US" dirty="0" smtClean="0"/>
              <a:t>: V</a:t>
            </a:r>
            <a:r>
              <a:rPr lang="en-US" baseline="-25000" dirty="0" smtClean="0"/>
              <a:t>g</a:t>
            </a:r>
            <a:r>
              <a:rPr lang="en-US" dirty="0" smtClean="0"/>
              <a:t> = 17.5, 35, 70 m s</a:t>
            </a:r>
            <a:r>
              <a:rPr lang="en-US" baseline="30000" dirty="0" smtClean="0"/>
              <a:t>-1</a:t>
            </a:r>
            <a:r>
              <a:rPr lang="en-US" dirty="0" smtClean="0"/>
              <a:t> [V17.5, CNTL, V70]</a:t>
            </a:r>
          </a:p>
          <a:p>
            <a:pPr lvl="1"/>
            <a:r>
              <a:rPr lang="en-US" dirty="0" smtClean="0"/>
              <a:t>Surface drag (via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r>
              <a:rPr lang="en-US" b="1" dirty="0" smtClean="0"/>
              <a:t>at V</a:t>
            </a:r>
            <a:r>
              <a:rPr lang="en-US" b="1" baseline="-25000" dirty="0" smtClean="0"/>
              <a:t>g</a:t>
            </a:r>
            <a:r>
              <a:rPr lang="en-US" b="1" dirty="0" smtClean="0"/>
              <a:t> = 70 m s</a:t>
            </a:r>
            <a:r>
              <a:rPr lang="en-US" b="1" baseline="30000" dirty="0" smtClean="0"/>
              <a:t>-1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C</a:t>
            </a:r>
            <a:r>
              <a:rPr lang="en-US" baseline="-25000" dirty="0" smtClean="0"/>
              <a:t>D</a:t>
            </a:r>
            <a:r>
              <a:rPr lang="en-US" dirty="0" smtClean="0"/>
              <a:t> is flat above 33 m s</a:t>
            </a:r>
            <a:r>
              <a:rPr lang="en-US" baseline="30000" dirty="0" smtClean="0"/>
              <a:t>-1</a:t>
            </a:r>
            <a:r>
              <a:rPr lang="en-US" dirty="0" smtClean="0"/>
              <a:t> (</a:t>
            </a:r>
            <a:r>
              <a:rPr lang="en-US" dirty="0" err="1" smtClean="0"/>
              <a:t>Donelan</a:t>
            </a:r>
            <a:r>
              <a:rPr lang="en-US" dirty="0" smtClean="0"/>
              <a:t> et al. 2004) [V70]</a:t>
            </a:r>
          </a:p>
          <a:p>
            <a:pPr lvl="2"/>
            <a:r>
              <a:rPr lang="en-US" dirty="0" smtClean="0"/>
              <a:t>C</a:t>
            </a:r>
            <a:r>
              <a:rPr lang="en-US" baseline="-25000" dirty="0" smtClean="0"/>
              <a:t>D</a:t>
            </a:r>
            <a:r>
              <a:rPr lang="en-US" dirty="0" smtClean="0"/>
              <a:t> increases monotonically w/ wind [Charnock70]</a:t>
            </a:r>
          </a:p>
          <a:p>
            <a:pPr lvl="2"/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r>
              <a:rPr lang="en-US" dirty="0" smtClean="0"/>
              <a:t> = 0.1 m (strong friction over land) [Land70]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9</a:t>
            </a:fld>
            <a:endParaRPr lang="en-US"/>
          </a:p>
        </p:txBody>
      </p:sp>
      <p:pic>
        <p:nvPicPr>
          <p:cNvPr id="3" name="donelan_v35r60_2Vg_XY_pt8_200_record_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8803" y="6259810"/>
            <a:ext cx="445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v’ = v - &lt;v&gt; (m s</a:t>
            </a:r>
            <a:r>
              <a:rPr lang="en-US" sz="2400" baseline="30000" dirty="0" smtClean="0">
                <a:latin typeface="Arial"/>
                <a:cs typeface="Arial"/>
              </a:rPr>
              <a:t>-1</a:t>
            </a:r>
            <a:r>
              <a:rPr lang="en-US" sz="2400" dirty="0" smtClean="0">
                <a:latin typeface="Arial"/>
                <a:cs typeface="Arial"/>
              </a:rPr>
              <a:t>) at z = 100 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3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</TotalTime>
  <Words>2602</Words>
  <Application>Microsoft Office PowerPoint</Application>
  <PresentationFormat>On-screen Show (4:3)</PresentationFormat>
  <Paragraphs>314</Paragraphs>
  <Slides>33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Equation</vt:lpstr>
      <vt:lpstr>Idealized LES of a TC-like boundary layer…  and WRF-LES of Hurricane Katrina (2005)</vt:lpstr>
      <vt:lpstr>Tropical Cyclone Boundary Layer (TCBL)</vt:lpstr>
      <vt:lpstr>Part 1: Idealized Large Eddy Simulation of TCBL</vt:lpstr>
      <vt:lpstr>Consequences of NN12 LES configuration</vt:lpstr>
      <vt:lpstr>Problem with NN12 LES setup</vt:lpstr>
      <vt:lpstr>LES momentum equations</vt:lpstr>
      <vt:lpstr>Our idealized LES setup</vt:lpstr>
      <vt:lpstr>Configuration of different LES runs</vt:lpstr>
      <vt:lpstr>PowerPoint Presentation</vt:lpstr>
      <vt:lpstr>Normalized profiles of mean Km</vt:lpstr>
      <vt:lpstr>Normalized profiles of mean v</vt:lpstr>
      <vt:lpstr>Conclusions (Idealized LES)</vt:lpstr>
      <vt:lpstr>Part 2: WRF-LES of Hurricane Katrina (2005)</vt:lpstr>
      <vt:lpstr>Experimental setup</vt:lpstr>
      <vt:lpstr>Compare with Rotunno et al. (2009)</vt:lpstr>
      <vt:lpstr>PowerPoint Presentation</vt:lpstr>
      <vt:lpstr>PowerPoint Presentation</vt:lpstr>
      <vt:lpstr>PowerPoint Presentation</vt:lpstr>
      <vt:lpstr>Preliminary conclusions (Katrina LES)</vt:lpstr>
      <vt:lpstr>What needs to be done going forward?</vt:lpstr>
      <vt:lpstr>References</vt:lpstr>
      <vt:lpstr>Extra/Backup slides</vt:lpstr>
      <vt:lpstr>Normalized profiles of mean u</vt:lpstr>
      <vt:lpstr>PowerPoint Presentation</vt:lpstr>
      <vt:lpstr>Background: Boundary layer modeling</vt:lpstr>
      <vt:lpstr>Tropical Cyclone Boundary Layer (TCBL)</vt:lpstr>
      <vt:lpstr>Why is TCBL so important?</vt:lpstr>
      <vt:lpstr>Results: Time series of u*</vt:lpstr>
      <vt:lpstr>Background</vt:lpstr>
      <vt:lpstr>CD and Ck in an atmosphere-only model</vt:lpstr>
      <vt:lpstr>PowerPoint Presentation</vt:lpstr>
      <vt:lpstr>Hot off the supercomputer! LES of Katrina</vt:lpstr>
      <vt:lpstr>Future work</vt:lpstr>
    </vt:vector>
  </TitlesOfParts>
  <Company>PSU Meteorology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 sensitivity talk for TC conference</dc:title>
  <dc:creator>Benjamin Green</dc:creator>
  <cp:lastModifiedBy>Junhong Wei</cp:lastModifiedBy>
  <cp:revision>280</cp:revision>
  <dcterms:created xsi:type="dcterms:W3CDTF">2014-02-06T20:37:48Z</dcterms:created>
  <dcterms:modified xsi:type="dcterms:W3CDTF">2014-08-15T14:43:48Z</dcterms:modified>
</cp:coreProperties>
</file>