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72" r:id="rId4"/>
    <p:sldId id="273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4" r:id="rId1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484" autoAdjust="0"/>
  </p:normalViewPr>
  <p:slideViewPr>
    <p:cSldViewPr>
      <p:cViewPr varScale="1">
        <p:scale>
          <a:sx n="53" d="100"/>
          <a:sy n="53" d="100"/>
        </p:scale>
        <p:origin x="71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58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24037;&#20316;&#31807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9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Sheet1!$A$2:$C$2</c:f>
              <c:strCache>
                <c:ptCount val="3"/>
                <c:pt idx="0">
                  <c:v>NoDA</c:v>
                </c:pt>
                <c:pt idx="1">
                  <c:v>DA-target</c:v>
                </c:pt>
                <c:pt idx="2">
                  <c:v>DA-nontarget</c:v>
                </c:pt>
              </c:strCache>
            </c:strRef>
          </c:cat>
          <c:val>
            <c:numRef>
              <c:f>Sheet1!$A$1:$C$1</c:f>
              <c:numCache>
                <c:formatCode>General</c:formatCode>
                <c:ptCount val="3"/>
                <c:pt idx="0">
                  <c:v>0.1</c:v>
                </c:pt>
                <c:pt idx="1">
                  <c:v>0.12</c:v>
                </c:pt>
                <c:pt idx="2">
                  <c:v>0.09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1744080"/>
        <c:axId val="61744640"/>
      </c:barChart>
      <c:catAx>
        <c:axId val="61744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1744640"/>
        <c:crosses val="autoZero"/>
        <c:auto val="1"/>
        <c:lblAlgn val="ctr"/>
        <c:lblOffset val="100"/>
        <c:noMultiLvlLbl val="0"/>
      </c:catAx>
      <c:valAx>
        <c:axId val="617446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174408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Sheet1!$A$2:$C$2</c:f>
              <c:strCache>
                <c:ptCount val="3"/>
                <c:pt idx="0">
                  <c:v>NoDA</c:v>
                </c:pt>
                <c:pt idx="1">
                  <c:v>DA-target</c:v>
                </c:pt>
                <c:pt idx="2">
                  <c:v>DA-nontarget</c:v>
                </c:pt>
              </c:strCache>
            </c:strRef>
          </c:cat>
          <c:val>
            <c:numRef>
              <c:f>Sheet1!$A$3:$C$3</c:f>
              <c:numCache>
                <c:formatCode>General</c:formatCode>
                <c:ptCount val="3"/>
                <c:pt idx="0">
                  <c:v>36.93</c:v>
                </c:pt>
                <c:pt idx="1">
                  <c:v>33.29</c:v>
                </c:pt>
                <c:pt idx="2">
                  <c:v>33.83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68599872"/>
        <c:axId val="268600432"/>
      </c:barChart>
      <c:catAx>
        <c:axId val="26859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68600432"/>
        <c:crosses val="autoZero"/>
        <c:auto val="1"/>
        <c:lblAlgn val="ctr"/>
        <c:lblOffset val="100"/>
        <c:noMultiLvlLbl val="0"/>
      </c:catAx>
      <c:valAx>
        <c:axId val="2686004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6859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4E2C4-C979-4ED4-A6B2-6CD64F411FC8}" type="datetimeFigureOut">
              <a:rPr lang="zh-CN" altLang="en-US" smtClean="0"/>
              <a:t>2014/8/14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4BC8B-60C5-4BE8-A125-AD275F2AB6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01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476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545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145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838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8097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638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94BC8B-60C5-4BE8-A125-AD275F2AB64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366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44000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203848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2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300192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3" name="圆角矩形 12"/>
          <p:cNvSpPr/>
          <p:nvPr userDrawn="1"/>
        </p:nvSpPr>
        <p:spPr>
          <a:xfrm>
            <a:off x="1475656" y="1564050"/>
            <a:ext cx="6192688" cy="1814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schemeClr val="bg1">
                <a:lumMod val="50000"/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43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0"/>
          <a:stretch/>
        </p:blipFill>
        <p:spPr>
          <a:xfrm>
            <a:off x="0" y="0"/>
            <a:ext cx="9144000" cy="645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44000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203848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5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300192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圆角矩形 5"/>
          <p:cNvSpPr/>
          <p:nvPr userDrawn="1"/>
        </p:nvSpPr>
        <p:spPr>
          <a:xfrm>
            <a:off x="1475656" y="1564050"/>
            <a:ext cx="6192688" cy="1814399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152400" dir="2700000" algn="tl" rotWithShape="0">
              <a:schemeClr val="bg1">
                <a:lumMod val="50000"/>
                <a:alpha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593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7452320" y="0"/>
            <a:ext cx="1691680" cy="48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7452320" cy="489600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b="0" spc="0" baseline="0" dirty="0" smtClean="0">
                <a:solidFill>
                  <a:schemeClr val="bg1"/>
                </a:solidFill>
              </a:rPr>
              <a:t>      </a:t>
            </a:r>
            <a:r>
              <a:rPr lang="en-US" altLang="zh-CN" sz="2400" b="0" spc="0" dirty="0" smtClean="0">
                <a:solidFill>
                  <a:schemeClr val="bg1"/>
                </a:solidFill>
                <a:latin typeface="Century Gothic" pitchFamily="34" charset="0"/>
              </a:rPr>
              <a:t>OUTLINE</a:t>
            </a:r>
            <a:endParaRPr lang="zh-CN" altLang="en-US" sz="2400" b="0" spc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952328" y="6561384"/>
            <a:ext cx="3203848" cy="29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52000"/>
            <a:ext cx="2987824" cy="324000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56176" y="6552000"/>
            <a:ext cx="3024336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7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144000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7"/>
          <p:cNvSpPr>
            <a:spLocks noGrp="1"/>
          </p:cNvSpPr>
          <p:nvPr>
            <p:ph type="body" sz="quarter" idx="11"/>
          </p:nvPr>
        </p:nvSpPr>
        <p:spPr>
          <a:xfrm>
            <a:off x="3203848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2"/>
          </p:nvPr>
        </p:nvSpPr>
        <p:spPr>
          <a:xfrm>
            <a:off x="6300192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01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9144000" cy="490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952328" y="6561384"/>
            <a:ext cx="3203848" cy="29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0" y="-13516"/>
            <a:ext cx="8984508" cy="46800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aseline="0">
                <a:solidFill>
                  <a:srgbClr val="8B0012"/>
                </a:solidFill>
                <a:latin typeface="+mj-lt"/>
                <a:ea typeface="方正小标宋简体" pitchFamily="65" charset="-122"/>
              </a:defRPr>
            </a:lvl1pPr>
          </a:lstStyle>
          <a:p>
            <a:pPr lvl="0"/>
            <a:endParaRPr lang="zh-CN" altLang="en-US" dirty="0" smtClean="0"/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4" hasCustomPrompt="1"/>
          </p:nvPr>
        </p:nvSpPr>
        <p:spPr>
          <a:xfrm>
            <a:off x="8591373" y="6561384"/>
            <a:ext cx="552627" cy="296616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fld id="{17E4F010-ECFE-4105-B42A-6B1E521B7280}" type="slidenum">
              <a:rPr lang="en-US" altLang="zh-CN" smtClean="0"/>
              <a:t>‹#›</a:t>
            </a:fld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" t="2813" r="90251" b="87738"/>
          <a:stretch/>
        </p:blipFill>
        <p:spPr>
          <a:xfrm>
            <a:off x="8591373" y="-13516"/>
            <a:ext cx="632373" cy="517396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809AE0-DBF0-4B57-BA50-4628746D4BB6}" type="datetime1">
              <a:rPr lang="zh-CN" altLang="en-US" smtClean="0"/>
              <a:t>2014/8/14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EE9C25D3-3B26-44B2-9344-16265B5EA3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4846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no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4554252" y="0"/>
            <a:ext cx="4589748" cy="490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4554252" cy="49036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b="0" spc="0" baseline="0" dirty="0" smtClean="0">
                <a:solidFill>
                  <a:schemeClr val="bg1"/>
                </a:solidFill>
              </a:rPr>
              <a:t>        </a:t>
            </a:r>
            <a:endParaRPr lang="zh-CN" altLang="en-US" sz="2000" b="0" spc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4340500" cy="468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 smtClean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4008" y="0"/>
            <a:ext cx="4340500" cy="46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rgbClr val="8B0012"/>
                </a:solidFill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133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4554252" y="0"/>
            <a:ext cx="4589748" cy="4903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4554252" cy="490364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altLang="zh-CN" b="0" spc="0" baseline="0" dirty="0" smtClean="0">
                <a:solidFill>
                  <a:schemeClr val="bg1"/>
                </a:solidFill>
              </a:rPr>
              <a:t>        </a:t>
            </a:r>
            <a:endParaRPr lang="zh-CN" altLang="en-US" sz="2000" b="0" spc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2952328" y="6561384"/>
            <a:ext cx="3203848" cy="296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6552000"/>
            <a:ext cx="2987824" cy="324000"/>
          </a:xfrm>
          <a:prstGeom prst="rect">
            <a:avLst/>
          </a:prstGeom>
          <a:solidFill>
            <a:srgbClr val="8B0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6156176" y="6552000"/>
            <a:ext cx="3024336" cy="3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07504" y="0"/>
            <a:ext cx="4340500" cy="468000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2000" baseline="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 smtClean="0"/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644008" y="0"/>
            <a:ext cx="4340500" cy="468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000" baseline="0">
                <a:solidFill>
                  <a:srgbClr val="8B0012"/>
                </a:solidFill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 smtClean="0"/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965250" y="1916832"/>
            <a:ext cx="7069121" cy="1224136"/>
            <a:chOff x="965250" y="1916832"/>
            <a:chExt cx="7069121" cy="1224136"/>
          </a:xfrm>
        </p:grpSpPr>
        <p:sp>
          <p:nvSpPr>
            <p:cNvPr id="2" name="圆角矩形 1"/>
            <p:cNvSpPr/>
            <p:nvPr userDrawn="1"/>
          </p:nvSpPr>
          <p:spPr>
            <a:xfrm>
              <a:off x="971600" y="1916832"/>
              <a:ext cx="7056784" cy="1224136"/>
            </a:xfrm>
            <a:prstGeom prst="roundRect">
              <a:avLst>
                <a:gd name="adj" fmla="val 17455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1143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1" name="圆角矩形 10"/>
            <p:cNvSpPr/>
            <p:nvPr userDrawn="1"/>
          </p:nvSpPr>
          <p:spPr>
            <a:xfrm>
              <a:off x="965250" y="1916832"/>
              <a:ext cx="7069121" cy="405577"/>
            </a:xfrm>
            <a:custGeom>
              <a:avLst/>
              <a:gdLst>
                <a:gd name="connsiteX0" fmla="*/ 0 w 7056784"/>
                <a:gd name="connsiteY0" fmla="*/ 72009 h 432048"/>
                <a:gd name="connsiteX1" fmla="*/ 72009 w 7056784"/>
                <a:gd name="connsiteY1" fmla="*/ 0 h 432048"/>
                <a:gd name="connsiteX2" fmla="*/ 6984775 w 7056784"/>
                <a:gd name="connsiteY2" fmla="*/ 0 h 432048"/>
                <a:gd name="connsiteX3" fmla="*/ 7056784 w 7056784"/>
                <a:gd name="connsiteY3" fmla="*/ 72009 h 432048"/>
                <a:gd name="connsiteX4" fmla="*/ 7056784 w 7056784"/>
                <a:gd name="connsiteY4" fmla="*/ 360039 h 432048"/>
                <a:gd name="connsiteX5" fmla="*/ 6984775 w 7056784"/>
                <a:gd name="connsiteY5" fmla="*/ 432048 h 432048"/>
                <a:gd name="connsiteX6" fmla="*/ 72009 w 7056784"/>
                <a:gd name="connsiteY6" fmla="*/ 432048 h 432048"/>
                <a:gd name="connsiteX7" fmla="*/ 0 w 7056784"/>
                <a:gd name="connsiteY7" fmla="*/ 360039 h 432048"/>
                <a:gd name="connsiteX8" fmla="*/ 0 w 7056784"/>
                <a:gd name="connsiteY8" fmla="*/ 72009 h 432048"/>
                <a:gd name="connsiteX0" fmla="*/ 0 w 7056784"/>
                <a:gd name="connsiteY0" fmla="*/ 72009 h 432048"/>
                <a:gd name="connsiteX1" fmla="*/ 72009 w 7056784"/>
                <a:gd name="connsiteY1" fmla="*/ 0 h 432048"/>
                <a:gd name="connsiteX2" fmla="*/ 6984775 w 7056784"/>
                <a:gd name="connsiteY2" fmla="*/ 0 h 432048"/>
                <a:gd name="connsiteX3" fmla="*/ 7056784 w 7056784"/>
                <a:gd name="connsiteY3" fmla="*/ 72009 h 432048"/>
                <a:gd name="connsiteX4" fmla="*/ 7056784 w 7056784"/>
                <a:gd name="connsiteY4" fmla="*/ 360039 h 432048"/>
                <a:gd name="connsiteX5" fmla="*/ 72009 w 7056784"/>
                <a:gd name="connsiteY5" fmla="*/ 432048 h 432048"/>
                <a:gd name="connsiteX6" fmla="*/ 0 w 7056784"/>
                <a:gd name="connsiteY6" fmla="*/ 360039 h 432048"/>
                <a:gd name="connsiteX7" fmla="*/ 0 w 7056784"/>
                <a:gd name="connsiteY7" fmla="*/ 72009 h 432048"/>
                <a:gd name="connsiteX0" fmla="*/ 0 w 7056784"/>
                <a:gd name="connsiteY0" fmla="*/ 72009 h 360039"/>
                <a:gd name="connsiteX1" fmla="*/ 72009 w 7056784"/>
                <a:gd name="connsiteY1" fmla="*/ 0 h 360039"/>
                <a:gd name="connsiteX2" fmla="*/ 6984775 w 7056784"/>
                <a:gd name="connsiteY2" fmla="*/ 0 h 360039"/>
                <a:gd name="connsiteX3" fmla="*/ 7056784 w 7056784"/>
                <a:gd name="connsiteY3" fmla="*/ 72009 h 360039"/>
                <a:gd name="connsiteX4" fmla="*/ 7056784 w 7056784"/>
                <a:gd name="connsiteY4" fmla="*/ 360039 h 360039"/>
                <a:gd name="connsiteX5" fmla="*/ 0 w 7056784"/>
                <a:gd name="connsiteY5" fmla="*/ 360039 h 360039"/>
                <a:gd name="connsiteX6" fmla="*/ 0 w 7056784"/>
                <a:gd name="connsiteY6" fmla="*/ 72009 h 360039"/>
                <a:gd name="connsiteX0" fmla="*/ 0 w 7056784"/>
                <a:gd name="connsiteY0" fmla="*/ 72009 h 403232"/>
                <a:gd name="connsiteX1" fmla="*/ 72009 w 7056784"/>
                <a:gd name="connsiteY1" fmla="*/ 0 h 403232"/>
                <a:gd name="connsiteX2" fmla="*/ 6984775 w 7056784"/>
                <a:gd name="connsiteY2" fmla="*/ 0 h 403232"/>
                <a:gd name="connsiteX3" fmla="*/ 7056784 w 7056784"/>
                <a:gd name="connsiteY3" fmla="*/ 72009 h 403232"/>
                <a:gd name="connsiteX4" fmla="*/ 7056784 w 7056784"/>
                <a:gd name="connsiteY4" fmla="*/ 360039 h 403232"/>
                <a:gd name="connsiteX5" fmla="*/ 0 w 7056784"/>
                <a:gd name="connsiteY5" fmla="*/ 373102 h 403232"/>
                <a:gd name="connsiteX6" fmla="*/ 0 w 7056784"/>
                <a:gd name="connsiteY6" fmla="*/ 72009 h 403232"/>
                <a:gd name="connsiteX0" fmla="*/ 0 w 7056784"/>
                <a:gd name="connsiteY0" fmla="*/ 72009 h 373102"/>
                <a:gd name="connsiteX1" fmla="*/ 72009 w 7056784"/>
                <a:gd name="connsiteY1" fmla="*/ 0 h 373102"/>
                <a:gd name="connsiteX2" fmla="*/ 6984775 w 7056784"/>
                <a:gd name="connsiteY2" fmla="*/ 0 h 373102"/>
                <a:gd name="connsiteX3" fmla="*/ 7056784 w 7056784"/>
                <a:gd name="connsiteY3" fmla="*/ 72009 h 373102"/>
                <a:gd name="connsiteX4" fmla="*/ 7043721 w 7056784"/>
                <a:gd name="connsiteY4" fmla="*/ 373102 h 373102"/>
                <a:gd name="connsiteX5" fmla="*/ 0 w 7056784"/>
                <a:gd name="connsiteY5" fmla="*/ 373102 h 373102"/>
                <a:gd name="connsiteX6" fmla="*/ 0 w 7056784"/>
                <a:gd name="connsiteY6" fmla="*/ 72009 h 373102"/>
                <a:gd name="connsiteX0" fmla="*/ 0 w 7056784"/>
                <a:gd name="connsiteY0" fmla="*/ 72009 h 373102"/>
                <a:gd name="connsiteX1" fmla="*/ 72009 w 7056784"/>
                <a:gd name="connsiteY1" fmla="*/ 0 h 373102"/>
                <a:gd name="connsiteX2" fmla="*/ 6984775 w 7056784"/>
                <a:gd name="connsiteY2" fmla="*/ 0 h 373102"/>
                <a:gd name="connsiteX3" fmla="*/ 7056784 w 7056784"/>
                <a:gd name="connsiteY3" fmla="*/ 72009 h 373102"/>
                <a:gd name="connsiteX4" fmla="*/ 7030658 w 7056784"/>
                <a:gd name="connsiteY4" fmla="*/ 373102 h 373102"/>
                <a:gd name="connsiteX5" fmla="*/ 0 w 7056784"/>
                <a:gd name="connsiteY5" fmla="*/ 373102 h 373102"/>
                <a:gd name="connsiteX6" fmla="*/ 0 w 7056784"/>
                <a:gd name="connsiteY6" fmla="*/ 72009 h 373102"/>
                <a:gd name="connsiteX0" fmla="*/ 0 w 7056784"/>
                <a:gd name="connsiteY0" fmla="*/ 72009 h 391074"/>
                <a:gd name="connsiteX1" fmla="*/ 72009 w 7056784"/>
                <a:gd name="connsiteY1" fmla="*/ 0 h 391074"/>
                <a:gd name="connsiteX2" fmla="*/ 6984775 w 7056784"/>
                <a:gd name="connsiteY2" fmla="*/ 0 h 391074"/>
                <a:gd name="connsiteX3" fmla="*/ 7056784 w 7056784"/>
                <a:gd name="connsiteY3" fmla="*/ 72009 h 391074"/>
                <a:gd name="connsiteX4" fmla="*/ 7030658 w 7056784"/>
                <a:gd name="connsiteY4" fmla="*/ 373102 h 391074"/>
                <a:gd name="connsiteX5" fmla="*/ 0 w 7056784"/>
                <a:gd name="connsiteY5" fmla="*/ 373102 h 391074"/>
                <a:gd name="connsiteX6" fmla="*/ 0 w 7056784"/>
                <a:gd name="connsiteY6" fmla="*/ 72009 h 391074"/>
                <a:gd name="connsiteX0" fmla="*/ 0 w 7056784"/>
                <a:gd name="connsiteY0" fmla="*/ 72009 h 400168"/>
                <a:gd name="connsiteX1" fmla="*/ 72009 w 7056784"/>
                <a:gd name="connsiteY1" fmla="*/ 0 h 400168"/>
                <a:gd name="connsiteX2" fmla="*/ 6984775 w 7056784"/>
                <a:gd name="connsiteY2" fmla="*/ 0 h 400168"/>
                <a:gd name="connsiteX3" fmla="*/ 7056784 w 7056784"/>
                <a:gd name="connsiteY3" fmla="*/ 72009 h 400168"/>
                <a:gd name="connsiteX4" fmla="*/ 7030658 w 7056784"/>
                <a:gd name="connsiteY4" fmla="*/ 373102 h 400168"/>
                <a:gd name="connsiteX5" fmla="*/ 0 w 7056784"/>
                <a:gd name="connsiteY5" fmla="*/ 373102 h 400168"/>
                <a:gd name="connsiteX6" fmla="*/ 0 w 7056784"/>
                <a:gd name="connsiteY6" fmla="*/ 72009 h 400168"/>
                <a:gd name="connsiteX0" fmla="*/ 0 w 7056784"/>
                <a:gd name="connsiteY0" fmla="*/ 72009 h 385094"/>
                <a:gd name="connsiteX1" fmla="*/ 72009 w 7056784"/>
                <a:gd name="connsiteY1" fmla="*/ 0 h 385094"/>
                <a:gd name="connsiteX2" fmla="*/ 6984775 w 7056784"/>
                <a:gd name="connsiteY2" fmla="*/ 0 h 385094"/>
                <a:gd name="connsiteX3" fmla="*/ 7056784 w 7056784"/>
                <a:gd name="connsiteY3" fmla="*/ 72009 h 385094"/>
                <a:gd name="connsiteX4" fmla="*/ 7030658 w 7056784"/>
                <a:gd name="connsiteY4" fmla="*/ 373102 h 385094"/>
                <a:gd name="connsiteX5" fmla="*/ 0 w 7056784"/>
                <a:gd name="connsiteY5" fmla="*/ 373102 h 385094"/>
                <a:gd name="connsiteX6" fmla="*/ 0 w 7056784"/>
                <a:gd name="connsiteY6" fmla="*/ 72009 h 385094"/>
                <a:gd name="connsiteX0" fmla="*/ 0 w 7082909"/>
                <a:gd name="connsiteY0" fmla="*/ 72009 h 394685"/>
                <a:gd name="connsiteX1" fmla="*/ 72009 w 7082909"/>
                <a:gd name="connsiteY1" fmla="*/ 0 h 394685"/>
                <a:gd name="connsiteX2" fmla="*/ 6984775 w 7082909"/>
                <a:gd name="connsiteY2" fmla="*/ 0 h 394685"/>
                <a:gd name="connsiteX3" fmla="*/ 7056784 w 7082909"/>
                <a:gd name="connsiteY3" fmla="*/ 72009 h 394685"/>
                <a:gd name="connsiteX4" fmla="*/ 7082909 w 7082909"/>
                <a:gd name="connsiteY4" fmla="*/ 386164 h 394685"/>
                <a:gd name="connsiteX5" fmla="*/ 0 w 7082909"/>
                <a:gd name="connsiteY5" fmla="*/ 373102 h 394685"/>
                <a:gd name="connsiteX6" fmla="*/ 0 w 7082909"/>
                <a:gd name="connsiteY6" fmla="*/ 72009 h 394685"/>
                <a:gd name="connsiteX0" fmla="*/ 0 w 7056784"/>
                <a:gd name="connsiteY0" fmla="*/ 72009 h 405779"/>
                <a:gd name="connsiteX1" fmla="*/ 72009 w 7056784"/>
                <a:gd name="connsiteY1" fmla="*/ 0 h 405779"/>
                <a:gd name="connsiteX2" fmla="*/ 6984775 w 7056784"/>
                <a:gd name="connsiteY2" fmla="*/ 0 h 405779"/>
                <a:gd name="connsiteX3" fmla="*/ 7056784 w 7056784"/>
                <a:gd name="connsiteY3" fmla="*/ 72009 h 405779"/>
                <a:gd name="connsiteX4" fmla="*/ 7043721 w 7056784"/>
                <a:gd name="connsiteY4" fmla="*/ 399227 h 405779"/>
                <a:gd name="connsiteX5" fmla="*/ 0 w 7056784"/>
                <a:gd name="connsiteY5" fmla="*/ 373102 h 405779"/>
                <a:gd name="connsiteX6" fmla="*/ 0 w 7056784"/>
                <a:gd name="connsiteY6" fmla="*/ 72009 h 405779"/>
                <a:gd name="connsiteX0" fmla="*/ 0 w 7062771"/>
                <a:gd name="connsiteY0" fmla="*/ 72009 h 411461"/>
                <a:gd name="connsiteX1" fmla="*/ 72009 w 7062771"/>
                <a:gd name="connsiteY1" fmla="*/ 0 h 411461"/>
                <a:gd name="connsiteX2" fmla="*/ 6984775 w 7062771"/>
                <a:gd name="connsiteY2" fmla="*/ 0 h 411461"/>
                <a:gd name="connsiteX3" fmla="*/ 7056784 w 7062771"/>
                <a:gd name="connsiteY3" fmla="*/ 72009 h 411461"/>
                <a:gd name="connsiteX4" fmla="*/ 7062771 w 7062771"/>
                <a:gd name="connsiteY4" fmla="*/ 405577 h 411461"/>
                <a:gd name="connsiteX5" fmla="*/ 0 w 7062771"/>
                <a:gd name="connsiteY5" fmla="*/ 373102 h 411461"/>
                <a:gd name="connsiteX6" fmla="*/ 0 w 7062771"/>
                <a:gd name="connsiteY6" fmla="*/ 72009 h 411461"/>
                <a:gd name="connsiteX0" fmla="*/ 0 w 7062771"/>
                <a:gd name="connsiteY0" fmla="*/ 72009 h 405577"/>
                <a:gd name="connsiteX1" fmla="*/ 72009 w 7062771"/>
                <a:gd name="connsiteY1" fmla="*/ 0 h 405577"/>
                <a:gd name="connsiteX2" fmla="*/ 6984775 w 7062771"/>
                <a:gd name="connsiteY2" fmla="*/ 0 h 405577"/>
                <a:gd name="connsiteX3" fmla="*/ 7056784 w 7062771"/>
                <a:gd name="connsiteY3" fmla="*/ 72009 h 405577"/>
                <a:gd name="connsiteX4" fmla="*/ 7062771 w 7062771"/>
                <a:gd name="connsiteY4" fmla="*/ 405577 h 405577"/>
                <a:gd name="connsiteX5" fmla="*/ 0 w 7062771"/>
                <a:gd name="connsiteY5" fmla="*/ 373102 h 405577"/>
                <a:gd name="connsiteX6" fmla="*/ 0 w 7062771"/>
                <a:gd name="connsiteY6" fmla="*/ 72009 h 405577"/>
                <a:gd name="connsiteX0" fmla="*/ 0 w 7062771"/>
                <a:gd name="connsiteY0" fmla="*/ 72009 h 405577"/>
                <a:gd name="connsiteX1" fmla="*/ 72009 w 7062771"/>
                <a:gd name="connsiteY1" fmla="*/ 0 h 405577"/>
                <a:gd name="connsiteX2" fmla="*/ 6984775 w 7062771"/>
                <a:gd name="connsiteY2" fmla="*/ 0 h 405577"/>
                <a:gd name="connsiteX3" fmla="*/ 7056784 w 7062771"/>
                <a:gd name="connsiteY3" fmla="*/ 72009 h 405577"/>
                <a:gd name="connsiteX4" fmla="*/ 7062771 w 7062771"/>
                <a:gd name="connsiteY4" fmla="*/ 405577 h 405577"/>
                <a:gd name="connsiteX5" fmla="*/ 0 w 7062771"/>
                <a:gd name="connsiteY5" fmla="*/ 392152 h 405577"/>
                <a:gd name="connsiteX6" fmla="*/ 0 w 7062771"/>
                <a:gd name="connsiteY6" fmla="*/ 72009 h 405577"/>
                <a:gd name="connsiteX0" fmla="*/ 6350 w 7069121"/>
                <a:gd name="connsiteY0" fmla="*/ 72009 h 405577"/>
                <a:gd name="connsiteX1" fmla="*/ 78359 w 7069121"/>
                <a:gd name="connsiteY1" fmla="*/ 0 h 405577"/>
                <a:gd name="connsiteX2" fmla="*/ 6991125 w 7069121"/>
                <a:gd name="connsiteY2" fmla="*/ 0 h 405577"/>
                <a:gd name="connsiteX3" fmla="*/ 7063134 w 7069121"/>
                <a:gd name="connsiteY3" fmla="*/ 72009 h 405577"/>
                <a:gd name="connsiteX4" fmla="*/ 7069121 w 7069121"/>
                <a:gd name="connsiteY4" fmla="*/ 405577 h 405577"/>
                <a:gd name="connsiteX5" fmla="*/ 0 w 7069121"/>
                <a:gd name="connsiteY5" fmla="*/ 404852 h 405577"/>
                <a:gd name="connsiteX6" fmla="*/ 6350 w 7069121"/>
                <a:gd name="connsiteY6" fmla="*/ 72009 h 405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069121" h="405577">
                  <a:moveTo>
                    <a:pt x="6350" y="72009"/>
                  </a:moveTo>
                  <a:cubicBezTo>
                    <a:pt x="6350" y="32240"/>
                    <a:pt x="38590" y="0"/>
                    <a:pt x="78359" y="0"/>
                  </a:cubicBezTo>
                  <a:lnTo>
                    <a:pt x="6991125" y="0"/>
                  </a:lnTo>
                  <a:cubicBezTo>
                    <a:pt x="7030894" y="0"/>
                    <a:pt x="7063134" y="32240"/>
                    <a:pt x="7063134" y="72009"/>
                  </a:cubicBezTo>
                  <a:lnTo>
                    <a:pt x="7069121" y="405577"/>
                  </a:lnTo>
                  <a:lnTo>
                    <a:pt x="0" y="404852"/>
                  </a:lnTo>
                  <a:lnTo>
                    <a:pt x="6350" y="72009"/>
                  </a:lnTo>
                  <a:close/>
                </a:path>
              </a:pathLst>
            </a:custGeom>
            <a:solidFill>
              <a:srgbClr val="8B00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8B0012"/>
                </a:solidFill>
              </a:endParaRPr>
            </a:p>
          </p:txBody>
        </p:sp>
      </p:grpSp>
      <p:sp>
        <p:nvSpPr>
          <p:cNvPr id="13" name="文本占位符 12"/>
          <p:cNvSpPr>
            <a:spLocks noGrp="1"/>
          </p:cNvSpPr>
          <p:nvPr userDrawn="1">
            <p:ph type="body" sz="quarter" idx="12"/>
          </p:nvPr>
        </p:nvSpPr>
        <p:spPr>
          <a:xfrm>
            <a:off x="1043608" y="1916113"/>
            <a:ext cx="5688359" cy="406296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6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144000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7"/>
          <p:cNvSpPr>
            <a:spLocks noGrp="1"/>
          </p:cNvSpPr>
          <p:nvPr>
            <p:ph type="body" sz="quarter" idx="14"/>
          </p:nvPr>
        </p:nvSpPr>
        <p:spPr>
          <a:xfrm>
            <a:off x="3203848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8" name="文本占位符 7"/>
          <p:cNvSpPr>
            <a:spLocks noGrp="1"/>
          </p:cNvSpPr>
          <p:nvPr>
            <p:ph type="body" sz="quarter" idx="15"/>
          </p:nvPr>
        </p:nvSpPr>
        <p:spPr>
          <a:xfrm>
            <a:off x="6300192" y="6552000"/>
            <a:ext cx="2700000" cy="288000"/>
          </a:xfrm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rgbClr val="8B0012"/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49543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359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3923730" y="3528000"/>
            <a:ext cx="3528590" cy="359593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方正小标宋简体" pitchFamily="65" charset="-122"/>
                <a:ea typeface="方正小标宋简体" pitchFamily="65" charset="-122"/>
              </a:defRPr>
            </a:lvl1pPr>
          </a:lstStyle>
          <a:p>
            <a:pPr lvl="0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3893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09AE0-DBF0-4B57-BA50-4628746D4BB6}" type="datetime1">
              <a:rPr lang="zh-CN" altLang="en-US" smtClean="0"/>
              <a:t>2014/8/14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C25D3-3B26-44B2-9344-16265B5EA3E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687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1" r:id="rId2"/>
    <p:sldLayoutId id="2147483664" r:id="rId3"/>
    <p:sldLayoutId id="2147483649" r:id="rId4"/>
    <p:sldLayoutId id="2147483661" r:id="rId5"/>
    <p:sldLayoutId id="2147483666" r:id="rId6"/>
    <p:sldLayoutId id="2147483663" r:id="rId7"/>
    <p:sldLayoutId id="2147483662" r:id="rId8"/>
    <p:sldLayoutId id="2147483660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jp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8" Type="http://schemas.openxmlformats.org/officeDocument/2006/relationships/image" Target="../media/image18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8.tmp"/><Relationship Id="rId18" Type="http://schemas.openxmlformats.org/officeDocument/2006/relationships/image" Target="../media/image63.tmp"/><Relationship Id="rId26" Type="http://schemas.openxmlformats.org/officeDocument/2006/relationships/image" Target="../media/image71.tmp"/><Relationship Id="rId3" Type="http://schemas.openxmlformats.org/officeDocument/2006/relationships/image" Target="../media/image48.tmp"/><Relationship Id="rId21" Type="http://schemas.openxmlformats.org/officeDocument/2006/relationships/image" Target="../media/image66.tmp"/><Relationship Id="rId34" Type="http://schemas.openxmlformats.org/officeDocument/2006/relationships/image" Target="../media/image79.tmp"/><Relationship Id="rId7" Type="http://schemas.openxmlformats.org/officeDocument/2006/relationships/image" Target="../media/image52.tmp"/><Relationship Id="rId12" Type="http://schemas.openxmlformats.org/officeDocument/2006/relationships/image" Target="../media/image57.tmp"/><Relationship Id="rId17" Type="http://schemas.openxmlformats.org/officeDocument/2006/relationships/image" Target="../media/image62.tmp"/><Relationship Id="rId25" Type="http://schemas.openxmlformats.org/officeDocument/2006/relationships/image" Target="../media/image70.tmp"/><Relationship Id="rId33" Type="http://schemas.openxmlformats.org/officeDocument/2006/relationships/image" Target="../media/image78.tmp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61.tmp"/><Relationship Id="rId20" Type="http://schemas.openxmlformats.org/officeDocument/2006/relationships/image" Target="../media/image65.tmp"/><Relationship Id="rId29" Type="http://schemas.openxmlformats.org/officeDocument/2006/relationships/image" Target="../media/image74.tmp"/><Relationship Id="rId1" Type="http://schemas.openxmlformats.org/officeDocument/2006/relationships/tags" Target="../tags/tag5.xml"/><Relationship Id="rId6" Type="http://schemas.openxmlformats.org/officeDocument/2006/relationships/image" Target="../media/image51.tmp"/><Relationship Id="rId11" Type="http://schemas.openxmlformats.org/officeDocument/2006/relationships/image" Target="../media/image56.tmp"/><Relationship Id="rId24" Type="http://schemas.openxmlformats.org/officeDocument/2006/relationships/image" Target="../media/image69.tmp"/><Relationship Id="rId32" Type="http://schemas.openxmlformats.org/officeDocument/2006/relationships/image" Target="../media/image77.tmp"/><Relationship Id="rId5" Type="http://schemas.openxmlformats.org/officeDocument/2006/relationships/image" Target="../media/image50.tmp"/><Relationship Id="rId15" Type="http://schemas.openxmlformats.org/officeDocument/2006/relationships/image" Target="../media/image60.tmp"/><Relationship Id="rId23" Type="http://schemas.openxmlformats.org/officeDocument/2006/relationships/image" Target="../media/image68.tmp"/><Relationship Id="rId28" Type="http://schemas.openxmlformats.org/officeDocument/2006/relationships/image" Target="../media/image73.tmp"/><Relationship Id="rId36" Type="http://schemas.openxmlformats.org/officeDocument/2006/relationships/image" Target="../media/image81.png"/><Relationship Id="rId10" Type="http://schemas.openxmlformats.org/officeDocument/2006/relationships/image" Target="../media/image55.tmp"/><Relationship Id="rId19" Type="http://schemas.openxmlformats.org/officeDocument/2006/relationships/image" Target="../media/image64.tmp"/><Relationship Id="rId31" Type="http://schemas.openxmlformats.org/officeDocument/2006/relationships/image" Target="../media/image76.tmp"/><Relationship Id="rId4" Type="http://schemas.openxmlformats.org/officeDocument/2006/relationships/image" Target="../media/image49.tmp"/><Relationship Id="rId9" Type="http://schemas.openxmlformats.org/officeDocument/2006/relationships/image" Target="../media/image54.tmp"/><Relationship Id="rId14" Type="http://schemas.openxmlformats.org/officeDocument/2006/relationships/image" Target="../media/image59.tmp"/><Relationship Id="rId22" Type="http://schemas.openxmlformats.org/officeDocument/2006/relationships/image" Target="../media/image67.tmp"/><Relationship Id="rId27" Type="http://schemas.openxmlformats.org/officeDocument/2006/relationships/image" Target="../media/image72.tmp"/><Relationship Id="rId30" Type="http://schemas.openxmlformats.org/officeDocument/2006/relationships/image" Target="../media/image75.tmp"/><Relationship Id="rId35" Type="http://schemas.openxmlformats.org/officeDocument/2006/relationships/image" Target="../media/image80.tmp"/><Relationship Id="rId8" Type="http://schemas.openxmlformats.org/officeDocument/2006/relationships/image" Target="../media/image53.tm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tmp"/><Relationship Id="rId3" Type="http://schemas.openxmlformats.org/officeDocument/2006/relationships/chart" Target="../charts/chart1.xml"/><Relationship Id="rId7" Type="http://schemas.openxmlformats.org/officeDocument/2006/relationships/image" Target="../media/image85.tmp"/><Relationship Id="rId2" Type="http://schemas.openxmlformats.org/officeDocument/2006/relationships/image" Target="../media/image82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4.tmp"/><Relationship Id="rId5" Type="http://schemas.openxmlformats.org/officeDocument/2006/relationships/image" Target="../media/image83.tmp"/><Relationship Id="rId4" Type="http://schemas.openxmlformats.org/officeDocument/2006/relationships/chart" Target="../charts/chart2.xml"/><Relationship Id="rId9" Type="http://schemas.openxmlformats.org/officeDocument/2006/relationships/image" Target="../media/image87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78214" y="1844824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latin typeface="Candara" panose="020E0502030303020204" pitchFamily="34" charset="0"/>
                <a:ea typeface="方正大标宋简体" pitchFamily="65" charset="-122"/>
              </a:rPr>
              <a:t>Quality of the Target Area for Metrics with Different Strengths of Nonlinearity in </a:t>
            </a:r>
            <a:endParaRPr lang="en-US" altLang="zh-CN" sz="2800" b="1" dirty="0" smtClean="0">
              <a:latin typeface="Candara" panose="020E0502030303020204" pitchFamily="34" charset="0"/>
              <a:ea typeface="方正大标宋简体" pitchFamily="65" charset="-122"/>
            </a:endParaRPr>
          </a:p>
          <a:p>
            <a:pPr algn="ctr"/>
            <a:r>
              <a:rPr lang="en-US" altLang="zh-CN" sz="2800" b="1" dirty="0" smtClean="0">
                <a:latin typeface="Candara" panose="020E0502030303020204" pitchFamily="34" charset="0"/>
                <a:ea typeface="方正大标宋简体" pitchFamily="65" charset="-122"/>
              </a:rPr>
              <a:t>a </a:t>
            </a:r>
            <a:r>
              <a:rPr lang="en-US" altLang="zh-CN" sz="2800" b="1" dirty="0">
                <a:latin typeface="Candara" panose="020E0502030303020204" pitchFamily="34" charset="0"/>
                <a:ea typeface="方正大标宋简体" pitchFamily="65" charset="-122"/>
              </a:rPr>
              <a:t>Mesoscale Convective System</a:t>
            </a:r>
            <a:endParaRPr lang="zh-CN" altLang="en-US" sz="2800" b="1" dirty="0" smtClean="0"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43808" y="4509120"/>
            <a:ext cx="3717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 dirty="0">
                <a:latin typeface="Candara" panose="020E0502030303020204" pitchFamily="34" charset="0"/>
                <a:ea typeface="方正大标宋简体" pitchFamily="65" charset="-122"/>
              </a:rPr>
              <a:t>Zhiyong Meng, Ling </a:t>
            </a:r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Huang</a:t>
            </a:r>
          </a:p>
          <a:p>
            <a:pPr algn="ctr"/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Peking University, China</a:t>
            </a:r>
          </a:p>
          <a:p>
            <a:pPr algn="ctr"/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2014. 08.13  PSU</a:t>
            </a:r>
            <a:endParaRPr lang="zh-CN" altLang="en-US" sz="2400" b="1" dirty="0" smtClean="0">
              <a:latin typeface="Candara" panose="020E0502030303020204" pitchFamily="34" charset="0"/>
              <a:ea typeface="方正大标宋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10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54"/>
    </mc:Choice>
    <mc:Fallback xmlns="">
      <p:transition spd="slow" advTm="1235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R index (Rain24)</a:t>
            </a:r>
            <a:endParaRPr lang="zh-CN" altLang="en-US" sz="3200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6A3A1993-A8CB-4AEB-A150-819CC32F76E4}" type="slidenum">
              <a:rPr lang="zh-CN" altLang="en-US" smtClean="0"/>
              <a:t>10</a:t>
            </a:fld>
            <a:endParaRPr lang="zh-CN" altLang="en-US" dirty="0"/>
          </a:p>
        </p:txBody>
      </p:sp>
      <p:pic>
        <p:nvPicPr>
          <p:cNvPr id="7" name="图片 6" descr="屏幕剪辑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60" y="619234"/>
            <a:ext cx="1159200" cy="115920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610323"/>
            <a:ext cx="1159200" cy="1159200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4" y="620388"/>
            <a:ext cx="1159200" cy="1159200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16" y="630907"/>
            <a:ext cx="1159200" cy="1159200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478" y="619234"/>
            <a:ext cx="1159200" cy="115920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4" y="630907"/>
            <a:ext cx="1159200" cy="1159200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392" y="630907"/>
            <a:ext cx="1159200" cy="1159200"/>
          </a:xfrm>
          <a:prstGeom prst="rect">
            <a:avLst/>
          </a:prstGeom>
        </p:spPr>
      </p:pic>
      <p:pic>
        <p:nvPicPr>
          <p:cNvPr id="14" name="图片 13" descr="屏幕剪辑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25" y="1828635"/>
            <a:ext cx="1159200" cy="1159200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50" y="1828635"/>
            <a:ext cx="1159200" cy="1159200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4" y="1822443"/>
            <a:ext cx="1159200" cy="1159200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65" y="1829437"/>
            <a:ext cx="1159200" cy="1159200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983" y="1829645"/>
            <a:ext cx="1159200" cy="1159200"/>
          </a:xfrm>
          <a:prstGeom prst="rect">
            <a:avLst/>
          </a:prstGeom>
        </p:spPr>
      </p:pic>
      <p:pic>
        <p:nvPicPr>
          <p:cNvPr id="19" name="图片 18" descr="屏幕剪辑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657" y="1830759"/>
            <a:ext cx="1159200" cy="1159200"/>
          </a:xfrm>
          <a:prstGeom prst="rect">
            <a:avLst/>
          </a:prstGeom>
        </p:spPr>
      </p:pic>
      <p:pic>
        <p:nvPicPr>
          <p:cNvPr id="20" name="图片 19" descr="屏幕剪辑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75" y="1828635"/>
            <a:ext cx="1159200" cy="1159200"/>
          </a:xfrm>
          <a:prstGeom prst="rect">
            <a:avLst/>
          </a:prstGeom>
        </p:spPr>
      </p:pic>
      <p:pic>
        <p:nvPicPr>
          <p:cNvPr id="21" name="图片 20" descr="屏幕剪辑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" y="3028693"/>
            <a:ext cx="1159200" cy="1159200"/>
          </a:xfrm>
          <a:prstGeom prst="rect">
            <a:avLst/>
          </a:prstGeom>
        </p:spPr>
      </p:pic>
      <p:pic>
        <p:nvPicPr>
          <p:cNvPr id="22" name="图片 21" descr="屏幕剪辑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50" y="3040614"/>
            <a:ext cx="1159200" cy="1159200"/>
          </a:xfrm>
          <a:prstGeom prst="rect">
            <a:avLst/>
          </a:prstGeom>
        </p:spPr>
      </p:pic>
      <p:pic>
        <p:nvPicPr>
          <p:cNvPr id="23" name="图片 22" descr="屏幕剪辑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24" y="3040614"/>
            <a:ext cx="1159200" cy="1159200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65" y="3039640"/>
            <a:ext cx="1159200" cy="1159200"/>
          </a:xfrm>
          <a:prstGeom prst="rect">
            <a:avLst/>
          </a:prstGeom>
        </p:spPr>
      </p:pic>
      <p:pic>
        <p:nvPicPr>
          <p:cNvPr id="25" name="图片 24" descr="屏幕剪辑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16" y="3039640"/>
            <a:ext cx="1159200" cy="1159200"/>
          </a:xfrm>
          <a:prstGeom prst="rect">
            <a:avLst/>
          </a:prstGeom>
        </p:spPr>
      </p:pic>
      <p:pic>
        <p:nvPicPr>
          <p:cNvPr id="26" name="图片 25" descr="屏幕剪辑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54" y="3039640"/>
            <a:ext cx="1159200" cy="1159200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75" y="3039640"/>
            <a:ext cx="1159200" cy="1159200"/>
          </a:xfrm>
          <a:prstGeom prst="rect">
            <a:avLst/>
          </a:prstGeom>
        </p:spPr>
      </p:pic>
      <p:pic>
        <p:nvPicPr>
          <p:cNvPr id="28" name="图片 27" descr="屏幕剪辑"/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" y="4233719"/>
            <a:ext cx="1159200" cy="1159200"/>
          </a:xfrm>
          <a:prstGeom prst="rect">
            <a:avLst/>
          </a:prstGeom>
        </p:spPr>
      </p:pic>
      <p:pic>
        <p:nvPicPr>
          <p:cNvPr id="29" name="图片 28" descr="屏幕剪辑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7" y="4233719"/>
            <a:ext cx="1159200" cy="1159200"/>
          </a:xfrm>
          <a:prstGeom prst="rect">
            <a:avLst/>
          </a:prstGeom>
        </p:spPr>
      </p:pic>
      <p:pic>
        <p:nvPicPr>
          <p:cNvPr id="30" name="图片 29" descr="屏幕剪辑"/>
          <p:cNvPicPr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7" y="4233719"/>
            <a:ext cx="1159200" cy="1159200"/>
          </a:xfrm>
          <a:prstGeom prst="rect">
            <a:avLst/>
          </a:prstGeom>
        </p:spPr>
      </p:pic>
      <p:pic>
        <p:nvPicPr>
          <p:cNvPr id="31" name="图片 30" descr="屏幕剪辑"/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42" y="4233719"/>
            <a:ext cx="1159200" cy="1159200"/>
          </a:xfrm>
          <a:prstGeom prst="rect">
            <a:avLst/>
          </a:prstGeom>
        </p:spPr>
      </p:pic>
      <p:pic>
        <p:nvPicPr>
          <p:cNvPr id="32" name="图片 31" descr="屏幕剪辑"/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16" y="4233719"/>
            <a:ext cx="1159200" cy="1159200"/>
          </a:xfrm>
          <a:prstGeom prst="rect">
            <a:avLst/>
          </a:prstGeom>
        </p:spPr>
      </p:pic>
      <p:pic>
        <p:nvPicPr>
          <p:cNvPr id="33" name="图片 32" descr="屏幕剪辑"/>
          <p:cNvPicPr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80" y="4233719"/>
            <a:ext cx="1159200" cy="1159200"/>
          </a:xfrm>
          <a:prstGeom prst="rect">
            <a:avLst/>
          </a:prstGeom>
        </p:spPr>
      </p:pic>
      <p:pic>
        <p:nvPicPr>
          <p:cNvPr id="34" name="图片 33" descr="屏幕剪辑"/>
          <p:cNvPicPr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75" y="4228223"/>
            <a:ext cx="1159200" cy="1159200"/>
          </a:xfrm>
          <a:prstGeom prst="rect">
            <a:avLst/>
          </a:prstGeom>
        </p:spPr>
      </p:pic>
      <p:pic>
        <p:nvPicPr>
          <p:cNvPr id="35" name="图片 34" descr="屏幕剪辑"/>
          <p:cNvPicPr>
            <a:picLocks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" y="5438152"/>
            <a:ext cx="1159200" cy="1159200"/>
          </a:xfrm>
          <a:prstGeom prst="rect">
            <a:avLst/>
          </a:prstGeom>
        </p:spPr>
      </p:pic>
      <p:pic>
        <p:nvPicPr>
          <p:cNvPr id="36" name="图片 35" descr="屏幕剪辑"/>
          <p:cNvPicPr>
            <a:picLocks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450" y="5426824"/>
            <a:ext cx="1159200" cy="1159200"/>
          </a:xfrm>
          <a:prstGeom prst="rect">
            <a:avLst/>
          </a:prstGeom>
        </p:spPr>
      </p:pic>
      <p:pic>
        <p:nvPicPr>
          <p:cNvPr id="37" name="图片 36" descr="屏幕剪辑"/>
          <p:cNvPicPr>
            <a:picLocks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617" y="5426824"/>
            <a:ext cx="1159200" cy="1159200"/>
          </a:xfrm>
          <a:prstGeom prst="rect">
            <a:avLst/>
          </a:prstGeom>
        </p:spPr>
      </p:pic>
      <p:pic>
        <p:nvPicPr>
          <p:cNvPr id="38" name="图片 37" descr="屏幕剪辑"/>
          <p:cNvPicPr>
            <a:picLocks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568" y="5426824"/>
            <a:ext cx="1159200" cy="1159200"/>
          </a:xfrm>
          <a:prstGeom prst="rect">
            <a:avLst/>
          </a:prstGeom>
        </p:spPr>
      </p:pic>
      <p:pic>
        <p:nvPicPr>
          <p:cNvPr id="39" name="图片 38" descr="屏幕剪辑"/>
          <p:cNvPicPr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16" y="5426824"/>
            <a:ext cx="1159200" cy="1159200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257588" y="53346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M</a:t>
            </a:r>
            <a:r>
              <a:rPr lang="en-US" altLang="zh-CN" sz="1400" b="1" dirty="0" smtClean="0"/>
              <a:t>1</a:t>
            </a:r>
            <a:endParaRPr lang="zh-CN" altLang="en-US" sz="1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1472332" y="5249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</a:t>
            </a:r>
            <a:endParaRPr lang="zh-CN" altLang="en-US" sz="1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2687076" y="54412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</a:t>
            </a:r>
            <a:endParaRPr lang="zh-CN" altLang="en-US" sz="1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3894334" y="544289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M4</a:t>
            </a:r>
            <a:endParaRPr lang="zh-CN" altLang="en-US" sz="1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5109078" y="53574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M5</a:t>
            </a:r>
            <a:endParaRPr lang="zh-CN" altLang="en-US" sz="1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6323822" y="55494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M6</a:t>
            </a:r>
            <a:endParaRPr lang="zh-CN" altLang="en-US" sz="14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7571622" y="53787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M7</a:t>
            </a:r>
            <a:endParaRPr lang="zh-CN" altLang="en-US" sz="14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251520" y="1743366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</a:t>
            </a:r>
            <a:r>
              <a:rPr lang="en-US" altLang="zh-CN" sz="1400" b="1" dirty="0"/>
              <a:t>8</a:t>
            </a:r>
            <a:endParaRPr lang="zh-CN" altLang="en-US" sz="14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1466264" y="173481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M9</a:t>
            </a:r>
            <a:endParaRPr lang="zh-CN" altLang="en-US" sz="14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2681008" y="17540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M10</a:t>
            </a:r>
            <a:endParaRPr lang="zh-CN" altLang="en-US" sz="1400" b="1" dirty="0"/>
          </a:p>
        </p:txBody>
      </p:sp>
      <p:sp>
        <p:nvSpPr>
          <p:cNvPr id="50" name="文本框 49"/>
          <p:cNvSpPr txBox="1"/>
          <p:nvPr/>
        </p:nvSpPr>
        <p:spPr>
          <a:xfrm>
            <a:off x="3888266" y="1754189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M11</a:t>
            </a:r>
            <a:endParaRPr lang="zh-CN" altLang="en-US" sz="14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5103010" y="174564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M12</a:t>
            </a:r>
            <a:endParaRPr lang="zh-CN" altLang="en-US" sz="14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6317754" y="17648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M15</a:t>
            </a:r>
            <a:endParaRPr lang="zh-CN" altLang="en-US" sz="1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7565554" y="17477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M18</a:t>
            </a:r>
            <a:endParaRPr lang="zh-CN" altLang="en-US" sz="14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251520" y="294492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M19</a:t>
            </a:r>
            <a:endParaRPr lang="zh-CN" altLang="en-US" sz="14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1466264" y="293637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M20</a:t>
            </a:r>
            <a:endParaRPr lang="zh-CN" altLang="en-US" sz="1400" b="1" dirty="0"/>
          </a:p>
        </p:txBody>
      </p:sp>
      <p:sp>
        <p:nvSpPr>
          <p:cNvPr id="56" name="文本框 55"/>
          <p:cNvSpPr txBox="1"/>
          <p:nvPr/>
        </p:nvSpPr>
        <p:spPr>
          <a:xfrm>
            <a:off x="2681008" y="295557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M21</a:t>
            </a:r>
            <a:endParaRPr lang="zh-CN" altLang="en-US" sz="1400" b="1" dirty="0"/>
          </a:p>
        </p:txBody>
      </p:sp>
      <p:sp>
        <p:nvSpPr>
          <p:cNvPr id="57" name="文本框 56"/>
          <p:cNvSpPr txBox="1"/>
          <p:nvPr/>
        </p:nvSpPr>
        <p:spPr>
          <a:xfrm>
            <a:off x="3888266" y="295574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M22</a:t>
            </a:r>
            <a:endParaRPr lang="zh-CN" altLang="en-US" sz="1400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5103010" y="294719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M23</a:t>
            </a:r>
            <a:endParaRPr lang="zh-CN" altLang="en-US" sz="1400" b="1" dirty="0"/>
          </a:p>
        </p:txBody>
      </p:sp>
      <p:sp>
        <p:nvSpPr>
          <p:cNvPr id="59" name="文本框 58"/>
          <p:cNvSpPr txBox="1"/>
          <p:nvPr/>
        </p:nvSpPr>
        <p:spPr>
          <a:xfrm>
            <a:off x="6317754" y="296640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M24</a:t>
            </a:r>
            <a:endParaRPr lang="zh-CN" altLang="en-US" sz="1400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7565554" y="294933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M25</a:t>
            </a:r>
            <a:endParaRPr lang="zh-CN" altLang="en-US" sz="1400" b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251520" y="41468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M26</a:t>
            </a:r>
            <a:endParaRPr lang="zh-CN" altLang="en-US" sz="14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1466264" y="413827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M27</a:t>
            </a:r>
            <a:endParaRPr lang="zh-CN" altLang="en-US" sz="1400" b="1" dirty="0"/>
          </a:p>
        </p:txBody>
      </p:sp>
      <p:sp>
        <p:nvSpPr>
          <p:cNvPr id="63" name="文本框 62"/>
          <p:cNvSpPr txBox="1"/>
          <p:nvPr/>
        </p:nvSpPr>
        <p:spPr>
          <a:xfrm>
            <a:off x="2681008" y="415748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M28</a:t>
            </a:r>
            <a:endParaRPr lang="zh-CN" altLang="en-US" sz="140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3888266" y="415764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M29</a:t>
            </a:r>
            <a:endParaRPr lang="zh-CN" altLang="en-US" sz="1400" b="1" dirty="0"/>
          </a:p>
        </p:txBody>
      </p:sp>
      <p:sp>
        <p:nvSpPr>
          <p:cNvPr id="65" name="文本框 64"/>
          <p:cNvSpPr txBox="1"/>
          <p:nvPr/>
        </p:nvSpPr>
        <p:spPr>
          <a:xfrm>
            <a:off x="5103010" y="414909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M30</a:t>
            </a:r>
            <a:endParaRPr lang="zh-CN" altLang="en-US" sz="1400" b="1" dirty="0"/>
          </a:p>
        </p:txBody>
      </p:sp>
      <p:sp>
        <p:nvSpPr>
          <p:cNvPr id="66" name="文本框 65"/>
          <p:cNvSpPr txBox="1"/>
          <p:nvPr/>
        </p:nvSpPr>
        <p:spPr>
          <a:xfrm>
            <a:off x="6317754" y="416830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M31</a:t>
            </a:r>
            <a:endParaRPr lang="zh-CN" altLang="en-US" sz="1400" b="1" dirty="0"/>
          </a:p>
        </p:txBody>
      </p:sp>
      <p:sp>
        <p:nvSpPr>
          <p:cNvPr id="67" name="文本框 66"/>
          <p:cNvSpPr txBox="1"/>
          <p:nvPr/>
        </p:nvSpPr>
        <p:spPr>
          <a:xfrm>
            <a:off x="7565554" y="415123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M32</a:t>
            </a:r>
            <a:endParaRPr lang="zh-CN" altLang="en-US" sz="1400" b="1" dirty="0"/>
          </a:p>
        </p:txBody>
      </p:sp>
      <p:sp>
        <p:nvSpPr>
          <p:cNvPr id="68" name="文本框 67"/>
          <p:cNvSpPr txBox="1"/>
          <p:nvPr/>
        </p:nvSpPr>
        <p:spPr>
          <a:xfrm>
            <a:off x="263877" y="534376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M33</a:t>
            </a:r>
            <a:endParaRPr lang="zh-CN" altLang="en-US" sz="1400" b="1" dirty="0"/>
          </a:p>
        </p:txBody>
      </p:sp>
      <p:sp>
        <p:nvSpPr>
          <p:cNvPr id="69" name="文本框 68"/>
          <p:cNvSpPr txBox="1"/>
          <p:nvPr/>
        </p:nvSpPr>
        <p:spPr>
          <a:xfrm>
            <a:off x="1478621" y="533521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M34</a:t>
            </a:r>
            <a:endParaRPr lang="zh-CN" altLang="en-US" sz="1400" b="1" dirty="0"/>
          </a:p>
        </p:txBody>
      </p:sp>
      <p:sp>
        <p:nvSpPr>
          <p:cNvPr id="70" name="文本框 69"/>
          <p:cNvSpPr txBox="1"/>
          <p:nvPr/>
        </p:nvSpPr>
        <p:spPr>
          <a:xfrm>
            <a:off x="2693365" y="535442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M35</a:t>
            </a:r>
            <a:endParaRPr lang="zh-CN" altLang="en-US" sz="1400" b="1" dirty="0"/>
          </a:p>
        </p:txBody>
      </p:sp>
      <p:sp>
        <p:nvSpPr>
          <p:cNvPr id="71" name="文本框 70"/>
          <p:cNvSpPr txBox="1"/>
          <p:nvPr/>
        </p:nvSpPr>
        <p:spPr>
          <a:xfrm>
            <a:off x="3900623" y="535458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M38</a:t>
            </a:r>
            <a:endParaRPr lang="zh-CN" altLang="en-US" sz="1400" b="1" dirty="0"/>
          </a:p>
        </p:txBody>
      </p:sp>
      <p:sp>
        <p:nvSpPr>
          <p:cNvPr id="72" name="文本框 71"/>
          <p:cNvSpPr txBox="1"/>
          <p:nvPr/>
        </p:nvSpPr>
        <p:spPr>
          <a:xfrm>
            <a:off x="5115367" y="534604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M39</a:t>
            </a:r>
            <a:endParaRPr lang="zh-CN" altLang="en-US" sz="1400" b="1" dirty="0"/>
          </a:p>
        </p:txBody>
      </p:sp>
      <p:sp>
        <p:nvSpPr>
          <p:cNvPr id="73" name="矩形 72"/>
          <p:cNvSpPr/>
          <p:nvPr/>
        </p:nvSpPr>
        <p:spPr>
          <a:xfrm>
            <a:off x="2753124" y="610323"/>
            <a:ext cx="1159200" cy="1154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矩形 73"/>
          <p:cNvSpPr/>
          <p:nvPr/>
        </p:nvSpPr>
        <p:spPr>
          <a:xfrm>
            <a:off x="1527508" y="4201036"/>
            <a:ext cx="1159200" cy="1154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3138453" y="2118834"/>
            <a:ext cx="3503377" cy="2804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1" name="图片 80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177" y="5770886"/>
            <a:ext cx="2199806" cy="472686"/>
          </a:xfrm>
          <a:prstGeom prst="rect">
            <a:avLst/>
          </a:prstGeom>
        </p:spPr>
      </p:pic>
      <p:grpSp>
        <p:nvGrpSpPr>
          <p:cNvPr id="91" name="组合 90"/>
          <p:cNvGrpSpPr/>
          <p:nvPr/>
        </p:nvGrpSpPr>
        <p:grpSpPr>
          <a:xfrm>
            <a:off x="333349" y="1806706"/>
            <a:ext cx="6582378" cy="2349543"/>
            <a:chOff x="333349" y="1842918"/>
            <a:chExt cx="6582378" cy="2349543"/>
          </a:xfrm>
        </p:grpSpPr>
        <p:pic>
          <p:nvPicPr>
            <p:cNvPr id="88" name="图片 87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349" y="1842918"/>
              <a:ext cx="6582378" cy="2349543"/>
            </a:xfrm>
            <a:prstGeom prst="rect">
              <a:avLst/>
            </a:prstGeom>
          </p:spPr>
        </p:pic>
        <p:sp>
          <p:nvSpPr>
            <p:cNvPr id="89" name="文本框 88"/>
            <p:cNvSpPr txBox="1"/>
            <p:nvPr/>
          </p:nvSpPr>
          <p:spPr>
            <a:xfrm>
              <a:off x="354509" y="2258466"/>
              <a:ext cx="245260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 smtClean="0">
                  <a:latin typeface="+mj-lt"/>
                  <a:ea typeface="方正大标宋简体" pitchFamily="65" charset="-122"/>
                </a:rPr>
                <a:t>M3</a:t>
              </a:r>
              <a:endParaRPr lang="zh-CN" altLang="en-US" sz="1400" dirty="0" smtClean="0">
                <a:latin typeface="+mj-lt"/>
                <a:ea typeface="方正大标宋简体" pitchFamily="65" charset="-122"/>
              </a:endParaRPr>
            </a:p>
          </p:txBody>
        </p:sp>
        <p:sp>
          <p:nvSpPr>
            <p:cNvPr id="90" name="文本框 89"/>
            <p:cNvSpPr txBox="1"/>
            <p:nvPr/>
          </p:nvSpPr>
          <p:spPr>
            <a:xfrm>
              <a:off x="349463" y="3230390"/>
              <a:ext cx="336631" cy="3231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400" dirty="0" smtClean="0">
                  <a:latin typeface="+mj-lt"/>
                  <a:ea typeface="方正大标宋简体" pitchFamily="65" charset="-122"/>
                </a:rPr>
                <a:t>M27</a:t>
              </a:r>
              <a:endParaRPr lang="zh-CN" altLang="en-US" sz="1400" dirty="0" smtClean="0">
                <a:latin typeface="+mj-lt"/>
                <a:ea typeface="方正大标宋简体" pitchFamily="65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0488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"/>
    </mc:Choice>
    <mc:Fallback xmlns="">
      <p:transition spd="slow" advTm="2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图片 75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91" y="4259687"/>
            <a:ext cx="1159200" cy="1159200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>
                <a:latin typeface="Rockwell" panose="02060603020205020403" pitchFamily="18" charset="0"/>
              </a:rPr>
              <a:t>F index (total energy)</a:t>
            </a:r>
            <a:endParaRPr lang="zh-CN" altLang="en-US" dirty="0">
              <a:latin typeface="Rockwell" panose="02060603020205020403" pitchFamily="18" charset="0"/>
            </a:endParaRPr>
          </a:p>
        </p:txBody>
      </p:sp>
      <p:sp>
        <p:nvSpPr>
          <p:cNvPr id="75" name="文本占位符 7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D5CC71B6-4F40-4CB9-85D4-5E9FC333883D}" type="slidenum">
              <a:rPr lang="zh-CN" altLang="en-US" smtClean="0"/>
              <a:t>11</a:t>
            </a:fld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0" y="5461639"/>
            <a:ext cx="1159200" cy="1159200"/>
          </a:xfrm>
          <a:prstGeom prst="rect">
            <a:avLst/>
          </a:prstGeom>
        </p:spPr>
      </p:pic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83" y="5461639"/>
            <a:ext cx="1159200" cy="1159200"/>
          </a:xfrm>
          <a:prstGeom prst="rect">
            <a:avLst/>
          </a:prstGeom>
        </p:spPr>
      </p:pic>
      <p:pic>
        <p:nvPicPr>
          <p:cNvPr id="6" name="图片 5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626" y="5466402"/>
            <a:ext cx="1159200" cy="1159200"/>
          </a:xfrm>
          <a:prstGeom prst="rect">
            <a:avLst/>
          </a:prstGeom>
        </p:spPr>
      </p:pic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65" y="5458803"/>
            <a:ext cx="1159200" cy="1159200"/>
          </a:xfrm>
          <a:prstGeom prst="rect">
            <a:avLst/>
          </a:prstGeom>
        </p:spPr>
      </p:pic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91" y="5458803"/>
            <a:ext cx="1159200" cy="1159200"/>
          </a:xfrm>
          <a:prstGeom prst="rect">
            <a:avLst/>
          </a:prstGeom>
        </p:spPr>
      </p:pic>
      <p:pic>
        <p:nvPicPr>
          <p:cNvPr id="9" name="图片 8" descr="屏幕剪辑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578" y="4259687"/>
            <a:ext cx="1159200" cy="1159200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49" y="4264490"/>
            <a:ext cx="1159200" cy="1159200"/>
          </a:xfrm>
          <a:prstGeom prst="rect">
            <a:avLst/>
          </a:prstGeom>
        </p:spPr>
      </p:pic>
      <p:pic>
        <p:nvPicPr>
          <p:cNvPr id="11" name="图片 10" descr="屏幕剪辑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48" y="4255186"/>
            <a:ext cx="1159200" cy="115920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6" y="4255186"/>
            <a:ext cx="1159200" cy="1159200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619" y="4264490"/>
            <a:ext cx="1159200" cy="1159200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847" y="4269253"/>
            <a:ext cx="1159200" cy="1159200"/>
          </a:xfrm>
          <a:prstGeom prst="rect">
            <a:avLst/>
          </a:prstGeom>
        </p:spPr>
      </p:pic>
      <p:pic>
        <p:nvPicPr>
          <p:cNvPr id="16" name="图片 15" descr="屏幕剪辑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61" y="3065191"/>
            <a:ext cx="1159200" cy="1159200"/>
          </a:xfrm>
          <a:prstGeom prst="rect">
            <a:avLst/>
          </a:prstGeom>
        </p:spPr>
      </p:pic>
      <p:pic>
        <p:nvPicPr>
          <p:cNvPr id="17" name="图片 16" descr="屏幕剪辑"/>
          <p:cNvPicPr>
            <a:picLocks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48" y="3064384"/>
            <a:ext cx="1159200" cy="1159200"/>
          </a:xfrm>
          <a:prstGeom prst="rect">
            <a:avLst/>
          </a:prstGeom>
        </p:spPr>
      </p:pic>
      <p:pic>
        <p:nvPicPr>
          <p:cNvPr id="18" name="图片 17" descr="屏幕剪辑"/>
          <p:cNvPicPr>
            <a:picLocks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30" y="3059386"/>
            <a:ext cx="1159200" cy="1159200"/>
          </a:xfrm>
          <a:prstGeom prst="rect">
            <a:avLst/>
          </a:prstGeom>
        </p:spPr>
      </p:pic>
      <p:pic>
        <p:nvPicPr>
          <p:cNvPr id="19" name="图片 18" descr="屏幕剪辑"/>
          <p:cNvPicPr>
            <a:picLocks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386" y="3059386"/>
            <a:ext cx="1159200" cy="1159200"/>
          </a:xfrm>
          <a:prstGeom prst="rect">
            <a:avLst/>
          </a:prstGeom>
        </p:spPr>
      </p:pic>
      <p:pic>
        <p:nvPicPr>
          <p:cNvPr id="20" name="图片 19" descr="屏幕剪辑"/>
          <p:cNvPicPr>
            <a:picLocks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991" y="3063295"/>
            <a:ext cx="1159200" cy="1159200"/>
          </a:xfrm>
          <a:prstGeom prst="rect">
            <a:avLst/>
          </a:prstGeom>
        </p:spPr>
      </p:pic>
      <p:pic>
        <p:nvPicPr>
          <p:cNvPr id="21" name="图片 20" descr="屏幕剪辑"/>
          <p:cNvPicPr>
            <a:picLocks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755" y="3064384"/>
            <a:ext cx="1159200" cy="1159200"/>
          </a:xfrm>
          <a:prstGeom prst="rect">
            <a:avLst/>
          </a:prstGeom>
        </p:spPr>
      </p:pic>
      <p:pic>
        <p:nvPicPr>
          <p:cNvPr id="22" name="图片 21" descr="屏幕剪辑"/>
          <p:cNvPicPr>
            <a:picLocks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219" y="3059386"/>
            <a:ext cx="1159200" cy="1159200"/>
          </a:xfrm>
          <a:prstGeom prst="rect">
            <a:avLst/>
          </a:prstGeom>
        </p:spPr>
      </p:pic>
      <p:pic>
        <p:nvPicPr>
          <p:cNvPr id="23" name="图片 22" descr="屏幕剪辑"/>
          <p:cNvPicPr>
            <a:picLocks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8" y="1848991"/>
            <a:ext cx="1159200" cy="1159200"/>
          </a:xfrm>
          <a:prstGeom prst="rect">
            <a:avLst/>
          </a:prstGeom>
        </p:spPr>
      </p:pic>
      <p:pic>
        <p:nvPicPr>
          <p:cNvPr id="24" name="图片 23" descr="屏幕剪辑"/>
          <p:cNvPicPr>
            <a:picLocks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731" y="1848991"/>
            <a:ext cx="1159200" cy="1159200"/>
          </a:xfrm>
          <a:prstGeom prst="rect">
            <a:avLst/>
          </a:prstGeom>
        </p:spPr>
      </p:pic>
      <p:pic>
        <p:nvPicPr>
          <p:cNvPr id="25" name="图片 24" descr="屏幕剪辑"/>
          <p:cNvPicPr>
            <a:picLocks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986" y="1844123"/>
            <a:ext cx="1159200" cy="1159200"/>
          </a:xfrm>
          <a:prstGeom prst="rect">
            <a:avLst/>
          </a:prstGeom>
        </p:spPr>
      </p:pic>
      <p:pic>
        <p:nvPicPr>
          <p:cNvPr id="26" name="图片 25" descr="屏幕剪辑"/>
          <p:cNvPicPr>
            <a:picLocks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665" y="1848991"/>
            <a:ext cx="1159200" cy="1159200"/>
          </a:xfrm>
          <a:prstGeom prst="rect">
            <a:avLst/>
          </a:prstGeom>
        </p:spPr>
      </p:pic>
      <p:pic>
        <p:nvPicPr>
          <p:cNvPr id="27" name="图片 26" descr="屏幕剪辑"/>
          <p:cNvPicPr>
            <a:picLocks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116" y="1854035"/>
            <a:ext cx="1159200" cy="1159200"/>
          </a:xfrm>
          <a:prstGeom prst="rect">
            <a:avLst/>
          </a:prstGeom>
        </p:spPr>
      </p:pic>
      <p:pic>
        <p:nvPicPr>
          <p:cNvPr id="28" name="图片 27" descr="屏幕剪辑"/>
          <p:cNvPicPr>
            <a:picLocks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19" y="1848991"/>
            <a:ext cx="1159200" cy="1159200"/>
          </a:xfrm>
          <a:prstGeom prst="rect">
            <a:avLst/>
          </a:prstGeom>
        </p:spPr>
      </p:pic>
      <p:pic>
        <p:nvPicPr>
          <p:cNvPr id="29" name="图片 28" descr="屏幕剪辑"/>
          <p:cNvPicPr>
            <a:picLocks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75" y="1854035"/>
            <a:ext cx="1159200" cy="1159200"/>
          </a:xfrm>
          <a:prstGeom prst="rect">
            <a:avLst/>
          </a:prstGeom>
        </p:spPr>
      </p:pic>
      <p:pic>
        <p:nvPicPr>
          <p:cNvPr id="30" name="图片 29" descr="屏幕剪辑"/>
          <p:cNvPicPr preferRelativeResize="0">
            <a:picLocks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27" y="653281"/>
            <a:ext cx="1159200" cy="1159200"/>
          </a:xfrm>
          <a:prstGeom prst="rect">
            <a:avLst/>
          </a:prstGeom>
        </p:spPr>
      </p:pic>
      <p:pic>
        <p:nvPicPr>
          <p:cNvPr id="31" name="图片 30" descr="屏幕剪辑"/>
          <p:cNvPicPr preferRelativeResize="0">
            <a:picLocks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83" y="648389"/>
            <a:ext cx="1159200" cy="1159200"/>
          </a:xfrm>
          <a:prstGeom prst="rect">
            <a:avLst/>
          </a:prstGeom>
        </p:spPr>
      </p:pic>
      <p:pic>
        <p:nvPicPr>
          <p:cNvPr id="32" name="图片 31" descr="屏幕剪辑"/>
          <p:cNvPicPr preferRelativeResize="0">
            <a:picLocks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357" y="646002"/>
            <a:ext cx="1159200" cy="1159200"/>
          </a:xfrm>
          <a:prstGeom prst="rect">
            <a:avLst/>
          </a:prstGeom>
        </p:spPr>
      </p:pic>
      <p:pic>
        <p:nvPicPr>
          <p:cNvPr id="33" name="图片 32" descr="屏幕剪辑"/>
          <p:cNvPicPr preferRelativeResize="0">
            <a:picLocks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650" y="647384"/>
            <a:ext cx="1159200" cy="1159200"/>
          </a:xfrm>
          <a:prstGeom prst="rect">
            <a:avLst/>
          </a:prstGeom>
        </p:spPr>
      </p:pic>
      <p:pic>
        <p:nvPicPr>
          <p:cNvPr id="34" name="图片 33" descr="屏幕剪辑"/>
          <p:cNvPicPr preferRelativeResize="0">
            <a:picLocks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958" y="653153"/>
            <a:ext cx="1159200" cy="1159200"/>
          </a:xfrm>
          <a:prstGeom prst="rect">
            <a:avLst/>
          </a:prstGeom>
        </p:spPr>
      </p:pic>
      <p:pic>
        <p:nvPicPr>
          <p:cNvPr id="35" name="图片 34" descr="屏幕剪辑"/>
          <p:cNvPicPr preferRelativeResize="0">
            <a:picLocks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880" y="653153"/>
            <a:ext cx="1159200" cy="1159200"/>
          </a:xfrm>
          <a:prstGeom prst="rect">
            <a:avLst/>
          </a:prstGeom>
        </p:spPr>
      </p:pic>
      <p:pic>
        <p:nvPicPr>
          <p:cNvPr id="36" name="图片 35" descr="屏幕剪辑"/>
          <p:cNvPicPr preferRelativeResize="0">
            <a:picLocks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8" y="646002"/>
            <a:ext cx="1159200" cy="1159200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257588" y="5572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/>
              <a:t>M</a:t>
            </a:r>
            <a:r>
              <a:rPr lang="en-US" altLang="zh-CN" sz="1400" b="1" dirty="0" smtClean="0"/>
              <a:t>1</a:t>
            </a:r>
            <a:endParaRPr lang="zh-CN" altLang="en-US" sz="1400" b="1" dirty="0"/>
          </a:p>
        </p:txBody>
      </p:sp>
      <p:sp>
        <p:nvSpPr>
          <p:cNvPr id="38" name="文本框 37"/>
          <p:cNvSpPr txBox="1"/>
          <p:nvPr/>
        </p:nvSpPr>
        <p:spPr>
          <a:xfrm>
            <a:off x="1472332" y="54868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</a:t>
            </a:r>
            <a:endParaRPr lang="zh-CN" altLang="en-US" sz="1400" b="1" dirty="0"/>
          </a:p>
        </p:txBody>
      </p:sp>
      <p:sp>
        <p:nvSpPr>
          <p:cNvPr id="39" name="文本框 38"/>
          <p:cNvSpPr txBox="1"/>
          <p:nvPr/>
        </p:nvSpPr>
        <p:spPr>
          <a:xfrm>
            <a:off x="2687076" y="567885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</a:t>
            </a:r>
            <a:endParaRPr lang="zh-CN" altLang="en-US" sz="1400" b="1" dirty="0"/>
          </a:p>
        </p:txBody>
      </p:sp>
      <p:sp>
        <p:nvSpPr>
          <p:cNvPr id="40" name="文本框 39"/>
          <p:cNvSpPr txBox="1"/>
          <p:nvPr/>
        </p:nvSpPr>
        <p:spPr>
          <a:xfrm>
            <a:off x="3894334" y="568051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M4</a:t>
            </a:r>
            <a:endParaRPr lang="zh-CN" altLang="en-US" sz="1400" b="1" dirty="0"/>
          </a:p>
        </p:txBody>
      </p:sp>
      <p:sp>
        <p:nvSpPr>
          <p:cNvPr id="41" name="文本框 40"/>
          <p:cNvSpPr txBox="1"/>
          <p:nvPr/>
        </p:nvSpPr>
        <p:spPr>
          <a:xfrm>
            <a:off x="5109078" y="559503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M5</a:t>
            </a:r>
            <a:endParaRPr lang="zh-CN" altLang="en-US" sz="1400" b="1" dirty="0"/>
          </a:p>
        </p:txBody>
      </p:sp>
      <p:sp>
        <p:nvSpPr>
          <p:cNvPr id="42" name="文本框 41"/>
          <p:cNvSpPr txBox="1"/>
          <p:nvPr/>
        </p:nvSpPr>
        <p:spPr>
          <a:xfrm>
            <a:off x="6323822" y="57870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M6</a:t>
            </a:r>
            <a:endParaRPr lang="zh-CN" altLang="en-US" sz="1400" b="1" dirty="0"/>
          </a:p>
        </p:txBody>
      </p:sp>
      <p:sp>
        <p:nvSpPr>
          <p:cNvPr id="43" name="文本框 42"/>
          <p:cNvSpPr txBox="1"/>
          <p:nvPr/>
        </p:nvSpPr>
        <p:spPr>
          <a:xfrm>
            <a:off x="7571622" y="561637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M7</a:t>
            </a:r>
            <a:endParaRPr lang="zh-CN" altLang="en-US" sz="1400" b="1" dirty="0"/>
          </a:p>
        </p:txBody>
      </p:sp>
      <p:sp>
        <p:nvSpPr>
          <p:cNvPr id="44" name="文本框 43"/>
          <p:cNvSpPr txBox="1"/>
          <p:nvPr/>
        </p:nvSpPr>
        <p:spPr>
          <a:xfrm>
            <a:off x="251520" y="1767128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</a:t>
            </a:r>
            <a:r>
              <a:rPr lang="en-US" altLang="zh-CN" sz="1400" b="1" dirty="0"/>
              <a:t>8</a:t>
            </a:r>
            <a:endParaRPr lang="zh-CN" altLang="en-US" sz="1400" b="1" dirty="0"/>
          </a:p>
        </p:txBody>
      </p:sp>
      <p:sp>
        <p:nvSpPr>
          <p:cNvPr id="45" name="文本框 44"/>
          <p:cNvSpPr txBox="1"/>
          <p:nvPr/>
        </p:nvSpPr>
        <p:spPr>
          <a:xfrm>
            <a:off x="1466264" y="1758580"/>
            <a:ext cx="4331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M9</a:t>
            </a:r>
            <a:endParaRPr lang="zh-CN" altLang="en-US" sz="1400" b="1" dirty="0"/>
          </a:p>
        </p:txBody>
      </p:sp>
      <p:sp>
        <p:nvSpPr>
          <p:cNvPr id="46" name="文本框 45"/>
          <p:cNvSpPr txBox="1"/>
          <p:nvPr/>
        </p:nvSpPr>
        <p:spPr>
          <a:xfrm>
            <a:off x="2681008" y="177778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M10</a:t>
            </a:r>
            <a:endParaRPr lang="zh-CN" altLang="en-US" sz="1400" b="1" dirty="0"/>
          </a:p>
        </p:txBody>
      </p:sp>
      <p:sp>
        <p:nvSpPr>
          <p:cNvPr id="47" name="文本框 46"/>
          <p:cNvSpPr txBox="1"/>
          <p:nvPr/>
        </p:nvSpPr>
        <p:spPr>
          <a:xfrm>
            <a:off x="3888266" y="1777951"/>
            <a:ext cx="522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M11</a:t>
            </a:r>
            <a:endParaRPr lang="zh-CN" altLang="en-US" sz="1400" b="1" dirty="0"/>
          </a:p>
        </p:txBody>
      </p:sp>
      <p:sp>
        <p:nvSpPr>
          <p:cNvPr id="48" name="文本框 47"/>
          <p:cNvSpPr txBox="1"/>
          <p:nvPr/>
        </p:nvSpPr>
        <p:spPr>
          <a:xfrm>
            <a:off x="5103010" y="176940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M12</a:t>
            </a:r>
            <a:endParaRPr lang="zh-CN" altLang="en-US" sz="1400" b="1" dirty="0"/>
          </a:p>
        </p:txBody>
      </p:sp>
      <p:sp>
        <p:nvSpPr>
          <p:cNvPr id="49" name="文本框 48"/>
          <p:cNvSpPr txBox="1"/>
          <p:nvPr/>
        </p:nvSpPr>
        <p:spPr>
          <a:xfrm>
            <a:off x="6317754" y="178860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M15</a:t>
            </a:r>
            <a:endParaRPr lang="zh-CN" altLang="en-US" sz="1400" b="1" dirty="0"/>
          </a:p>
        </p:txBody>
      </p:sp>
      <p:sp>
        <p:nvSpPr>
          <p:cNvPr id="50" name="文本框 49"/>
          <p:cNvSpPr txBox="1"/>
          <p:nvPr/>
        </p:nvSpPr>
        <p:spPr>
          <a:xfrm>
            <a:off x="7565554" y="177153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M18</a:t>
            </a:r>
            <a:endParaRPr lang="zh-CN" altLang="en-US" sz="1400" b="1" dirty="0"/>
          </a:p>
        </p:txBody>
      </p:sp>
      <p:sp>
        <p:nvSpPr>
          <p:cNvPr id="51" name="文本框 50"/>
          <p:cNvSpPr txBox="1"/>
          <p:nvPr/>
        </p:nvSpPr>
        <p:spPr>
          <a:xfrm>
            <a:off x="251520" y="296868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M19</a:t>
            </a:r>
            <a:endParaRPr lang="zh-CN" altLang="en-US" sz="1400" b="1" dirty="0"/>
          </a:p>
        </p:txBody>
      </p:sp>
      <p:sp>
        <p:nvSpPr>
          <p:cNvPr id="52" name="文本框 51"/>
          <p:cNvSpPr txBox="1"/>
          <p:nvPr/>
        </p:nvSpPr>
        <p:spPr>
          <a:xfrm>
            <a:off x="1466264" y="2960136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M20</a:t>
            </a:r>
            <a:endParaRPr lang="zh-CN" altLang="en-US" sz="1400" b="1" dirty="0"/>
          </a:p>
        </p:txBody>
      </p:sp>
      <p:sp>
        <p:nvSpPr>
          <p:cNvPr id="53" name="文本框 52"/>
          <p:cNvSpPr txBox="1"/>
          <p:nvPr/>
        </p:nvSpPr>
        <p:spPr>
          <a:xfrm>
            <a:off x="2681008" y="297934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M21</a:t>
            </a:r>
            <a:endParaRPr lang="zh-CN" altLang="en-US" sz="1400" b="1" dirty="0"/>
          </a:p>
        </p:txBody>
      </p:sp>
      <p:sp>
        <p:nvSpPr>
          <p:cNvPr id="54" name="文本框 53"/>
          <p:cNvSpPr txBox="1"/>
          <p:nvPr/>
        </p:nvSpPr>
        <p:spPr>
          <a:xfrm>
            <a:off x="3888266" y="297950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M22</a:t>
            </a:r>
            <a:endParaRPr lang="zh-CN" altLang="en-US" sz="1400" b="1" dirty="0"/>
          </a:p>
        </p:txBody>
      </p:sp>
      <p:sp>
        <p:nvSpPr>
          <p:cNvPr id="55" name="文本框 54"/>
          <p:cNvSpPr txBox="1"/>
          <p:nvPr/>
        </p:nvSpPr>
        <p:spPr>
          <a:xfrm>
            <a:off x="5103010" y="2970959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M23</a:t>
            </a:r>
            <a:endParaRPr lang="zh-CN" altLang="en-US" sz="1400" b="1" dirty="0"/>
          </a:p>
        </p:txBody>
      </p:sp>
      <p:sp>
        <p:nvSpPr>
          <p:cNvPr id="56" name="文本框 55"/>
          <p:cNvSpPr txBox="1"/>
          <p:nvPr/>
        </p:nvSpPr>
        <p:spPr>
          <a:xfrm>
            <a:off x="6317754" y="299016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M24</a:t>
            </a:r>
            <a:endParaRPr lang="zh-CN" altLang="en-US" sz="1400" b="1" dirty="0"/>
          </a:p>
        </p:txBody>
      </p:sp>
      <p:sp>
        <p:nvSpPr>
          <p:cNvPr id="57" name="文本框 56"/>
          <p:cNvSpPr txBox="1"/>
          <p:nvPr/>
        </p:nvSpPr>
        <p:spPr>
          <a:xfrm>
            <a:off x="7565554" y="297309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M25</a:t>
            </a:r>
            <a:endParaRPr lang="zh-CN" altLang="en-US" sz="1400" b="1" dirty="0"/>
          </a:p>
        </p:txBody>
      </p:sp>
      <p:sp>
        <p:nvSpPr>
          <p:cNvPr id="58" name="文本框 57"/>
          <p:cNvSpPr txBox="1"/>
          <p:nvPr/>
        </p:nvSpPr>
        <p:spPr>
          <a:xfrm>
            <a:off x="251520" y="417058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M26</a:t>
            </a:r>
            <a:endParaRPr lang="zh-CN" altLang="en-US" sz="1400" b="1" dirty="0"/>
          </a:p>
        </p:txBody>
      </p:sp>
      <p:sp>
        <p:nvSpPr>
          <p:cNvPr id="59" name="文本框 58"/>
          <p:cNvSpPr txBox="1"/>
          <p:nvPr/>
        </p:nvSpPr>
        <p:spPr>
          <a:xfrm>
            <a:off x="1466264" y="416203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M27</a:t>
            </a:r>
            <a:endParaRPr lang="zh-CN" altLang="en-US" sz="1400" b="1" dirty="0"/>
          </a:p>
        </p:txBody>
      </p:sp>
      <p:sp>
        <p:nvSpPr>
          <p:cNvPr id="60" name="文本框 59"/>
          <p:cNvSpPr txBox="1"/>
          <p:nvPr/>
        </p:nvSpPr>
        <p:spPr>
          <a:xfrm>
            <a:off x="2681008" y="4181242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M28</a:t>
            </a:r>
            <a:endParaRPr lang="zh-CN" altLang="en-US" sz="1400" b="1" dirty="0"/>
          </a:p>
        </p:txBody>
      </p:sp>
      <p:sp>
        <p:nvSpPr>
          <p:cNvPr id="61" name="文本框 60"/>
          <p:cNvSpPr txBox="1"/>
          <p:nvPr/>
        </p:nvSpPr>
        <p:spPr>
          <a:xfrm>
            <a:off x="3888266" y="418140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M29</a:t>
            </a:r>
            <a:endParaRPr lang="zh-CN" altLang="en-US" sz="1400" b="1" dirty="0"/>
          </a:p>
        </p:txBody>
      </p:sp>
      <p:sp>
        <p:nvSpPr>
          <p:cNvPr id="62" name="文本框 61"/>
          <p:cNvSpPr txBox="1"/>
          <p:nvPr/>
        </p:nvSpPr>
        <p:spPr>
          <a:xfrm>
            <a:off x="5103010" y="417286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M30</a:t>
            </a:r>
            <a:endParaRPr lang="zh-CN" altLang="en-US" sz="1400" b="1" dirty="0"/>
          </a:p>
        </p:txBody>
      </p:sp>
      <p:sp>
        <p:nvSpPr>
          <p:cNvPr id="63" name="文本框 62"/>
          <p:cNvSpPr txBox="1"/>
          <p:nvPr/>
        </p:nvSpPr>
        <p:spPr>
          <a:xfrm>
            <a:off x="6317754" y="419206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M31</a:t>
            </a:r>
            <a:endParaRPr lang="zh-CN" altLang="en-US" sz="1400" b="1" dirty="0"/>
          </a:p>
        </p:txBody>
      </p:sp>
      <p:sp>
        <p:nvSpPr>
          <p:cNvPr id="64" name="文本框 63"/>
          <p:cNvSpPr txBox="1"/>
          <p:nvPr/>
        </p:nvSpPr>
        <p:spPr>
          <a:xfrm>
            <a:off x="7565554" y="417499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M32</a:t>
            </a:r>
            <a:endParaRPr lang="zh-CN" altLang="en-US" sz="1400" b="1" dirty="0"/>
          </a:p>
        </p:txBody>
      </p:sp>
      <p:sp>
        <p:nvSpPr>
          <p:cNvPr id="65" name="文本框 64"/>
          <p:cNvSpPr txBox="1"/>
          <p:nvPr/>
        </p:nvSpPr>
        <p:spPr>
          <a:xfrm>
            <a:off x="263877" y="5367528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M33</a:t>
            </a:r>
            <a:endParaRPr lang="zh-CN" altLang="en-US" sz="1400" b="1" dirty="0"/>
          </a:p>
        </p:txBody>
      </p:sp>
      <p:sp>
        <p:nvSpPr>
          <p:cNvPr id="66" name="文本框 65"/>
          <p:cNvSpPr txBox="1"/>
          <p:nvPr/>
        </p:nvSpPr>
        <p:spPr>
          <a:xfrm>
            <a:off x="1478621" y="5383044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M34</a:t>
            </a:r>
            <a:endParaRPr lang="zh-CN" altLang="en-US" sz="1400" b="1" dirty="0"/>
          </a:p>
        </p:txBody>
      </p:sp>
      <p:sp>
        <p:nvSpPr>
          <p:cNvPr id="67" name="文本框 66"/>
          <p:cNvSpPr txBox="1"/>
          <p:nvPr/>
        </p:nvSpPr>
        <p:spPr>
          <a:xfrm>
            <a:off x="2693365" y="5378185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M35</a:t>
            </a:r>
            <a:endParaRPr lang="zh-CN" altLang="en-US" sz="1400" b="1" dirty="0"/>
          </a:p>
        </p:txBody>
      </p:sp>
      <p:sp>
        <p:nvSpPr>
          <p:cNvPr id="68" name="文本框 67"/>
          <p:cNvSpPr txBox="1"/>
          <p:nvPr/>
        </p:nvSpPr>
        <p:spPr>
          <a:xfrm>
            <a:off x="3900623" y="5378351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M38</a:t>
            </a:r>
            <a:endParaRPr lang="zh-CN" altLang="en-US" sz="1400" b="1" dirty="0"/>
          </a:p>
        </p:txBody>
      </p:sp>
      <p:sp>
        <p:nvSpPr>
          <p:cNvPr id="69" name="文本框 68"/>
          <p:cNvSpPr txBox="1"/>
          <p:nvPr/>
        </p:nvSpPr>
        <p:spPr>
          <a:xfrm>
            <a:off x="5115367" y="5369803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/>
              <a:t>M39</a:t>
            </a:r>
            <a:endParaRPr lang="zh-CN" altLang="en-US" sz="1400" b="1" dirty="0"/>
          </a:p>
        </p:txBody>
      </p:sp>
      <p:pic>
        <p:nvPicPr>
          <p:cNvPr id="70" name="图片 6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577" y="5746294"/>
            <a:ext cx="2116089" cy="4546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82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4"/>
    </mc:Choice>
    <mc:Fallback xmlns="">
      <p:transition spd="slow" advTm="58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Verification</a:t>
            </a:r>
            <a:endParaRPr lang="zh-CN" altLang="en-US" sz="3200" b="1" dirty="0"/>
          </a:p>
        </p:txBody>
      </p:sp>
      <p:grpSp>
        <p:nvGrpSpPr>
          <p:cNvPr id="5" name="组合 4"/>
          <p:cNvGrpSpPr/>
          <p:nvPr/>
        </p:nvGrpSpPr>
        <p:grpSpPr>
          <a:xfrm>
            <a:off x="323528" y="3690964"/>
            <a:ext cx="1794978" cy="2090592"/>
            <a:chOff x="153711" y="1907741"/>
            <a:chExt cx="1586539" cy="166771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12" t="13747" r="70881" b="58813"/>
            <a:stretch/>
          </p:blipFill>
          <p:spPr>
            <a:xfrm>
              <a:off x="199188" y="2158776"/>
              <a:ext cx="1541062" cy="1416678"/>
            </a:xfrm>
            <a:prstGeom prst="rect">
              <a:avLst/>
            </a:prstGeom>
          </p:spPr>
        </p:pic>
        <p:sp>
          <p:nvSpPr>
            <p:cNvPr id="7" name="TextBox 9"/>
            <p:cNvSpPr txBox="1"/>
            <p:nvPr/>
          </p:nvSpPr>
          <p:spPr>
            <a:xfrm>
              <a:off x="153711" y="1907741"/>
              <a:ext cx="1400216" cy="294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Candara" panose="020E0502030303020204" pitchFamily="34" charset="0"/>
                </a:rPr>
                <a:t>rain24</a:t>
              </a:r>
              <a:endParaRPr lang="zh-CN" altLang="en-US" b="1" dirty="0">
                <a:latin typeface="Candara" panose="020E0502030303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23528" y="1087605"/>
            <a:ext cx="2160240" cy="2065134"/>
            <a:chOff x="137651" y="3650749"/>
            <a:chExt cx="1907064" cy="1650458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86" t="13573" r="38007" b="58987"/>
            <a:stretch/>
          </p:blipFill>
          <p:spPr>
            <a:xfrm>
              <a:off x="169573" y="3884529"/>
              <a:ext cx="1541062" cy="1416678"/>
            </a:xfrm>
            <a:prstGeom prst="rect">
              <a:avLst/>
            </a:prstGeom>
          </p:spPr>
        </p:pic>
        <p:sp>
          <p:nvSpPr>
            <p:cNvPr id="10" name="TextBox 14"/>
            <p:cNvSpPr txBox="1"/>
            <p:nvPr/>
          </p:nvSpPr>
          <p:spPr>
            <a:xfrm>
              <a:off x="137651" y="3650749"/>
              <a:ext cx="1907064" cy="295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latin typeface="Candara" panose="020E0502030303020204" pitchFamily="34" charset="0"/>
                </a:rPr>
                <a:t>Total energy</a:t>
              </a:r>
              <a:endParaRPr lang="zh-CN" altLang="en-US" b="1" dirty="0"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22" name="图表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2457388"/>
              </p:ext>
            </p:extLst>
          </p:nvPr>
        </p:nvGraphicFramePr>
        <p:xfrm>
          <a:off x="2277754" y="3693557"/>
          <a:ext cx="4572000" cy="2327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图表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4268065"/>
              </p:ext>
            </p:extLst>
          </p:nvPr>
        </p:nvGraphicFramePr>
        <p:xfrm>
          <a:off x="2305975" y="74341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文本框 23"/>
          <p:cNvSpPr txBox="1"/>
          <p:nvPr/>
        </p:nvSpPr>
        <p:spPr>
          <a:xfrm>
            <a:off x="4818709" y="1339564"/>
            <a:ext cx="17540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Candara" panose="020E0502030303020204" pitchFamily="34" charset="0"/>
                <a:ea typeface="方正大标宋简体" pitchFamily="65" charset="-122"/>
              </a:rPr>
              <a:t>Forecast error</a:t>
            </a:r>
            <a:endParaRPr lang="zh-CN" altLang="en-US" sz="2000" b="1" dirty="0" smtClean="0"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887637" y="3622484"/>
            <a:ext cx="1616148" cy="506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b="1" dirty="0" smtClean="0">
                <a:latin typeface="Candara" panose="020E0502030303020204" pitchFamily="34" charset="0"/>
                <a:ea typeface="方正大标宋简体" pitchFamily="65" charset="-122"/>
              </a:rPr>
              <a:t>Forecast skill</a:t>
            </a:r>
            <a:endParaRPr lang="zh-CN" altLang="en-US" sz="2000" b="1" dirty="0" smtClean="0"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195736" y="2267090"/>
            <a:ext cx="6336704" cy="2016224"/>
            <a:chOff x="1547664" y="3976088"/>
            <a:chExt cx="6336704" cy="2016224"/>
          </a:xfrm>
        </p:grpSpPr>
        <p:sp>
          <p:nvSpPr>
            <p:cNvPr id="15" name="矩形 14"/>
            <p:cNvSpPr/>
            <p:nvPr/>
          </p:nvSpPr>
          <p:spPr>
            <a:xfrm>
              <a:off x="1547664" y="3976088"/>
              <a:ext cx="6336704" cy="20162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屏幕剪辑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8818" y="4350388"/>
              <a:ext cx="1224617" cy="1201303"/>
            </a:xfrm>
            <a:prstGeom prst="rect">
              <a:avLst/>
            </a:prstGeom>
          </p:spPr>
        </p:pic>
        <p:pic>
          <p:nvPicPr>
            <p:cNvPr id="17" name="图片 16" descr="屏幕剪辑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4589" y="4350388"/>
              <a:ext cx="1231907" cy="1201303"/>
            </a:xfrm>
            <a:prstGeom prst="rect">
              <a:avLst/>
            </a:prstGeom>
          </p:spPr>
        </p:pic>
        <p:pic>
          <p:nvPicPr>
            <p:cNvPr id="18" name="图片 17" descr="屏幕剪辑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661" y="4350388"/>
              <a:ext cx="1224617" cy="1188683"/>
            </a:xfrm>
            <a:prstGeom prst="rect">
              <a:avLst/>
            </a:prstGeom>
          </p:spPr>
        </p:pic>
        <p:pic>
          <p:nvPicPr>
            <p:cNvPr id="19" name="图片 18" descr="屏幕剪辑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995" y="4350388"/>
              <a:ext cx="1217328" cy="1194194"/>
            </a:xfrm>
            <a:prstGeom prst="rect">
              <a:avLst/>
            </a:prstGeom>
          </p:spPr>
        </p:pic>
        <p:pic>
          <p:nvPicPr>
            <p:cNvPr id="20" name="图片 19" descr="屏幕剪辑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7040" y="4350388"/>
              <a:ext cx="1217328" cy="1188683"/>
            </a:xfrm>
            <a:prstGeom prst="rect">
              <a:avLst/>
            </a:prstGeom>
          </p:spPr>
        </p:pic>
      </p:grpSp>
      <p:sp>
        <p:nvSpPr>
          <p:cNvPr id="11" name="文本占位符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E38C0F69-6A15-435D-A317-70F5CE665F1C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157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"/>
    </mc:Choice>
    <mc:Fallback xmlns="">
      <p:transition spd="slow" advTm="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  <p:bldGraphic spid="23" grpId="0">
        <p:bldAsOne/>
      </p:bldGraphic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Summary</a:t>
            </a:r>
            <a:endParaRPr lang="zh-CN" altLang="en-US" sz="3200" b="1" dirty="0"/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293194" y="700666"/>
            <a:ext cx="8607054" cy="5400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CN" sz="2400" b="1" dirty="0">
                <a:latin typeface="Candara" panose="020E0502030303020204" pitchFamily="34" charset="0"/>
              </a:rPr>
              <a:t>A a piecewise data assimilation targeting </a:t>
            </a:r>
            <a:r>
              <a:rPr lang="en-US" altLang="zh-CN" sz="2400" b="1" dirty="0">
                <a:latin typeface="Candara" panose="020E0502030303020204" pitchFamily="34" charset="0"/>
              </a:rPr>
              <a:t>o</a:t>
            </a:r>
            <a:r>
              <a:rPr lang="en-US" altLang="zh-CN" sz="2400" b="1" dirty="0">
                <a:latin typeface="Candara" panose="020E0502030303020204" pitchFamily="34" charset="0"/>
              </a:rPr>
              <a:t>bservation method </a:t>
            </a:r>
          </a:p>
          <a:p>
            <a:pPr>
              <a:spcAft>
                <a:spcPts val="600"/>
              </a:spcAft>
            </a:pPr>
            <a:r>
              <a:rPr lang="en-US" altLang="zh-CN" sz="2400" b="1" dirty="0">
                <a:latin typeface="Candara" panose="020E0502030303020204" pitchFamily="34" charset="0"/>
              </a:rPr>
              <a:t>Quality of the Target Area for Metrics with Different Strengths of Nonlinearity in a Mesoscale Convective System</a:t>
            </a:r>
          </a:p>
          <a:p>
            <a:pPr>
              <a:spcAft>
                <a:spcPts val="600"/>
              </a:spcAft>
              <a:buAutoNum type="arabicPeriod"/>
            </a:pPr>
            <a:endParaRPr lang="en-US" altLang="zh-CN" sz="2400" b="1" dirty="0">
              <a:latin typeface="Candara" panose="020E0502030303020204" pitchFamily="34" charset="0"/>
            </a:endParaRPr>
          </a:p>
          <a:p>
            <a:pPr marL="274638" indent="-274638">
              <a:spcAft>
                <a:spcPts val="600"/>
              </a:spcAft>
              <a:buNone/>
            </a:pPr>
            <a:r>
              <a:rPr lang="en-US" altLang="zh-CN" sz="2400" b="1" dirty="0">
                <a:latin typeface="Candara" panose="020E0502030303020204" pitchFamily="34" charset="0"/>
              </a:rPr>
              <a:t>1) Targeting observation should be calculated in a probabilistic </a:t>
            </a:r>
            <a:r>
              <a:rPr lang="en-US" altLang="zh-CN" sz="2400" b="1" dirty="0" smtClean="0">
                <a:latin typeface="Candara" panose="020E0502030303020204" pitchFamily="34" charset="0"/>
              </a:rPr>
              <a:t>perspective</a:t>
            </a:r>
            <a:endParaRPr lang="en-US" altLang="zh-CN" sz="2400" dirty="0" smtClean="0">
              <a:latin typeface="Candara" panose="020E0502030303020204" pitchFamily="34" charset="0"/>
            </a:endParaRPr>
          </a:p>
          <a:p>
            <a:pPr marL="457200" lvl="1" indent="-457200">
              <a:buNone/>
            </a:pPr>
            <a:r>
              <a:rPr lang="en-US" altLang="zh-CN" sz="2400" b="1" dirty="0" smtClean="0">
                <a:latin typeface="Candara" panose="020E0502030303020204" pitchFamily="34" charset="0"/>
              </a:rPr>
              <a:t>2) </a:t>
            </a:r>
            <a:r>
              <a:rPr lang="en-US" altLang="zh-CN" sz="2400" b="1" dirty="0">
                <a:latin typeface="Candara" panose="020E0502030303020204" pitchFamily="34" charset="0"/>
              </a:rPr>
              <a:t>Quality of the target observation for 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505960"/>
              </p:ext>
            </p:extLst>
          </p:nvPr>
        </p:nvGraphicFramePr>
        <p:xfrm>
          <a:off x="1500376" y="4123182"/>
          <a:ext cx="619269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0160"/>
                <a:gridCol w="1656184"/>
                <a:gridCol w="1872208"/>
                <a:gridCol w="1224138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effectiveness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distinctiveness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variability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Total energy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✓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Rain24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kern="1200" dirty="0" smtClean="0">
                          <a:effectLst/>
                        </a:rPr>
                        <a:t>✓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3AA364B4-F225-4022-A354-66AAFCE801B5}" type="slidenum">
              <a:rPr lang="zh-CN" altLang="en-US" smtClean="0"/>
              <a:t>13</a:t>
            </a:fld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59492" y="5915053"/>
            <a:ext cx="89845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8B0012"/>
                </a:solidFill>
                <a:latin typeface="Times New Roman" panose="02020603050405020304" pitchFamily="18" charset="0"/>
              </a:rPr>
              <a:t>Huang, Ling, Zhiyong Meng, 2014: Quality of the Target Area for Metrics with Different Nonlinearities in a Mesoscale Convective System. </a:t>
            </a:r>
            <a:r>
              <a:rPr lang="en-US" altLang="zh-CN" b="1" i="1" dirty="0">
                <a:solidFill>
                  <a:srgbClr val="8B0012"/>
                </a:solidFill>
                <a:latin typeface="Times New Roman" panose="02020603050405020304" pitchFamily="18" charset="0"/>
              </a:rPr>
              <a:t>Mon. </a:t>
            </a:r>
            <a:r>
              <a:rPr lang="en-US" altLang="zh-CN" b="1" i="1" dirty="0" err="1">
                <a:solidFill>
                  <a:srgbClr val="8B0012"/>
                </a:solidFill>
                <a:latin typeface="Times New Roman" panose="02020603050405020304" pitchFamily="18" charset="0"/>
              </a:rPr>
              <a:t>Wea</a:t>
            </a:r>
            <a:r>
              <a:rPr lang="en-US" altLang="zh-CN" b="1" i="1" dirty="0">
                <a:solidFill>
                  <a:srgbClr val="8B0012"/>
                </a:solidFill>
                <a:latin typeface="Times New Roman" panose="02020603050405020304" pitchFamily="18" charset="0"/>
              </a:rPr>
              <a:t>. Rev.</a:t>
            </a:r>
            <a:r>
              <a:rPr lang="en-US" altLang="zh-CN" b="1" dirty="0">
                <a:solidFill>
                  <a:srgbClr val="8B0012"/>
                </a:solidFill>
                <a:latin typeface="Times New Roman" panose="02020603050405020304" pitchFamily="18" charset="0"/>
              </a:rPr>
              <a:t>, 142, 2379–2397.</a:t>
            </a:r>
            <a:endParaRPr lang="zh-CN" altLang="en-US" b="1" dirty="0">
              <a:solidFill>
                <a:srgbClr val="8B00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15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6"/>
    </mc:Choice>
    <mc:Fallback xmlns="">
      <p:transition spd="slow" advTm="93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I-index ( total energy at the initial time)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72" y="595750"/>
            <a:ext cx="8455014" cy="59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 smtClean="0"/>
              <a:t>What is targeted observation (TO)?</a:t>
            </a:r>
            <a:endParaRPr lang="zh-CN" altLang="en-US" sz="3200" b="1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EB1C6447-3FEA-4B2C-9AD9-2D509B193528}" type="slidenum">
              <a:rPr lang="en-US" altLang="zh-CN" smtClean="0"/>
              <a:t>2</a:t>
            </a:fld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2570" y="1020753"/>
            <a:ext cx="2952328" cy="1643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右箭头 7"/>
          <p:cNvSpPr/>
          <p:nvPr/>
        </p:nvSpPr>
        <p:spPr>
          <a:xfrm>
            <a:off x="3576101" y="1397797"/>
            <a:ext cx="2036963" cy="8491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latin typeface="Candara" panose="020E0502030303020204" pitchFamily="34" charset="0"/>
              </a:rPr>
              <a:t>Model</a:t>
            </a:r>
            <a:endParaRPr lang="zh-CN" altLang="en-US" sz="2400" b="1" dirty="0">
              <a:latin typeface="Candara" panose="020E0502030303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722836" y="1655947"/>
            <a:ext cx="1453039" cy="792088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04267" y="1007875"/>
            <a:ext cx="2952328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532570" y="1039008"/>
            <a:ext cx="1967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Initial field </a:t>
            </a:r>
            <a:endParaRPr lang="zh-CN" alt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64637" y="1824281"/>
            <a:ext cx="1411238" cy="611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240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Target </a:t>
            </a:r>
          </a:p>
          <a:p>
            <a:pPr algn="ctr">
              <a:lnSpc>
                <a:spcPts val="2000"/>
              </a:lnSpc>
            </a:pPr>
            <a:r>
              <a:rPr lang="en-US" altLang="zh-CN" sz="2400" b="1" dirty="0" smtClean="0">
                <a:solidFill>
                  <a:srgbClr val="FFC000"/>
                </a:solidFill>
                <a:latin typeface="Candara" panose="020E0502030303020204" pitchFamily="34" charset="0"/>
              </a:rPr>
              <a:t>area</a:t>
            </a:r>
            <a:endParaRPr lang="zh-CN" altLang="en-US" sz="2400" b="1" dirty="0">
              <a:solidFill>
                <a:srgbClr val="FFC000"/>
              </a:solidFill>
              <a:latin typeface="Candara" panose="020E0502030303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966652" y="1894100"/>
            <a:ext cx="1656183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lnSpc>
                <a:spcPts val="2000"/>
              </a:lnSpc>
              <a:defRPr sz="2400" b="1">
                <a:solidFill>
                  <a:srgbClr val="FFC000"/>
                </a:solidFill>
              </a:defRPr>
            </a:lvl1pPr>
          </a:lstStyle>
          <a:p>
            <a:r>
              <a:rPr lang="en-US" altLang="zh-CN" dirty="0">
                <a:latin typeface="Candara" panose="020E0502030303020204" pitchFamily="34" charset="0"/>
              </a:rPr>
              <a:t>Error </a:t>
            </a:r>
            <a:endParaRPr lang="en-US" altLang="zh-CN" dirty="0" smtClean="0">
              <a:latin typeface="Candara" panose="020E0502030303020204" pitchFamily="34" charset="0"/>
            </a:endParaRPr>
          </a:p>
          <a:p>
            <a:r>
              <a:rPr lang="en-US" altLang="zh-CN" dirty="0" smtClean="0">
                <a:latin typeface="Candara" panose="020E0502030303020204" pitchFamily="34" charset="0"/>
              </a:rPr>
              <a:t>of a metric</a:t>
            </a:r>
            <a:endParaRPr lang="zh-CN" altLang="en-US" dirty="0">
              <a:latin typeface="Candara" panose="020E0502030303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52120" y="1007875"/>
            <a:ext cx="3004475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Short-range forecast of high-impact  weather</a:t>
            </a:r>
            <a:endParaRPr lang="zh-CN" altLang="en-US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5739" y="2963924"/>
            <a:ext cx="8781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ndara" panose="020E0502030303020204" pitchFamily="34" charset="0"/>
              </a:rPr>
              <a:t>Field Campaigns:</a:t>
            </a:r>
          </a:p>
          <a:p>
            <a:r>
              <a:rPr lang="en-US" altLang="zh-CN" dirty="0" smtClean="0">
                <a:latin typeface="Candara" panose="020E0502030303020204" pitchFamily="34" charset="0"/>
              </a:rPr>
              <a:t>FASTEX (97), NORPEX(98),T-PARC(98), WSR(99-),</a:t>
            </a:r>
            <a:r>
              <a:rPr lang="en-US" altLang="zh-CN" dirty="0">
                <a:latin typeface="Candara" panose="020E0502030303020204" pitchFamily="34" charset="0"/>
              </a:rPr>
              <a:t> </a:t>
            </a:r>
            <a:r>
              <a:rPr lang="en-US" altLang="zh-CN" dirty="0" smtClean="0">
                <a:latin typeface="Candara" panose="020E0502030303020204" pitchFamily="34" charset="0"/>
              </a:rPr>
              <a:t>NA-</a:t>
            </a:r>
            <a:r>
              <a:rPr lang="en-US" altLang="zh-CN" dirty="0" err="1" smtClean="0">
                <a:latin typeface="Candara" panose="020E0502030303020204" pitchFamily="34" charset="0"/>
              </a:rPr>
              <a:t>TReC</a:t>
            </a:r>
            <a:r>
              <a:rPr lang="en-US" altLang="zh-CN" dirty="0" smtClean="0">
                <a:latin typeface="Candara" panose="020E0502030303020204" pitchFamily="34" charset="0"/>
              </a:rPr>
              <a:t>(03), </a:t>
            </a:r>
            <a:r>
              <a:rPr lang="en-US" altLang="zh-CN" dirty="0" err="1" smtClean="0">
                <a:latin typeface="Candara" panose="020E0502030303020204" pitchFamily="34" charset="0"/>
              </a:rPr>
              <a:t>DOTSTAR</a:t>
            </a:r>
            <a:r>
              <a:rPr lang="en-US" altLang="zh-CN" dirty="0" smtClean="0">
                <a:latin typeface="Candara" panose="020E0502030303020204" pitchFamily="34" charset="0"/>
              </a:rPr>
              <a:t>(03-)</a:t>
            </a:r>
          </a:p>
          <a:p>
            <a:r>
              <a:rPr lang="en-US" altLang="zh-CN" dirty="0"/>
              <a:t>Forecast skill is improved by 10% on average </a:t>
            </a:r>
          </a:p>
          <a:p>
            <a:r>
              <a:rPr lang="en-US" altLang="zh-CN" dirty="0"/>
              <a:t>70% of cases were improved, some improved by 50%</a:t>
            </a:r>
            <a:endParaRPr lang="zh-CN" altLang="en-US" dirty="0"/>
          </a:p>
          <a:p>
            <a:endParaRPr lang="en-US" altLang="zh-CN" dirty="0" smtClean="0">
              <a:latin typeface="Candara" panose="020E0502030303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037152" y="1799963"/>
            <a:ext cx="1547435" cy="69943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485739" y="4278873"/>
            <a:ext cx="7758669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rgbClr val="8B0012"/>
                </a:solidFill>
                <a:latin typeface="Candara" panose="020E0502030303020204" pitchFamily="34" charset="0"/>
              </a:rPr>
              <a:t>The benefit is decreasing </a:t>
            </a:r>
          </a:p>
          <a:p>
            <a:r>
              <a:rPr lang="en-US" altLang="zh-CN" sz="2400" b="1" dirty="0" smtClean="0">
                <a:latin typeface="Candara" panose="020E0502030303020204" pitchFamily="34" charset="0"/>
              </a:rPr>
              <a:t>background field, </a:t>
            </a:r>
          </a:p>
          <a:p>
            <a:r>
              <a:rPr lang="en-US" altLang="zh-CN" sz="2400" b="1" dirty="0" smtClean="0">
                <a:latin typeface="Candara" panose="020E0502030303020204" pitchFamily="34" charset="0"/>
              </a:rPr>
              <a:t>verification method,</a:t>
            </a:r>
          </a:p>
          <a:p>
            <a:r>
              <a:rPr lang="en-US" altLang="zh-CN" sz="2400" b="1" dirty="0">
                <a:latin typeface="Candara" panose="020E0502030303020204" pitchFamily="34" charset="0"/>
              </a:rPr>
              <a:t>Quality of target area</a:t>
            </a:r>
            <a:r>
              <a:rPr lang="en-US" altLang="zh-CN" sz="2400" b="1" dirty="0" smtClean="0">
                <a:latin typeface="Candara" panose="020E0502030303020204" pitchFamily="34" charset="0"/>
              </a:rPr>
              <a:t>,</a:t>
            </a:r>
          </a:p>
          <a:p>
            <a:r>
              <a:rPr lang="en-US" altLang="zh-CN" sz="2400" b="1" dirty="0" smtClean="0">
                <a:latin typeface="Candara" panose="020E0502030303020204" pitchFamily="34" charset="0"/>
              </a:rPr>
              <a:t> … </a:t>
            </a:r>
          </a:p>
          <a:p>
            <a:endParaRPr lang="en-US" altLang="zh-CN" sz="3200" b="1" dirty="0" smtClean="0">
              <a:solidFill>
                <a:srgbClr val="8B0012"/>
              </a:solidFill>
              <a:latin typeface="Candara" panose="020E05020303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8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79"/>
    </mc:Choice>
    <mc:Fallback xmlns="">
      <p:transition spd="slow" advTm="10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Quality of targeted area</a:t>
            </a:r>
            <a:endParaRPr lang="zh-CN" altLang="en-US" sz="3200" b="1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EB1C6447-3FEA-4B2C-9AD9-2D509B193528}" type="slidenum">
              <a:rPr lang="en-US" altLang="zh-CN" smtClean="0"/>
              <a:t>3</a:t>
            </a:fld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44976" y="1124744"/>
            <a:ext cx="842271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 smtClean="0"/>
              <a:t>Error </a:t>
            </a:r>
            <a:r>
              <a:rPr lang="en-US" altLang="zh-CN" sz="3600" dirty="0"/>
              <a:t>of the </a:t>
            </a:r>
            <a:r>
              <a:rPr lang="en-US" altLang="zh-CN" sz="3600" dirty="0" smtClean="0"/>
              <a:t>concerned forecast </a:t>
            </a:r>
            <a:r>
              <a:rPr lang="en-US" altLang="zh-CN" sz="3600" dirty="0"/>
              <a:t>metric is decreased </a:t>
            </a:r>
            <a:r>
              <a:rPr lang="en-US" altLang="zh-CN" sz="3600" dirty="0" smtClean="0"/>
              <a:t>significantly by </a:t>
            </a:r>
            <a:r>
              <a:rPr lang="en-US" altLang="zh-CN" sz="3600" dirty="0"/>
              <a:t>assimilating additional observations in the target area rather than anywhere else</a:t>
            </a:r>
          </a:p>
          <a:p>
            <a:pPr marL="2157413" indent="-2157413"/>
            <a:endParaRPr lang="en-US" altLang="zh-CN" sz="2800" b="1" dirty="0" smtClean="0">
              <a:solidFill>
                <a:srgbClr val="8B0012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 flipH="1">
            <a:off x="328639" y="3863955"/>
            <a:ext cx="83272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The targeted area needs to be sufficiently sampled and soundly verified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The targeting strategy needs to be sound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800" dirty="0" smtClean="0">
              <a:solidFill>
                <a:srgbClr val="8B0012"/>
              </a:solidFill>
              <a:latin typeface="Adobe Garamond Pro Bold" pitchFamily="18" charset="0"/>
              <a:ea typeface="方正大标宋简体" pitchFamily="65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62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79"/>
    </mc:Choice>
    <mc:Fallback xmlns="">
      <p:transition spd="slow" advTm="10767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altLang="zh-CN" sz="3200" b="1" dirty="0"/>
              <a:t>Limitations of current TO methods</a:t>
            </a:r>
            <a:endParaRPr lang="zh-CN" altLang="en-US" sz="3200" b="1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EB1C6447-3FEA-4B2C-9AD9-2D509B193528}" type="slidenum">
              <a:rPr lang="en-US" altLang="zh-CN" smtClean="0"/>
              <a:t>4</a:t>
            </a:fld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99873" y="3140968"/>
            <a:ext cx="347242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Candara" panose="020E0502030303020204" pitchFamily="34" charset="0"/>
                <a:ea typeface="方正大标宋简体" pitchFamily="65" charset="-122"/>
              </a:rPr>
              <a:t>Linear assumption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latin typeface="Candara" panose="020E0502030303020204" pitchFamily="34" charset="0"/>
                <a:ea typeface="方正大标宋简体" pitchFamily="65" charset="-122"/>
              </a:rPr>
              <a:t>Wind &amp; temp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2800" b="1" dirty="0" smtClean="0"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35799" y="2501424"/>
            <a:ext cx="48285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solidFill>
                  <a:srgbClr val="8B0012"/>
                </a:solidFill>
                <a:latin typeface="Candara" panose="020E0502030303020204" pitchFamily="34" charset="0"/>
                <a:ea typeface="方正大标宋简体" pitchFamily="65" charset="-122"/>
              </a:rPr>
              <a:t>This work: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8B0012"/>
                </a:solidFill>
                <a:latin typeface="Candara" panose="020E0502030303020204" pitchFamily="34" charset="0"/>
                <a:ea typeface="方正大标宋简体" pitchFamily="65" charset="-122"/>
              </a:rPr>
              <a:t>Totally nonlinear scenario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8B0012"/>
                </a:solidFill>
                <a:latin typeface="Candara" panose="020E0502030303020204" pitchFamily="34" charset="0"/>
                <a:ea typeface="方正大标宋简体" pitchFamily="65" charset="-122"/>
              </a:rPr>
              <a:t>Wind &amp; temp, precipitation</a:t>
            </a:r>
            <a:endParaRPr lang="zh-CN" altLang="en-US" sz="2800" b="1" dirty="0" smtClean="0">
              <a:solidFill>
                <a:srgbClr val="8B0012"/>
              </a:solidFill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179512" y="764704"/>
            <a:ext cx="9217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Singular vectors </a:t>
            </a:r>
            <a:r>
              <a:rPr lang="en-US" altLang="zh-CN" sz="2400" dirty="0" smtClean="0">
                <a:latin typeface="Candara" panose="020E0502030303020204" pitchFamily="34" charset="0"/>
                <a:ea typeface="方正大标宋简体" pitchFamily="65" charset="-122"/>
              </a:rPr>
              <a:t>(Palmer et al., 1998) </a:t>
            </a:r>
          </a:p>
          <a:p>
            <a:r>
              <a:rPr lang="en-US" altLang="zh-CN" sz="2400" b="1" dirty="0" err="1" smtClean="0">
                <a:latin typeface="Candara" panose="020E0502030303020204" pitchFamily="34" charset="0"/>
                <a:ea typeface="方正大标宋简体" pitchFamily="65" charset="-122"/>
              </a:rPr>
              <a:t>Adjoint</a:t>
            </a:r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 method (</a:t>
            </a:r>
            <a:r>
              <a:rPr lang="en-US" sz="2400" dirty="0" smtClean="0"/>
              <a:t>Ancell and Mass 2006; Wu et al. 2009</a:t>
            </a:r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)</a:t>
            </a:r>
          </a:p>
          <a:p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Ensemble-sensitivity  (</a:t>
            </a:r>
            <a:r>
              <a:rPr lang="en-US" sz="2400" dirty="0" smtClean="0"/>
              <a:t>Bishop 2001; </a:t>
            </a:r>
            <a:r>
              <a:rPr lang="en-US" sz="2400" dirty="0" err="1" smtClean="0"/>
              <a:t>Hamill</a:t>
            </a:r>
            <a:r>
              <a:rPr lang="en-US" sz="2400" dirty="0" smtClean="0"/>
              <a:t> and Snyder 2002</a:t>
            </a:r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)</a:t>
            </a:r>
          </a:p>
          <a:p>
            <a:r>
              <a:rPr lang="en-US" altLang="zh-CN" sz="2400" b="1" dirty="0" smtClean="0">
                <a:latin typeface="Candara" panose="020E0502030303020204" pitchFamily="34" charset="0"/>
                <a:ea typeface="方正大标宋简体" pitchFamily="65" charset="-122"/>
              </a:rPr>
              <a:t>Conditional nonlinear optimal perturbation  </a:t>
            </a:r>
            <a:r>
              <a:rPr lang="en-US" altLang="zh-CN" sz="2400" dirty="0" smtClean="0">
                <a:latin typeface="Candara" panose="020E0502030303020204" pitchFamily="34" charset="0"/>
                <a:ea typeface="方正大标宋简体" pitchFamily="65" charset="-122"/>
              </a:rPr>
              <a:t>(CNOP, Mu et al. 2009)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082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679"/>
    </mc:Choice>
    <mc:Fallback xmlns="">
      <p:transition spd="slow" advTm="1076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Case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1043608" y="-148848"/>
            <a:ext cx="58249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8B0012"/>
                </a:solidFill>
                <a:latin typeface="Candara" panose="020E0502030303020204" pitchFamily="34" charset="0"/>
                <a:ea typeface="方正大标宋简体" pitchFamily="65" charset="-122"/>
              </a:rPr>
              <a:t>: </a:t>
            </a:r>
            <a:r>
              <a:rPr lang="en-US" altLang="zh-CN" sz="2800" dirty="0">
                <a:latin typeface="Candara" panose="020E0502030303020204" pitchFamily="34" charset="0"/>
              </a:rPr>
              <a:t>Mesoscale Convective Vortex (MCV</a:t>
            </a:r>
            <a:r>
              <a:rPr lang="en-US" altLang="zh-CN" sz="2800" dirty="0" smtClean="0">
                <a:latin typeface="Candara" panose="020E0502030303020204" pitchFamily="34" charset="0"/>
              </a:rPr>
              <a:t>)</a:t>
            </a:r>
            <a:endParaRPr lang="zh-CN" altLang="en-US" sz="2800" dirty="0" smtClean="0">
              <a:solidFill>
                <a:srgbClr val="8B0012"/>
              </a:solidFill>
              <a:latin typeface="Candara" panose="020E0502030303020204" pitchFamily="34" charset="0"/>
              <a:ea typeface="方正大标宋简体" pitchFamily="65" charset="-12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21" y="769396"/>
            <a:ext cx="7589865" cy="578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文本占位符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79A6A1A3-88C7-4F72-AC73-A684FDFD9676}" type="slidenum">
              <a:rPr lang="en-US" altLang="zh-CN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0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21"/>
    </mc:Choice>
    <mc:Fallback xmlns="">
      <p:transition spd="slow" advTm="4292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Model: </a:t>
            </a:r>
            <a:r>
              <a:rPr lang="en-US" altLang="zh-CN" sz="3200" b="1" dirty="0" err="1"/>
              <a:t>WRF</a:t>
            </a:r>
            <a:r>
              <a:rPr lang="en-US" altLang="zh-CN" sz="3200" b="1" dirty="0"/>
              <a:t>/</a:t>
            </a:r>
            <a:r>
              <a:rPr lang="en-US" altLang="zh-CN" sz="3200" b="1" dirty="0" err="1"/>
              <a:t>ARW</a:t>
            </a:r>
            <a:r>
              <a:rPr lang="en-US" altLang="zh-CN" sz="3200" b="1" dirty="0"/>
              <a:t> 3.2</a:t>
            </a:r>
            <a:endParaRPr lang="zh-CN" altLang="en-US" sz="3200" b="1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9E46AED7-6083-4878-B90F-EC8AB7405666}" type="slidenum">
              <a:rPr lang="zh-CN" altLang="en-US" smtClean="0"/>
              <a:t>6</a:t>
            </a:fld>
            <a:endParaRPr lang="zh-CN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960336"/>
              </p:ext>
            </p:extLst>
          </p:nvPr>
        </p:nvGraphicFramePr>
        <p:xfrm>
          <a:off x="5528697" y="1965228"/>
          <a:ext cx="3507799" cy="2993383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491576"/>
                <a:gridCol w="2016223"/>
              </a:tblGrid>
              <a:tr h="997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Candara" panose="020E0502030303020204" pitchFamily="34" charset="0"/>
                        </a:rPr>
                        <a:t>Microphysics</a:t>
                      </a:r>
                      <a:endParaRPr lang="zh-CN" sz="1600" b="1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effectLst/>
                          <a:latin typeface="Candara" panose="020E0502030303020204" pitchFamily="34" charset="0"/>
                        </a:rPr>
                        <a:t>WRF Double-Moment 6-class scheme</a:t>
                      </a:r>
                      <a:endParaRPr lang="zh-CN" sz="1600" b="0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</a:tr>
              <a:tr h="66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Candara" panose="020E0502030303020204" pitchFamily="34" charset="0"/>
                        </a:rPr>
                        <a:t>Long wave radiation</a:t>
                      </a:r>
                      <a:endParaRPr lang="zh-CN" sz="1600" b="1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Candara" panose="020E0502030303020204" pitchFamily="34" charset="0"/>
                        </a:rPr>
                        <a:t>RRTMG scheme</a:t>
                      </a:r>
                      <a:endParaRPr lang="zh-CN" sz="1600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</a:tr>
              <a:tr h="66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Candara" panose="020E0502030303020204" pitchFamily="34" charset="0"/>
                        </a:rPr>
                        <a:t>PBL</a:t>
                      </a:r>
                      <a:endParaRPr lang="zh-CN" sz="1600" b="1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ndara" panose="020E0502030303020204" pitchFamily="34" charset="0"/>
                        </a:rPr>
                        <a:t>Yonsei</a:t>
                      </a:r>
                      <a:r>
                        <a:rPr lang="en-US" sz="1600" kern="100" dirty="0">
                          <a:effectLst/>
                          <a:latin typeface="Candara" panose="020E0502030303020204" pitchFamily="34" charset="0"/>
                        </a:rPr>
                        <a:t> University scheme</a:t>
                      </a:r>
                      <a:endParaRPr lang="zh-CN" sz="1600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</a:tr>
              <a:tr h="6651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effectLst/>
                          <a:latin typeface="Candara" panose="020E0502030303020204" pitchFamily="34" charset="0"/>
                        </a:rPr>
                        <a:t>Cumulus </a:t>
                      </a:r>
                      <a:endParaRPr lang="zh-CN" sz="1600" b="1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 err="1">
                          <a:effectLst/>
                          <a:latin typeface="Candara" panose="020E0502030303020204" pitchFamily="34" charset="0"/>
                        </a:rPr>
                        <a:t>Grell-Devenyi</a:t>
                      </a:r>
                      <a:r>
                        <a:rPr lang="en-US" sz="1600" kern="100" dirty="0">
                          <a:effectLst/>
                          <a:latin typeface="Candara" panose="020E0502030303020204" pitchFamily="34" charset="0"/>
                        </a:rPr>
                        <a:t> ensemble scheme</a:t>
                      </a:r>
                      <a:endParaRPr lang="zh-CN" sz="1600" kern="100" dirty="0">
                        <a:effectLst/>
                        <a:latin typeface="Candara" panose="020E0502030303020204" pitchFamily="34" charset="0"/>
                        <a:ea typeface="宋体"/>
                        <a:cs typeface="Adobe Hebrew" pitchFamily="18" charset="-79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29" y="1437863"/>
            <a:ext cx="5274310" cy="42233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5609" y="1340768"/>
            <a:ext cx="1356462" cy="5799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(</a:t>
            </a:r>
            <a:r>
              <a:rPr lang="en-US" altLang="zh-CN" sz="2400" b="1" dirty="0" err="1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40.5km</a:t>
            </a:r>
            <a:r>
              <a:rPr lang="en-US" altLang="zh-CN" sz="2400" b="1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)</a:t>
            </a:r>
            <a:endParaRPr lang="zh-CN" altLang="en-US" sz="2400" b="1" dirty="0" smtClean="0">
              <a:solidFill>
                <a:srgbClr val="8B0012"/>
              </a:solidFill>
              <a:latin typeface="Adobe Garamond Pro Bold" pitchFamily="18" charset="0"/>
              <a:ea typeface="方正大标宋简体" pitchFamily="65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83768" y="2922925"/>
            <a:ext cx="1356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(</a:t>
            </a:r>
            <a:r>
              <a:rPr lang="en-US" altLang="zh-CN" sz="2400" b="1" dirty="0" err="1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13.5km</a:t>
            </a:r>
            <a:r>
              <a:rPr lang="en-US" altLang="zh-CN" sz="2400" b="1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)</a:t>
            </a:r>
            <a:endParaRPr lang="zh-CN" altLang="en-US" sz="2400" b="1" dirty="0" smtClean="0">
              <a:solidFill>
                <a:srgbClr val="8B0012"/>
              </a:solidFill>
              <a:latin typeface="Adobe Garamond Pro Bold" pitchFamily="18" charset="0"/>
              <a:ea typeface="方正大标宋简体" pitchFamily="65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44835" y="5789979"/>
            <a:ext cx="50343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Initial and boundary: </a:t>
            </a:r>
            <a:r>
              <a:rPr lang="en-US" altLang="zh-CN" sz="2800" dirty="0" err="1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NCEP</a:t>
            </a:r>
            <a:r>
              <a:rPr lang="en-US" altLang="zh-CN" sz="2800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 </a:t>
            </a:r>
            <a:r>
              <a:rPr lang="en-US" altLang="zh-CN" sz="2800" dirty="0" err="1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FNL</a:t>
            </a:r>
            <a:r>
              <a:rPr lang="en-US" altLang="zh-CN" sz="2800" dirty="0" smtClean="0">
                <a:solidFill>
                  <a:srgbClr val="8B0012"/>
                </a:solidFill>
                <a:latin typeface="Adobe Garamond Pro Bold" pitchFamily="18" charset="0"/>
                <a:ea typeface="方正大标宋简体" pitchFamily="65" charset="-122"/>
              </a:rPr>
              <a:t> </a:t>
            </a:r>
            <a:endParaRPr lang="zh-CN" altLang="en-US" sz="2800" dirty="0" smtClean="0">
              <a:solidFill>
                <a:srgbClr val="8B0012"/>
              </a:solidFill>
              <a:latin typeface="Adobe Garamond Pro Bold" pitchFamily="18" charset="0"/>
              <a:ea typeface="方正大标宋简体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153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0"/>
    </mc:Choice>
    <mc:Fallback xmlns="">
      <p:transition spd="slow" advTm="967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Methodology: </a:t>
            </a:r>
            <a:r>
              <a:rPr lang="en-US" altLang="zh-CN" sz="3200" b="1" dirty="0" err="1"/>
              <a:t>PWDA</a:t>
            </a:r>
            <a:r>
              <a:rPr lang="en-US" altLang="zh-CN" sz="3200" b="1" dirty="0"/>
              <a:t> via OSSE</a:t>
            </a:r>
            <a:endParaRPr lang="zh-CN" altLang="en-US" sz="3200" b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B0ADD6BA-D8D5-4921-8486-06FCFC435A09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511117"/>
            <a:ext cx="8949113" cy="5152052"/>
          </a:xfrm>
          <a:prstGeom prst="rect">
            <a:avLst/>
          </a:prstGeom>
        </p:spPr>
      </p:pic>
      <p:pic>
        <p:nvPicPr>
          <p:cNvPr id="8" name="图片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34" y="1338101"/>
            <a:ext cx="2338663" cy="942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809603"/>
              </p:ext>
            </p:extLst>
          </p:nvPr>
        </p:nvGraphicFramePr>
        <p:xfrm>
          <a:off x="6630914" y="532149"/>
          <a:ext cx="2511088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公式" r:id="rId5" imgW="1422400" imgH="444500" progId="">
                  <p:embed/>
                </p:oleObj>
              </mc:Choice>
              <mc:Fallback>
                <p:oleObj name="公式" r:id="rId5" imgW="1422400" imgH="4445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0914" y="532149"/>
                        <a:ext cx="2511088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17"/>
          <p:cNvSpPr txBox="1"/>
          <p:nvPr/>
        </p:nvSpPr>
        <p:spPr>
          <a:xfrm>
            <a:off x="1087550" y="6301518"/>
            <a:ext cx="630301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DA</a:t>
            </a:r>
            <a:endParaRPr lang="zh-CN" altLang="en-US" sz="24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11" name="TextBox 21"/>
          <p:cNvSpPr txBox="1"/>
          <p:nvPr/>
        </p:nvSpPr>
        <p:spPr>
          <a:xfrm>
            <a:off x="4535062" y="6308307"/>
            <a:ext cx="1281120" cy="5778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RAIN24</a:t>
            </a:r>
            <a:endParaRPr lang="zh-CN" altLang="en-US" sz="24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12" name="右箭头 11"/>
          <p:cNvSpPr/>
          <p:nvPr/>
        </p:nvSpPr>
        <p:spPr>
          <a:xfrm rot="16200000">
            <a:off x="1293039" y="6252352"/>
            <a:ext cx="250033" cy="178595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13" name="左大括号 12"/>
          <p:cNvSpPr/>
          <p:nvPr/>
        </p:nvSpPr>
        <p:spPr>
          <a:xfrm rot="16200000">
            <a:off x="4985545" y="4975293"/>
            <a:ext cx="285752" cy="2714644"/>
          </a:xfrm>
          <a:prstGeom prst="lef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1400196" y="6127545"/>
            <a:ext cx="5143504" cy="79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rot="5400000">
            <a:off x="3686180" y="6126751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rot="5400000">
            <a:off x="5044296" y="61259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rot="5400000">
            <a:off x="2472528" y="6125957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30"/>
          <p:cNvSpPr txBox="1"/>
          <p:nvPr/>
        </p:nvSpPr>
        <p:spPr>
          <a:xfrm>
            <a:off x="2114576" y="5698123"/>
            <a:ext cx="807402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11/12Z</a:t>
            </a:r>
            <a:endParaRPr lang="zh-CN" altLang="en-US" sz="16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19" name="TextBox 31"/>
          <p:cNvSpPr txBox="1"/>
          <p:nvPr/>
        </p:nvSpPr>
        <p:spPr>
          <a:xfrm>
            <a:off x="3400428" y="5698123"/>
            <a:ext cx="822662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12/00Z</a:t>
            </a:r>
            <a:endParaRPr lang="zh-CN" altLang="en-US" sz="16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20" name="TextBox 32"/>
          <p:cNvSpPr txBox="1"/>
          <p:nvPr/>
        </p:nvSpPr>
        <p:spPr>
          <a:xfrm>
            <a:off x="4757750" y="5698123"/>
            <a:ext cx="822661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12/12Z</a:t>
            </a:r>
            <a:endParaRPr lang="zh-CN" altLang="en-US" sz="16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21" name="TextBox 33"/>
          <p:cNvSpPr txBox="1"/>
          <p:nvPr/>
        </p:nvSpPr>
        <p:spPr>
          <a:xfrm>
            <a:off x="5972196" y="5698123"/>
            <a:ext cx="822662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13/00Z</a:t>
            </a:r>
            <a:endParaRPr lang="zh-CN" altLang="en-US" sz="16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rot="5400000">
            <a:off x="1329552" y="6126751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35"/>
          <p:cNvSpPr txBox="1"/>
          <p:nvPr/>
        </p:nvSpPr>
        <p:spPr>
          <a:xfrm>
            <a:off x="971600" y="5698917"/>
            <a:ext cx="811312" cy="4160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11/00Z</a:t>
            </a:r>
            <a:endParaRPr lang="zh-CN" altLang="en-US" sz="16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24" name="TextBox 21"/>
          <p:cNvSpPr txBox="1"/>
          <p:nvPr/>
        </p:nvSpPr>
        <p:spPr>
          <a:xfrm>
            <a:off x="6095882" y="6311061"/>
            <a:ext cx="2024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8B0012"/>
                </a:solidFill>
                <a:latin typeface="Arial" pitchFamily="34" charset="0"/>
                <a:ea typeface="方正大标宋简体" pitchFamily="65" charset="-122"/>
                <a:cs typeface="Arial" pitchFamily="34" charset="0"/>
              </a:rPr>
              <a:t>Total Energy</a:t>
            </a:r>
            <a:endParaRPr lang="zh-CN" altLang="en-US" sz="2400" b="1" dirty="0" smtClean="0">
              <a:solidFill>
                <a:srgbClr val="8B0012"/>
              </a:solidFill>
              <a:latin typeface="Arial" pitchFamily="34" charset="0"/>
              <a:ea typeface="方正大标宋简体" pitchFamily="65" charset="-122"/>
              <a:cs typeface="Arial" pitchFamily="34" charset="0"/>
            </a:endParaRPr>
          </a:p>
        </p:txBody>
      </p:sp>
      <p:sp>
        <p:nvSpPr>
          <p:cNvPr id="25" name="下箭头 24"/>
          <p:cNvSpPr/>
          <p:nvPr/>
        </p:nvSpPr>
        <p:spPr>
          <a:xfrm flipV="1">
            <a:off x="6460369" y="6189738"/>
            <a:ext cx="95651" cy="25314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35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189"/>
    </mc:Choice>
    <mc:Fallback xmlns="">
      <p:transition spd="slow" advTm="971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Model verification </a:t>
            </a:r>
            <a:endParaRPr lang="zh-CN" altLang="en-US" sz="32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1187624" y="72262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12/18Z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971600" y="516741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Shaded: Vertical Vorticity</a:t>
            </a:r>
            <a:endParaRPr lang="zh-CN" altLang="en-US" sz="1400" dirty="0"/>
          </a:p>
        </p:txBody>
      </p:sp>
      <p:grpSp>
        <p:nvGrpSpPr>
          <p:cNvPr id="6" name="组合 5"/>
          <p:cNvGrpSpPr/>
          <p:nvPr/>
        </p:nvGrpSpPr>
        <p:grpSpPr>
          <a:xfrm>
            <a:off x="899592" y="620688"/>
            <a:ext cx="7252316" cy="5701373"/>
            <a:chOff x="704060" y="967987"/>
            <a:chExt cx="7252316" cy="5701373"/>
          </a:xfrm>
        </p:grpSpPr>
        <p:grpSp>
          <p:nvGrpSpPr>
            <p:cNvPr id="7" name="组合 6"/>
            <p:cNvGrpSpPr/>
            <p:nvPr/>
          </p:nvGrpSpPr>
          <p:grpSpPr>
            <a:xfrm>
              <a:off x="827584" y="967987"/>
              <a:ext cx="7128792" cy="5701373"/>
              <a:chOff x="467544" y="967987"/>
              <a:chExt cx="5589093" cy="4593859"/>
            </a:xfrm>
          </p:grpSpPr>
          <p:pic>
            <p:nvPicPr>
              <p:cNvPr id="10" name="Picture 2" descr="Fig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5367" b="66631"/>
              <a:stretch/>
            </p:blipFill>
            <p:spPr bwMode="auto">
              <a:xfrm>
                <a:off x="467544" y="980728"/>
                <a:ext cx="2736304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2" descr="Fig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616" r="65367"/>
              <a:stretch/>
            </p:blipFill>
            <p:spPr bwMode="auto">
              <a:xfrm>
                <a:off x="467544" y="3284984"/>
                <a:ext cx="2736304" cy="22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Fig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715" r="1" b="66631"/>
              <a:stretch/>
            </p:blipFill>
            <p:spPr bwMode="auto">
              <a:xfrm>
                <a:off x="3347863" y="967987"/>
                <a:ext cx="2708773" cy="2088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" descr="Fig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064" t="63616"/>
              <a:stretch/>
            </p:blipFill>
            <p:spPr bwMode="auto">
              <a:xfrm>
                <a:off x="3375394" y="3284984"/>
                <a:ext cx="2681243" cy="2276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矩形 7"/>
            <p:cNvSpPr/>
            <p:nvPr/>
          </p:nvSpPr>
          <p:spPr>
            <a:xfrm>
              <a:off x="704060" y="5373216"/>
              <a:ext cx="504056" cy="648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446409" y="6209928"/>
              <a:ext cx="504056" cy="2880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文本占位符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5306AE0E-4EDE-40C5-A526-A19B44CA6F91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005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680"/>
    </mc:Choice>
    <mc:Fallback xmlns="">
      <p:transition spd="slow" advTm="1668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altLang="zh-CN" sz="3200" b="1" dirty="0"/>
              <a:t>Determination of target area</a:t>
            </a:r>
            <a:endParaRPr lang="zh-CN" altLang="en-US" sz="3200" b="1" dirty="0"/>
          </a:p>
        </p:txBody>
      </p:sp>
      <p:sp>
        <p:nvSpPr>
          <p:cNvPr id="7" name="文本框 6"/>
          <p:cNvSpPr txBox="1"/>
          <p:nvPr/>
        </p:nvSpPr>
        <p:spPr>
          <a:xfrm>
            <a:off x="3603499" y="1206509"/>
            <a:ext cx="5144965" cy="4693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zh-CN" sz="2400" b="1" dirty="0" smtClean="0">
                <a:latin typeface="Candara" panose="020E0502030303020204" pitchFamily="34" charset="0"/>
              </a:rPr>
              <a:t>The impact  index is divided into 4 levels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en-US" altLang="zh-CN" sz="2400" b="1" dirty="0" smtClean="0">
                <a:latin typeface="Candara" panose="020E0502030303020204" pitchFamily="34" charset="0"/>
              </a:rPr>
              <a:t>The area covered by data units of the highest level are defined as a target area if it is localized enough that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zh-CN" sz="2000" dirty="0" smtClean="0">
                <a:latin typeface="Candara" panose="020E0502030303020204" pitchFamily="34" charset="0"/>
              </a:rPr>
              <a:t>The number of the data units are no larger than 30% of the total 81,  which is 24.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altLang="zh-CN" sz="2000" dirty="0" smtClean="0">
                <a:latin typeface="Candara" panose="020E0502030303020204" pitchFamily="34" charset="0"/>
              </a:rPr>
              <a:t>The sum of the number of separated pieces (A) and the smallest number of sides that connect these separated pieces (B) are no larger than 10.</a:t>
            </a:r>
            <a:endParaRPr lang="zh-CN" altLang="en-US" sz="2000" dirty="0">
              <a:latin typeface="Candara" panose="020E0502030303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275954" y="1130997"/>
            <a:ext cx="3640011" cy="4610061"/>
            <a:chOff x="-36512" y="828815"/>
            <a:chExt cx="3640011" cy="4610061"/>
          </a:xfrm>
        </p:grpSpPr>
        <p:sp>
          <p:nvSpPr>
            <p:cNvPr id="9" name="文本框 8"/>
            <p:cNvSpPr txBox="1"/>
            <p:nvPr/>
          </p:nvSpPr>
          <p:spPr>
            <a:xfrm>
              <a:off x="45701" y="828815"/>
              <a:ext cx="117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latin typeface="Candara" panose="020E0502030303020204" pitchFamily="34" charset="0"/>
                </a:rPr>
                <a:t>R-index</a:t>
              </a:r>
              <a:endParaRPr lang="zh-CN" altLang="en-US" dirty="0">
                <a:latin typeface="Candara" panose="020E0502030303020204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2433369" y="4757493"/>
              <a:ext cx="11701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L4</a:t>
              </a:r>
              <a:endParaRPr lang="zh-CN" altLang="en-US" dirty="0"/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-36512" y="1197432"/>
              <a:ext cx="3398282" cy="4241444"/>
              <a:chOff x="-36512" y="1197432"/>
              <a:chExt cx="3398282" cy="4241444"/>
            </a:xfrm>
          </p:grpSpPr>
          <p:pic>
            <p:nvPicPr>
              <p:cNvPr id="12" name="图片 1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586" t="94028" r="40232" b="-1458"/>
              <a:stretch/>
            </p:blipFill>
            <p:spPr bwMode="auto">
              <a:xfrm>
                <a:off x="347837" y="4691412"/>
                <a:ext cx="2616126" cy="747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图片 11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505" r="33625" b="54502"/>
              <a:stretch/>
            </p:blipFill>
            <p:spPr bwMode="auto">
              <a:xfrm>
                <a:off x="-36512" y="1197432"/>
                <a:ext cx="3276648" cy="3520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文本框 13"/>
              <p:cNvSpPr txBox="1"/>
              <p:nvPr/>
            </p:nvSpPr>
            <p:spPr>
              <a:xfrm>
                <a:off x="958430" y="4749215"/>
                <a:ext cx="1170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L1</a:t>
                </a:r>
                <a:endParaRPr lang="zh-CN" altLang="en-US" dirty="0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473544" y="4757493"/>
                <a:ext cx="11701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L2</a:t>
                </a:r>
                <a:endParaRPr lang="zh-CN" altLang="en-US" dirty="0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85426" y="4757493"/>
                <a:ext cx="137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L3     L4</a:t>
                </a:r>
                <a:endParaRPr lang="zh-CN" altLang="en-US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2206494" y="1762058"/>
                <a:ext cx="237633" cy="216024"/>
              </a:xfrm>
              <a:prstGeom prst="rect">
                <a:avLst/>
              </a:prstGeom>
              <a:noFill/>
              <a:ln w="57150" cmpd="dbl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2421520" y="2651958"/>
                <a:ext cx="237633" cy="216024"/>
              </a:xfrm>
              <a:prstGeom prst="rect">
                <a:avLst/>
              </a:prstGeom>
              <a:noFill/>
              <a:ln w="57150" cmpd="dbl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088125" y="3328016"/>
                <a:ext cx="237633" cy="216024"/>
              </a:xfrm>
              <a:prstGeom prst="rect">
                <a:avLst/>
              </a:prstGeom>
              <a:noFill/>
              <a:ln w="57150" cmpd="dbl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0" name="直接连接符 19"/>
              <p:cNvCxnSpPr/>
              <p:nvPr/>
            </p:nvCxnSpPr>
            <p:spPr>
              <a:xfrm>
                <a:off x="1325758" y="2867982"/>
                <a:ext cx="620480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1339145" y="3767524"/>
                <a:ext cx="620480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>
                <a:off x="1985426" y="3328016"/>
                <a:ext cx="221068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>
                <a:off x="2204031" y="3549736"/>
                <a:ext cx="221068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1546980" y="3328016"/>
                <a:ext cx="221068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1322427" y="3544674"/>
                <a:ext cx="221068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1317629" y="3097936"/>
                <a:ext cx="450419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1974680" y="3099463"/>
                <a:ext cx="450419" cy="0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2418586" y="3082794"/>
                <a:ext cx="2934" cy="456252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 28"/>
              <p:cNvCxnSpPr/>
              <p:nvPr/>
            </p:nvCxnSpPr>
            <p:spPr>
              <a:xfrm>
                <a:off x="1986957" y="3310569"/>
                <a:ext cx="0" cy="456955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>
                <a:off x="2204031" y="3310568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>
                <a:off x="1968426" y="2868238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1314107" y="2868238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 32"/>
              <p:cNvCxnSpPr/>
              <p:nvPr/>
            </p:nvCxnSpPr>
            <p:spPr>
              <a:xfrm>
                <a:off x="1748726" y="3086432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1523685" y="3314138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1310124" y="3542412"/>
                <a:ext cx="2463" cy="239168"/>
              </a:xfrm>
              <a:prstGeom prst="line">
                <a:avLst/>
              </a:prstGeom>
              <a:ln w="57150" cmpd="dbl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文本框 35"/>
              <p:cNvSpPr txBox="1"/>
              <p:nvPr/>
            </p:nvSpPr>
            <p:spPr>
              <a:xfrm>
                <a:off x="167794" y="4040112"/>
                <a:ext cx="925944" cy="215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sz="1400" i="1" dirty="0" smtClean="0"/>
                  <a:t>N</a:t>
                </a:r>
                <a:r>
                  <a:rPr lang="en-US" altLang="zh-CN" sz="1400" i="1" baseline="-25000" dirty="0" smtClean="0"/>
                  <a:t>u</a:t>
                </a:r>
                <a:r>
                  <a:rPr lang="en-US" altLang="zh-CN" sz="1400" dirty="0" smtClean="0"/>
                  <a:t>(15) </a:t>
                </a:r>
                <a:r>
                  <a:rPr lang="en-US" altLang="zh-CN" sz="1400" dirty="0" smtClean="0">
                    <a:sym typeface="Symbol" panose="05050102010706020507" pitchFamily="18" charset="2"/>
                  </a:rPr>
                  <a:t></a:t>
                </a:r>
                <a:r>
                  <a:rPr lang="en-US" altLang="zh-CN" sz="1400" dirty="0" smtClean="0"/>
                  <a:t> 24</a:t>
                </a:r>
                <a:endParaRPr lang="zh-CN" altLang="en-US" sz="1400" dirty="0"/>
              </a:p>
            </p:txBody>
          </p:sp>
          <p:sp>
            <p:nvSpPr>
              <p:cNvPr id="37" name="文本框 36"/>
              <p:cNvSpPr txBox="1"/>
              <p:nvPr/>
            </p:nvSpPr>
            <p:spPr>
              <a:xfrm>
                <a:off x="162181" y="4315183"/>
                <a:ext cx="1708801" cy="21544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CN" sz="1400" i="1" dirty="0" err="1"/>
                  <a:t>N</a:t>
                </a:r>
                <a:r>
                  <a:rPr lang="en-US" altLang="zh-CN" sz="1400" i="1" baseline="-25000" dirty="0" err="1"/>
                  <a:t>p</a:t>
                </a:r>
                <a:r>
                  <a:rPr lang="en-US" altLang="zh-CN" sz="1400" i="1" baseline="-25000" dirty="0"/>
                  <a:t> </a:t>
                </a:r>
                <a:r>
                  <a:rPr lang="en-US" altLang="zh-CN" sz="1400" i="1" dirty="0"/>
                  <a:t>(3) + N</a:t>
                </a:r>
                <a:r>
                  <a:rPr lang="en-US" altLang="zh-CN" sz="1400" i="1" baseline="-25000" dirty="0"/>
                  <a:t>s</a:t>
                </a:r>
                <a:r>
                  <a:rPr lang="en-US" altLang="zh-CN" sz="1400" i="1" dirty="0"/>
                  <a:t> </a:t>
                </a:r>
                <a:r>
                  <a:rPr lang="en-US" altLang="zh-CN" sz="1400" i="1" dirty="0" smtClean="0"/>
                  <a:t>(4)=7 </a:t>
                </a:r>
                <a:r>
                  <a:rPr lang="en-US" altLang="zh-CN" sz="1400" i="1" dirty="0">
                    <a:sym typeface="Symbol" panose="05050102010706020507" pitchFamily="18" charset="2"/>
                  </a:rPr>
                  <a:t></a:t>
                </a:r>
                <a:r>
                  <a:rPr lang="en-US" altLang="zh-CN" sz="1400" i="1" dirty="0"/>
                  <a:t> 10</a:t>
                </a:r>
                <a:endParaRPr lang="zh-CN" altLang="en-US" sz="1400" i="1" dirty="0"/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2431412" y="1967581"/>
                <a:ext cx="2463" cy="239168"/>
              </a:xfrm>
              <a:prstGeom prst="line">
                <a:avLst/>
              </a:prstGeom>
              <a:ln w="5715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/>
              <p:cNvCxnSpPr/>
              <p:nvPr/>
            </p:nvCxnSpPr>
            <p:spPr>
              <a:xfrm>
                <a:off x="2429978" y="2192478"/>
                <a:ext cx="2463" cy="239168"/>
              </a:xfrm>
              <a:prstGeom prst="line">
                <a:avLst/>
              </a:prstGeom>
              <a:ln w="5715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接连接符 39"/>
              <p:cNvCxnSpPr/>
              <p:nvPr/>
            </p:nvCxnSpPr>
            <p:spPr>
              <a:xfrm>
                <a:off x="2433276" y="2408502"/>
                <a:ext cx="2463" cy="239168"/>
              </a:xfrm>
              <a:prstGeom prst="line">
                <a:avLst/>
              </a:prstGeom>
              <a:ln w="5715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422518" y="2891042"/>
                <a:ext cx="2463" cy="239168"/>
              </a:xfrm>
              <a:prstGeom prst="line">
                <a:avLst/>
              </a:prstGeom>
              <a:ln w="57150" cmpd="dbl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文本占位符 4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fld id="{407F7514-9F51-4986-8B6A-E59C5A768A0D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46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558"/>
    </mc:Choice>
    <mc:Fallback xmlns="">
      <p:transition spd="slow" advTm="52558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5.3|15.2|33.6|17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5.3|15.2|33.6|17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|5.3|15.2|33.6|17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2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  <a:ln>
          <a:noFill/>
        </a:ln>
      </a:spPr>
      <a:bodyPr rtlCol="0" anchor="ctr"/>
      <a:lstStyle>
        <a:defPPr algn="ctr">
          <a:defRPr dirty="0">
            <a:solidFill>
              <a:srgbClr val="C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lnSpc>
            <a:spcPct val="150000"/>
          </a:lnSpc>
          <a:defRPr sz="2800" dirty="0" smtClean="0">
            <a:solidFill>
              <a:srgbClr val="8B0012"/>
            </a:solidFill>
            <a:latin typeface="Adobe Garamond Pro Bold" pitchFamily="18" charset="0"/>
            <a:ea typeface="方正大标宋简体" pitchFamily="65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3841</TotalTime>
  <Words>582</Words>
  <Application>Microsoft Office PowerPoint</Application>
  <PresentationFormat>全屏显示(4:3)</PresentationFormat>
  <Paragraphs>185</Paragraphs>
  <Slides>14</Slides>
  <Notes>7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Adobe Garamond Pro Bold</vt:lpstr>
      <vt:lpstr>Adobe Hebrew</vt:lpstr>
      <vt:lpstr>方正大标宋简体</vt:lpstr>
      <vt:lpstr>方正小标宋简体</vt:lpstr>
      <vt:lpstr>宋体</vt:lpstr>
      <vt:lpstr>Arial</vt:lpstr>
      <vt:lpstr>Calibri</vt:lpstr>
      <vt:lpstr>Candara</vt:lpstr>
      <vt:lpstr>Century Gothic</vt:lpstr>
      <vt:lpstr>Rockwell</vt:lpstr>
      <vt:lpstr>Symbol</vt:lpstr>
      <vt:lpstr>Times New Roman</vt:lpstr>
      <vt:lpstr>Office 主题​​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Rabaca</dc:creator>
  <cp:lastModifiedBy>apple</cp:lastModifiedBy>
  <cp:revision>86</cp:revision>
  <dcterms:created xsi:type="dcterms:W3CDTF">2012-05-23T13:36:11Z</dcterms:created>
  <dcterms:modified xsi:type="dcterms:W3CDTF">2014-08-14T11:10:27Z</dcterms:modified>
</cp:coreProperties>
</file>