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304" r:id="rId3"/>
    <p:sldId id="273" r:id="rId4"/>
    <p:sldId id="289" r:id="rId5"/>
    <p:sldId id="290" r:id="rId6"/>
    <p:sldId id="291" r:id="rId7"/>
    <p:sldId id="292" r:id="rId8"/>
    <p:sldId id="293" r:id="rId9"/>
    <p:sldId id="294" r:id="rId10"/>
    <p:sldId id="309" r:id="rId11"/>
    <p:sldId id="310" r:id="rId12"/>
    <p:sldId id="297" r:id="rId13"/>
    <p:sldId id="298" r:id="rId14"/>
    <p:sldId id="312" r:id="rId15"/>
    <p:sldId id="299" r:id="rId16"/>
    <p:sldId id="303" r:id="rId17"/>
    <p:sldId id="301" r:id="rId18"/>
    <p:sldId id="302" r:id="rId19"/>
    <p:sldId id="311" r:id="rId20"/>
    <p:sldId id="313" r:id="rId21"/>
    <p:sldId id="307" r:id="rId22"/>
    <p:sldId id="308" r:id="rId23"/>
    <p:sldId id="305" r:id="rId24"/>
    <p:sldId id="30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389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734050"/>
            <a:ext cx="7772400" cy="0"/>
          </a:xfrm>
          <a:prstGeom prst="line">
            <a:avLst/>
          </a:prstGeom>
          <a:ln>
            <a:solidFill>
              <a:srgbClr val="00389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5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2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3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1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6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3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9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9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72E-5CD2-1742-BAB0-9C1ED6DF40E4}" type="datetimeFigureOut">
              <a:rPr lang="en-US" smtClean="0"/>
              <a:t>8/15/14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F5C5-EEE2-184C-A246-C6128810D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8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389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0606" y="0"/>
            <a:ext cx="735784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05" y="1097904"/>
            <a:ext cx="8776723" cy="5071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060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672E-5CD2-1742-BAB0-9C1ED6DF40E4}" type="datetimeFigureOut">
              <a:rPr lang="en-US" smtClean="0"/>
              <a:pPr/>
              <a:t>8/15/14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1697" y="6356350"/>
            <a:ext cx="410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72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8F5C5-EEE2-184C-A246-C6128810D0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arkRev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48" y="45720"/>
            <a:ext cx="1615552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7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rgbClr val="FFFFFF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3.emf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1995"/>
            <a:ext cx="7772400" cy="2008456"/>
          </a:xfrm>
        </p:spPr>
        <p:txBody>
          <a:bodyPr>
            <a:normAutofit/>
          </a:bodyPr>
          <a:lstStyle/>
          <a:p>
            <a:r>
              <a:rPr lang="en-US" dirty="0"/>
              <a:t>Intrinsic </a:t>
            </a:r>
            <a:r>
              <a:rPr lang="en-US" dirty="0" smtClean="0"/>
              <a:t>Predictability </a:t>
            </a:r>
            <a:r>
              <a:rPr lang="en-US" dirty="0"/>
              <a:t>of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Tornadic Thunderstorm Event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20 May 2013 in Oklahoma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Yunji Zhang</a:t>
            </a:r>
          </a:p>
          <a:p>
            <a:r>
              <a:rPr lang="en-US" dirty="0" smtClean="0">
                <a:latin typeface="Helvetica"/>
                <a:cs typeface="Helvetica"/>
              </a:rPr>
              <a:t>Group Meeting 08/14/14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924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CNTL: Member 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331400"/>
            <a:ext cx="3017520" cy="211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40" y="1331400"/>
            <a:ext cx="3017520" cy="2113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60" y="1331400"/>
            <a:ext cx="3017520" cy="211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3445278"/>
            <a:ext cx="3017520" cy="2581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240" y="3445278"/>
            <a:ext cx="3017520" cy="2581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760" y="3445278"/>
            <a:ext cx="3017520" cy="25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1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CNTL: Member 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324742"/>
            <a:ext cx="3017520" cy="211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40" y="1322664"/>
            <a:ext cx="3017520" cy="2113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60" y="1324742"/>
            <a:ext cx="3017520" cy="211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760" y="3438620"/>
            <a:ext cx="3017520" cy="2581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240" y="3436542"/>
            <a:ext cx="3017520" cy="2581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" y="3438620"/>
            <a:ext cx="3017520" cy="25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0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Initial Perturbation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605445"/>
            <a:ext cx="3017520" cy="2120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" y="1072483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CNTL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3240" y="1072483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2PERT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0760" y="1072483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5PERT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3725934"/>
            <a:ext cx="3017520" cy="2149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40" y="3725934"/>
            <a:ext cx="3017520" cy="2149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605445"/>
            <a:ext cx="3017520" cy="212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760" y="3725934"/>
            <a:ext cx="3017520" cy="2149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760" y="1605445"/>
            <a:ext cx="3017520" cy="2120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" y="5884448"/>
            <a:ext cx="905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Two different modes instead of continuous shifting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357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5PERT: Convective Condition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537364" cy="2938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572000" cy="2938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2742"/>
            <a:ext cx="4572000" cy="2938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52742"/>
            <a:ext cx="4572000" cy="29383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709" y="921932"/>
            <a:ext cx="375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1900 </a:t>
            </a:r>
            <a:r>
              <a:rPr lang="en-US" sz="2800" b="1" dirty="0" smtClean="0">
                <a:solidFill>
                  <a:srgbClr val="FF0000"/>
                </a:solidFill>
                <a:latin typeface="Helvetica"/>
                <a:cs typeface="Helvetica"/>
              </a:rPr>
              <a:t>truth</a:t>
            </a:r>
            <a:r>
              <a:rPr lang="en-US" sz="2800" b="1" dirty="0" smtClean="0">
                <a:latin typeface="Helvetica"/>
                <a:cs typeface="Helvetica"/>
              </a:rPr>
              <a:t> &amp; </a:t>
            </a:r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mean</a:t>
            </a:r>
            <a:endParaRPr lang="en-US" sz="28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7926" y="3142073"/>
            <a:ext cx="80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Td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2221" y="3142073"/>
            <a:ext cx="1956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MUCAPE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1185" y="6086592"/>
            <a:ext cx="149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MUCIN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6147" y="6095998"/>
            <a:ext cx="154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LFC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9374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Initiation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04" y="914400"/>
            <a:ext cx="3749040" cy="2912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044" y="914400"/>
            <a:ext cx="3749040" cy="2912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04" y="3826422"/>
            <a:ext cx="3749040" cy="2912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044" y="3826422"/>
            <a:ext cx="3749040" cy="29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Cold Pool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1919"/>
            <a:ext cx="2743200" cy="1955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47278"/>
            <a:ext cx="2743200" cy="1955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902639"/>
            <a:ext cx="2743200" cy="1955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947278"/>
            <a:ext cx="2743200" cy="1955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991919"/>
            <a:ext cx="2743200" cy="1955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902639"/>
            <a:ext cx="2743200" cy="1955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4902639"/>
            <a:ext cx="2743200" cy="1955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2947280"/>
            <a:ext cx="2743200" cy="1955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991917"/>
            <a:ext cx="2743200" cy="19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0557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Figure 8. RM-DTE (left) and vertical RM-DTE (right) of EF_CNTL, EF_2PERT and EF_5PERT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50175"/>
            <a:ext cx="4479006" cy="3840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32" y="1450175"/>
            <a:ext cx="4692368" cy="38404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RM-DTE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DTE Scale </a:t>
            </a:r>
            <a:r>
              <a:rPr lang="en-US" dirty="0" smtClean="0"/>
              <a:t>Decomposition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601661"/>
            <a:ext cx="9144000" cy="3928392"/>
            <a:chOff x="0" y="0"/>
            <a:chExt cx="9144000" cy="39283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0"/>
              <a:ext cx="4572000" cy="39283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572000" cy="3928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01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05" y="1097904"/>
            <a:ext cx="8776723" cy="576009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Predictability in storm-scale is intrinsically limited</a:t>
            </a:r>
          </a:p>
          <a:p>
            <a:pPr lvl="1"/>
            <a:r>
              <a:rPr lang="en-US" sz="2400" dirty="0" smtClean="0"/>
              <a:t>Before CI, only errors of wind fields in meso-γ-scale experienced apparent increase</a:t>
            </a:r>
          </a:p>
          <a:p>
            <a:pPr lvl="1"/>
            <a:r>
              <a:rPr lang="en-US" sz="2400" dirty="0" smtClean="0"/>
              <a:t>Convective conditions will not be greatly modified</a:t>
            </a:r>
          </a:p>
          <a:p>
            <a:pPr lvl="1"/>
            <a:r>
              <a:rPr lang="en-US" sz="2400" dirty="0" smtClean="0"/>
              <a:t>Randomness of initial convections and subsequent cold pool dynamics lead to divergence of storm locations</a:t>
            </a:r>
          </a:p>
          <a:p>
            <a:r>
              <a:rPr lang="en-US" sz="2800" dirty="0"/>
              <a:t>Inflating initial perturbations </a:t>
            </a:r>
            <a:r>
              <a:rPr lang="en-US" sz="2800" dirty="0" smtClean="0"/>
              <a:t>might lead to different performance of ensemble forecast</a:t>
            </a:r>
          </a:p>
          <a:p>
            <a:pPr lvl="1"/>
            <a:r>
              <a:rPr lang="en-US" sz="2400" dirty="0" smtClean="0"/>
              <a:t>Meso</a:t>
            </a:r>
            <a:r>
              <a:rPr lang="en-US" sz="2400" dirty="0"/>
              <a:t>-α and meso-β </a:t>
            </a:r>
            <a:r>
              <a:rPr lang="en-US" sz="2400" dirty="0" smtClean="0"/>
              <a:t>might be more greatly impacted</a:t>
            </a:r>
          </a:p>
          <a:p>
            <a:pPr lvl="1"/>
            <a:r>
              <a:rPr lang="en-US" sz="2400" dirty="0" smtClean="0"/>
              <a:t>Convective conditions might be modified</a:t>
            </a:r>
          </a:p>
          <a:p>
            <a:pPr lvl="1"/>
            <a:r>
              <a:rPr lang="en-US" sz="2400" dirty="0" smtClean="0"/>
              <a:t>Ensemble mean might be deviated from “truth”</a:t>
            </a:r>
            <a:endParaRPr lang="en-US" sz="2800" dirty="0"/>
          </a:p>
          <a:p>
            <a:r>
              <a:rPr lang="en-US" sz="2800" dirty="0" smtClean="0"/>
              <a:t>Error saturation and upscale growth are observed in spite of the magnitude of initial perturbations</a:t>
            </a:r>
          </a:p>
        </p:txBody>
      </p:sp>
    </p:spTree>
    <p:extLst>
      <p:ext uri="{BB962C8B-B14F-4D97-AF65-F5344CB8AC3E}">
        <p14:creationId xmlns:p14="http://schemas.microsoft.com/office/powerpoint/2010/main" val="3929175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CNTL-5PERT at 1900 UTC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75" y="914400"/>
            <a:ext cx="4297680" cy="2930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55" y="914400"/>
            <a:ext cx="4297680" cy="2930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75" y="3844636"/>
            <a:ext cx="4297680" cy="293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455" y="3844636"/>
            <a:ext cx="4297680" cy="29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05" y="0"/>
            <a:ext cx="765830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Limited Predictability in EnKF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127376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Probability of 40-dBZ reflectivity (1930 ensemble forecast) </a:t>
            </a:r>
            <a:endParaRPr lang="en-US" sz="2400" b="1" dirty="0">
              <a:latin typeface="Helvetica"/>
              <a:cs typeface="Helvetica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0" y="1747519"/>
            <a:ext cx="9144000" cy="4641835"/>
            <a:chOff x="45720" y="1747520"/>
            <a:chExt cx="8391463" cy="425982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/>
            <a:srcRect l="5446" t="7804" r="15986"/>
            <a:stretch/>
          </p:blipFill>
          <p:spPr>
            <a:xfrm>
              <a:off x="45720" y="1747520"/>
              <a:ext cx="2683974" cy="212991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5445" t="7804" r="15811"/>
            <a:stretch/>
          </p:blipFill>
          <p:spPr>
            <a:xfrm>
              <a:off x="2729694" y="1747520"/>
              <a:ext cx="2689969" cy="212991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5445" t="7804" r="6223"/>
            <a:stretch/>
          </p:blipFill>
          <p:spPr>
            <a:xfrm>
              <a:off x="5419663" y="1747520"/>
              <a:ext cx="3017520" cy="212991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l="5446" t="7804" r="15986"/>
            <a:stretch/>
          </p:blipFill>
          <p:spPr>
            <a:xfrm>
              <a:off x="45720" y="3877430"/>
              <a:ext cx="2683974" cy="212991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5445" t="7804" r="15811"/>
            <a:stretch/>
          </p:blipFill>
          <p:spPr>
            <a:xfrm>
              <a:off x="2729694" y="3877430"/>
              <a:ext cx="2689969" cy="21299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l="5445" t="7804" r="15635"/>
            <a:stretch/>
          </p:blipFill>
          <p:spPr>
            <a:xfrm>
              <a:off x="5419663" y="3877430"/>
              <a:ext cx="2695964" cy="212991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25120" y="1818640"/>
              <a:ext cx="2326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1940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19254" y="1821914"/>
              <a:ext cx="2326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1950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04031" y="1818640"/>
              <a:ext cx="2326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2000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5120" y="3952240"/>
              <a:ext cx="2326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2010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9254" y="3955514"/>
              <a:ext cx="2326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2020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04031" y="3952240"/>
              <a:ext cx="2326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/>
                  <a:cs typeface="Helvetica"/>
                </a:rPr>
                <a:t>2030</a:t>
              </a:r>
              <a:endParaRPr lang="en-US" sz="1600" b="1" dirty="0">
                <a:latin typeface="Helvetica"/>
                <a:cs typeface="Helvetica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4991" y="2898873"/>
              <a:ext cx="970809" cy="79718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6240" y="5008879"/>
              <a:ext cx="970809" cy="79718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40054" y="5008879"/>
              <a:ext cx="970809" cy="79718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34991" y="5008879"/>
              <a:ext cx="970809" cy="79718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66241" y="2898874"/>
              <a:ext cx="976046" cy="79718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40054" y="2900987"/>
              <a:ext cx="973549" cy="797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84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6" y="928774"/>
            <a:ext cx="3749040" cy="2912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196" y="928774"/>
            <a:ext cx="3749040" cy="2912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56" y="3840796"/>
            <a:ext cx="3749040" cy="2912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196" y="3840796"/>
            <a:ext cx="3749040" cy="29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8" y="1601661"/>
            <a:ext cx="4572000" cy="38805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68" y="1601661"/>
            <a:ext cx="4482631" cy="38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DQE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06" y="914400"/>
            <a:ext cx="4572000" cy="403786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71564"/>
              </p:ext>
            </p:extLst>
          </p:nvPr>
        </p:nvGraphicFramePr>
        <p:xfrm>
          <a:off x="1919592" y="1314011"/>
          <a:ext cx="965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4" imgW="965200" imgH="457200" progId="Equation.3">
                  <p:embed/>
                </p:oleObj>
              </mc:Choice>
              <mc:Fallback>
                <p:oleObj name="Equation" r:id="rId4" imgW="965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9592" y="1314011"/>
                        <a:ext cx="965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606" y="914400"/>
            <a:ext cx="4023360" cy="286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606" y="3780784"/>
            <a:ext cx="4023360" cy="29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Meso-γ-scale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81" y="3832376"/>
            <a:ext cx="4023360" cy="2864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41" y="3832376"/>
            <a:ext cx="4023360" cy="2864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81" y="914400"/>
            <a:ext cx="4023360" cy="2917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41" y="914401"/>
            <a:ext cx="4023360" cy="29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0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Meso-</a:t>
            </a:r>
            <a:r>
              <a:rPr lang="en-US" dirty="0"/>
              <a:t>β</a:t>
            </a:r>
            <a:r>
              <a:rPr lang="en-US" dirty="0" smtClean="0"/>
              <a:t>-scale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6" y="3832376"/>
            <a:ext cx="4023360" cy="2917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86" y="914400"/>
            <a:ext cx="4023360" cy="291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46" y="914400"/>
            <a:ext cx="4023360" cy="2917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446" y="3832376"/>
            <a:ext cx="4023360" cy="29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Intrinsic Predictability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05" y="1097904"/>
            <a:ext cx="8776723" cy="57600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an extra two-way nested 250-m domain</a:t>
            </a:r>
          </a:p>
          <a:p>
            <a:r>
              <a:rPr lang="en-US" sz="2800" dirty="0" smtClean="0"/>
              <a:t>“Perturbed” U, V, W, </a:t>
            </a:r>
            <a:r>
              <a:rPr lang="en-US" sz="2800" dirty="0" err="1" smtClean="0"/>
              <a:t>θ</a:t>
            </a:r>
            <a:r>
              <a:rPr lang="en-US" sz="2800" dirty="0" smtClean="0"/>
              <a:t>, Qv</a:t>
            </a:r>
          </a:p>
          <a:p>
            <a:r>
              <a:rPr lang="en-US" sz="2800" b="1" dirty="0" smtClean="0"/>
              <a:t>CNTL</a:t>
            </a:r>
            <a:r>
              <a:rPr lang="en-US" sz="2800" dirty="0" smtClean="0"/>
              <a:t>: 60-member ensemble, 1700~2300</a:t>
            </a:r>
          </a:p>
          <a:p>
            <a:r>
              <a:rPr lang="en-US" sz="2800" dirty="0" smtClean="0"/>
              <a:t>Sensitivity experiments:</a:t>
            </a:r>
          </a:p>
          <a:p>
            <a:pPr lvl="1"/>
            <a:r>
              <a:rPr lang="en-US" sz="2400" b="1" dirty="0" smtClean="0"/>
              <a:t>2PERT</a:t>
            </a:r>
            <a:r>
              <a:rPr lang="en-US" sz="2400" dirty="0" smtClean="0"/>
              <a:t>: Slightly increase initial perturbations</a:t>
            </a:r>
          </a:p>
          <a:p>
            <a:pPr lvl="1"/>
            <a:r>
              <a:rPr lang="en-US" sz="2400" b="1" dirty="0" smtClean="0"/>
              <a:t>5PERT</a:t>
            </a:r>
            <a:r>
              <a:rPr lang="en-US" sz="2400" dirty="0" smtClean="0"/>
              <a:t>: Greatly increase initial perturbations</a:t>
            </a:r>
          </a:p>
          <a:p>
            <a:r>
              <a:rPr lang="en-US" dirty="0" smtClean="0"/>
              <a:t>Perturbation </a:t>
            </a:r>
            <a:r>
              <a:rPr lang="en-US" dirty="0" err="1" smtClean="0"/>
              <a:t>St.D</a:t>
            </a:r>
            <a:r>
              <a:rPr lang="en-US" dirty="0" smtClean="0"/>
              <a:t>.:</a:t>
            </a:r>
          </a:p>
          <a:p>
            <a:pPr lvl="1"/>
            <a:r>
              <a:rPr lang="en-US" dirty="0" smtClean="0"/>
              <a:t>T</a:t>
            </a:r>
            <a:r>
              <a:rPr lang="hr-HR" dirty="0" smtClean="0"/>
              <a:t>: 0.12 K</a:t>
            </a:r>
          </a:p>
          <a:p>
            <a:pPr lvl="1"/>
            <a:r>
              <a:rPr lang="hr-HR" dirty="0" smtClean="0"/>
              <a:t>Qv: 0.16 g/kg</a:t>
            </a:r>
          </a:p>
          <a:p>
            <a:pPr lvl="1"/>
            <a:r>
              <a:rPr lang="hr-HR" dirty="0" smtClean="0"/>
              <a:t>U: 0.27 m/s</a:t>
            </a:r>
          </a:p>
          <a:p>
            <a:pPr lvl="1"/>
            <a:r>
              <a:rPr lang="hr-HR" dirty="0" smtClean="0"/>
              <a:t>V: 0.22 m/s</a:t>
            </a: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4996217" y="4096578"/>
            <a:ext cx="3951111" cy="2761422"/>
            <a:chOff x="0" y="2427"/>
            <a:chExt cx="5486400" cy="38344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27"/>
              <a:ext cx="5486400" cy="38344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55987" y="303825"/>
              <a:ext cx="1405037" cy="373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Helvetica"/>
                  <a:cs typeface="Helvetica"/>
                </a:rPr>
                <a:t>D05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01022" y="20441"/>
              <a:ext cx="1405037" cy="317891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algn="r"/>
              <a:r>
                <a:rPr lang="en-US" sz="1400" dirty="0" smtClean="0">
                  <a:latin typeface="Helvetica"/>
                  <a:cs typeface="Helvetica"/>
                </a:rPr>
                <a:t>D04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71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CNTL: Ensemble Appearance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525"/>
            <a:ext cx="2286000" cy="1602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20525"/>
            <a:ext cx="2286000" cy="1602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20525"/>
            <a:ext cx="2286000" cy="1602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420525"/>
            <a:ext cx="2286000" cy="1602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22861"/>
            <a:ext cx="2286000" cy="1602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3022861"/>
            <a:ext cx="2286000" cy="1602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022861"/>
            <a:ext cx="2286000" cy="1602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3017032"/>
            <a:ext cx="2286000" cy="160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625197"/>
            <a:ext cx="2286000" cy="1602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4625197"/>
            <a:ext cx="2286000" cy="1602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4625197"/>
            <a:ext cx="2286000" cy="16023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4625197"/>
            <a:ext cx="2286000" cy="1602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856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Composite Reflectivity of 12 Members at 2130</a:t>
            </a:r>
            <a:endParaRPr 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79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CNTL: Ensemble Appearance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525"/>
            <a:ext cx="2286000" cy="1572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20525"/>
            <a:ext cx="2286000" cy="1572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20525"/>
            <a:ext cx="2286000" cy="1572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420525"/>
            <a:ext cx="2286000" cy="1572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92866"/>
            <a:ext cx="2286000" cy="1572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2992866"/>
            <a:ext cx="2286000" cy="1572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992866"/>
            <a:ext cx="2286000" cy="1572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2992866"/>
            <a:ext cx="2286000" cy="1572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65207"/>
            <a:ext cx="2286000" cy="1572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4565207"/>
            <a:ext cx="2286000" cy="15723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4565207"/>
            <a:ext cx="2286000" cy="15723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4565207"/>
            <a:ext cx="2286000" cy="15723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9856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Total Accumulated Precipitation of 12 Members</a:t>
            </a:r>
            <a:endParaRPr 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72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CNTL: Ensemble Probability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604905"/>
            <a:ext cx="3017520" cy="2122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40" y="1604905"/>
            <a:ext cx="3017520" cy="2122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60" y="1604905"/>
            <a:ext cx="3017520" cy="2122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3727202"/>
            <a:ext cx="3017520" cy="2122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240" y="3727202"/>
            <a:ext cx="3017520" cy="2122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760" y="3727202"/>
            <a:ext cx="3017520" cy="2122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5457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Ensemble Probability of 40-dBZ Composite Reflectivity</a:t>
            </a:r>
            <a:endParaRPr 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08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CNTL: Convective Condition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537364" cy="2938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572000" cy="2938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2742"/>
            <a:ext cx="4572000" cy="2938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52742"/>
            <a:ext cx="4572000" cy="2938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709" y="921932"/>
            <a:ext cx="375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1900 </a:t>
            </a:r>
            <a:r>
              <a:rPr lang="en-US" sz="2800" b="1" dirty="0" smtClean="0">
                <a:solidFill>
                  <a:srgbClr val="FF0000"/>
                </a:solidFill>
                <a:latin typeface="Helvetica"/>
                <a:cs typeface="Helvetica"/>
              </a:rPr>
              <a:t>truth</a:t>
            </a:r>
            <a:r>
              <a:rPr lang="en-US" sz="2800" b="1" dirty="0" smtClean="0">
                <a:latin typeface="Helvetica"/>
                <a:cs typeface="Helvetica"/>
              </a:rPr>
              <a:t> &amp; </a:t>
            </a:r>
            <a:r>
              <a:rPr lang="en-U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mean</a:t>
            </a:r>
            <a:endParaRPr lang="en-US" sz="28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100" y="3142073"/>
            <a:ext cx="210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0–1-km Td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2221" y="3142073"/>
            <a:ext cx="1956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MUCAPE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1185" y="6086592"/>
            <a:ext cx="149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MUCIN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6147" y="6095998"/>
            <a:ext cx="154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Helvetica"/>
                <a:cs typeface="Helvetica"/>
              </a:rPr>
              <a:t>LFC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5592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CNTL: Cold Pool (θ</a:t>
            </a:r>
            <a:r>
              <a:rPr lang="en-US" baseline="-25000" dirty="0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1" y="914400"/>
            <a:ext cx="4105035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406" y="914400"/>
            <a:ext cx="4105035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1" y="3840480"/>
            <a:ext cx="4105034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407" y="3840480"/>
            <a:ext cx="410503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920"/>
            <a:ext cx="4572000" cy="383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CNTL: Two Members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980596"/>
            <a:ext cx="4572000" cy="374196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455674"/>
              </p:ext>
            </p:extLst>
          </p:nvPr>
        </p:nvGraphicFramePr>
        <p:xfrm>
          <a:off x="170605" y="4766872"/>
          <a:ext cx="664171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143"/>
                <a:gridCol w="951115"/>
                <a:gridCol w="951115"/>
                <a:gridCol w="951115"/>
                <a:gridCol w="951115"/>
                <a:gridCol w="951115"/>
              </a:tblGrid>
              <a:tr h="215652">
                <a:tc>
                  <a:txBody>
                    <a:bodyPr/>
                    <a:lstStyle/>
                    <a:p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T (K)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θ</a:t>
                      </a:r>
                      <a:r>
                        <a:rPr lang="en-US" dirty="0" smtClean="0"/>
                        <a:t> (K)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Q (g/kg)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U (m/s)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V (m/s)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</a:tr>
              <a:tr h="21565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/>
                          <a:cs typeface="Helvetica"/>
                        </a:rPr>
                        <a:t> Domain RMSD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0.0018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0.044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0.090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0.10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0.11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</a:tr>
              <a:tr h="21565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/>
                          <a:cs typeface="Helvetica"/>
                        </a:rPr>
                        <a:t> Max Level</a:t>
                      </a:r>
                      <a:r>
                        <a:rPr lang="en-US" baseline="0" dirty="0" smtClean="0">
                          <a:latin typeface="Helvetica"/>
                          <a:cs typeface="Helvetica"/>
                        </a:rPr>
                        <a:t> RMSD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0.0026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0.096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0.23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0.23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0.20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</a:tr>
              <a:tr h="215652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Helvetica"/>
                          <a:cs typeface="Helvetica"/>
                        </a:rPr>
                        <a:t>   — Height AGL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~ 40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Helvetica"/>
                          <a:cs typeface="Helvetica"/>
                        </a:rPr>
                        <a:t>~ 450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Helvetica"/>
                          <a:cs typeface="Helvetica"/>
                        </a:rPr>
                        <a:t>~ 450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~ 10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~ 70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</a:tr>
              <a:tr h="21565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/>
                          <a:cs typeface="Helvetica"/>
                        </a:rPr>
                        <a:t> Max Difference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0.06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1.5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4.3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5.4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/>
                          <a:cs typeface="Helvetica"/>
                        </a:rPr>
                        <a:t>3.6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 marL="0" marR="0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324" y="4750783"/>
            <a:ext cx="2331675" cy="18099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2325" y="6487114"/>
            <a:ext cx="2331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(Melhauser &amp; Zhang 2012)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3249000" y="2486724"/>
            <a:ext cx="1010253" cy="346388"/>
          </a:xfrm>
          <a:prstGeom prst="borderCallout1">
            <a:avLst>
              <a:gd name="adj1" fmla="val -31250"/>
              <a:gd name="adj2" fmla="val 53572"/>
              <a:gd name="adj3" fmla="val -212125"/>
              <a:gd name="adj4" fmla="val 63614"/>
            </a:avLst>
          </a:prstGeom>
          <a:ln w="25400" cmpd="sng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Helvetica"/>
                <a:cs typeface="Helvetica"/>
              </a:rPr>
              <a:t>2.621 m/s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306344" y="3309578"/>
            <a:ext cx="1010253" cy="346388"/>
          </a:xfrm>
          <a:prstGeom prst="borderCallout1">
            <a:avLst>
              <a:gd name="adj1" fmla="val 121527"/>
              <a:gd name="adj2" fmla="val 43096"/>
              <a:gd name="adj3" fmla="val 317846"/>
              <a:gd name="adj4" fmla="val 6656"/>
            </a:avLst>
          </a:prstGeom>
          <a:ln w="25400" cmpd="sng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"/>
                <a:cs typeface="Helvetica"/>
              </a:rPr>
              <a:t>0.101 m/s</a:t>
            </a:r>
            <a:endParaRPr lang="en-US" sz="1400" b="1" dirty="0">
              <a:latin typeface="Helvetica"/>
              <a:cs typeface="Helvetic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343765"/>
              </p:ext>
            </p:extLst>
          </p:nvPr>
        </p:nvGraphicFramePr>
        <p:xfrm>
          <a:off x="268006" y="2316595"/>
          <a:ext cx="1752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6" imgW="1752600" imgH="469900" progId="Equation.3">
                  <p:embed/>
                </p:oleObj>
              </mc:Choice>
              <mc:Fallback>
                <p:oleObj name="Equation" r:id="rId6" imgW="1752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8006" y="2316595"/>
                        <a:ext cx="17526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4008256"/>
      </p:ext>
    </p:extLst>
  </p:cSld>
  <p:clrMapOvr>
    <a:masterClrMapping/>
  </p:clrMapOvr>
</p:sld>
</file>

<file path=ppt/theme/theme1.xml><?xml version="1.0" encoding="utf-8"?>
<a:theme xmlns:a="http://schemas.openxmlformats.org/drawingml/2006/main" name="PennSt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PennState.thmx</Template>
  <TotalTime>3965</TotalTime>
  <Words>447</Words>
  <Application>Microsoft Macintosh PowerPoint</Application>
  <PresentationFormat>On-screen Show (4:3)</PresentationFormat>
  <Paragraphs>104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PennState</vt:lpstr>
      <vt:lpstr>Equation</vt:lpstr>
      <vt:lpstr>Intrinsic Predictability of the Tornadic Thunderstorm Event on 20 May 2013 in Oklahoma</vt:lpstr>
      <vt:lpstr>Limited Predictability in EnKF</vt:lpstr>
      <vt:lpstr>Intrinsic Predictability</vt:lpstr>
      <vt:lpstr>CNTL: Ensemble Appearance</vt:lpstr>
      <vt:lpstr>CNTL: Ensemble Appearance</vt:lpstr>
      <vt:lpstr>CNTL: Ensemble Probability</vt:lpstr>
      <vt:lpstr>CNTL: Convective Condition</vt:lpstr>
      <vt:lpstr>CNTL: Cold Pool (θe)</vt:lpstr>
      <vt:lpstr>CNTL: Two Members</vt:lpstr>
      <vt:lpstr>CNTL: Member 13</vt:lpstr>
      <vt:lpstr>CNTL: Member 17</vt:lpstr>
      <vt:lpstr>Impact of Initial Perturbation</vt:lpstr>
      <vt:lpstr>5PERT: Convective Condition</vt:lpstr>
      <vt:lpstr>Comparison: Initiation</vt:lpstr>
      <vt:lpstr>Comparison: Cold Pool</vt:lpstr>
      <vt:lpstr>Comparison: RM-DTE</vt:lpstr>
      <vt:lpstr>DTE Scale Decomposition</vt:lpstr>
      <vt:lpstr>Summary</vt:lpstr>
      <vt:lpstr>CNTL-5PERT at 1900 UTC</vt:lpstr>
      <vt:lpstr>PowerPoint Presentation</vt:lpstr>
      <vt:lpstr>Translation Speeds</vt:lpstr>
      <vt:lpstr>DQE</vt:lpstr>
      <vt:lpstr>Comparison: Meso-γ-scale</vt:lpstr>
      <vt:lpstr>Comparison: Meso-β-scale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Predictability of Convective Storms in Meso-γ-scale</dc:title>
  <dc:creator>Yunji Zhang</dc:creator>
  <cp:lastModifiedBy>Yunji Zhang</cp:lastModifiedBy>
  <cp:revision>247</cp:revision>
  <dcterms:created xsi:type="dcterms:W3CDTF">2014-05-05T15:01:53Z</dcterms:created>
  <dcterms:modified xsi:type="dcterms:W3CDTF">2014-08-15T12:18:38Z</dcterms:modified>
</cp:coreProperties>
</file>