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59" r:id="rId6"/>
    <p:sldId id="257" r:id="rId7"/>
    <p:sldId id="263" r:id="rId8"/>
    <p:sldId id="262" r:id="rId9"/>
    <p:sldId id="264" r:id="rId10"/>
    <p:sldId id="261" r:id="rId11"/>
    <p:sldId id="260"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140E7-2461-45C2-BD4C-C51288770E45}" type="datetimeFigureOut">
              <a:rPr lang="en-US" smtClean="0"/>
              <a:pPr/>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210074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140E7-2461-45C2-BD4C-C51288770E45}" type="datetimeFigureOut">
              <a:rPr lang="en-US" smtClean="0"/>
              <a:pPr/>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402251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140E7-2461-45C2-BD4C-C51288770E45}" type="datetimeFigureOut">
              <a:rPr lang="en-US" smtClean="0"/>
              <a:pPr/>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746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140E7-2461-45C2-BD4C-C51288770E45}" type="datetimeFigureOut">
              <a:rPr lang="en-US" smtClean="0"/>
              <a:pPr/>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333475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140E7-2461-45C2-BD4C-C51288770E45}" type="datetimeFigureOut">
              <a:rPr lang="en-US" smtClean="0"/>
              <a:pPr/>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126527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4140E7-2461-45C2-BD4C-C51288770E45}" type="datetimeFigureOut">
              <a:rPr lang="en-US" smtClean="0"/>
              <a:pPr/>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323211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140E7-2461-45C2-BD4C-C51288770E45}" type="datetimeFigureOut">
              <a:rPr lang="en-US" smtClean="0"/>
              <a:pPr/>
              <a:t>8/14/2014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6711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140E7-2461-45C2-BD4C-C51288770E45}" type="datetimeFigureOut">
              <a:rPr lang="en-US" smtClean="0"/>
              <a:pPr/>
              <a:t>8/14/2014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60724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140E7-2461-45C2-BD4C-C51288770E45}" type="datetimeFigureOut">
              <a:rPr lang="en-US" smtClean="0"/>
              <a:pPr/>
              <a:t>8/14/2014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427552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140E7-2461-45C2-BD4C-C51288770E45}" type="datetimeFigureOut">
              <a:rPr lang="en-US" smtClean="0"/>
              <a:pPr/>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383344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140E7-2461-45C2-BD4C-C51288770E45}" type="datetimeFigureOut">
              <a:rPr lang="en-US" smtClean="0"/>
              <a:pPr/>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310474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140E7-2461-45C2-BD4C-C51288770E45}" type="datetimeFigureOut">
              <a:rPr lang="en-US" smtClean="0"/>
              <a:pPr/>
              <a:t>8/14/2014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0163B-38F5-4D59-AA26-7521AE7CF638}" type="slidenum">
              <a:rPr lang="en-US" smtClean="0"/>
              <a:pPr/>
              <a:t>‹#›</a:t>
            </a:fld>
            <a:endParaRPr lang="en-US"/>
          </a:p>
        </p:txBody>
      </p:sp>
    </p:spTree>
    <p:extLst>
      <p:ext uri="{BB962C8B-B14F-4D97-AF65-F5344CB8AC3E}">
        <p14:creationId xmlns:p14="http://schemas.microsoft.com/office/powerpoint/2010/main" xmlns="" val="259894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normAutofit fontScale="90000"/>
          </a:bodyPr>
          <a:lstStyle/>
          <a:p>
            <a:r>
              <a:rPr lang="en-US" b="1" dirty="0" smtClean="0"/>
              <a:t>Ensemble </a:t>
            </a:r>
            <a:r>
              <a:rPr lang="en-US" b="1" dirty="0"/>
              <a:t>Data Assimilation, </a:t>
            </a:r>
            <a:r>
              <a:rPr lang="en-US" b="1" dirty="0" smtClean="0"/>
              <a:t>Modeling, and Predictability </a:t>
            </a:r>
            <a:br>
              <a:rPr lang="en-US" b="1" dirty="0" smtClean="0"/>
            </a:br>
            <a:r>
              <a:rPr lang="en-US" b="1" dirty="0" smtClean="0"/>
              <a:t>for Lake Effect Snow</a:t>
            </a:r>
            <a:endParaRPr lang="en-US" dirty="0"/>
          </a:p>
        </p:txBody>
      </p:sp>
      <p:sp>
        <p:nvSpPr>
          <p:cNvPr id="3" name="Subtitle 2"/>
          <p:cNvSpPr>
            <a:spLocks noGrp="1"/>
          </p:cNvSpPr>
          <p:nvPr>
            <p:ph type="subTitle" idx="1"/>
          </p:nvPr>
        </p:nvSpPr>
        <p:spPr/>
        <p:txBody>
          <a:bodyPr>
            <a:noAutofit/>
          </a:bodyPr>
          <a:lstStyle/>
          <a:p>
            <a:r>
              <a:rPr lang="en-US" sz="2400" b="1" dirty="0" smtClean="0"/>
              <a:t>Steven J. </a:t>
            </a:r>
            <a:r>
              <a:rPr lang="en-US" sz="2400" b="1" dirty="0" err="1" smtClean="0"/>
              <a:t>Greybush</a:t>
            </a:r>
            <a:endParaRPr lang="en-US" sz="2400" b="1" dirty="0" smtClean="0"/>
          </a:p>
          <a:p>
            <a:r>
              <a:rPr lang="en-US" sz="1600" dirty="0" smtClean="0"/>
              <a:t>Matthew </a:t>
            </a:r>
            <a:r>
              <a:rPr lang="en-US" sz="1600" dirty="0" err="1" smtClean="0"/>
              <a:t>Kumjian</a:t>
            </a:r>
            <a:r>
              <a:rPr lang="en-US" sz="1600" dirty="0" smtClean="0"/>
              <a:t>, </a:t>
            </a:r>
            <a:r>
              <a:rPr lang="en-US" sz="1600" dirty="0" err="1" smtClean="0"/>
              <a:t>Fuqing</a:t>
            </a:r>
            <a:r>
              <a:rPr lang="en-US" sz="1600" dirty="0" smtClean="0"/>
              <a:t> Zhang, George Young,</a:t>
            </a:r>
          </a:p>
          <a:p>
            <a:r>
              <a:rPr lang="en-US" sz="1600" dirty="0" smtClean="0"/>
              <a:t>Daniel </a:t>
            </a:r>
            <a:r>
              <a:rPr lang="en-US" sz="1600" dirty="0" err="1" smtClean="0"/>
              <a:t>Eipper</a:t>
            </a:r>
            <a:r>
              <a:rPr lang="en-US" sz="1600" dirty="0" smtClean="0"/>
              <a:t>, Christopher </a:t>
            </a:r>
            <a:r>
              <a:rPr lang="en-US" sz="1600" dirty="0" err="1" smtClean="0"/>
              <a:t>Melhouser</a:t>
            </a:r>
            <a:r>
              <a:rPr lang="en-US" sz="1600" dirty="0" smtClean="0"/>
              <a:t>, </a:t>
            </a:r>
            <a:r>
              <a:rPr lang="en-US" sz="1600" dirty="0" err="1" smtClean="0"/>
              <a:t>Yonghui</a:t>
            </a:r>
            <a:r>
              <a:rPr lang="en-US" sz="1600" dirty="0" smtClean="0"/>
              <a:t> </a:t>
            </a:r>
            <a:r>
              <a:rPr lang="en-US" sz="1600" dirty="0" err="1" smtClean="0"/>
              <a:t>Weng</a:t>
            </a:r>
            <a:r>
              <a:rPr lang="en-US" sz="1600" dirty="0" smtClean="0"/>
              <a:t>, </a:t>
            </a:r>
            <a:r>
              <a:rPr lang="en-US" sz="1600" dirty="0" err="1" smtClean="0"/>
              <a:t>OWLeS</a:t>
            </a:r>
            <a:r>
              <a:rPr lang="en-US" sz="1600" dirty="0" smtClean="0"/>
              <a:t> Team</a:t>
            </a:r>
          </a:p>
          <a:p>
            <a:endParaRPr lang="en-US" sz="1600" dirty="0" smtClean="0"/>
          </a:p>
          <a:p>
            <a:r>
              <a:rPr lang="en-US" sz="2000" dirty="0" smtClean="0"/>
              <a:t>Data Assimilation Group Meeting</a:t>
            </a:r>
          </a:p>
          <a:p>
            <a:r>
              <a:rPr lang="en-US" sz="2000" dirty="0" smtClean="0"/>
              <a:t>August 15, 2014</a:t>
            </a:r>
            <a:endParaRPr lang="en-US" sz="2000" dirty="0"/>
          </a:p>
        </p:txBody>
      </p:sp>
      <p:sp>
        <p:nvSpPr>
          <p:cNvPr id="4" name="TextBox 3"/>
          <p:cNvSpPr txBox="1"/>
          <p:nvPr/>
        </p:nvSpPr>
        <p:spPr>
          <a:xfrm>
            <a:off x="1600200" y="838200"/>
            <a:ext cx="6019800" cy="381000"/>
          </a:xfrm>
          <a:prstGeom prst="rect">
            <a:avLst/>
          </a:prstGeom>
          <a:noFill/>
        </p:spPr>
        <p:txBody>
          <a:bodyPr wrap="square" rtlCol="0">
            <a:spAutoFit/>
          </a:bodyPr>
          <a:lstStyle/>
          <a:p>
            <a:pPr algn="ctr"/>
            <a:r>
              <a:rPr lang="en-US" dirty="0" smtClean="0"/>
              <a:t>Plans and Progress for</a:t>
            </a:r>
            <a:endParaRPr lang="en-US" dirty="0"/>
          </a:p>
        </p:txBody>
      </p:sp>
    </p:spTree>
    <p:extLst>
      <p:ext uri="{BB962C8B-B14F-4D97-AF65-F5344CB8AC3E}">
        <p14:creationId xmlns:p14="http://schemas.microsoft.com/office/powerpoint/2010/main" xmlns="" val="249247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81600"/>
            <a:ext cx="8229600" cy="1477963"/>
          </a:xfrm>
        </p:spPr>
        <p:txBody>
          <a:bodyPr>
            <a:normAutofit fontScale="25000" lnSpcReduction="20000"/>
          </a:bodyPr>
          <a:lstStyle/>
          <a:p>
            <a:pPr marL="0" indent="0">
              <a:buNone/>
            </a:pPr>
            <a:r>
              <a:rPr lang="en-US" sz="4800" b="1" dirty="0"/>
              <a:t>Example </a:t>
            </a:r>
            <a:r>
              <a:rPr lang="en-US" sz="4800" b="1" dirty="0" err="1"/>
              <a:t>polarimetric</a:t>
            </a:r>
            <a:r>
              <a:rPr lang="en-US" sz="4800" b="1" dirty="0"/>
              <a:t> WSR-88D radar data from KTYX (Ft. Drum, NY) on 6 January 2014 at 1735 UTC, taken at 0.5°. Fields shown are (a) Z</a:t>
            </a:r>
            <a:r>
              <a:rPr lang="en-US" sz="4800" b="1" baseline="-25000" dirty="0"/>
              <a:t>H</a:t>
            </a:r>
            <a:r>
              <a:rPr lang="en-US" sz="4800" b="1" dirty="0"/>
              <a:t>, (b) Z</a:t>
            </a:r>
            <a:r>
              <a:rPr lang="en-US" sz="4800" b="1" baseline="-25000" dirty="0"/>
              <a:t>DR</a:t>
            </a:r>
            <a:r>
              <a:rPr lang="en-US" sz="4800" b="1" dirty="0"/>
              <a:t>, (c) K</a:t>
            </a:r>
            <a:r>
              <a:rPr lang="en-US" sz="4800" b="1" baseline="-25000" dirty="0"/>
              <a:t>DP</a:t>
            </a:r>
            <a:r>
              <a:rPr lang="en-US" sz="4800" b="1" dirty="0"/>
              <a:t>, and (d) CC</a:t>
            </a:r>
            <a:r>
              <a:rPr lang="en-US" sz="4800" b="1" dirty="0" smtClean="0"/>
              <a:t>.</a:t>
            </a:r>
            <a:endParaRPr lang="en-US" sz="4800" b="1" dirty="0"/>
          </a:p>
          <a:p>
            <a:endParaRPr lang="en-US" sz="4800" dirty="0"/>
          </a:p>
          <a:p>
            <a:pPr marL="0" indent="0">
              <a:buNone/>
            </a:pPr>
            <a:r>
              <a:rPr lang="en-US" sz="4800" dirty="0"/>
              <a:t>Fig. </a:t>
            </a:r>
            <a:r>
              <a:rPr lang="en-US" sz="4800" dirty="0" smtClean="0"/>
              <a:t>1 shows </a:t>
            </a:r>
            <a:r>
              <a:rPr lang="en-US" sz="4800" dirty="0"/>
              <a:t>example WSR-88D radar data from an </a:t>
            </a:r>
            <a:r>
              <a:rPr lang="en-US" sz="4800" dirty="0" err="1"/>
              <a:t>OWLeS</a:t>
            </a:r>
            <a:r>
              <a:rPr lang="en-US" sz="4800" dirty="0"/>
              <a:t> case on 6 January 2014. In the image, a lake-effect </a:t>
            </a:r>
            <a:r>
              <a:rPr lang="en-US" sz="4800" dirty="0" err="1"/>
              <a:t>snowband</a:t>
            </a:r>
            <a:r>
              <a:rPr lang="en-US" sz="4800" dirty="0"/>
              <a:t> is beginning to develop. The distinction between pristine ice and snow aggregates is revealed in the Z</a:t>
            </a:r>
            <a:r>
              <a:rPr lang="en-US" sz="4800" baseline="-25000" dirty="0"/>
              <a:t>DR</a:t>
            </a:r>
            <a:r>
              <a:rPr lang="en-US" sz="4800" dirty="0"/>
              <a:t> field (Fig. **b), where large values near the echo peripheries are associated with oblate, pristine ice crystals. K</a:t>
            </a:r>
            <a:r>
              <a:rPr lang="en-US" sz="4800" baseline="-25000" dirty="0"/>
              <a:t>DP</a:t>
            </a:r>
            <a:r>
              <a:rPr lang="en-US" sz="4800" dirty="0"/>
              <a:t> is also enhanced in these regions (Fig. **c), but also among some of the higher-Z</a:t>
            </a:r>
            <a:r>
              <a:rPr lang="en-US" sz="4800" baseline="-25000" dirty="0"/>
              <a:t>H</a:t>
            </a:r>
            <a:r>
              <a:rPr lang="en-US" sz="4800" dirty="0"/>
              <a:t> echoes where Z</a:t>
            </a:r>
            <a:r>
              <a:rPr lang="en-US" sz="4800" baseline="-25000" dirty="0"/>
              <a:t>DR</a:t>
            </a:r>
            <a:r>
              <a:rPr lang="en-US" sz="4800" dirty="0"/>
              <a:t> remains low. This combination of higher Z</a:t>
            </a:r>
            <a:r>
              <a:rPr lang="en-US" sz="4800" baseline="-25000" dirty="0"/>
              <a:t>H</a:t>
            </a:r>
            <a:r>
              <a:rPr lang="en-US" sz="4800" dirty="0"/>
              <a:t>, low Z</a:t>
            </a:r>
            <a:r>
              <a:rPr lang="en-US" sz="4800" baseline="-25000" dirty="0"/>
              <a:t>DR</a:t>
            </a:r>
            <a:r>
              <a:rPr lang="en-US" sz="4800" dirty="0"/>
              <a:t>, and high K</a:t>
            </a:r>
            <a:r>
              <a:rPr lang="en-US" sz="4800" baseline="-25000" dirty="0"/>
              <a:t>DP</a:t>
            </a:r>
            <a:r>
              <a:rPr lang="en-US" sz="4800" dirty="0"/>
              <a:t> reveals a mixture of larger snow aggregates and smaller pristine ice crystals collocated within the snow band. The CC field (Fig. **d) reveals echoes to the north and east of the radar (blues and greens) that are not precipitation, and thus would be flagged for filtering and not included in the data assimilation.</a:t>
            </a:r>
          </a:p>
          <a:p>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7339013" cy="5238750"/>
          </a:xfrm>
          <a:prstGeom prst="rect">
            <a:avLst/>
          </a:prstGeom>
        </p:spPr>
      </p:pic>
      <p:sp>
        <p:nvSpPr>
          <p:cNvPr id="5" name="TextBox 4"/>
          <p:cNvSpPr txBox="1"/>
          <p:nvPr/>
        </p:nvSpPr>
        <p:spPr>
          <a:xfrm>
            <a:off x="3124200" y="1905000"/>
            <a:ext cx="685800" cy="523220"/>
          </a:xfrm>
          <a:prstGeom prst="rect">
            <a:avLst/>
          </a:prstGeom>
          <a:noFill/>
        </p:spPr>
        <p:txBody>
          <a:bodyPr wrap="square" rtlCol="0">
            <a:spAutoFit/>
          </a:bodyPr>
          <a:lstStyle/>
          <a:p>
            <a:r>
              <a:rPr lang="en-US" sz="2800" b="1" dirty="0" smtClean="0"/>
              <a:t>Z</a:t>
            </a:r>
            <a:r>
              <a:rPr lang="en-US" sz="2800" b="1" baseline="-25000" dirty="0" smtClean="0"/>
              <a:t>H</a:t>
            </a:r>
            <a:endParaRPr lang="en-US" b="1" baseline="-25000" dirty="0"/>
          </a:p>
        </p:txBody>
      </p:sp>
      <p:sp>
        <p:nvSpPr>
          <p:cNvPr id="6" name="TextBox 5"/>
          <p:cNvSpPr txBox="1"/>
          <p:nvPr/>
        </p:nvSpPr>
        <p:spPr>
          <a:xfrm>
            <a:off x="7010400" y="1905000"/>
            <a:ext cx="685800" cy="523220"/>
          </a:xfrm>
          <a:prstGeom prst="rect">
            <a:avLst/>
          </a:prstGeom>
          <a:noFill/>
        </p:spPr>
        <p:txBody>
          <a:bodyPr wrap="square" rtlCol="0">
            <a:spAutoFit/>
          </a:bodyPr>
          <a:lstStyle/>
          <a:p>
            <a:r>
              <a:rPr lang="en-US" sz="2800" b="1" dirty="0" smtClean="0"/>
              <a:t>Z</a:t>
            </a:r>
            <a:r>
              <a:rPr lang="en-US" sz="2800" b="1" baseline="-25000" dirty="0" smtClean="0"/>
              <a:t>DR</a:t>
            </a:r>
            <a:endParaRPr lang="en-US" b="1" baseline="-25000" dirty="0"/>
          </a:p>
        </p:txBody>
      </p:sp>
      <p:sp>
        <p:nvSpPr>
          <p:cNvPr id="7" name="TextBox 6"/>
          <p:cNvSpPr txBox="1"/>
          <p:nvPr/>
        </p:nvSpPr>
        <p:spPr>
          <a:xfrm>
            <a:off x="3276600" y="4572000"/>
            <a:ext cx="685800" cy="523220"/>
          </a:xfrm>
          <a:prstGeom prst="rect">
            <a:avLst/>
          </a:prstGeom>
          <a:noFill/>
        </p:spPr>
        <p:txBody>
          <a:bodyPr wrap="square" rtlCol="0">
            <a:spAutoFit/>
          </a:bodyPr>
          <a:lstStyle/>
          <a:p>
            <a:r>
              <a:rPr lang="en-US" sz="2800" b="1" dirty="0" smtClean="0"/>
              <a:t>K</a:t>
            </a:r>
            <a:r>
              <a:rPr lang="en-US" sz="2800" b="1" baseline="-25000" dirty="0" smtClean="0"/>
              <a:t>DP</a:t>
            </a:r>
            <a:endParaRPr lang="en-US" b="1" baseline="-25000" dirty="0"/>
          </a:p>
        </p:txBody>
      </p:sp>
      <p:sp>
        <p:nvSpPr>
          <p:cNvPr id="8" name="TextBox 7"/>
          <p:cNvSpPr txBox="1"/>
          <p:nvPr/>
        </p:nvSpPr>
        <p:spPr>
          <a:xfrm>
            <a:off x="7086600" y="4572000"/>
            <a:ext cx="685800" cy="523220"/>
          </a:xfrm>
          <a:prstGeom prst="rect">
            <a:avLst/>
          </a:prstGeom>
          <a:noFill/>
        </p:spPr>
        <p:txBody>
          <a:bodyPr wrap="square" rtlCol="0">
            <a:spAutoFit/>
          </a:bodyPr>
          <a:lstStyle/>
          <a:p>
            <a:r>
              <a:rPr lang="en-US" sz="2800" b="1" dirty="0" smtClean="0"/>
              <a:t>CC</a:t>
            </a:r>
            <a:endParaRPr lang="en-US" b="1" baseline="-25000" dirty="0"/>
          </a:p>
        </p:txBody>
      </p:sp>
    </p:spTree>
    <p:extLst>
      <p:ext uri="{BB962C8B-B14F-4D97-AF65-F5344CB8AC3E}">
        <p14:creationId xmlns:p14="http://schemas.microsoft.com/office/powerpoint/2010/main" xmlns="" val="302363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Correlations and Variable Localization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91344136"/>
              </p:ext>
            </p:extLst>
          </p:nvPr>
        </p:nvGraphicFramePr>
        <p:xfrm>
          <a:off x="762000" y="3733800"/>
          <a:ext cx="6850378" cy="1307940"/>
        </p:xfrm>
        <a:graphic>
          <a:graphicData uri="http://schemas.openxmlformats.org/drawingml/2006/table">
            <a:tbl>
              <a:tblPr firstRow="1" firstCol="1" bandRow="1">
                <a:tableStyleId>{5C22544A-7EE6-4342-B048-85BDC9FD1C3A}</a:tableStyleId>
              </a:tblPr>
              <a:tblGrid>
                <a:gridCol w="668155"/>
                <a:gridCol w="679602"/>
                <a:gridCol w="689616"/>
                <a:gridCol w="689616"/>
                <a:gridCol w="689616"/>
                <a:gridCol w="695339"/>
                <a:gridCol w="702493"/>
                <a:gridCol w="699631"/>
                <a:gridCol w="668155"/>
                <a:gridCol w="668155"/>
              </a:tblGrid>
              <a:tr h="326985">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U, V</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W</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Ps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Qv</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Qd, Nd</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Qs, Ns</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Qi, Ni</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Qg, Ng</a:t>
                      </a:r>
                      <a:endParaRPr lang="en-US" sz="1400">
                        <a:effectLst/>
                        <a:latin typeface="Calibri"/>
                        <a:ea typeface="Calibri"/>
                        <a:cs typeface="Times New Roman"/>
                      </a:endParaRPr>
                    </a:p>
                  </a:txBody>
                  <a:tcPr marL="68580" marR="68580" marT="0" marB="0"/>
                </a:tc>
              </a:tr>
              <a:tr h="326985">
                <a:tc>
                  <a:txBody>
                    <a:bodyPr/>
                    <a:lstStyle/>
                    <a:p>
                      <a:pPr marL="0" marR="0">
                        <a:lnSpc>
                          <a:spcPct val="115000"/>
                        </a:lnSpc>
                        <a:spcBef>
                          <a:spcPts val="0"/>
                        </a:spcBef>
                        <a:spcAft>
                          <a:spcPts val="0"/>
                        </a:spcAft>
                      </a:pPr>
                      <a:r>
                        <a:rPr lang="en-US" sz="1400" dirty="0" smtClean="0">
                          <a:effectLst/>
                        </a:rPr>
                        <a:t>Z</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68580" marR="68580" marT="0" marB="0"/>
                </a:tc>
              </a:tr>
              <a:tr h="326985">
                <a:tc>
                  <a:txBody>
                    <a:bodyPr/>
                    <a:lstStyle/>
                    <a:p>
                      <a:pPr marL="0" marR="0">
                        <a:lnSpc>
                          <a:spcPct val="115000"/>
                        </a:lnSpc>
                        <a:spcBef>
                          <a:spcPts val="0"/>
                        </a:spcBef>
                        <a:spcAft>
                          <a:spcPts val="0"/>
                        </a:spcAft>
                      </a:pPr>
                      <a:r>
                        <a:rPr lang="en-US" sz="1400">
                          <a:effectLst/>
                        </a:rPr>
                        <a:t>ZDR</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a:t>
                      </a:r>
                      <a:endParaRPr lang="en-US" sz="1400">
                        <a:effectLst/>
                        <a:latin typeface="Calibri"/>
                        <a:ea typeface="Calibri"/>
                        <a:cs typeface="Times New Roman"/>
                      </a:endParaRPr>
                    </a:p>
                  </a:txBody>
                  <a:tcPr marL="68580" marR="68580" marT="0" marB="0"/>
                </a:tc>
              </a:tr>
              <a:tr h="326985">
                <a:tc>
                  <a:txBody>
                    <a:bodyPr/>
                    <a:lstStyle/>
                    <a:p>
                      <a:pPr marL="0" marR="0">
                        <a:lnSpc>
                          <a:spcPct val="115000"/>
                        </a:lnSpc>
                        <a:spcBef>
                          <a:spcPts val="0"/>
                        </a:spcBef>
                        <a:spcAft>
                          <a:spcPts val="0"/>
                        </a:spcAft>
                      </a:pPr>
                      <a:r>
                        <a:rPr lang="en-US" sz="1400">
                          <a:effectLst/>
                        </a:rPr>
                        <a:t>KDP</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3</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762000" y="5105400"/>
            <a:ext cx="6934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 This subjective chart illustrates the expected relative magnitude (0=none, 1=low, 2=medium, 3=high) of correlation between observed variables (rows) and model variables (columns), which may be helpful for variable localization.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457200" y="2362200"/>
            <a:ext cx="3505200" cy="923330"/>
          </a:xfrm>
          <a:prstGeom prst="rect">
            <a:avLst/>
          </a:prstGeom>
          <a:noFill/>
        </p:spPr>
        <p:txBody>
          <a:bodyPr wrap="square" rtlCol="0">
            <a:spAutoFit/>
          </a:bodyPr>
          <a:lstStyle/>
          <a:p>
            <a:r>
              <a:rPr lang="en-US" dirty="0" smtClean="0"/>
              <a:t>Z = Reflectivity</a:t>
            </a:r>
          </a:p>
          <a:p>
            <a:r>
              <a:rPr lang="en-US" dirty="0" smtClean="0"/>
              <a:t>ZDR = Differential Reflectivity</a:t>
            </a:r>
          </a:p>
          <a:p>
            <a:r>
              <a:rPr lang="en-US" dirty="0" smtClean="0"/>
              <a:t>KDP = Specific Differential Phase</a:t>
            </a:r>
            <a:endParaRPr lang="en-US" dirty="0"/>
          </a:p>
        </p:txBody>
      </p:sp>
      <p:sp>
        <p:nvSpPr>
          <p:cNvPr id="9" name="TextBox 8"/>
          <p:cNvSpPr txBox="1"/>
          <p:nvPr/>
        </p:nvSpPr>
        <p:spPr>
          <a:xfrm>
            <a:off x="4114800" y="1676400"/>
            <a:ext cx="1524000" cy="369332"/>
          </a:xfrm>
          <a:prstGeom prst="rect">
            <a:avLst/>
          </a:prstGeom>
          <a:noFill/>
        </p:spPr>
        <p:txBody>
          <a:bodyPr wrap="square" rtlCol="0">
            <a:spAutoFit/>
          </a:bodyPr>
          <a:lstStyle/>
          <a:p>
            <a:r>
              <a:rPr lang="en-US" dirty="0" smtClean="0"/>
              <a:t>Water Vapor</a:t>
            </a:r>
            <a:endParaRPr lang="en-US" dirty="0"/>
          </a:p>
        </p:txBody>
      </p:sp>
      <p:sp>
        <p:nvSpPr>
          <p:cNvPr id="10" name="TextBox 9"/>
          <p:cNvSpPr txBox="1"/>
          <p:nvPr/>
        </p:nvSpPr>
        <p:spPr>
          <a:xfrm>
            <a:off x="4800600" y="2057400"/>
            <a:ext cx="1981200" cy="369332"/>
          </a:xfrm>
          <a:prstGeom prst="rect">
            <a:avLst/>
          </a:prstGeom>
          <a:noFill/>
        </p:spPr>
        <p:txBody>
          <a:bodyPr wrap="square" rtlCol="0">
            <a:spAutoFit/>
          </a:bodyPr>
          <a:lstStyle/>
          <a:p>
            <a:r>
              <a:rPr lang="en-US" dirty="0" smtClean="0"/>
              <a:t>Raindrops</a:t>
            </a:r>
            <a:endParaRPr lang="en-US" dirty="0"/>
          </a:p>
        </p:txBody>
      </p:sp>
      <p:sp>
        <p:nvSpPr>
          <p:cNvPr id="11" name="TextBox 10"/>
          <p:cNvSpPr txBox="1"/>
          <p:nvPr/>
        </p:nvSpPr>
        <p:spPr>
          <a:xfrm>
            <a:off x="5334000" y="2438400"/>
            <a:ext cx="2286000" cy="369332"/>
          </a:xfrm>
          <a:prstGeom prst="rect">
            <a:avLst/>
          </a:prstGeom>
          <a:noFill/>
        </p:spPr>
        <p:txBody>
          <a:bodyPr wrap="square" rtlCol="0">
            <a:spAutoFit/>
          </a:bodyPr>
          <a:lstStyle/>
          <a:p>
            <a:r>
              <a:rPr lang="en-US" dirty="0" smtClean="0"/>
              <a:t>Snow Aggregates</a:t>
            </a:r>
            <a:endParaRPr lang="en-US" dirty="0"/>
          </a:p>
        </p:txBody>
      </p:sp>
      <p:sp>
        <p:nvSpPr>
          <p:cNvPr id="12" name="TextBox 11"/>
          <p:cNvSpPr txBox="1"/>
          <p:nvPr/>
        </p:nvSpPr>
        <p:spPr>
          <a:xfrm>
            <a:off x="5791200" y="2819400"/>
            <a:ext cx="2286000" cy="369332"/>
          </a:xfrm>
          <a:prstGeom prst="rect">
            <a:avLst/>
          </a:prstGeom>
          <a:noFill/>
        </p:spPr>
        <p:txBody>
          <a:bodyPr wrap="square" rtlCol="0">
            <a:spAutoFit/>
          </a:bodyPr>
          <a:lstStyle/>
          <a:p>
            <a:r>
              <a:rPr lang="en-US" dirty="0" smtClean="0"/>
              <a:t>Pristine Ice Crystals</a:t>
            </a:r>
            <a:endParaRPr lang="en-US" dirty="0"/>
          </a:p>
        </p:txBody>
      </p:sp>
      <p:sp>
        <p:nvSpPr>
          <p:cNvPr id="13" name="TextBox 12"/>
          <p:cNvSpPr txBox="1"/>
          <p:nvPr/>
        </p:nvSpPr>
        <p:spPr>
          <a:xfrm>
            <a:off x="6324600" y="3200400"/>
            <a:ext cx="2286000" cy="369332"/>
          </a:xfrm>
          <a:prstGeom prst="rect">
            <a:avLst/>
          </a:prstGeom>
          <a:noFill/>
        </p:spPr>
        <p:txBody>
          <a:bodyPr wrap="square" rtlCol="0">
            <a:spAutoFit/>
          </a:bodyPr>
          <a:lstStyle/>
          <a:p>
            <a:r>
              <a:rPr lang="en-US" dirty="0" err="1" smtClean="0"/>
              <a:t>Graupel</a:t>
            </a:r>
            <a:r>
              <a:rPr lang="en-US" dirty="0" smtClean="0"/>
              <a:t> and Hail</a:t>
            </a:r>
            <a:endParaRPr lang="en-US" dirty="0"/>
          </a:p>
        </p:txBody>
      </p:sp>
      <p:cxnSp>
        <p:nvCxnSpPr>
          <p:cNvPr id="15" name="Straight Arrow Connector 14"/>
          <p:cNvCxnSpPr/>
          <p:nvPr/>
        </p:nvCxnSpPr>
        <p:spPr>
          <a:xfrm>
            <a:off x="4495800" y="2057400"/>
            <a:ext cx="0" cy="1600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81600" y="2438400"/>
            <a:ext cx="0" cy="1219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91200" y="2743200"/>
            <a:ext cx="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00800" y="3124200"/>
            <a:ext cx="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162800" y="35052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4000" y="6019800"/>
            <a:ext cx="7315200" cy="381000"/>
          </a:xfrm>
          <a:prstGeom prst="rect">
            <a:avLst/>
          </a:prstGeom>
          <a:noFill/>
        </p:spPr>
        <p:txBody>
          <a:bodyPr wrap="square" rtlCol="0">
            <a:spAutoFit/>
          </a:bodyPr>
          <a:lstStyle/>
          <a:p>
            <a:r>
              <a:rPr lang="en-US" dirty="0" smtClean="0"/>
              <a:t>Two-Moment Microphysics Scheme: Number Concentration and Mass</a:t>
            </a:r>
            <a:endParaRPr lang="en-US" dirty="0"/>
          </a:p>
        </p:txBody>
      </p:sp>
    </p:spTree>
    <p:extLst>
      <p:ext uri="{BB962C8B-B14F-4D97-AF65-F5344CB8AC3E}">
        <p14:creationId xmlns:p14="http://schemas.microsoft.com/office/powerpoint/2010/main" xmlns="" val="380383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WRF-</a:t>
            </a:r>
            <a:r>
              <a:rPr lang="en-US" dirty="0" err="1" smtClean="0"/>
              <a:t>EnKF</a:t>
            </a:r>
            <a:r>
              <a:rPr lang="en-US" dirty="0" smtClean="0"/>
              <a:t> system assimilating conventional </a:t>
            </a:r>
            <a:r>
              <a:rPr lang="en-US" dirty="0" err="1" smtClean="0"/>
              <a:t>obs</a:t>
            </a:r>
            <a:r>
              <a:rPr lang="en-US" dirty="0" smtClean="0"/>
              <a:t> over E. Great Lakes domain has been built.</a:t>
            </a:r>
          </a:p>
          <a:p>
            <a:r>
              <a:rPr lang="en-US" dirty="0" smtClean="0"/>
              <a:t>Forecast fields are compared to independent observations; appear plausible.</a:t>
            </a:r>
          </a:p>
          <a:p>
            <a:pPr>
              <a:buNone/>
            </a:pPr>
            <a:r>
              <a:rPr lang="en-US" dirty="0" smtClean="0"/>
              <a:t>Future work:</a:t>
            </a:r>
          </a:p>
          <a:p>
            <a:r>
              <a:rPr lang="en-US" dirty="0" smtClean="0"/>
              <a:t>Design and evaluate optimal DA system, including radar/dual-</a:t>
            </a:r>
            <a:r>
              <a:rPr lang="en-US" dirty="0" err="1" smtClean="0"/>
              <a:t>pol</a:t>
            </a:r>
            <a:r>
              <a:rPr lang="en-US" dirty="0" smtClean="0"/>
              <a:t> assimilation.</a:t>
            </a:r>
          </a:p>
          <a:p>
            <a:r>
              <a:rPr lang="en-US" dirty="0" smtClean="0"/>
              <a:t>Understand predictability of lake-effect systems.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Transfer\2007.03.11 (7).JPG"/>
          <p:cNvPicPr>
            <a:picLocks noChangeAspect="1" noChangeArrowheads="1"/>
          </p:cNvPicPr>
          <p:nvPr/>
        </p:nvPicPr>
        <p:blipFill>
          <a:blip r:embed="rId2" cstate="print"/>
          <a:srcRect/>
          <a:stretch>
            <a:fillRect/>
          </a:stretch>
        </p:blipFill>
        <p:spPr bwMode="auto">
          <a:xfrm>
            <a:off x="0" y="799"/>
            <a:ext cx="9143999" cy="6857593"/>
          </a:xfrm>
          <a:prstGeom prst="rect">
            <a:avLst/>
          </a:prstGeom>
          <a:noFill/>
        </p:spPr>
      </p:pic>
      <p:sp>
        <p:nvSpPr>
          <p:cNvPr id="2" name="Title 1"/>
          <p:cNvSpPr>
            <a:spLocks noGrp="1"/>
          </p:cNvSpPr>
          <p:nvPr>
            <p:ph type="ctrTitle"/>
          </p:nvPr>
        </p:nvSpPr>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solidFill>
                  <a:srgbClr val="FFFF00"/>
                </a:solidFill>
              </a:rPr>
              <a:t>Thank You</a:t>
            </a:r>
            <a:endParaRPr lang="en-US" sz="3000" dirty="0">
              <a:solidFill>
                <a:srgbClr val="FFFF00"/>
              </a:solidFill>
            </a:endParaRPr>
          </a:p>
        </p:txBody>
      </p:sp>
    </p:spTree>
    <p:extLst>
      <p:ext uri="{BB962C8B-B14F-4D97-AF65-F5344CB8AC3E}">
        <p14:creationId xmlns="" xmlns:p14="http://schemas.microsoft.com/office/powerpoint/2010/main" val="348181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Assimilation</a:t>
            </a:r>
            <a:r>
              <a:rPr lang="en-US" dirty="0" smtClean="0"/>
              <a:t>: Design an advanced WRF-based </a:t>
            </a:r>
            <a:r>
              <a:rPr lang="en-US" dirty="0" err="1" smtClean="0"/>
              <a:t>mesoscale</a:t>
            </a:r>
            <a:r>
              <a:rPr lang="en-US" dirty="0" smtClean="0"/>
              <a:t> ensemble data assimilation system for winter precipitation.</a:t>
            </a:r>
          </a:p>
          <a:p>
            <a:pPr lvl="1"/>
            <a:r>
              <a:rPr lang="en-US" dirty="0" smtClean="0"/>
              <a:t>Evaluate latest techniques: </a:t>
            </a:r>
            <a:r>
              <a:rPr lang="en-US" dirty="0" err="1" smtClean="0"/>
              <a:t>EnKF</a:t>
            </a:r>
            <a:r>
              <a:rPr lang="en-US" dirty="0" smtClean="0"/>
              <a:t>, 4DEnsVar, </a:t>
            </a:r>
            <a:r>
              <a:rPr lang="en-US" dirty="0" smtClean="0"/>
              <a:t>E4d-Var</a:t>
            </a:r>
            <a:endParaRPr lang="en-US" dirty="0" smtClean="0"/>
          </a:p>
          <a:p>
            <a:pPr lvl="1"/>
            <a:r>
              <a:rPr lang="en-US" dirty="0" smtClean="0"/>
              <a:t>Optimize assimilation of surface, upper air, and radar data.</a:t>
            </a:r>
          </a:p>
          <a:p>
            <a:pPr lvl="1"/>
            <a:r>
              <a:rPr lang="en-US" dirty="0" smtClean="0"/>
              <a:t>Assimilate operational observations, validate with field campaign observations.</a:t>
            </a:r>
          </a:p>
          <a:p>
            <a:endParaRPr lang="en-US" dirty="0"/>
          </a:p>
          <a:p>
            <a:r>
              <a:rPr lang="en-US" b="1" dirty="0" smtClean="0"/>
              <a:t>Predictability</a:t>
            </a:r>
            <a:r>
              <a:rPr lang="en-US" dirty="0" smtClean="0"/>
              <a:t>: Explore </a:t>
            </a:r>
            <a:r>
              <a:rPr lang="en-US" dirty="0"/>
              <a:t>ensemble predictability of lake-effect </a:t>
            </a:r>
            <a:r>
              <a:rPr lang="en-US" dirty="0" smtClean="0"/>
              <a:t>snow.</a:t>
            </a:r>
          </a:p>
          <a:p>
            <a:pPr lvl="1"/>
            <a:r>
              <a:rPr lang="en-US" dirty="0" smtClean="0"/>
              <a:t>Compare the </a:t>
            </a:r>
            <a:r>
              <a:rPr lang="en-US" dirty="0"/>
              <a:t>fundamental (dynamics-limited) versus the practical (model/</a:t>
            </a:r>
            <a:r>
              <a:rPr lang="en-US" dirty="0" err="1"/>
              <a:t>obs</a:t>
            </a:r>
            <a:r>
              <a:rPr lang="en-US" dirty="0"/>
              <a:t> limited) predictability. </a:t>
            </a:r>
            <a:endParaRPr lang="en-US" dirty="0" smtClean="0"/>
          </a:p>
          <a:p>
            <a:pPr lvl="1"/>
            <a:r>
              <a:rPr lang="en-US" dirty="0" smtClean="0"/>
              <a:t>Characterize </a:t>
            </a:r>
            <a:r>
              <a:rPr lang="en-US" dirty="0"/>
              <a:t>the timescales for error growth and </a:t>
            </a:r>
            <a:r>
              <a:rPr lang="en-US" dirty="0" smtClean="0"/>
              <a:t>saturation.</a:t>
            </a:r>
          </a:p>
          <a:p>
            <a:pPr lvl="1"/>
            <a:r>
              <a:rPr lang="en-US" dirty="0" smtClean="0"/>
              <a:t>Understand the </a:t>
            </a:r>
            <a:r>
              <a:rPr lang="en-US" dirty="0"/>
              <a:t>relative contributions of initial </a:t>
            </a:r>
            <a:r>
              <a:rPr lang="en-US" dirty="0" smtClean="0"/>
              <a:t>condition, </a:t>
            </a:r>
            <a:r>
              <a:rPr lang="en-US" dirty="0"/>
              <a:t>boundary </a:t>
            </a:r>
            <a:r>
              <a:rPr lang="en-US" dirty="0" smtClean="0"/>
              <a:t>condition, </a:t>
            </a:r>
            <a:r>
              <a:rPr lang="en-US" dirty="0"/>
              <a:t>and model error.</a:t>
            </a:r>
          </a:p>
        </p:txBody>
      </p:sp>
    </p:spTree>
    <p:extLst>
      <p:ext uri="{BB962C8B-B14F-4D97-AF65-F5344CB8AC3E}">
        <p14:creationId xmlns:p14="http://schemas.microsoft.com/office/powerpoint/2010/main" xmlns="" val="10593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55000" lnSpcReduction="20000"/>
          </a:bodyPr>
          <a:lstStyle/>
          <a:p>
            <a:pPr>
              <a:buNone/>
            </a:pPr>
            <a:r>
              <a:rPr lang="en-US" b="1" dirty="0" smtClean="0"/>
              <a:t>	December 2013-January 2014</a:t>
            </a:r>
          </a:p>
          <a:p>
            <a:endParaRPr lang="en-US" dirty="0" smtClean="0"/>
          </a:p>
          <a:p>
            <a:pPr>
              <a:buNone/>
            </a:pPr>
            <a:r>
              <a:rPr lang="en-US" dirty="0" smtClean="0"/>
              <a:t>	</a:t>
            </a:r>
            <a:r>
              <a:rPr lang="en-US" u="sng" dirty="0" smtClean="0"/>
              <a:t>Mission Statement from http://www.owles.org/:</a:t>
            </a:r>
          </a:p>
          <a:p>
            <a:endParaRPr lang="en-US" dirty="0" smtClean="0"/>
          </a:p>
          <a:p>
            <a:pPr>
              <a:buNone/>
            </a:pPr>
            <a:r>
              <a:rPr lang="en-US" dirty="0" smtClean="0"/>
              <a:t>	The </a:t>
            </a:r>
            <a:r>
              <a:rPr lang="en-US" dirty="0" err="1" smtClean="0"/>
              <a:t>OWLeS</a:t>
            </a:r>
            <a:r>
              <a:rPr lang="en-US" dirty="0" smtClean="0"/>
              <a:t> project examines the formation mechanisms, cloud microphysics, boundary layer processes and dynamics of lake-effect systems (</a:t>
            </a:r>
            <a:r>
              <a:rPr lang="en-US" dirty="0" err="1" smtClean="0"/>
              <a:t>LeS</a:t>
            </a:r>
            <a:r>
              <a:rPr lang="en-US" dirty="0" smtClean="0"/>
              <a:t>) at unprecedented detail using X-band and S-band dual-polarization (dual-</a:t>
            </a:r>
            <a:r>
              <a:rPr lang="en-US" dirty="0" err="1" smtClean="0"/>
              <a:t>pol</a:t>
            </a:r>
            <a:r>
              <a:rPr lang="en-US" dirty="0" smtClean="0"/>
              <a:t>) radars, an aircraft instrumented with particle probes and profiling cloud radar and </a:t>
            </a:r>
            <a:r>
              <a:rPr lang="en-US" dirty="0" err="1" smtClean="0"/>
              <a:t>lidar</a:t>
            </a:r>
            <a:r>
              <a:rPr lang="en-US" dirty="0" smtClean="0"/>
              <a:t>, a mobile integrated sounding system, a network of </a:t>
            </a:r>
            <a:r>
              <a:rPr lang="en-US" dirty="0" err="1" smtClean="0"/>
              <a:t>radiosondes</a:t>
            </a:r>
            <a:r>
              <a:rPr lang="en-US" dirty="0" smtClean="0"/>
              <a:t>, and </a:t>
            </a:r>
            <a:r>
              <a:rPr lang="en-US" dirty="0" smtClean="0"/>
              <a:t>a surface network of snow characterization instruments. </a:t>
            </a:r>
          </a:p>
          <a:p>
            <a:pPr>
              <a:buNone/>
            </a:pPr>
            <a:r>
              <a:rPr lang="en-US" dirty="0" smtClean="0"/>
              <a:t/>
            </a:r>
            <a:br>
              <a:rPr lang="en-US" dirty="0" smtClean="0"/>
            </a:br>
            <a:r>
              <a:rPr lang="en-US" dirty="0" smtClean="0"/>
              <a:t>Lake-effect systems form through surface-air interactions as a cold air mass is advected over relatively warm (at least partially) ice-free mesoscale bodies of water. The </a:t>
            </a:r>
            <a:r>
              <a:rPr lang="en-US" dirty="0" err="1" smtClean="0"/>
              <a:t>OWLeS</a:t>
            </a:r>
            <a:r>
              <a:rPr lang="en-US" dirty="0" smtClean="0"/>
              <a:t> project focuses on Lake Ontario because of its size and orientation, the frequency of </a:t>
            </a:r>
            <a:r>
              <a:rPr lang="en-US" dirty="0" err="1" smtClean="0"/>
              <a:t>LeS</a:t>
            </a:r>
            <a:r>
              <a:rPr lang="en-US" dirty="0" smtClean="0"/>
              <a:t> events (especially intense single bands), its nearby moderate </a:t>
            </a:r>
            <a:r>
              <a:rPr lang="en-US" dirty="0" err="1" smtClean="0"/>
              <a:t>orography</a:t>
            </a:r>
            <a:r>
              <a:rPr lang="en-US" dirty="0" smtClean="0"/>
              <a:t>, the impact of Lake Ontario </a:t>
            </a:r>
            <a:r>
              <a:rPr lang="en-US" dirty="0" err="1" smtClean="0"/>
              <a:t>LeS</a:t>
            </a:r>
            <a:r>
              <a:rPr lang="en-US" dirty="0" smtClean="0"/>
              <a:t> hazards in particular on public safety and commerce, and the proximity of several universities with large atmospheric science programs. </a:t>
            </a:r>
          </a:p>
          <a:p>
            <a:endParaRPr lang="en-US" dirty="0"/>
          </a:p>
        </p:txBody>
      </p:sp>
      <p:pic>
        <p:nvPicPr>
          <p:cNvPr id="67586" name="Picture 2" descr="LLAP Image"/>
          <p:cNvPicPr>
            <a:picLocks noChangeAspect="1" noChangeArrowheads="1"/>
          </p:cNvPicPr>
          <p:nvPr/>
        </p:nvPicPr>
        <p:blipFill>
          <a:blip r:embed="rId2" cstate="print"/>
          <a:srcRect/>
          <a:stretch>
            <a:fillRect/>
          </a:stretch>
        </p:blipFill>
        <p:spPr bwMode="auto">
          <a:xfrm>
            <a:off x="6848822" y="1"/>
            <a:ext cx="2295177" cy="1523999"/>
          </a:xfrm>
          <a:prstGeom prst="rect">
            <a:avLst/>
          </a:prstGeom>
          <a:noFill/>
        </p:spPr>
      </p:pic>
      <p:pic>
        <p:nvPicPr>
          <p:cNvPr id="67588" name="Picture 4" descr="http://www.owles.org/images/owles4.png"/>
          <p:cNvPicPr>
            <a:picLocks noChangeAspect="1" noChangeArrowheads="1"/>
          </p:cNvPicPr>
          <p:nvPr/>
        </p:nvPicPr>
        <p:blipFill>
          <a:blip r:embed="rId3" cstate="print"/>
          <a:srcRect/>
          <a:stretch>
            <a:fillRect/>
          </a:stretch>
        </p:blipFill>
        <p:spPr bwMode="auto">
          <a:xfrm>
            <a:off x="0" y="0"/>
            <a:ext cx="1371600" cy="1543052"/>
          </a:xfrm>
          <a:prstGeom prst="rect">
            <a:avLst/>
          </a:prstGeom>
          <a:noFill/>
        </p:spPr>
      </p:pic>
      <p:sp>
        <p:nvSpPr>
          <p:cNvPr id="2" name="Title 1"/>
          <p:cNvSpPr>
            <a:spLocks noGrp="1"/>
          </p:cNvSpPr>
          <p:nvPr>
            <p:ph type="title"/>
          </p:nvPr>
        </p:nvSpPr>
        <p:spPr>
          <a:xfrm>
            <a:off x="381000" y="228600"/>
            <a:ext cx="8229600" cy="1143000"/>
          </a:xfrm>
        </p:spPr>
        <p:txBody>
          <a:bodyPr>
            <a:noAutofit/>
          </a:bodyPr>
          <a:lstStyle/>
          <a:p>
            <a:r>
              <a:rPr lang="en-US" sz="3200" b="1" dirty="0" err="1" smtClean="0">
                <a:solidFill>
                  <a:schemeClr val="bg1"/>
                </a:solidFill>
              </a:rPr>
              <a:t>OWLeS</a:t>
            </a:r>
            <a:r>
              <a:rPr lang="en-US" sz="3200" b="1" dirty="0" smtClean="0">
                <a:solidFill>
                  <a:schemeClr val="bg1"/>
                </a:solidFill>
              </a:rPr>
              <a:t>: Ontario Winter </a:t>
            </a:r>
            <a:br>
              <a:rPr lang="en-US" sz="3200" b="1" dirty="0" smtClean="0">
                <a:solidFill>
                  <a:schemeClr val="bg1"/>
                </a:solidFill>
              </a:rPr>
            </a:br>
            <a:r>
              <a:rPr lang="en-US" sz="3200" b="1" dirty="0" smtClean="0">
                <a:solidFill>
                  <a:schemeClr val="bg1"/>
                </a:solidFill>
              </a:rPr>
              <a:t>Lake-effect Systems (</a:t>
            </a:r>
            <a:r>
              <a:rPr lang="en-US" sz="3200" b="1" dirty="0" err="1" smtClean="0">
                <a:solidFill>
                  <a:schemeClr val="bg1"/>
                </a:solidFill>
              </a:rPr>
              <a:t>LeS</a:t>
            </a:r>
            <a:r>
              <a:rPr lang="en-US" sz="3200" b="1" dirty="0" smtClean="0">
                <a:solidFill>
                  <a:schemeClr val="bg1"/>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10 Flight Plan</a:t>
            </a:r>
            <a:endParaRPr lang="en-US" dirty="0"/>
          </a:p>
        </p:txBody>
      </p:sp>
      <p:sp>
        <p:nvSpPr>
          <p:cNvPr id="3" name="Content Placeholder 2"/>
          <p:cNvSpPr>
            <a:spLocks noGrp="1"/>
          </p:cNvSpPr>
          <p:nvPr>
            <p:ph idx="1"/>
          </p:nvPr>
        </p:nvSpPr>
        <p:spPr/>
        <p:txBody>
          <a:bodyPr/>
          <a:lstStyle/>
          <a:p>
            <a:endParaRPr lang="en-US"/>
          </a:p>
        </p:txBody>
      </p:sp>
      <p:pic>
        <p:nvPicPr>
          <p:cNvPr id="60418" name="Picture 2" descr="research.UWyo_King_Air.201312101930.flight_track.png"/>
          <p:cNvPicPr>
            <a:picLocks noChangeAspect="1" noChangeArrowheads="1"/>
          </p:cNvPicPr>
          <p:nvPr/>
        </p:nvPicPr>
        <p:blipFill>
          <a:blip r:embed="rId2" cstate="print"/>
          <a:srcRect/>
          <a:stretch>
            <a:fillRect/>
          </a:stretch>
        </p:blipFill>
        <p:spPr bwMode="auto">
          <a:xfrm>
            <a:off x="50773" y="1447800"/>
            <a:ext cx="9093227" cy="5410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OWLeS</a:t>
            </a:r>
            <a:r>
              <a:rPr lang="en-US" dirty="0"/>
              <a:t> </a:t>
            </a:r>
            <a:r>
              <a:rPr lang="en-US" dirty="0" smtClean="0"/>
              <a:t>as Assimilation </a:t>
            </a:r>
            <a:r>
              <a:rPr lang="en-US" dirty="0" err="1" smtClean="0"/>
              <a:t>Testbed</a:t>
            </a:r>
            <a:endParaRPr lang="en-US" dirty="0"/>
          </a:p>
        </p:txBody>
      </p:sp>
      <p:sp>
        <p:nvSpPr>
          <p:cNvPr id="3" name="Content Placeholder 2"/>
          <p:cNvSpPr>
            <a:spLocks noGrp="1"/>
          </p:cNvSpPr>
          <p:nvPr>
            <p:ph idx="1"/>
          </p:nvPr>
        </p:nvSpPr>
        <p:spPr>
          <a:xfrm>
            <a:off x="533400" y="4267200"/>
            <a:ext cx="4038600" cy="2286000"/>
          </a:xfrm>
        </p:spPr>
        <p:txBody>
          <a:bodyPr>
            <a:normAutofit/>
          </a:bodyPr>
          <a:lstStyle/>
          <a:p>
            <a:r>
              <a:rPr lang="en-US" sz="1800" dirty="0" smtClean="0"/>
              <a:t>High resolution (3 km, then 1 km) WRF ensemble</a:t>
            </a:r>
          </a:p>
          <a:p>
            <a:r>
              <a:rPr lang="en-US" sz="1800" dirty="0" smtClean="0"/>
              <a:t>Assimilate observations every 30 minutes using PSU-</a:t>
            </a:r>
            <a:r>
              <a:rPr lang="en-US" sz="1800" dirty="0" err="1" smtClean="0"/>
              <a:t>EnKF</a:t>
            </a:r>
            <a:r>
              <a:rPr lang="en-US" sz="1800" dirty="0" smtClean="0"/>
              <a:t>.</a:t>
            </a:r>
          </a:p>
          <a:p>
            <a:r>
              <a:rPr lang="en-US" sz="1800" dirty="0" smtClean="0"/>
              <a:t>Ensemble </a:t>
            </a:r>
            <a:r>
              <a:rPr lang="en-US" sz="1800" i="1" dirty="0" smtClean="0"/>
              <a:t>mean</a:t>
            </a:r>
            <a:r>
              <a:rPr lang="en-US" sz="1800" dirty="0" smtClean="0"/>
              <a:t> represents best analysis estimate, ensemble </a:t>
            </a:r>
            <a:r>
              <a:rPr lang="en-US" sz="1800" i="1" dirty="0" smtClean="0"/>
              <a:t>spread</a:t>
            </a:r>
            <a:r>
              <a:rPr lang="en-US" sz="1800" dirty="0" smtClean="0"/>
              <a:t> characterizes uncertainty.</a:t>
            </a:r>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19201" y="3810000"/>
            <a:ext cx="4219799" cy="2893275"/>
          </a:xfrm>
          <a:prstGeom prst="rect">
            <a:avLst/>
          </a:prstGeom>
          <a:noFill/>
          <a:ln>
            <a:noFill/>
          </a:ln>
        </p:spPr>
      </p:pic>
      <p:pic>
        <p:nvPicPr>
          <p:cNvPr id="5" name="Picture 4"/>
          <p:cNvPicPr/>
          <p:nvPr/>
        </p:nvPicPr>
        <p:blipFill rotWithShape="1">
          <a:blip r:embed="rId3" cstate="print">
            <a:extLst>
              <a:ext uri="{28A0092B-C50C-407E-A947-70E740481C1C}">
                <a14:useLocalDpi xmlns:a14="http://schemas.microsoft.com/office/drawing/2010/main" xmlns="" val="0"/>
              </a:ext>
            </a:extLst>
          </a:blip>
          <a:srcRect t="17579"/>
          <a:stretch/>
        </p:blipFill>
        <p:spPr bwMode="auto">
          <a:xfrm>
            <a:off x="4797001" y="1600200"/>
            <a:ext cx="4324799" cy="1767000"/>
          </a:xfrm>
          <a:prstGeom prst="rect">
            <a:avLst/>
          </a:prstGeom>
          <a:noFill/>
          <a:ln>
            <a:noFill/>
          </a:ln>
          <a:extLst>
            <a:ext uri="{53640926-AAD7-44D8-BBD7-CCE9431645EC}">
              <a14:shadowObscured xmlns:a14="http://schemas.microsoft.com/office/drawing/2010/main" xmlns=""/>
            </a:ext>
          </a:extLst>
        </p:spPr>
      </p:pic>
      <p:sp>
        <p:nvSpPr>
          <p:cNvPr id="7" name="Content Placeholder 2"/>
          <p:cNvSpPr txBox="1">
            <a:spLocks/>
          </p:cNvSpPr>
          <p:nvPr/>
        </p:nvSpPr>
        <p:spPr>
          <a:xfrm>
            <a:off x="450000" y="1288200"/>
            <a:ext cx="4267200" cy="2757600"/>
          </a:xfrm>
          <a:prstGeom prst="rect">
            <a:avLst/>
          </a:prstGeom>
          <a:solidFill>
            <a:schemeClr val="accent1"/>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solidFill>
                  <a:schemeClr val="bg1"/>
                </a:solidFill>
              </a:rPr>
              <a:t>Why </a:t>
            </a:r>
            <a:r>
              <a:rPr lang="en-US" sz="1800" b="1" dirty="0" err="1" smtClean="0">
                <a:solidFill>
                  <a:schemeClr val="bg1"/>
                </a:solidFill>
              </a:rPr>
              <a:t>OWLeS</a:t>
            </a:r>
            <a:r>
              <a:rPr lang="en-US" sz="1800" b="1" dirty="0" smtClean="0">
                <a:solidFill>
                  <a:schemeClr val="bg1"/>
                </a:solidFill>
              </a:rPr>
              <a:t>?</a:t>
            </a:r>
          </a:p>
          <a:p>
            <a:r>
              <a:rPr lang="en-US" sz="1800" dirty="0" smtClean="0">
                <a:solidFill>
                  <a:schemeClr val="bg1"/>
                </a:solidFill>
              </a:rPr>
              <a:t>Wintertime precipitation has not yet been a major focus of DA studies to date.</a:t>
            </a:r>
          </a:p>
          <a:p>
            <a:r>
              <a:rPr lang="en-US" sz="1800" dirty="0" smtClean="0">
                <a:solidFill>
                  <a:schemeClr val="bg1"/>
                </a:solidFill>
              </a:rPr>
              <a:t>For lake effect, both the synoptic scale environment and </a:t>
            </a:r>
            <a:r>
              <a:rPr lang="en-US" sz="1800" dirty="0" err="1" smtClean="0">
                <a:solidFill>
                  <a:schemeClr val="bg1"/>
                </a:solidFill>
              </a:rPr>
              <a:t>mesoscale</a:t>
            </a:r>
            <a:r>
              <a:rPr lang="en-US" sz="1800" dirty="0" smtClean="0">
                <a:solidFill>
                  <a:schemeClr val="bg1"/>
                </a:solidFill>
              </a:rPr>
              <a:t> details matter.</a:t>
            </a:r>
          </a:p>
          <a:p>
            <a:r>
              <a:rPr lang="en-US" sz="1800" dirty="0" smtClean="0">
                <a:solidFill>
                  <a:schemeClr val="bg1"/>
                </a:solidFill>
              </a:rPr>
              <a:t>Involves shallow rather than deep convection, strong surface forcing, and topography.</a:t>
            </a:r>
          </a:p>
          <a:p>
            <a:r>
              <a:rPr lang="en-US" sz="1800" dirty="0" err="1" smtClean="0">
                <a:solidFill>
                  <a:schemeClr val="bg1"/>
                </a:solidFill>
              </a:rPr>
              <a:t>OWLeS</a:t>
            </a:r>
            <a:r>
              <a:rPr lang="en-US" sz="1800" dirty="0" smtClean="0">
                <a:solidFill>
                  <a:schemeClr val="bg1"/>
                </a:solidFill>
              </a:rPr>
              <a:t> provides unprecedented field </a:t>
            </a:r>
            <a:r>
              <a:rPr lang="en-US" sz="1800" dirty="0" err="1" smtClean="0">
                <a:solidFill>
                  <a:schemeClr val="bg1"/>
                </a:solidFill>
              </a:rPr>
              <a:t>obs</a:t>
            </a:r>
            <a:r>
              <a:rPr lang="en-US" sz="1800" dirty="0" smtClean="0">
                <a:solidFill>
                  <a:schemeClr val="bg1"/>
                </a:solidFill>
              </a:rPr>
              <a:t> for verification.</a:t>
            </a:r>
          </a:p>
        </p:txBody>
      </p:sp>
    </p:spTree>
    <p:extLst>
      <p:ext uri="{BB962C8B-B14F-4D97-AF65-F5344CB8AC3E}">
        <p14:creationId xmlns:p14="http://schemas.microsoft.com/office/powerpoint/2010/main" xmlns="" val="336120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Benefits</a:t>
            </a:r>
            <a:endParaRPr lang="en-US" dirty="0"/>
          </a:p>
        </p:txBody>
      </p:sp>
      <p:sp>
        <p:nvSpPr>
          <p:cNvPr id="3" name="Content Placeholder 2"/>
          <p:cNvSpPr>
            <a:spLocks noGrp="1"/>
          </p:cNvSpPr>
          <p:nvPr>
            <p:ph idx="1"/>
          </p:nvPr>
        </p:nvSpPr>
        <p:spPr/>
        <p:txBody>
          <a:bodyPr>
            <a:normAutofit/>
          </a:bodyPr>
          <a:lstStyle/>
          <a:p>
            <a:r>
              <a:rPr lang="en-US" sz="2400" dirty="0" smtClean="0"/>
              <a:t>With the newly-optimized data assimilation system, we will produce an </a:t>
            </a:r>
            <a:r>
              <a:rPr lang="en-US" sz="2400" b="1" dirty="0" smtClean="0"/>
              <a:t>ensemble</a:t>
            </a:r>
            <a:r>
              <a:rPr lang="en-US" sz="2400" dirty="0" smtClean="0"/>
              <a:t> </a:t>
            </a:r>
            <a:r>
              <a:rPr lang="en-US" sz="2400" b="1" dirty="0" smtClean="0"/>
              <a:t>reanalysis</a:t>
            </a:r>
            <a:r>
              <a:rPr lang="en-US" sz="2400" dirty="0" smtClean="0"/>
              <a:t> for cases of interest.</a:t>
            </a:r>
          </a:p>
          <a:p>
            <a:pPr marL="0" indent="0">
              <a:buNone/>
            </a:pPr>
            <a:r>
              <a:rPr lang="en-US" sz="2400" dirty="0"/>
              <a:t> </a:t>
            </a:r>
            <a:r>
              <a:rPr lang="en-US" sz="2400" dirty="0" smtClean="0"/>
              <a:t>    </a:t>
            </a:r>
            <a:r>
              <a:rPr lang="en-US" sz="2000" dirty="0" smtClean="0"/>
              <a:t>(e.g. 3-D winds, temperatures, surface forcing, advection fields)</a:t>
            </a:r>
          </a:p>
          <a:p>
            <a:r>
              <a:rPr lang="en-US" sz="2400" dirty="0" smtClean="0"/>
              <a:t>Product will be available for interested </a:t>
            </a:r>
            <a:r>
              <a:rPr lang="en-US" sz="2400" dirty="0" err="1" smtClean="0"/>
              <a:t>OWLeS</a:t>
            </a:r>
            <a:r>
              <a:rPr lang="en-US" sz="2400" dirty="0" smtClean="0"/>
              <a:t> investigators.</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3505200"/>
            <a:ext cx="59436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85800" y="5943600"/>
            <a:ext cx="6477000" cy="523220"/>
          </a:xfrm>
          <a:prstGeom prst="rect">
            <a:avLst/>
          </a:prstGeom>
          <a:noFill/>
        </p:spPr>
        <p:txBody>
          <a:bodyPr wrap="square" rtlCol="0">
            <a:spAutoFit/>
          </a:bodyPr>
          <a:lstStyle/>
          <a:p>
            <a:r>
              <a:rPr lang="en-US" sz="1400" i="1" dirty="0" smtClean="0"/>
              <a:t>Sample output of PSU-WRF-</a:t>
            </a:r>
            <a:r>
              <a:rPr lang="en-US" sz="1400" i="1" dirty="0" err="1" smtClean="0"/>
              <a:t>EnKF</a:t>
            </a:r>
            <a:r>
              <a:rPr lang="en-US" sz="1400" i="1" dirty="0" smtClean="0"/>
              <a:t> simulated radar compared to NWS composite radar.  Forecast initiated from analysis that assimilates conventional observations only.</a:t>
            </a:r>
            <a:endParaRPr lang="en-US" sz="1400" i="1" dirty="0"/>
          </a:p>
        </p:txBody>
      </p:sp>
    </p:spTree>
    <p:extLst>
      <p:ext uri="{BB962C8B-B14F-4D97-AF65-F5344CB8AC3E}">
        <p14:creationId xmlns:p14="http://schemas.microsoft.com/office/powerpoint/2010/main" xmlns="" val="376994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Forecast versus Field Campaign </a:t>
            </a:r>
            <a:r>
              <a:rPr lang="en-US" dirty="0" err="1" smtClean="0"/>
              <a:t>Obs</a:t>
            </a:r>
            <a:endParaRPr lang="en-US" dirty="0"/>
          </a:p>
        </p:txBody>
      </p:sp>
      <p:sp>
        <p:nvSpPr>
          <p:cNvPr id="3" name="Content Placeholder 2"/>
          <p:cNvSpPr>
            <a:spLocks noGrp="1"/>
          </p:cNvSpPr>
          <p:nvPr>
            <p:ph idx="1"/>
          </p:nvPr>
        </p:nvSpPr>
        <p:spPr/>
        <p:txBody>
          <a:bodyPr/>
          <a:lstStyle/>
          <a:p>
            <a:endParaRPr lang="en-US"/>
          </a:p>
        </p:txBody>
      </p:sp>
      <p:pic>
        <p:nvPicPr>
          <p:cNvPr id="4" name="Picture 3" descr="P:\Proposals\2014 NSF LE\WRFd02vsSondePlot1_20131211_02_17.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47800"/>
            <a:ext cx="4495800" cy="4800600"/>
          </a:xfrm>
          <a:prstGeom prst="rect">
            <a:avLst/>
          </a:prstGeom>
          <a:noFill/>
          <a:ln>
            <a:noFill/>
          </a:ln>
        </p:spPr>
      </p:pic>
      <p:pic>
        <p:nvPicPr>
          <p:cNvPr id="5" name="Picture 4" descr="P:\Research\Lake Effect\aircraft_compare_uwind.png"/>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2494" r="5236"/>
          <a:stretch/>
        </p:blipFill>
        <p:spPr bwMode="auto">
          <a:xfrm>
            <a:off x="4495800" y="2209800"/>
            <a:ext cx="4191000" cy="342900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6" name="TextBox 5"/>
          <p:cNvSpPr txBox="1"/>
          <p:nvPr/>
        </p:nvSpPr>
        <p:spPr>
          <a:xfrm>
            <a:off x="838200" y="6172200"/>
            <a:ext cx="3505200" cy="369332"/>
          </a:xfrm>
          <a:prstGeom prst="rect">
            <a:avLst/>
          </a:prstGeom>
          <a:noFill/>
        </p:spPr>
        <p:txBody>
          <a:bodyPr wrap="square" rtlCol="0">
            <a:spAutoFit/>
          </a:bodyPr>
          <a:lstStyle/>
          <a:p>
            <a:r>
              <a:rPr lang="en-US" dirty="0" smtClean="0"/>
              <a:t>Special </a:t>
            </a:r>
            <a:r>
              <a:rPr lang="en-US" dirty="0" err="1" smtClean="0"/>
              <a:t>Rawinsondes</a:t>
            </a:r>
            <a:endParaRPr lang="en-US" dirty="0"/>
          </a:p>
        </p:txBody>
      </p:sp>
      <p:sp>
        <p:nvSpPr>
          <p:cNvPr id="7" name="TextBox 6"/>
          <p:cNvSpPr txBox="1"/>
          <p:nvPr/>
        </p:nvSpPr>
        <p:spPr>
          <a:xfrm>
            <a:off x="5257800" y="6172200"/>
            <a:ext cx="3505200" cy="369332"/>
          </a:xfrm>
          <a:prstGeom prst="rect">
            <a:avLst/>
          </a:prstGeom>
          <a:noFill/>
        </p:spPr>
        <p:txBody>
          <a:bodyPr wrap="square" rtlCol="0">
            <a:spAutoFit/>
          </a:bodyPr>
          <a:lstStyle/>
          <a:p>
            <a:r>
              <a:rPr lang="en-US" dirty="0" smtClean="0"/>
              <a:t>Aircraft Data</a:t>
            </a:r>
            <a:endParaRPr lang="en-US" dirty="0"/>
          </a:p>
        </p:txBody>
      </p:sp>
    </p:spTree>
    <p:extLst>
      <p:ext uri="{BB962C8B-B14F-4D97-AF65-F5344CB8AC3E}">
        <p14:creationId xmlns:p14="http://schemas.microsoft.com/office/powerpoint/2010/main" xmlns="" val="329520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Objective: </a:t>
            </a:r>
            <a:br>
              <a:rPr lang="en-US" dirty="0" smtClean="0"/>
            </a:br>
            <a:r>
              <a:rPr lang="en-US" sz="3600" dirty="0" smtClean="0"/>
              <a:t>Interaction of Lake-Modified Atmospheric Layers</a:t>
            </a:r>
            <a:endParaRPr lang="en-US" sz="3600" dirty="0"/>
          </a:p>
        </p:txBody>
      </p:sp>
      <p:sp>
        <p:nvSpPr>
          <p:cNvPr id="3" name="Content Placeholder 2"/>
          <p:cNvSpPr>
            <a:spLocks noGrp="1"/>
          </p:cNvSpPr>
          <p:nvPr>
            <p:ph idx="1"/>
          </p:nvPr>
        </p:nvSpPr>
        <p:spPr/>
        <p:txBody>
          <a:bodyPr/>
          <a:lstStyle/>
          <a:p>
            <a:endParaRPr lang="en-US"/>
          </a:p>
        </p:txBody>
      </p:sp>
      <p:pic>
        <p:nvPicPr>
          <p:cNvPr id="4" name="Picture 3" descr="P:\Proposals\2014 NSF LE\wrf_plev_d02_2013-12-12_08_00_00.nc_quiverOverlay.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00200"/>
            <a:ext cx="5943600" cy="4438650"/>
          </a:xfrm>
          <a:prstGeom prst="rect">
            <a:avLst/>
          </a:prstGeom>
          <a:noFill/>
          <a:ln>
            <a:noFill/>
          </a:ln>
        </p:spPr>
      </p:pic>
    </p:spTree>
    <p:extLst>
      <p:ext uri="{BB962C8B-B14F-4D97-AF65-F5344CB8AC3E}">
        <p14:creationId xmlns:p14="http://schemas.microsoft.com/office/powerpoint/2010/main" xmlns="" val="282331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533400" y="152400"/>
            <a:ext cx="8229600" cy="1143000"/>
          </a:xfrm>
        </p:spPr>
        <p:txBody>
          <a:bodyPr/>
          <a:lstStyle/>
          <a:p>
            <a:pPr eaLnBrk="1" hangingPunct="1"/>
            <a:r>
              <a:rPr lang="en-US" sz="4000" dirty="0" smtClean="0"/>
              <a:t>Approach to Dual-</a:t>
            </a:r>
            <a:r>
              <a:rPr lang="en-US" sz="4000" dirty="0" err="1" smtClean="0"/>
              <a:t>Pol</a:t>
            </a:r>
            <a:r>
              <a:rPr lang="en-US" sz="4000" dirty="0" smtClean="0"/>
              <a:t> Assimilation</a:t>
            </a:r>
            <a:endParaRPr lang="en-US" dirty="0" smtClean="0"/>
          </a:p>
        </p:txBody>
      </p:sp>
      <p:sp>
        <p:nvSpPr>
          <p:cNvPr id="55299" name="Rectangle 3"/>
          <p:cNvSpPr>
            <a:spLocks noGrp="1" noChangeArrowheads="1"/>
          </p:cNvSpPr>
          <p:nvPr>
            <p:ph type="body" idx="4294967295"/>
          </p:nvPr>
        </p:nvSpPr>
        <p:spPr>
          <a:xfrm>
            <a:off x="381000" y="1905000"/>
            <a:ext cx="8229600" cy="685800"/>
          </a:xfrm>
        </p:spPr>
        <p:txBody>
          <a:bodyPr>
            <a:normAutofit/>
          </a:bodyPr>
          <a:lstStyle/>
          <a:p>
            <a:pPr eaLnBrk="1" hangingPunct="1">
              <a:buFont typeface="Arial" pitchFamily="34" charset="0"/>
              <a:buNone/>
            </a:pPr>
            <a:r>
              <a:rPr lang="en-US" b="1" dirty="0" err="1" smtClean="0">
                <a:solidFill>
                  <a:srgbClr val="009900"/>
                </a:solidFill>
              </a:rPr>
              <a:t>x</a:t>
            </a:r>
            <a:r>
              <a:rPr lang="en-US" baseline="-25000" dirty="0" err="1" smtClean="0">
                <a:solidFill>
                  <a:srgbClr val="009900"/>
                </a:solidFill>
              </a:rPr>
              <a:t>a</a:t>
            </a:r>
            <a:r>
              <a:rPr lang="en-US" dirty="0" smtClean="0"/>
              <a:t> </a:t>
            </a:r>
            <a:r>
              <a:rPr lang="en-US" dirty="0" smtClean="0"/>
              <a:t>= </a:t>
            </a:r>
            <a:r>
              <a:rPr lang="en-US" b="1" dirty="0" err="1" smtClean="0">
                <a:solidFill>
                  <a:srgbClr val="3366FF"/>
                </a:solidFill>
              </a:rPr>
              <a:t>x</a:t>
            </a:r>
            <a:r>
              <a:rPr lang="en-US" baseline="-25000" dirty="0" err="1" smtClean="0">
                <a:solidFill>
                  <a:srgbClr val="3366FF"/>
                </a:solidFill>
              </a:rPr>
              <a:t>b</a:t>
            </a:r>
            <a:r>
              <a:rPr lang="en-US" dirty="0" smtClean="0"/>
              <a:t> + K(</a:t>
            </a:r>
            <a:r>
              <a:rPr lang="en-US" b="1" dirty="0" err="1" smtClean="0">
                <a:solidFill>
                  <a:srgbClr val="FF0000"/>
                </a:solidFill>
              </a:rPr>
              <a:t>y</a:t>
            </a:r>
            <a:r>
              <a:rPr lang="en-US" baseline="-25000" dirty="0" err="1" smtClean="0">
                <a:solidFill>
                  <a:srgbClr val="FF0000"/>
                </a:solidFill>
              </a:rPr>
              <a:t>o</a:t>
            </a:r>
            <a:r>
              <a:rPr lang="en-US" dirty="0" smtClean="0">
                <a:solidFill>
                  <a:srgbClr val="FF0000"/>
                </a:solidFill>
              </a:rPr>
              <a:t> </a:t>
            </a:r>
            <a:r>
              <a:rPr lang="en-US" dirty="0" smtClean="0"/>
              <a:t>– </a:t>
            </a:r>
            <a:r>
              <a:rPr lang="en-US" i="1" dirty="0" smtClean="0"/>
              <a:t>h</a:t>
            </a:r>
            <a:r>
              <a:rPr lang="en-US" dirty="0" smtClean="0"/>
              <a:t>(</a:t>
            </a:r>
            <a:r>
              <a:rPr lang="en-US" b="1" dirty="0" err="1" smtClean="0">
                <a:solidFill>
                  <a:srgbClr val="3366FF"/>
                </a:solidFill>
              </a:rPr>
              <a:t>x</a:t>
            </a:r>
            <a:r>
              <a:rPr lang="en-US" baseline="-25000" dirty="0" err="1" smtClean="0">
                <a:solidFill>
                  <a:srgbClr val="3366FF"/>
                </a:solidFill>
              </a:rPr>
              <a:t>b</a:t>
            </a:r>
            <a:r>
              <a:rPr lang="en-US" dirty="0" smtClean="0"/>
              <a:t>)), K = </a:t>
            </a:r>
            <a:r>
              <a:rPr lang="en-US" dirty="0" smtClean="0">
                <a:solidFill>
                  <a:srgbClr val="3366FF"/>
                </a:solidFill>
              </a:rPr>
              <a:t>B</a:t>
            </a:r>
            <a:r>
              <a:rPr lang="en-US" dirty="0" smtClean="0"/>
              <a:t>H</a:t>
            </a:r>
            <a:r>
              <a:rPr lang="en-US" baseline="30000" dirty="0" smtClean="0"/>
              <a:t>T</a:t>
            </a:r>
            <a:r>
              <a:rPr lang="en-US" dirty="0" smtClean="0"/>
              <a:t>(H</a:t>
            </a:r>
            <a:r>
              <a:rPr lang="en-US" dirty="0" smtClean="0">
                <a:solidFill>
                  <a:srgbClr val="3366FF"/>
                </a:solidFill>
              </a:rPr>
              <a:t>B</a:t>
            </a:r>
            <a:r>
              <a:rPr lang="en-US" dirty="0" smtClean="0"/>
              <a:t>H</a:t>
            </a:r>
            <a:r>
              <a:rPr lang="en-US" baseline="30000" dirty="0" smtClean="0"/>
              <a:t>T</a:t>
            </a:r>
            <a:r>
              <a:rPr lang="en-US" dirty="0" smtClean="0"/>
              <a:t> + </a:t>
            </a:r>
            <a:r>
              <a:rPr lang="en-US" dirty="0" smtClean="0">
                <a:solidFill>
                  <a:srgbClr val="FF0000"/>
                </a:solidFill>
              </a:rPr>
              <a:t>R</a:t>
            </a:r>
            <a:r>
              <a:rPr lang="en-US" dirty="0" smtClean="0"/>
              <a:t>)</a:t>
            </a:r>
            <a:r>
              <a:rPr lang="en-US" baseline="30000" dirty="0" smtClean="0"/>
              <a:t>-1</a:t>
            </a:r>
            <a:r>
              <a:rPr lang="en-US" dirty="0" smtClean="0"/>
              <a:t> </a:t>
            </a:r>
          </a:p>
          <a:p>
            <a:pPr eaLnBrk="1" hangingPunct="1"/>
            <a:endParaRPr lang="en-US" dirty="0" smtClean="0"/>
          </a:p>
        </p:txBody>
      </p:sp>
      <p:sp>
        <p:nvSpPr>
          <p:cNvPr id="8" name="Rectangle 3"/>
          <p:cNvSpPr txBox="1">
            <a:spLocks noChangeArrowheads="1"/>
          </p:cNvSpPr>
          <p:nvPr/>
        </p:nvSpPr>
        <p:spPr bwMode="auto">
          <a:xfrm>
            <a:off x="381000" y="2743200"/>
            <a:ext cx="8229600" cy="1219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b="1" kern="0" dirty="0" smtClean="0"/>
              <a:t>Observation operator</a:t>
            </a:r>
            <a:r>
              <a:rPr lang="en-US" sz="2000" kern="0" dirty="0" smtClean="0"/>
              <a:t>: maps meteorological and microphysical state to dual polarization variables.</a:t>
            </a:r>
          </a:p>
          <a:p>
            <a:pPr marL="342900" indent="-342900" eaLnBrk="0" hangingPunct="0">
              <a:spcBef>
                <a:spcPct val="20000"/>
              </a:spcBef>
              <a:buFontTx/>
              <a:buChar char="•"/>
              <a:defRPr/>
            </a:pPr>
            <a:r>
              <a:rPr lang="en-US" sz="2000" b="1" kern="0" dirty="0" smtClean="0">
                <a:latin typeface="+mn-lt"/>
                <a:cs typeface="+mn-cs"/>
              </a:rPr>
              <a:t>Considerations</a:t>
            </a:r>
            <a:r>
              <a:rPr lang="en-US" sz="2000" kern="0" dirty="0" smtClean="0">
                <a:latin typeface="+mn-lt"/>
                <a:cs typeface="+mn-cs"/>
              </a:rPr>
              <a:t>: </a:t>
            </a:r>
          </a:p>
          <a:p>
            <a:pPr marL="800100" lvl="1" indent="-342900" eaLnBrk="0" hangingPunct="0">
              <a:spcBef>
                <a:spcPct val="20000"/>
              </a:spcBef>
              <a:buFontTx/>
              <a:buChar char="•"/>
              <a:defRPr/>
            </a:pPr>
            <a:r>
              <a:rPr lang="en-US" sz="2000" kern="0" dirty="0" smtClean="0">
                <a:latin typeface="+mn-lt"/>
                <a:cs typeface="+mn-cs"/>
              </a:rPr>
              <a:t>Localization </a:t>
            </a:r>
          </a:p>
          <a:p>
            <a:pPr marL="800100" lvl="1" indent="-342900" eaLnBrk="0" hangingPunct="0">
              <a:spcBef>
                <a:spcPct val="20000"/>
              </a:spcBef>
              <a:buFontTx/>
              <a:buChar char="•"/>
              <a:defRPr/>
            </a:pPr>
            <a:r>
              <a:rPr lang="en-US" sz="2000" kern="0" dirty="0" smtClean="0">
                <a:latin typeface="+mn-lt"/>
                <a:cs typeface="+mn-cs"/>
              </a:rPr>
              <a:t>Spin-up</a:t>
            </a:r>
          </a:p>
          <a:p>
            <a:pPr marL="800100" lvl="1" indent="-342900" eaLnBrk="0" hangingPunct="0">
              <a:spcBef>
                <a:spcPct val="20000"/>
              </a:spcBef>
              <a:buFontTx/>
              <a:buChar char="•"/>
              <a:defRPr/>
            </a:pPr>
            <a:r>
              <a:rPr lang="en-US" sz="2000" kern="0" dirty="0" smtClean="0">
                <a:latin typeface="+mn-lt"/>
                <a:cs typeface="+mn-cs"/>
              </a:rPr>
              <a:t>Non-</a:t>
            </a:r>
            <a:r>
              <a:rPr lang="en-US" sz="2000" kern="0" dirty="0" err="1" smtClean="0">
                <a:latin typeface="+mn-lt"/>
                <a:cs typeface="+mn-cs"/>
              </a:rPr>
              <a:t>Gaussianity</a:t>
            </a:r>
            <a:r>
              <a:rPr lang="en-US" sz="2000" kern="0" dirty="0" smtClean="0">
                <a:latin typeface="+mn-lt"/>
                <a:cs typeface="+mn-cs"/>
              </a:rPr>
              <a:t> </a:t>
            </a:r>
          </a:p>
          <a:p>
            <a:pPr marL="800100" lvl="1" indent="-342900" eaLnBrk="0" hangingPunct="0">
              <a:spcBef>
                <a:spcPct val="20000"/>
              </a:spcBef>
              <a:buFontTx/>
              <a:buChar char="•"/>
              <a:defRPr/>
            </a:pPr>
            <a:r>
              <a:rPr lang="en-US" sz="2000" kern="0" dirty="0" err="1" smtClean="0">
                <a:latin typeface="+mn-lt"/>
                <a:cs typeface="+mn-cs"/>
              </a:rPr>
              <a:t>Superobservations</a:t>
            </a:r>
            <a:endParaRPr lang="en-US" sz="2000" kern="0" dirty="0" smtClean="0">
              <a:latin typeface="+mn-lt"/>
              <a:cs typeface="+mn-cs"/>
            </a:endParaRPr>
          </a:p>
          <a:p>
            <a:pPr marL="800100" lvl="1" indent="-342900" eaLnBrk="0" hangingPunct="0">
              <a:spcBef>
                <a:spcPct val="20000"/>
              </a:spcBef>
              <a:buFontTx/>
              <a:buChar char="•"/>
              <a:defRPr/>
            </a:pPr>
            <a:r>
              <a:rPr lang="en-US" sz="2000" kern="0" dirty="0" smtClean="0"/>
              <a:t>Spurious </a:t>
            </a:r>
            <a:r>
              <a:rPr lang="en-US" sz="2000" kern="0" dirty="0" smtClean="0"/>
              <a:t>Echoes </a:t>
            </a:r>
            <a:endParaRPr lang="en-US" sz="2000" kern="0" dirty="0" smtClean="0">
              <a:latin typeface="+mn-lt"/>
              <a:cs typeface="+mn-cs"/>
            </a:endParaRPr>
          </a:p>
          <a:p>
            <a:pPr marL="342900" indent="-342900" eaLnBrk="0" hangingPunct="0">
              <a:spcBef>
                <a:spcPct val="20000"/>
              </a:spcBef>
              <a:buFontTx/>
              <a:buChar char="•"/>
              <a:defRPr/>
            </a:pPr>
            <a:r>
              <a:rPr lang="en-US" sz="2000" b="1" kern="0" dirty="0" smtClean="0"/>
              <a:t>Quality Control:</a:t>
            </a:r>
            <a:endParaRPr lang="en-US" sz="2000" b="1" kern="0" dirty="0" smtClean="0">
              <a:latin typeface="+mn-lt"/>
              <a:cs typeface="+mn-cs"/>
            </a:endParaRPr>
          </a:p>
          <a:p>
            <a:pPr marL="800100" lvl="1" indent="-342900" eaLnBrk="0" hangingPunct="0">
              <a:spcBef>
                <a:spcPct val="20000"/>
              </a:spcBef>
              <a:buFontTx/>
              <a:buChar char="•"/>
              <a:defRPr/>
            </a:pPr>
            <a:r>
              <a:rPr lang="en-US" sz="2000" kern="0" dirty="0" smtClean="0"/>
              <a:t>Ground Clutter, using Correlation Coefficient</a:t>
            </a:r>
          </a:p>
          <a:p>
            <a:pPr marL="800100" lvl="1" indent="-342900" eaLnBrk="0" hangingPunct="0">
              <a:spcBef>
                <a:spcPct val="20000"/>
              </a:spcBef>
              <a:buFontTx/>
              <a:buChar char="•"/>
              <a:defRPr/>
            </a:pPr>
            <a:r>
              <a:rPr lang="en-US" sz="2000" kern="0" dirty="0" smtClean="0"/>
              <a:t>Depolarization Streaks from Lightning</a:t>
            </a:r>
            <a:endParaRPr lang="en-US" sz="2800" kern="0" dirty="0"/>
          </a:p>
          <a:p>
            <a:pPr marL="800100" lvl="1" indent="-342900" eaLnBrk="0" hangingPunct="0">
              <a:spcBef>
                <a:spcPct val="20000"/>
              </a:spcBef>
              <a:buFontTx/>
              <a:buChar char="•"/>
              <a:defRPr/>
            </a:pPr>
            <a:endParaRPr lang="en-US" sz="2000" kern="0" dirty="0" smtClean="0"/>
          </a:p>
        </p:txBody>
      </p:sp>
      <p:sp>
        <p:nvSpPr>
          <p:cNvPr id="12" name="TextBox 11"/>
          <p:cNvSpPr txBox="1"/>
          <p:nvPr/>
        </p:nvSpPr>
        <p:spPr>
          <a:xfrm>
            <a:off x="1219200" y="1066800"/>
            <a:ext cx="6934200" cy="369332"/>
          </a:xfrm>
          <a:prstGeom prst="rect">
            <a:avLst/>
          </a:prstGeom>
          <a:noFill/>
        </p:spPr>
        <p:txBody>
          <a:bodyPr wrap="square" rtlCol="0">
            <a:spAutoFit/>
          </a:bodyPr>
          <a:lstStyle/>
          <a:p>
            <a:r>
              <a:rPr lang="en-US" dirty="0" smtClean="0"/>
              <a:t>Test in OSSE first, then move to real observations.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TotalTime>
  <Words>774</Words>
  <Application>Microsoft Office PowerPoint</Application>
  <PresentationFormat>On-screen Show (4:3)</PresentationFormat>
  <Paragraphs>123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Ensemble Data Assimilation, Modeling, and Predictability  for Lake Effect Snow</vt:lpstr>
      <vt:lpstr>Project Goals</vt:lpstr>
      <vt:lpstr>OWLeS: Ontario Winter  Lake-effect Systems (LeS)</vt:lpstr>
      <vt:lpstr>Dec 10 Flight Plan</vt:lpstr>
      <vt:lpstr>OWLeS as Assimilation Testbed</vt:lpstr>
      <vt:lpstr>Project Benefits</vt:lpstr>
      <vt:lpstr>Forecast versus Field Campaign Obs</vt:lpstr>
      <vt:lpstr>Science Objective:  Interaction of Lake-Modified Atmospheric Layers</vt:lpstr>
      <vt:lpstr>Approach to Dual-Pol Assimilation</vt:lpstr>
      <vt:lpstr>Slide 10</vt:lpstr>
      <vt:lpstr>Correlations and Variable Localization</vt:lpstr>
      <vt:lpstr>Conclusions</vt:lpstr>
      <vt:lpstr> </vt:lpstr>
    </vt:vector>
  </TitlesOfParts>
  <Company>The Pennsylvania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Modeling, Data Assimilation, and Predictability  for Lake Effect Snow</dc:title>
  <dc:creator>S Greybush</dc:creator>
  <cp:lastModifiedBy>S</cp:lastModifiedBy>
  <cp:revision>43</cp:revision>
  <dcterms:created xsi:type="dcterms:W3CDTF">2014-06-23T18:53:06Z</dcterms:created>
  <dcterms:modified xsi:type="dcterms:W3CDTF">2014-08-15T14:24:22Z</dcterms:modified>
</cp:coreProperties>
</file>