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38" r:id="rId3"/>
    <p:sldId id="343" r:id="rId4"/>
    <p:sldId id="345" r:id="rId5"/>
    <p:sldId id="346" r:id="rId6"/>
    <p:sldId id="348" r:id="rId7"/>
    <p:sldId id="349" r:id="rId8"/>
    <p:sldId id="350" r:id="rId9"/>
    <p:sldId id="351" r:id="rId10"/>
    <p:sldId id="354" r:id="rId11"/>
    <p:sldId id="356" r:id="rId12"/>
    <p:sldId id="355" r:id="rId13"/>
    <p:sldId id="357" r:id="rId14"/>
    <p:sldId id="358" r:id="rId15"/>
    <p:sldId id="359" r:id="rId16"/>
    <p:sldId id="364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DB3"/>
    <a:srgbClr val="FF66CC"/>
    <a:srgbClr val="003366"/>
    <a:srgbClr val="FF66FF"/>
    <a:srgbClr val="FF33CC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0909" autoAdjust="0"/>
  </p:normalViewPr>
  <p:slideViewPr>
    <p:cSldViewPr>
      <p:cViewPr>
        <p:scale>
          <a:sx n="60" d="100"/>
          <a:sy n="60" d="100"/>
        </p:scale>
        <p:origin x="-165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5D255-D7B8-4388-9BBF-A3A618395856}" type="datetimeFigureOut">
              <a:rPr lang="zh-CN" altLang="en-US" smtClean="0"/>
              <a:pPr/>
              <a:t>2014/8/14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DD5D9-01B6-452C-9172-783928325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9832-E15F-4B0B-9DD4-53D01D9E4443}" type="datetimeFigureOut">
              <a:rPr lang="zh-CN" altLang="en-US" smtClean="0"/>
              <a:pPr/>
              <a:t>2014/8/14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40D-7533-4A8F-9F2F-DE12C54AD3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9832-E15F-4B0B-9DD4-53D01D9E4443}" type="datetimeFigureOut">
              <a:rPr lang="zh-CN" altLang="en-US" smtClean="0"/>
              <a:pPr/>
              <a:t>2014/8/14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40D-7533-4A8F-9F2F-DE12C54AD3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9832-E15F-4B0B-9DD4-53D01D9E4443}" type="datetimeFigureOut">
              <a:rPr lang="zh-CN" altLang="en-US" smtClean="0"/>
              <a:pPr/>
              <a:t>2014/8/14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40D-7533-4A8F-9F2F-DE12C54AD3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9832-E15F-4B0B-9DD4-53D01D9E4443}" type="datetimeFigureOut">
              <a:rPr lang="zh-CN" altLang="en-US" smtClean="0"/>
              <a:pPr/>
              <a:t>2014/8/14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40D-7533-4A8F-9F2F-DE12C54AD3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9832-E15F-4B0B-9DD4-53D01D9E4443}" type="datetimeFigureOut">
              <a:rPr lang="zh-CN" altLang="en-US" smtClean="0"/>
              <a:pPr/>
              <a:t>2014/8/14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40D-7533-4A8F-9F2F-DE12C54AD3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9832-E15F-4B0B-9DD4-53D01D9E4443}" type="datetimeFigureOut">
              <a:rPr lang="zh-CN" altLang="en-US" smtClean="0"/>
              <a:pPr/>
              <a:t>2014/8/14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40D-7533-4A8F-9F2F-DE12C54AD3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9832-E15F-4B0B-9DD4-53D01D9E4443}" type="datetimeFigureOut">
              <a:rPr lang="zh-CN" altLang="en-US" smtClean="0"/>
              <a:pPr/>
              <a:t>2014/8/14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40D-7533-4A8F-9F2F-DE12C54AD3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9832-E15F-4B0B-9DD4-53D01D9E4443}" type="datetimeFigureOut">
              <a:rPr lang="zh-CN" altLang="en-US" smtClean="0"/>
              <a:pPr/>
              <a:t>2014/8/14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40D-7533-4A8F-9F2F-DE12C54AD3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9832-E15F-4B0B-9DD4-53D01D9E4443}" type="datetimeFigureOut">
              <a:rPr lang="zh-CN" altLang="en-US" smtClean="0"/>
              <a:pPr/>
              <a:t>2014/8/14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40D-7533-4A8F-9F2F-DE12C54AD3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9832-E15F-4B0B-9DD4-53D01D9E4443}" type="datetimeFigureOut">
              <a:rPr lang="zh-CN" altLang="en-US" smtClean="0"/>
              <a:pPr/>
              <a:t>2014/8/14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40D-7533-4A8F-9F2F-DE12C54AD3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9832-E15F-4B0B-9DD4-53D01D9E4443}" type="datetimeFigureOut">
              <a:rPr lang="zh-CN" altLang="en-US" smtClean="0"/>
              <a:pPr/>
              <a:t>2014/8/14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40D-7533-4A8F-9F2F-DE12C54AD3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D9832-E15F-4B0B-9DD4-53D01D9E4443}" type="datetimeFigureOut">
              <a:rPr lang="zh-CN" altLang="en-US" smtClean="0"/>
              <a:pPr/>
              <a:t>2014/8/14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D40D-7533-4A8F-9F2F-DE12C54AD3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1643050"/>
            <a:ext cx="8572560" cy="1957401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Factors controlling genesis of Super-Typhoon 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Haiyan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(2013) </a:t>
            </a:r>
            <a:b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Part II: Numerical Simulations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28" y="4148158"/>
            <a:ext cx="7810500" cy="2209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Shoujuan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Shu</a:t>
            </a:r>
            <a:r>
              <a:rPr kumimoji="0" lang="en-US" altLang="zh-CN" sz="2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and </a:t>
            </a:r>
            <a:r>
              <a:rPr kumimoji="0" lang="en-US" altLang="zh-C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Fuqing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Zhang*</a:t>
            </a:r>
            <a:r>
              <a:rPr kumimoji="0" lang="en-US" altLang="zh-CN" sz="2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endParaRPr kumimoji="0" lang="zh-CN" altLang="en-US" sz="2800" b="0" i="0" u="none" strike="noStrike" kern="0" cap="none" spc="0" normalizeH="0" baseline="30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[1] Nanjing University, Nanjing, China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[2] The Pennsylvania State University, University Park, Pennsylvania</a:t>
            </a:r>
          </a:p>
          <a:p>
            <a:pPr marL="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dirty="0" smtClean="0">
                <a:solidFill>
                  <a:sysClr val="windowText" lastClr="000000"/>
                </a:solidFill>
              </a:rPr>
              <a:t>8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/14/2014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0"/>
            <a:ext cx="9117013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101600"/>
          </a:xfrm>
          <a:prstGeom prst="rect">
            <a:avLst/>
          </a:prstGeom>
          <a:gradFill rotWithShape="0">
            <a:gsLst>
              <a:gs pos="0">
                <a:srgbClr val="C4BD97"/>
              </a:gs>
              <a:gs pos="50000">
                <a:srgbClr val="C4BD97">
                  <a:gamma/>
                  <a:tint val="47451"/>
                  <a:invGamma/>
                </a:srgbClr>
              </a:gs>
              <a:gs pos="100000">
                <a:srgbClr val="C4BD9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400">
              <a:latin typeface="Times New Roman" pitchFamily="18" charset="0"/>
              <a:ea typeface="+mn-ea"/>
            </a:endParaRPr>
          </a:p>
        </p:txBody>
      </p:sp>
      <p:pic>
        <p:nvPicPr>
          <p:cNvPr id="7" name="图片 15" descr="nju4.jpg"/>
          <p:cNvPicPr>
            <a:picLocks noChangeAspect="1"/>
          </p:cNvPicPr>
          <p:nvPr/>
        </p:nvPicPr>
        <p:blipFill>
          <a:blip r:embed="rId3"/>
          <a:srcRect r="67245"/>
          <a:stretch>
            <a:fillRect/>
          </a:stretch>
        </p:blipFill>
        <p:spPr bwMode="auto">
          <a:xfrm>
            <a:off x="8143900" y="87297"/>
            <a:ext cx="9144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11" descr="northbuilding.jpe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7244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9" descr="penn-state-shield-logo.png"/>
          <p:cNvPicPr>
            <a:picLocks noChangeAspect="1"/>
          </p:cNvPicPr>
          <p:nvPr/>
        </p:nvPicPr>
        <p:blipFill>
          <a:blip r:embed="rId5"/>
          <a:srcRect r="1308" b="22156"/>
          <a:stretch>
            <a:fillRect/>
          </a:stretch>
        </p:blipFill>
        <p:spPr bwMode="auto">
          <a:xfrm>
            <a:off x="152400" y="0"/>
            <a:ext cx="22907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57290" y="142852"/>
            <a:ext cx="6771815" cy="3429024"/>
            <a:chOff x="2443655" y="4143380"/>
            <a:chExt cx="6771815" cy="3429024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43655" y="4143380"/>
              <a:ext cx="6771815" cy="34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矩形 3"/>
            <p:cNvSpPr/>
            <p:nvPr/>
          </p:nvSpPr>
          <p:spPr>
            <a:xfrm>
              <a:off x="6015555" y="5286388"/>
              <a:ext cx="1056775" cy="928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676673"/>
            <a:ext cx="821537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5786446" y="1661686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●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4875976" y="4950372"/>
            <a:ext cx="1071570" cy="857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857496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Dif  between Good_noUV36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 Poor_noUV36 is mainly related to the difference of the large-scale monsoon trough. </a:t>
            </a:r>
          </a:p>
          <a:p>
            <a:r>
              <a:rPr lang="en-US" altLang="zh-CN" sz="2400" dirty="0" smtClean="0"/>
              <a:t>F</a:t>
            </a:r>
            <a:r>
              <a:rPr lang="en-US" altLang="zh-CN" sz="2400" dirty="0" smtClean="0"/>
              <a:t>ields without </a:t>
            </a:r>
            <a:r>
              <a:rPr lang="en-US" altLang="zh-CN" sz="2400" dirty="0" smtClean="0"/>
              <a:t>UV36 </a:t>
            </a:r>
            <a:r>
              <a:rPr lang="en-US" altLang="zh-CN" sz="2400" dirty="0" smtClean="0"/>
              <a:t>basically </a:t>
            </a:r>
            <a:r>
              <a:rPr lang="en-US" altLang="zh-CN" sz="2400" dirty="0" smtClean="0"/>
              <a:t>represent </a:t>
            </a:r>
            <a:r>
              <a:rPr lang="en-US" altLang="zh-CN" sz="2400" dirty="0" smtClean="0"/>
              <a:t>the large scale </a:t>
            </a:r>
            <a:r>
              <a:rPr lang="en-US" altLang="zh-CN" sz="2400" dirty="0" smtClean="0"/>
              <a:t>monsoon fields.</a:t>
            </a:r>
            <a:endParaRPr lang="zh-CN" alt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285728"/>
            <a:ext cx="1428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Dif=</a:t>
            </a:r>
          </a:p>
          <a:p>
            <a:r>
              <a:rPr lang="en-US" altLang="zh-CN" sz="2400" dirty="0" smtClean="0"/>
              <a:t>Good_noUV36</a:t>
            </a:r>
            <a:endParaRPr lang="zh-CN" altLang="en-US" sz="2400" dirty="0" smtClean="0"/>
          </a:p>
          <a:p>
            <a:r>
              <a:rPr lang="en-US" altLang="zh-CN" sz="2400" dirty="0" smtClean="0"/>
              <a:t>—Poor_noUV36</a:t>
            </a:r>
            <a:endParaRPr lang="zh-CN" alt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5072074"/>
            <a:ext cx="1500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Monsoon trough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The role of large scale environment</a:t>
            </a:r>
            <a:endParaRPr lang="zh-CN" altLang="en-US" dirty="0"/>
          </a:p>
        </p:txBody>
      </p:sp>
      <p:pic>
        <p:nvPicPr>
          <p:cNvPr id="6" name="图片 5" descr="role_largescale_go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1357298"/>
            <a:ext cx="5248142" cy="3929090"/>
          </a:xfrm>
          <a:prstGeom prst="rect">
            <a:avLst/>
          </a:prstGeom>
        </p:spPr>
      </p:pic>
      <p:pic>
        <p:nvPicPr>
          <p:cNvPr id="7" name="图片 6" descr="role_largescale_poor.png"/>
          <p:cNvPicPr>
            <a:picLocks noChangeAspect="1"/>
          </p:cNvPicPr>
          <p:nvPr/>
        </p:nvPicPr>
        <p:blipFill>
          <a:blip r:embed="rId3"/>
          <a:srcRect l="9360"/>
          <a:stretch>
            <a:fillRect/>
          </a:stretch>
        </p:blipFill>
        <p:spPr>
          <a:xfrm>
            <a:off x="4714876" y="1324302"/>
            <a:ext cx="4842792" cy="3961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7027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monsoonal large scale environment </a:t>
            </a:r>
            <a:r>
              <a:rPr lang="en-US" altLang="zh-CN" sz="2400" dirty="0" smtClean="0"/>
              <a:t>impacts </a:t>
            </a:r>
            <a:r>
              <a:rPr lang="en-US" altLang="zh-CN" sz="2400" dirty="0" smtClean="0"/>
              <a:t>the evolution of the </a:t>
            </a:r>
            <a:r>
              <a:rPr lang="en-US" altLang="zh-CN" sz="2400" dirty="0" smtClean="0"/>
              <a:t>incipient vortex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greatly. </a:t>
            </a:r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142852"/>
            <a:ext cx="857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Good</a:t>
            </a:r>
            <a:endParaRPr lang="zh-CN" alt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564363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16044" y="204127"/>
            <a:ext cx="151334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Good_PoorL</a:t>
            </a:r>
            <a:endParaRPr lang="zh-CN" alt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28624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8196" y="3492062"/>
            <a:ext cx="857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Poor</a:t>
            </a:r>
            <a:endParaRPr lang="zh-CN" altLang="en-US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357562"/>
            <a:ext cx="578647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82572" y="3466603"/>
            <a:ext cx="154681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Poor_GoodL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role_largescale_wave36.png"/>
          <p:cNvPicPr>
            <a:picLocks noChangeAspect="1"/>
          </p:cNvPicPr>
          <p:nvPr/>
        </p:nvPicPr>
        <p:blipFill>
          <a:blip r:embed="rId2"/>
          <a:srcRect t="5238"/>
          <a:stretch>
            <a:fillRect/>
          </a:stretch>
        </p:blipFill>
        <p:spPr>
          <a:xfrm>
            <a:off x="1071538" y="1071546"/>
            <a:ext cx="7128412" cy="49292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</a:t>
            </a:r>
            <a:r>
              <a:rPr lang="en-US" altLang="zh-CN" dirty="0" smtClean="0"/>
              <a:t>he </a:t>
            </a:r>
            <a:r>
              <a:rPr lang="en-US" altLang="zh-CN" dirty="0" smtClean="0"/>
              <a:t>TC </a:t>
            </a:r>
            <a:r>
              <a:rPr lang="en-US" altLang="zh-CN" dirty="0" smtClean="0"/>
              <a:t>didn’t </a:t>
            </a:r>
            <a:r>
              <a:rPr lang="en-US" altLang="zh-CN" dirty="0" smtClean="0"/>
              <a:t>form with 3-6-day wave train only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27027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Both the large scale environment and the 3-6-day wave train are necessary for the genesis of </a:t>
            </a:r>
            <a:r>
              <a:rPr lang="en-US" altLang="zh-CN" sz="2400" dirty="0" err="1" smtClean="0"/>
              <a:t>Haiyan</a:t>
            </a:r>
            <a:r>
              <a:rPr lang="en-US" altLang="zh-CN" sz="2400" dirty="0" smtClean="0"/>
              <a:t>.</a:t>
            </a:r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Which one is more important</a:t>
            </a:r>
            <a:endParaRPr lang="zh-CN" altLang="en-US" dirty="0"/>
          </a:p>
        </p:txBody>
      </p:sp>
      <p:pic>
        <p:nvPicPr>
          <p:cNvPr id="4" name="图片 3" descr="role_which_go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1571612"/>
            <a:ext cx="5342858" cy="4000000"/>
          </a:xfrm>
          <a:prstGeom prst="rect">
            <a:avLst/>
          </a:prstGeom>
        </p:spPr>
      </p:pic>
      <p:pic>
        <p:nvPicPr>
          <p:cNvPr id="5" name="图片 4" descr="role_which_poor.png"/>
          <p:cNvPicPr>
            <a:picLocks noChangeAspect="1"/>
          </p:cNvPicPr>
          <p:nvPr/>
        </p:nvPicPr>
        <p:blipFill>
          <a:blip r:embed="rId3"/>
          <a:srcRect l="9360"/>
          <a:stretch>
            <a:fillRect/>
          </a:stretch>
        </p:blipFill>
        <p:spPr>
          <a:xfrm>
            <a:off x="4714876" y="1571612"/>
            <a:ext cx="4842792" cy="40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27027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3-6-day wave train plays a little more important role in the genesis of </a:t>
            </a:r>
            <a:r>
              <a:rPr lang="en-US" altLang="zh-CN" sz="2400" dirty="0" err="1" smtClean="0"/>
              <a:t>Haiyan</a:t>
            </a:r>
            <a:r>
              <a:rPr lang="en-US" altLang="zh-CN" sz="2400" dirty="0" smtClean="0"/>
              <a:t>.</a:t>
            </a:r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54292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8"/>
            <a:ext cx="528638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14290"/>
            <a:ext cx="3571868" cy="785794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 smtClean="0"/>
              <a:t>The impact of 3-6-d wave train on U_1000</a:t>
            </a:r>
            <a:br>
              <a:rPr lang="en-US" altLang="zh-CN" sz="2800" dirty="0" smtClean="0"/>
            </a:b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0" y="1142984"/>
            <a:ext cx="2003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U(shading)+V(cont)</a:t>
            </a:r>
            <a:endParaRPr lang="zh-CN" altLang="en-US" dirty="0" smtClean="0"/>
          </a:p>
        </p:txBody>
      </p:sp>
      <p:sp>
        <p:nvSpPr>
          <p:cNvPr id="9" name="矩形 8"/>
          <p:cNvSpPr/>
          <p:nvPr/>
        </p:nvSpPr>
        <p:spPr>
          <a:xfrm>
            <a:off x="4500562" y="214290"/>
            <a:ext cx="154266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Good-Poor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4643438" y="3286124"/>
            <a:ext cx="2799164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Good-Good_noUV36</a:t>
            </a:r>
            <a:endParaRPr lang="zh-CN" alt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r="13580"/>
          <a:stretch>
            <a:fillRect/>
          </a:stretch>
        </p:blipFill>
        <p:spPr bwMode="auto">
          <a:xfrm>
            <a:off x="0" y="3143248"/>
            <a:ext cx="450056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椭圆 11"/>
          <p:cNvSpPr/>
          <p:nvPr/>
        </p:nvSpPr>
        <p:spPr>
          <a:xfrm rot="20200138">
            <a:off x="5779213" y="981390"/>
            <a:ext cx="412862" cy="14902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20200138">
            <a:off x="5921800" y="4235645"/>
            <a:ext cx="412862" cy="14902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20200138">
            <a:off x="1921272" y="4164207"/>
            <a:ext cx="412862" cy="14902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85786" y="3286124"/>
            <a:ext cx="211012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 smtClean="0"/>
              <a:t>Good_L-Poor_L</a:t>
            </a:r>
            <a:endParaRPr lang="zh-CN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027027"/>
            <a:ext cx="9358346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300" dirty="0" smtClean="0"/>
              <a:t>The </a:t>
            </a:r>
            <a:r>
              <a:rPr lang="en-US" altLang="zh-CN" sz="2300" dirty="0" smtClean="0"/>
              <a:t>enhanced </a:t>
            </a:r>
            <a:r>
              <a:rPr lang="en-US" altLang="zh-CN" sz="2300" dirty="0" err="1" smtClean="0"/>
              <a:t>westerlies</a:t>
            </a:r>
            <a:r>
              <a:rPr lang="en-US" altLang="zh-CN" sz="2300" dirty="0" smtClean="0"/>
              <a:t> not only increase </a:t>
            </a:r>
            <a:r>
              <a:rPr lang="en-US" altLang="zh-CN" sz="2300" dirty="0" smtClean="0"/>
              <a:t>the local </a:t>
            </a:r>
            <a:r>
              <a:rPr lang="en-US" altLang="zh-CN" sz="2300" dirty="0" err="1" smtClean="0"/>
              <a:t>vorticity</a:t>
            </a:r>
            <a:r>
              <a:rPr lang="en-US" altLang="zh-CN" sz="2300" dirty="0" smtClean="0"/>
              <a:t> and convergence, but also </a:t>
            </a:r>
            <a:r>
              <a:rPr lang="en-US" altLang="zh-CN" sz="2300" dirty="0" smtClean="0"/>
              <a:t>help to excite </a:t>
            </a:r>
            <a:r>
              <a:rPr lang="en-US" altLang="zh-CN" sz="2300" dirty="0" smtClean="0"/>
              <a:t>deep convection to the genesis </a:t>
            </a:r>
            <a:r>
              <a:rPr lang="en-US" altLang="zh-CN" sz="2300" dirty="0" smtClean="0"/>
              <a:t>location</a:t>
            </a:r>
            <a:endParaRPr lang="zh-CN" alt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Verify the role of the TCED associated with </a:t>
            </a:r>
            <a:r>
              <a:rPr lang="en-US" altLang="zh-CN" dirty="0" err="1" smtClean="0"/>
              <a:t>Krosa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How does the precursor develop in the wave train?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1470" y="-214338"/>
            <a:ext cx="9358346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Preliminary results from diagnostic analyses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0" y="4429156"/>
            <a:ext cx="9072562" cy="2285992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A disturbance from a MRG wave packet provides a precursor for </a:t>
            </a:r>
            <a:r>
              <a:rPr lang="en-US" altLang="zh-CN" sz="2000" dirty="0" err="1" smtClean="0"/>
              <a:t>Haiyan</a:t>
            </a:r>
            <a:r>
              <a:rPr lang="en-US" altLang="zh-CN" sz="2000" dirty="0" smtClean="0"/>
              <a:t>. </a:t>
            </a:r>
          </a:p>
          <a:p>
            <a:r>
              <a:rPr lang="en-US" altLang="zh-CN" sz="2000" dirty="0" smtClean="0"/>
              <a:t>When the precursor moves into the favorable monsoon trough area, it intersects with the energy propagation from west (related to either MJO or TCED ), forming a significant wave train.</a:t>
            </a:r>
          </a:p>
          <a:p>
            <a:r>
              <a:rPr lang="en-US" altLang="zh-CN" sz="2000" dirty="0" smtClean="0"/>
              <a:t>The energy propagation not only strengthens </a:t>
            </a:r>
            <a:r>
              <a:rPr lang="en-US" altLang="zh-CN" sz="2000" dirty="0" err="1" smtClean="0"/>
              <a:t>westerlies</a:t>
            </a:r>
            <a:r>
              <a:rPr lang="en-US" altLang="zh-CN" sz="2000" dirty="0" smtClean="0"/>
              <a:t> which then enhances the local </a:t>
            </a:r>
            <a:r>
              <a:rPr lang="en-US" altLang="zh-CN" sz="2000" dirty="0" err="1" smtClean="0"/>
              <a:t>vorticity</a:t>
            </a:r>
            <a:r>
              <a:rPr lang="en-US" altLang="zh-CN" sz="2000" dirty="0" smtClean="0"/>
              <a:t> and convergence, but also excites deep convection to the genesis location, leading to rapid development of the </a:t>
            </a:r>
            <a:r>
              <a:rPr lang="en-US" altLang="zh-CN" sz="2000" dirty="0" smtClean="0"/>
              <a:t>incipient vortex</a:t>
            </a:r>
            <a:r>
              <a:rPr lang="en-US" altLang="zh-CN" sz="2000" dirty="0" smtClean="0"/>
              <a:t>. </a:t>
            </a:r>
            <a:endParaRPr lang="en-US" altLang="zh-CN" sz="2000" dirty="0" smtClean="0"/>
          </a:p>
          <a:p>
            <a:endParaRPr lang="zh-CN" altLang="en-US" sz="2000" dirty="0"/>
          </a:p>
        </p:txBody>
      </p:sp>
      <p:pic>
        <p:nvPicPr>
          <p:cNvPr id="5" name="图片 4" descr="图片1.jpg"/>
          <p:cNvPicPr>
            <a:picLocks noChangeAspect="1"/>
          </p:cNvPicPr>
          <p:nvPr/>
        </p:nvPicPr>
        <p:blipFill>
          <a:blip r:embed="rId2"/>
          <a:srcRect l="10937"/>
          <a:stretch>
            <a:fillRect/>
          </a:stretch>
        </p:blipFill>
        <p:spPr>
          <a:xfrm>
            <a:off x="39941" y="857232"/>
            <a:ext cx="9104091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Objective of the numerical 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Test and verify the preliminary results from diagnostic analyses </a:t>
            </a:r>
          </a:p>
          <a:p>
            <a:r>
              <a:rPr lang="en-US" altLang="zh-CN" dirty="0" smtClean="0"/>
              <a:t>Complement and confirm the important processes in the genesis of super Typhoon </a:t>
            </a:r>
            <a:r>
              <a:rPr lang="en-US" altLang="zh-CN" dirty="0" err="1" smtClean="0"/>
              <a:t>Haiyan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Data and Method</a:t>
            </a:r>
          </a:p>
          <a:p>
            <a:pPr lvl="1"/>
            <a:r>
              <a:rPr lang="en-US" altLang="zh-CN" dirty="0" smtClean="0"/>
              <a:t>WRF V3.5 released in April 2013</a:t>
            </a:r>
          </a:p>
          <a:p>
            <a:pPr lvl="2"/>
            <a:r>
              <a:rPr lang="en-US" altLang="zh-CN" dirty="0" smtClean="0"/>
              <a:t>2 domains(27 km, 9 km)</a:t>
            </a:r>
          </a:p>
          <a:p>
            <a:pPr lvl="2"/>
            <a:r>
              <a:rPr lang="en-US" altLang="zh-CN" dirty="0" smtClean="0"/>
              <a:t>Use ECMWF EPS </a:t>
            </a:r>
            <a:r>
              <a:rPr lang="en-US" dirty="0" smtClean="0"/>
              <a:t>TIGGE </a:t>
            </a:r>
            <a:r>
              <a:rPr lang="en-US" altLang="zh-CN" dirty="0" smtClean="0"/>
              <a:t>data to initialize the model </a:t>
            </a:r>
          </a:p>
          <a:p>
            <a:pPr lvl="2"/>
            <a:r>
              <a:rPr lang="en-US" altLang="zh-CN" dirty="0" smtClean="0"/>
              <a:t>No data assimilation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101600"/>
          </a:xfrm>
          <a:prstGeom prst="rect">
            <a:avLst/>
          </a:prstGeom>
          <a:gradFill rotWithShape="0">
            <a:gsLst>
              <a:gs pos="0">
                <a:srgbClr val="C4BD97"/>
              </a:gs>
              <a:gs pos="50000">
                <a:srgbClr val="C4BD97">
                  <a:gamma/>
                  <a:tint val="47451"/>
                  <a:invGamma/>
                </a:srgbClr>
              </a:gs>
              <a:gs pos="100000">
                <a:srgbClr val="C4BD9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400"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Major numerical experiments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42844" y="1000108"/>
          <a:ext cx="8929718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60007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EXP. </a:t>
                      </a:r>
                      <a:endParaRPr lang="zh-CN" altLang="en-US" sz="28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Description for IC</a:t>
                      </a:r>
                      <a:endParaRPr lang="zh-CN" altLang="en-US" sz="28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6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Good</a:t>
                      </a:r>
                      <a:endParaRPr lang="zh-CN" altLang="en-US" sz="26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6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The averaged1</a:t>
                      </a:r>
                      <a:r>
                        <a:rPr lang="en-US" altLang="zh-CN" sz="2600" baseline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0-good-member fields</a:t>
                      </a:r>
                      <a:endParaRPr lang="zh-CN" altLang="en-US" sz="26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6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Poor </a:t>
                      </a:r>
                      <a:endParaRPr lang="zh-CN" altLang="en-US" sz="26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6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The averaged1</a:t>
                      </a:r>
                      <a:r>
                        <a:rPr lang="en-US" altLang="zh-CN" sz="2600" baseline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0-poor-member fields</a:t>
                      </a:r>
                      <a:endParaRPr lang="zh-CN" altLang="en-US" sz="2600" dirty="0" smtClean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600" kern="120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Good_noUV36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600" kern="1200" dirty="0" smtClean="0">
                        <a:solidFill>
                          <a:schemeClr val="dk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600" kern="120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Poor_noUV36</a:t>
                      </a:r>
                      <a:endParaRPr lang="zh-CN" altLang="en-US" sz="2600" kern="1200" dirty="0" smtClean="0">
                        <a:solidFill>
                          <a:schemeClr val="dk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600" kern="120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Same as Good/Poor except  no 3-6-day wave train on U,V fields </a:t>
                      </a:r>
                      <a:endParaRPr lang="zh-CN" altLang="en-US" sz="2600" kern="1200" dirty="0" smtClean="0">
                        <a:solidFill>
                          <a:schemeClr val="dk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600" kern="120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Good_UV36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600" kern="1200" dirty="0" smtClean="0">
                        <a:solidFill>
                          <a:schemeClr val="dk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600" kern="120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Poor_UV36</a:t>
                      </a:r>
                      <a:endParaRPr lang="zh-CN" altLang="en-US" sz="2600" kern="1200" dirty="0" smtClean="0">
                        <a:solidFill>
                          <a:schemeClr val="dk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600" kern="120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Same as Good/Poor except with the 3-6-day wave train only on U,V fields</a:t>
                      </a:r>
                      <a:endParaRPr lang="zh-CN" altLang="en-US" sz="2600" kern="1200" dirty="0" smtClean="0">
                        <a:solidFill>
                          <a:schemeClr val="dk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600" kern="120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Good_PoorUV36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600" kern="120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The 3-6-day wave train </a:t>
                      </a:r>
                      <a:r>
                        <a:rPr lang="en-US" altLang="zh-CN" sz="26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in Good is replaced by that in Poor</a:t>
                      </a:r>
                      <a:r>
                        <a:rPr lang="en-US" altLang="zh-CN" sz="2600" kern="120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endParaRPr lang="zh-CN" altLang="en-US" sz="2600" kern="1200" dirty="0" smtClean="0">
                        <a:solidFill>
                          <a:schemeClr val="dk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600" kern="120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Poor_GoodUV36</a:t>
                      </a:r>
                      <a:endParaRPr lang="zh-CN" altLang="en-US" sz="2600" kern="1200" dirty="0" smtClean="0">
                        <a:solidFill>
                          <a:schemeClr val="dk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600" kern="120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The 3-6-day wave train </a:t>
                      </a:r>
                      <a:r>
                        <a:rPr lang="en-US" altLang="zh-CN" sz="2600" kern="1200" baseline="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in Poor is replaced by that in Good</a:t>
                      </a:r>
                      <a:r>
                        <a:rPr lang="en-US" altLang="zh-CN" sz="2600" kern="120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endParaRPr lang="zh-CN" altLang="en-US" sz="2600" kern="1200" dirty="0" smtClean="0">
                        <a:solidFill>
                          <a:schemeClr val="dk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GPmean_vor_foreca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-214338"/>
            <a:ext cx="5000660" cy="335758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143248"/>
            <a:ext cx="5286379" cy="371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143248"/>
            <a:ext cx="5072067" cy="371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143900" y="2928934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MDBZ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71462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Poor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16" y="271462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Good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32" y="-71462"/>
            <a:ext cx="67818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0"/>
            <a:ext cx="85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14" y="200024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Good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71480"/>
            <a:ext cx="1987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Vectors: wind850</a:t>
            </a:r>
          </a:p>
          <a:p>
            <a:r>
              <a:rPr lang="en-US" altLang="zh-CN" sz="2000" dirty="0" smtClean="0"/>
              <a:t>Shading: rh500</a:t>
            </a:r>
            <a:endParaRPr lang="zh-CN" alt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300" y="2714620"/>
            <a:ext cx="674370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1406" y="414338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Dif = Good-Poor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6715140" y="470274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728270" y="177378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●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657695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Except for the initial intensity and moisture of the vortex, </a:t>
            </a:r>
            <a:r>
              <a:rPr lang="en-US" altLang="zh-CN" sz="2400" dirty="0" smtClean="0"/>
              <a:t>another significant difference is that the </a:t>
            </a:r>
            <a:r>
              <a:rPr lang="en-US" altLang="zh-CN" sz="2400" dirty="0" smtClean="0"/>
              <a:t>3-6-day  </a:t>
            </a:r>
            <a:r>
              <a:rPr lang="en-US" altLang="zh-CN" sz="2400" dirty="0" smtClean="0"/>
              <a:t>wave </a:t>
            </a:r>
            <a:r>
              <a:rPr lang="en-US" altLang="zh-CN" sz="2400" dirty="0" smtClean="0"/>
              <a:t>train which is more obvious in Good based on previous results.  </a:t>
            </a:r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The role of 3-6-day wave train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73189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335756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Good_UV36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28802"/>
            <a:ext cx="2071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Vectors: wind850</a:t>
            </a:r>
          </a:p>
          <a:p>
            <a:r>
              <a:rPr lang="en-US" altLang="zh-CN" sz="2000" dirty="0" smtClean="0"/>
              <a:t>Shading: rh500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919032"/>
            <a:ext cx="9144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wave train </a:t>
            </a:r>
            <a:r>
              <a:rPr lang="en-US" altLang="zh-CN" sz="2400" dirty="0" smtClean="0"/>
              <a:t>formed downstream of a pre-</a:t>
            </a:r>
            <a:r>
              <a:rPr lang="en-US" altLang="zh-CN" sz="2400" dirty="0" smtClean="0"/>
              <a:t>existing TC named </a:t>
            </a:r>
            <a:r>
              <a:rPr lang="en-US" altLang="zh-CN" sz="2400" dirty="0" err="1" smtClean="0"/>
              <a:t>Krosa</a:t>
            </a:r>
            <a:r>
              <a:rPr lang="en-US" altLang="zh-CN" sz="2400" dirty="0" smtClean="0"/>
              <a:t> with cyclonic-</a:t>
            </a:r>
            <a:r>
              <a:rPr lang="en-US" altLang="zh-CN" sz="2400" dirty="0" err="1" smtClean="0"/>
              <a:t>anticyclonic</a:t>
            </a:r>
            <a:r>
              <a:rPr lang="en-US" altLang="zh-CN" sz="2400" dirty="0" smtClean="0"/>
              <a:t>-cyclonic circulation associated with TCED and a cyclonic vortex moving from eastern MRG wave packet. </a:t>
            </a:r>
          </a:p>
          <a:p>
            <a:r>
              <a:rPr lang="en-US" altLang="zh-CN" sz="2400" dirty="0" smtClean="0"/>
              <a:t>In another words, the wave train is a result of the interaction between the TCED and the cyclonic precursor from MRG wave. </a:t>
            </a:r>
            <a:endParaRPr lang="zh-CN" altLang="en-US" sz="2400" dirty="0" smtClean="0"/>
          </a:p>
        </p:txBody>
      </p:sp>
      <p:grpSp>
        <p:nvGrpSpPr>
          <p:cNvPr id="10" name="组合 9"/>
          <p:cNvGrpSpPr/>
          <p:nvPr/>
        </p:nvGrpSpPr>
        <p:grpSpPr>
          <a:xfrm>
            <a:off x="3143240" y="1428736"/>
            <a:ext cx="3701646" cy="1655216"/>
            <a:chOff x="3143240" y="2214554"/>
            <a:chExt cx="3701646" cy="1655216"/>
          </a:xfrm>
        </p:grpSpPr>
        <p:sp>
          <p:nvSpPr>
            <p:cNvPr id="7" name="TextBox 6"/>
            <p:cNvSpPr txBox="1"/>
            <p:nvPr/>
          </p:nvSpPr>
          <p:spPr>
            <a:xfrm>
              <a:off x="3143240" y="2214554"/>
              <a:ext cx="857256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/>
                <a:t>Krosa</a:t>
              </a:r>
              <a:endParaRPr lang="zh-CN" altLang="en-US" sz="20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3143240" y="270247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rgbClr val="FFFF00"/>
                  </a:solidFill>
                </a:rPr>
                <a:t>●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429388" y="350043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●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542925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142852"/>
            <a:ext cx="857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Good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142852"/>
            <a:ext cx="171451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Good_noUV36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3500438"/>
            <a:ext cx="192882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Good_PoorUV36</a:t>
            </a:r>
            <a:endParaRPr lang="zh-CN" altLang="en-US" sz="2000" dirty="0"/>
          </a:p>
        </p:txBody>
      </p:sp>
      <p:pic>
        <p:nvPicPr>
          <p:cNvPr id="10" name="图片 9" descr="role_wave36_goo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571876"/>
            <a:ext cx="4714876" cy="3286123"/>
          </a:xfrm>
          <a:prstGeom prst="rect">
            <a:avLst/>
          </a:prstGeom>
          <a:ln w="25400">
            <a:solidFill>
              <a:srgbClr val="250DB3"/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 b="14"/>
          <a:stretch>
            <a:fillRect/>
          </a:stretch>
        </p:blipFill>
        <p:spPr bwMode="auto">
          <a:xfrm>
            <a:off x="4286248" y="0"/>
            <a:ext cx="442915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84824" y="110359"/>
            <a:ext cx="171451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Good_noUV36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027027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If the 3-6-day  wave train is excluded from ICs, the TC </a:t>
            </a:r>
            <a:r>
              <a:rPr lang="en-US" altLang="zh-CN" sz="2400" dirty="0" smtClean="0"/>
              <a:t>would not </a:t>
            </a:r>
            <a:r>
              <a:rPr lang="en-US" altLang="zh-CN" sz="2400" dirty="0" smtClean="0"/>
              <a:t>form, suggesting the importance of the </a:t>
            </a:r>
            <a:r>
              <a:rPr lang="en-US" altLang="zh-CN" sz="2400" dirty="0" smtClean="0"/>
              <a:t>wave train and the MRG </a:t>
            </a:r>
            <a:r>
              <a:rPr lang="en-US" altLang="zh-CN" sz="2400" dirty="0" smtClean="0"/>
              <a:t>precursor. </a:t>
            </a:r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"/>
            <a:ext cx="4643438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55721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8196" y="134500"/>
            <a:ext cx="857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Poor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84824" y="110359"/>
            <a:ext cx="171451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Poor_noUV36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3571876"/>
            <a:ext cx="192882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Poor_GoodUV36</a:t>
            </a:r>
            <a:endParaRPr lang="zh-CN" altLang="en-US" sz="2000" dirty="0"/>
          </a:p>
        </p:txBody>
      </p:sp>
      <p:pic>
        <p:nvPicPr>
          <p:cNvPr id="10" name="图片 9" descr="role_wave36_poor.png"/>
          <p:cNvPicPr>
            <a:picLocks noChangeAspect="1"/>
          </p:cNvPicPr>
          <p:nvPr/>
        </p:nvPicPr>
        <p:blipFill>
          <a:blip r:embed="rId5"/>
          <a:srcRect l="9360"/>
          <a:stretch>
            <a:fillRect/>
          </a:stretch>
        </p:blipFill>
        <p:spPr>
          <a:xfrm>
            <a:off x="4417194" y="3500462"/>
            <a:ext cx="4583962" cy="3357562"/>
          </a:xfrm>
          <a:prstGeom prst="rect">
            <a:avLst/>
          </a:prstGeom>
          <a:ln w="25400">
            <a:solidFill>
              <a:srgbClr val="250DB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BE7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BE7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17752</TotalTime>
  <Words>567</Words>
  <Application>Microsoft Office PowerPoint</Application>
  <PresentationFormat>全屏显示(4:3)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Factors controlling genesis of Super-Typhoon Haiyan (2013)  Part II: Numerical Simulations</vt:lpstr>
      <vt:lpstr>Preliminary results from diagnostic analyses</vt:lpstr>
      <vt:lpstr>Objective of the numerical simulation</vt:lpstr>
      <vt:lpstr>Major numerical experiments</vt:lpstr>
      <vt:lpstr>幻灯片 5</vt:lpstr>
      <vt:lpstr>幻灯片 6</vt:lpstr>
      <vt:lpstr>The role of 3-6-day wave train</vt:lpstr>
      <vt:lpstr>幻灯片 8</vt:lpstr>
      <vt:lpstr>幻灯片 9</vt:lpstr>
      <vt:lpstr>幻灯片 10</vt:lpstr>
      <vt:lpstr>The role of large scale environment</vt:lpstr>
      <vt:lpstr>幻灯片 12</vt:lpstr>
      <vt:lpstr>The TC didn’t form with 3-6-day wave train only</vt:lpstr>
      <vt:lpstr>Which one is more important</vt:lpstr>
      <vt:lpstr>The impact of 3-6-d wave train on U_1000 </vt:lpstr>
      <vt:lpstr>Future works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affecting the predictability of cyclogenesis of super Typhoon Haiyan (2013)</dc:title>
  <dc:creator>sjshu</dc:creator>
  <cp:lastModifiedBy>sjshu</cp:lastModifiedBy>
  <cp:revision>614</cp:revision>
  <dcterms:created xsi:type="dcterms:W3CDTF">2014-05-04T17:04:13Z</dcterms:created>
  <dcterms:modified xsi:type="dcterms:W3CDTF">2014-08-14T07:42:16Z</dcterms:modified>
</cp:coreProperties>
</file>