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8" r:id="rId2"/>
    <p:sldId id="257" r:id="rId3"/>
    <p:sldId id="259" r:id="rId4"/>
    <p:sldId id="260" r:id="rId5"/>
    <p:sldId id="277" r:id="rId6"/>
    <p:sldId id="262" r:id="rId7"/>
    <p:sldId id="261" r:id="rId8"/>
    <p:sldId id="278" r:id="rId9"/>
    <p:sldId id="263" r:id="rId10"/>
    <p:sldId id="264" r:id="rId11"/>
    <p:sldId id="268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88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6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3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8/15/14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7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8/15/14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8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8/15/14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8/15/14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3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8/15/14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8/15/14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4251E-A2FE-7D43-AAD9-4827ABD88ECF}" type="datetimeFigureOut">
              <a:rPr lang="en-US" smtClean="0"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7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23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5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3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7505" y="1803901"/>
            <a:ext cx="6498158" cy="1724867"/>
          </a:xfrm>
          <a:prstGeom prst="rect">
            <a:avLst/>
          </a:prstGeom>
          <a:noFill/>
          <a:ln w="25400" cap="flat" cmpd="dbl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Mesoscale</a:t>
            </a:r>
            <a:r>
              <a:rPr lang="en-US" sz="3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 Predictability</a:t>
            </a:r>
            <a:r>
              <a:rPr lang="en-US" sz="3600" dirty="0" smtClean="0">
                <a:solidFill>
                  <a:schemeClr val="tx1"/>
                </a:solidFill>
                <a:latin typeface="Helvetica Neue"/>
                <a:cs typeface="Helvetica Neue"/>
              </a:rPr>
              <a:t>: </a:t>
            </a:r>
            <a:br>
              <a:rPr lang="en-US" sz="3600" dirty="0" smtClean="0">
                <a:solidFill>
                  <a:schemeClr val="tx1"/>
                </a:solidFill>
                <a:latin typeface="Helvetica Neue"/>
                <a:cs typeface="Helvetica Neue"/>
              </a:rPr>
            </a:br>
            <a:r>
              <a:rPr lang="en-US" sz="3200" dirty="0" smtClean="0">
                <a:solidFill>
                  <a:schemeClr val="tx1"/>
                </a:solidFill>
                <a:latin typeface="Helvetica Neue"/>
                <a:cs typeface="Helvetica Neue"/>
              </a:rPr>
              <a:t>Error Growth Dynamics in Moist </a:t>
            </a:r>
            <a:r>
              <a:rPr lang="en-US" sz="32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Baroclinic</a:t>
            </a:r>
            <a:r>
              <a:rPr lang="en-US" sz="3200" dirty="0" smtClean="0">
                <a:solidFill>
                  <a:schemeClr val="tx1"/>
                </a:solidFill>
                <a:latin typeface="Helvetica Neue"/>
                <a:cs typeface="Helvetica Neue"/>
              </a:rPr>
              <a:t> Waves</a:t>
            </a:r>
            <a:endParaRPr lang="en-US" sz="32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34378" y="4134374"/>
            <a:ext cx="4640630" cy="110759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Helvetica Neue"/>
              <a:cs typeface="Helvetica Neue"/>
            </a:endParaRPr>
          </a:p>
          <a:p>
            <a:pPr marL="0" indent="0" algn="ctr">
              <a:buNone/>
            </a:pPr>
            <a:r>
              <a:rPr lang="en-US" sz="7200" b="1" dirty="0" smtClean="0">
                <a:latin typeface="Helvetica Neue"/>
                <a:cs typeface="Helvetica Neue"/>
              </a:rPr>
              <a:t>Y. </a:t>
            </a:r>
            <a:r>
              <a:rPr lang="en-US" sz="7200" b="1" dirty="0" err="1" smtClean="0">
                <a:latin typeface="Helvetica Neue"/>
                <a:cs typeface="Helvetica Neue"/>
              </a:rPr>
              <a:t>Qiang</a:t>
            </a:r>
            <a:r>
              <a:rPr lang="en-US" sz="7200" b="1" dirty="0" smtClean="0">
                <a:latin typeface="Helvetica Neue"/>
                <a:cs typeface="Helvetica Neue"/>
              </a:rPr>
              <a:t> Sun,  </a:t>
            </a:r>
            <a:r>
              <a:rPr lang="en-US" sz="7200" b="1" dirty="0" err="1" smtClean="0">
                <a:latin typeface="Helvetica Neue"/>
                <a:cs typeface="Helvetica Neue"/>
              </a:rPr>
              <a:t>Fuqing</a:t>
            </a:r>
            <a:r>
              <a:rPr lang="en-US" sz="7200" b="1" dirty="0" smtClean="0">
                <a:latin typeface="Helvetica Neue"/>
                <a:cs typeface="Helvetica Neue"/>
              </a:rPr>
              <a:t> Zhang</a:t>
            </a:r>
          </a:p>
          <a:p>
            <a:pPr marL="0" indent="0" algn="ctr">
              <a:buNone/>
            </a:pPr>
            <a:r>
              <a:rPr lang="en-US" sz="7200" dirty="0" smtClean="0">
                <a:latin typeface="Helvetica Neue"/>
                <a:cs typeface="Helvetica Neue"/>
              </a:rPr>
              <a:t>Penn State University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5" name="Picture 4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6" name="Picture 5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80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82434" y="1046523"/>
            <a:ext cx="1583411" cy="400110"/>
          </a:xfrm>
          <a:prstGeom prst="rect">
            <a:avLst/>
          </a:prstGeom>
          <a:ln w="9525" cmpd="sng"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Perturbation: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0567" y="1893817"/>
            <a:ext cx="4649251" cy="1292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Type 1:  Gaussian Noise</a:t>
            </a:r>
          </a:p>
          <a:p>
            <a:r>
              <a:rPr lang="en-US" dirty="0"/>
              <a:t>	</a:t>
            </a:r>
            <a:r>
              <a:rPr lang="en-US" dirty="0" smtClean="0"/>
              <a:t>Random Gaussian Noise on Potential 	Temperature</a:t>
            </a:r>
          </a:p>
          <a:p>
            <a:r>
              <a:rPr lang="en-US" dirty="0"/>
              <a:t>	</a:t>
            </a:r>
            <a:r>
              <a:rPr lang="en-US" dirty="0" smtClean="0"/>
              <a:t>(mean: 0;  Standard deviation: 0.2)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0566" y="3826632"/>
            <a:ext cx="464925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Type 2:  Large Scale</a:t>
            </a:r>
          </a:p>
          <a:p>
            <a:r>
              <a:rPr lang="en-US" dirty="0"/>
              <a:t>	</a:t>
            </a:r>
            <a:r>
              <a:rPr lang="en-US" dirty="0" smtClean="0"/>
              <a:t>Filter out the </a:t>
            </a:r>
            <a:r>
              <a:rPr lang="en-US" dirty="0" err="1" smtClean="0"/>
              <a:t>baroclinic</a:t>
            </a:r>
            <a:r>
              <a:rPr lang="en-US" dirty="0" smtClean="0"/>
              <a:t> wave(&gt;1000km) at 	day 0 and multiply it by a tiny coefficient 	so that the maximum of potential 	temperature is 0.1 C</a:t>
            </a:r>
            <a:r>
              <a:rPr lang="en-US" baseline="30000" dirty="0" smtClean="0"/>
              <a:t>o</a:t>
            </a:r>
            <a:endParaRPr lang="en-US" dirty="0"/>
          </a:p>
        </p:txBody>
      </p:sp>
      <p:pic>
        <p:nvPicPr>
          <p:cNvPr id="8" name="Picture 7" descr="6_plot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3" t="28938" r="21692" b="24101"/>
          <a:stretch/>
        </p:blipFill>
        <p:spPr>
          <a:xfrm>
            <a:off x="5907953" y="2857737"/>
            <a:ext cx="3005004" cy="32206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237" y="170188"/>
            <a:ext cx="1534156" cy="369332"/>
          </a:xfrm>
          <a:prstGeom prst="rect">
            <a:avLst/>
          </a:prstGeom>
          <a:ln w="952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PETURBATION</a:t>
            </a:r>
          </a:p>
        </p:txBody>
      </p:sp>
    </p:spTree>
    <p:extLst>
      <p:ext uri="{BB962C8B-B14F-4D97-AF65-F5344CB8AC3E}">
        <p14:creationId xmlns:p14="http://schemas.microsoft.com/office/powerpoint/2010/main" val="85330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490246" y="895961"/>
            <a:ext cx="4048250" cy="369332"/>
          </a:xfrm>
          <a:prstGeom prst="rect">
            <a:avLst/>
          </a:prstGeom>
          <a:ln w="9525" cmpd="sng"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DTE growth at Different scale</a:t>
            </a:r>
            <a:endParaRPr lang="en-US" b="1" dirty="0"/>
          </a:p>
        </p:txBody>
      </p:sp>
      <p:pic>
        <p:nvPicPr>
          <p:cNvPr id="6" name="Picture 5" descr="plot_dte_sml_small_dry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64" t="28442" r="36251" b="42934"/>
          <a:stretch/>
        </p:blipFill>
        <p:spPr>
          <a:xfrm>
            <a:off x="1814362" y="1621652"/>
            <a:ext cx="3060894" cy="2108801"/>
          </a:xfrm>
          <a:prstGeom prst="rect">
            <a:avLst/>
          </a:prstGeom>
        </p:spPr>
      </p:pic>
      <p:pic>
        <p:nvPicPr>
          <p:cNvPr id="7" name="Picture 6" descr="plot_dte_sml_large_dry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59" t="28442" r="36364" b="42933"/>
          <a:stretch/>
        </p:blipFill>
        <p:spPr>
          <a:xfrm>
            <a:off x="4943247" y="1621652"/>
            <a:ext cx="2866549" cy="2108801"/>
          </a:xfrm>
          <a:prstGeom prst="rect">
            <a:avLst/>
          </a:prstGeom>
        </p:spPr>
      </p:pic>
      <p:pic>
        <p:nvPicPr>
          <p:cNvPr id="8" name="Picture 7" descr="plot_dte_sml_small.pd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8" t="28607" r="35937" b="42038"/>
          <a:stretch/>
        </p:blipFill>
        <p:spPr>
          <a:xfrm>
            <a:off x="1814362" y="3817696"/>
            <a:ext cx="3060894" cy="2162512"/>
          </a:xfrm>
          <a:prstGeom prst="rect">
            <a:avLst/>
          </a:prstGeom>
        </p:spPr>
      </p:pic>
      <p:pic>
        <p:nvPicPr>
          <p:cNvPr id="9" name="Picture 8" descr="plot_dte_sml_Large.pdf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59" t="28607" r="36364" b="42038"/>
          <a:stretch/>
        </p:blipFill>
        <p:spPr>
          <a:xfrm>
            <a:off x="4943247" y="3817696"/>
            <a:ext cx="2866549" cy="2162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5286" y="5914318"/>
            <a:ext cx="2749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0h                36h               72h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9004" y="5914317"/>
            <a:ext cx="30595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0h                36h                72h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88625" y="259691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86904" y="4594545"/>
            <a:ext cx="82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MOIST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95612" y="1740032"/>
            <a:ext cx="77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NOISE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95612" y="3940859"/>
            <a:ext cx="77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NOISE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26223" y="1740032"/>
            <a:ext cx="81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LARGE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26223" y="3940859"/>
            <a:ext cx="81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LARGE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0237" y="1843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pic>
        <p:nvPicPr>
          <p:cNvPr id="5" name="Picture 4" descr="5_dte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1" t="6347" r="5136" b="6183"/>
          <a:stretch/>
        </p:blipFill>
        <p:spPr>
          <a:xfrm rot="16200000">
            <a:off x="1926853" y="375148"/>
            <a:ext cx="5546849" cy="7087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526" y="630241"/>
            <a:ext cx="4517157" cy="400110"/>
          </a:xfrm>
          <a:prstGeom prst="rect">
            <a:avLst/>
          </a:prstGeom>
          <a:ln w="9525" cmpd="sng"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Development of perturbation: </a:t>
            </a:r>
            <a:r>
              <a:rPr lang="en-US" sz="2000" b="1" dirty="0" smtClean="0">
                <a:solidFill>
                  <a:srgbClr val="FF0000"/>
                </a:solidFill>
              </a:rPr>
              <a:t>Noise Case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237" y="1843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4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5" t="5042" r="5229" b="5883"/>
          <a:stretch/>
        </p:blipFill>
        <p:spPr>
          <a:xfrm rot="16200000">
            <a:off x="1887906" y="323383"/>
            <a:ext cx="5545369" cy="7212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526" y="630241"/>
            <a:ext cx="4497996" cy="400110"/>
          </a:xfrm>
          <a:prstGeom prst="rect">
            <a:avLst/>
          </a:prstGeom>
          <a:ln w="9525" cmpd="sng"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Development of perturbation: </a:t>
            </a:r>
            <a:r>
              <a:rPr lang="en-US" sz="2000" b="1" dirty="0" smtClean="0">
                <a:solidFill>
                  <a:srgbClr val="FF0000"/>
                </a:solidFill>
              </a:rPr>
              <a:t>Large Case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237" y="1843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2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aw_dte_spec_lar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65" y="3855678"/>
            <a:ext cx="3109283" cy="2496098"/>
          </a:xfrm>
          <a:prstGeom prst="rect">
            <a:avLst/>
          </a:prstGeom>
        </p:spPr>
      </p:pic>
      <p:pic>
        <p:nvPicPr>
          <p:cNvPr id="10" name="Picture 9" descr="draw_dte_spec_rando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5" y="3844338"/>
            <a:ext cx="3108111" cy="24951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25736" y="819780"/>
            <a:ext cx="3145362" cy="461665"/>
          </a:xfrm>
          <a:prstGeom prst="rect">
            <a:avLst/>
          </a:prstGeom>
          <a:ln w="9525" cmpd="sng"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Power Spectrum of DTE</a:t>
            </a:r>
            <a:endParaRPr lang="en-US" sz="2400" dirty="0"/>
          </a:p>
        </p:txBody>
      </p:sp>
      <p:pic>
        <p:nvPicPr>
          <p:cNvPr id="6" name="Picture 5" descr="draw_dte_spec_dry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b="4546"/>
          <a:stretch/>
        </p:blipFill>
        <p:spPr>
          <a:xfrm>
            <a:off x="4898735" y="1530933"/>
            <a:ext cx="2998613" cy="2381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6799" y="6140857"/>
            <a:ext cx="32349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1                       10                      100</a:t>
            </a:r>
          </a:p>
          <a:p>
            <a:r>
              <a:rPr lang="en-US" dirty="0" smtClean="0"/>
              <a:t>		wavenumber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802514" y="2483509"/>
            <a:ext cx="152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density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9454" y="159575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LARGE_DRY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841817" y="4813231"/>
            <a:ext cx="15206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Power density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10057" y="3925473"/>
            <a:ext cx="76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76407" y="3915887"/>
            <a:ext cx="79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19707" y="6140290"/>
            <a:ext cx="32349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1                       10                      100</a:t>
            </a:r>
          </a:p>
          <a:p>
            <a:r>
              <a:rPr lang="en-US" dirty="0" smtClean="0"/>
              <a:t>		wavenumber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8193" y="1711332"/>
            <a:ext cx="3577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DRY_case</a:t>
            </a:r>
            <a:r>
              <a:rPr lang="en-US" dirty="0" smtClean="0"/>
              <a:t> : close to -3 power law</a:t>
            </a:r>
          </a:p>
          <a:p>
            <a:endParaRPr lang="en-US" dirty="0"/>
          </a:p>
          <a:p>
            <a:r>
              <a:rPr lang="en-US" dirty="0" err="1" smtClean="0"/>
              <a:t>Moist_case</a:t>
            </a:r>
            <a:r>
              <a:rPr lang="en-US" dirty="0" smtClean="0"/>
              <a:t>: close to -5/3 power law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0237" y="1843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6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71967" y="819780"/>
            <a:ext cx="5726297" cy="461665"/>
          </a:xfrm>
          <a:prstGeom prst="rect">
            <a:avLst/>
          </a:prstGeom>
          <a:ln w="9525" cmpd="sng"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Sensitivity to initial perturbation amplitude</a:t>
            </a:r>
            <a:endParaRPr lang="en-US" sz="2400" dirty="0"/>
          </a:p>
        </p:txBody>
      </p:sp>
      <p:pic>
        <p:nvPicPr>
          <p:cNvPr id="6" name="Picture 5" descr="plot_dte_sml_Larg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28442" r="35132" b="42455"/>
          <a:stretch/>
        </p:blipFill>
        <p:spPr>
          <a:xfrm>
            <a:off x="102058" y="1632996"/>
            <a:ext cx="3197778" cy="2238515"/>
          </a:xfrm>
          <a:prstGeom prst="rect">
            <a:avLst/>
          </a:prstGeom>
        </p:spPr>
      </p:pic>
      <p:pic>
        <p:nvPicPr>
          <p:cNvPr id="7" name="Picture 6" descr="plot_dte_sml_large_1m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28897" r="35882" b="42353"/>
          <a:stretch/>
        </p:blipFill>
        <p:spPr>
          <a:xfrm>
            <a:off x="3299836" y="1660168"/>
            <a:ext cx="2764671" cy="2211343"/>
          </a:xfrm>
          <a:prstGeom prst="rect">
            <a:avLst/>
          </a:prstGeom>
        </p:spPr>
      </p:pic>
      <p:pic>
        <p:nvPicPr>
          <p:cNvPr id="8" name="Picture 7" descr="plot_dte_sml_large_1m_dry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28607" r="36094" b="42455"/>
          <a:stretch/>
        </p:blipFill>
        <p:spPr>
          <a:xfrm>
            <a:off x="6064507" y="1632996"/>
            <a:ext cx="2721514" cy="2225798"/>
          </a:xfrm>
          <a:prstGeom prst="rect">
            <a:avLst/>
          </a:prstGeom>
        </p:spPr>
      </p:pic>
      <p:pic>
        <p:nvPicPr>
          <p:cNvPr id="9" name="Picture 8" descr="plot_dte_sml_small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t="28442" r="36086" b="42290"/>
          <a:stretch/>
        </p:blipFill>
        <p:spPr>
          <a:xfrm>
            <a:off x="102058" y="4150524"/>
            <a:ext cx="3129740" cy="2251235"/>
          </a:xfrm>
          <a:prstGeom prst="rect">
            <a:avLst/>
          </a:prstGeom>
        </p:spPr>
      </p:pic>
      <p:pic>
        <p:nvPicPr>
          <p:cNvPr id="10" name="Picture 9" descr="plot_dte_sml_10%small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28013" r="35578" b="42353"/>
          <a:stretch/>
        </p:blipFill>
        <p:spPr>
          <a:xfrm>
            <a:off x="3299836" y="4122374"/>
            <a:ext cx="2766871" cy="2279385"/>
          </a:xfrm>
          <a:prstGeom prst="rect">
            <a:avLst/>
          </a:prstGeom>
        </p:spPr>
      </p:pic>
      <p:pic>
        <p:nvPicPr>
          <p:cNvPr id="11" name="Picture 10" descr="plot_dte_sml_40%vapor.pd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28602" r="35713" b="42425"/>
          <a:stretch/>
        </p:blipFill>
        <p:spPr>
          <a:xfrm>
            <a:off x="6066707" y="4173208"/>
            <a:ext cx="2755532" cy="22285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967" y="1626634"/>
            <a:ext cx="81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LARGE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99836" y="1632996"/>
            <a:ext cx="117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10XLARGE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66707" y="163299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10XLARGE_DRY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967" y="4194507"/>
            <a:ext cx="77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NOISE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99836" y="4200869"/>
            <a:ext cx="110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NOISE/10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66707" y="4200869"/>
            <a:ext cx="170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NOISE_40Vapor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0237" y="1843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5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44798" y="819780"/>
            <a:ext cx="4465736" cy="461665"/>
          </a:xfrm>
          <a:prstGeom prst="rect">
            <a:avLst/>
          </a:prstGeom>
          <a:ln w="9525" cmpd="sng"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DKE</a:t>
            </a:r>
            <a:r>
              <a:rPr lang="en-US" sz="2400" dirty="0" smtClean="0"/>
              <a:t> growth within different scale </a:t>
            </a:r>
            <a:endParaRPr lang="en-US" sz="2400" dirty="0"/>
          </a:p>
        </p:txBody>
      </p:sp>
      <p:pic>
        <p:nvPicPr>
          <p:cNvPr id="7" name="Picture 6" descr="Screen Shot 2014-08-15 at 5.00.1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332"/>
            <a:ext cx="9144000" cy="16581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4870" y="3278997"/>
            <a:ext cx="1793054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Zhang et al. 2007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953353"/>
              </p:ext>
            </p:extLst>
          </p:nvPr>
        </p:nvGraphicFramePr>
        <p:xfrm>
          <a:off x="1474152" y="4716587"/>
          <a:ext cx="6554311" cy="62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6" imgW="2273300" imgH="215900" progId="Equation.3">
                  <p:embed/>
                </p:oleObj>
              </mc:Choice>
              <mc:Fallback>
                <p:oleObj name="Equation" r:id="rId6" imgW="2273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4152" y="4716587"/>
                        <a:ext cx="6554311" cy="622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72096" y="4221785"/>
            <a:ext cx="462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 Spectral Decomposition for each term: </a:t>
            </a:r>
            <a:endParaRPr lang="en-US" dirty="0"/>
          </a:p>
        </p:txBody>
      </p:sp>
      <p:sp>
        <p:nvSpPr>
          <p:cNvPr id="11" name="Frame 10"/>
          <p:cNvSpPr/>
          <p:nvPr/>
        </p:nvSpPr>
        <p:spPr>
          <a:xfrm>
            <a:off x="1496832" y="2211344"/>
            <a:ext cx="1179323" cy="1202063"/>
          </a:xfrm>
          <a:prstGeom prst="frame">
            <a:avLst>
              <a:gd name="adj1" fmla="val 1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823570" y="2211344"/>
            <a:ext cx="1258699" cy="1202063"/>
          </a:xfrm>
          <a:prstGeom prst="frame">
            <a:avLst>
              <a:gd name="adj1" fmla="val 1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7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10237" y="703094"/>
            <a:ext cx="142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DRY Case:</a:t>
            </a:r>
            <a:endParaRPr lang="en-US" sz="2400" dirty="0"/>
          </a:p>
        </p:txBody>
      </p:sp>
      <p:pic>
        <p:nvPicPr>
          <p:cNvPr id="7" name="Picture 6" descr="3_plotdkebudge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1" r="26167"/>
          <a:stretch/>
        </p:blipFill>
        <p:spPr>
          <a:xfrm rot="16200000">
            <a:off x="4338311" y="-1322320"/>
            <a:ext cx="1501720" cy="5157359"/>
          </a:xfrm>
          <a:prstGeom prst="rect">
            <a:avLst/>
          </a:prstGeom>
        </p:spPr>
      </p:pic>
      <p:pic>
        <p:nvPicPr>
          <p:cNvPr id="8" name="Picture 7" descr="3L_plotdkebudge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7" r="25799"/>
          <a:stretch/>
        </p:blipFill>
        <p:spPr>
          <a:xfrm rot="16200000">
            <a:off x="4325908" y="169123"/>
            <a:ext cx="1526528" cy="5157362"/>
          </a:xfrm>
          <a:prstGeom prst="rect">
            <a:avLst/>
          </a:prstGeom>
        </p:spPr>
      </p:pic>
      <p:pic>
        <p:nvPicPr>
          <p:cNvPr id="9" name="Picture 8" descr="3M_plotdkebudget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1" r="24668"/>
          <a:stretch/>
        </p:blipFill>
        <p:spPr>
          <a:xfrm rot="16200000">
            <a:off x="4308854" y="1644161"/>
            <a:ext cx="1560640" cy="5157358"/>
          </a:xfrm>
          <a:prstGeom prst="rect">
            <a:avLst/>
          </a:prstGeom>
        </p:spPr>
      </p:pic>
      <p:pic>
        <p:nvPicPr>
          <p:cNvPr id="10" name="Picture 9" descr="3S_plotdkebudget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7" r="25729"/>
          <a:stretch/>
        </p:blipFill>
        <p:spPr>
          <a:xfrm rot="16200000">
            <a:off x="4133834" y="3330828"/>
            <a:ext cx="1910674" cy="5157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0276" y="109677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0272" y="2678047"/>
            <a:ext cx="79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10276" y="4163984"/>
            <a:ext cx="104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10276" y="541777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10237" y="703094"/>
            <a:ext cx="169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NOISE Case: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10276" y="109677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10272" y="2678047"/>
            <a:ext cx="79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10276" y="4163984"/>
            <a:ext cx="104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10276" y="541777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pic>
        <p:nvPicPr>
          <p:cNvPr id="11" name="Picture 10" descr="3_plotdkebudge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1" r="26594"/>
          <a:stretch/>
        </p:blipFill>
        <p:spPr>
          <a:xfrm rot="16200000">
            <a:off x="4242680" y="-1349702"/>
            <a:ext cx="1527582" cy="5303520"/>
          </a:xfrm>
          <a:prstGeom prst="rect">
            <a:avLst/>
          </a:prstGeom>
        </p:spPr>
      </p:pic>
      <p:pic>
        <p:nvPicPr>
          <p:cNvPr id="12" name="Picture 11" descr="3L_plotdkebudge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0" r="26786"/>
          <a:stretch/>
        </p:blipFill>
        <p:spPr>
          <a:xfrm rot="16200000">
            <a:off x="4235258" y="117263"/>
            <a:ext cx="1519749" cy="5303520"/>
          </a:xfrm>
          <a:prstGeom prst="rect">
            <a:avLst/>
          </a:prstGeom>
        </p:spPr>
      </p:pic>
      <p:pic>
        <p:nvPicPr>
          <p:cNvPr id="13" name="Picture 12" descr="3M_plotdkebudget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1" r="26166"/>
          <a:stretch/>
        </p:blipFill>
        <p:spPr>
          <a:xfrm rot="16200000">
            <a:off x="4240458" y="1593921"/>
            <a:ext cx="1532031" cy="5303520"/>
          </a:xfrm>
          <a:prstGeom prst="rect">
            <a:avLst/>
          </a:prstGeom>
        </p:spPr>
      </p:pic>
      <p:pic>
        <p:nvPicPr>
          <p:cNvPr id="14" name="Picture 13" descr="3S_plotdkebudget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9" r="26433"/>
          <a:stretch/>
        </p:blipFill>
        <p:spPr>
          <a:xfrm rot="16200000">
            <a:off x="4005783" y="3228489"/>
            <a:ext cx="1917325" cy="539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2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327544"/>
              </p:ext>
            </p:extLst>
          </p:nvPr>
        </p:nvGraphicFramePr>
        <p:xfrm>
          <a:off x="2945923" y="1679471"/>
          <a:ext cx="3313558" cy="733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1778000" imgH="393700" progId="Equation.3">
                  <p:embed/>
                </p:oleObj>
              </mc:Choice>
              <mc:Fallback>
                <p:oleObj name="Equation" r:id="rId5" imgW="1778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45923" y="1679471"/>
                        <a:ext cx="3313558" cy="733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48813" y="1096779"/>
            <a:ext cx="6023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Latent heating directly contribute to relative large scale.</a:t>
            </a:r>
            <a:endParaRPr lang="en-US" sz="2000" dirty="0"/>
          </a:p>
        </p:txBody>
      </p:sp>
      <p:pic>
        <p:nvPicPr>
          <p:cNvPr id="7" name="Picture 6" descr="untitled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0" y="2549270"/>
            <a:ext cx="7025250" cy="36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3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861813" y="1281445"/>
            <a:ext cx="7049070" cy="461665"/>
          </a:xfrm>
          <a:prstGeom prst="rect">
            <a:avLst/>
          </a:prstGeom>
          <a:ln w="9525" cmpd="sng">
            <a:solidFill>
              <a:srgbClr val="00009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000000"/>
                </a:solidFill>
              </a:rPr>
              <a:t>The Predictability of Flows with Many Scales of Motion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29" y="2186508"/>
            <a:ext cx="6390912" cy="3938377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383213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644462" y="3246437"/>
            <a:ext cx="1524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Error Energy Spectrum</a:t>
            </a:r>
            <a:endParaRPr lang="en-US" sz="2200" dirty="0">
              <a:solidFill>
                <a:srgbClr val="FF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>
            <a:off x="4862962" y="3600222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73213" y="2378075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Base  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Energy Spectrum</a:t>
            </a:r>
            <a:endParaRPr lang="en-US" sz="2200" b="1" dirty="0">
              <a:solidFill>
                <a:srgbClr val="FF0000"/>
              </a:solidFill>
              <a:latin typeface="Times New Roman" charset="0"/>
              <a:cs typeface="ＭＳ Ｐゴシック" charset="0"/>
            </a:endParaRPr>
          </a:p>
        </p:txBody>
      </p: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4507706" y="2330450"/>
            <a:ext cx="1751013" cy="714375"/>
            <a:chOff x="3227" y="1710"/>
            <a:chExt cx="1103" cy="450"/>
          </a:xfrm>
        </p:grpSpPr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>
              <a:off x="3312" y="20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" name="Object 23"/>
            <p:cNvGraphicFramePr>
              <a:graphicFrameLocks noChangeAspect="1"/>
            </p:cNvGraphicFramePr>
            <p:nvPr/>
          </p:nvGraphicFramePr>
          <p:xfrm>
            <a:off x="3227" y="1710"/>
            <a:ext cx="1103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Equation" r:id="rId6" imgW="774761" imgH="228898" progId="Equation.DSMT4">
                    <p:embed/>
                  </p:oleObj>
                </mc:Choice>
                <mc:Fallback>
                  <p:oleObj name="Equation" r:id="rId6" imgW="774761" imgH="22889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7" y="1710"/>
                          <a:ext cx="1103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5891690" y="6231732"/>
            <a:ext cx="162184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Arial" charset="0"/>
              </a:rPr>
              <a:t>Lorenz </a:t>
            </a:r>
            <a:r>
              <a:rPr lang="en-US" dirty="0" smtClean="0">
                <a:latin typeface="Arial" charset="0"/>
              </a:rPr>
              <a:t>(1969</a:t>
            </a:r>
            <a:r>
              <a:rPr lang="en-US" dirty="0">
                <a:latin typeface="Arial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237" y="206981"/>
            <a:ext cx="166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0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90245" y="3074608"/>
            <a:ext cx="5100724" cy="3180773"/>
            <a:chOff x="2230016" y="1730403"/>
            <a:chExt cx="6568751" cy="38586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016" y="1730403"/>
              <a:ext cx="6568751" cy="3858633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4823927" y="4553338"/>
              <a:ext cx="3455100" cy="455267"/>
            </a:xfrm>
            <a:custGeom>
              <a:avLst/>
              <a:gdLst>
                <a:gd name="connsiteX0" fmla="*/ 5181600 w 5181600"/>
                <a:gd name="connsiteY0" fmla="*/ 527662 h 527662"/>
                <a:gd name="connsiteX1" fmla="*/ 3772929 w 5181600"/>
                <a:gd name="connsiteY1" fmla="*/ 440 h 527662"/>
                <a:gd name="connsiteX2" fmla="*/ 1696994 w 5181600"/>
                <a:gd name="connsiteY2" fmla="*/ 437045 h 527662"/>
                <a:gd name="connsiteX3" fmla="*/ 296562 w 5181600"/>
                <a:gd name="connsiteY3" fmla="*/ 445283 h 527662"/>
                <a:gd name="connsiteX4" fmla="*/ 0 w 5181600"/>
                <a:gd name="connsiteY4" fmla="*/ 453521 h 52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1600" h="527662">
                  <a:moveTo>
                    <a:pt x="5181600" y="527662"/>
                  </a:moveTo>
                  <a:cubicBezTo>
                    <a:pt x="4767648" y="271602"/>
                    <a:pt x="4353697" y="15543"/>
                    <a:pt x="3772929" y="440"/>
                  </a:cubicBezTo>
                  <a:cubicBezTo>
                    <a:pt x="3192161" y="-14663"/>
                    <a:pt x="2276388" y="362905"/>
                    <a:pt x="1696994" y="437045"/>
                  </a:cubicBezTo>
                  <a:cubicBezTo>
                    <a:pt x="1117600" y="511185"/>
                    <a:pt x="579394" y="442537"/>
                    <a:pt x="296562" y="445283"/>
                  </a:cubicBezTo>
                  <a:cubicBezTo>
                    <a:pt x="13730" y="448029"/>
                    <a:pt x="6865" y="450775"/>
                    <a:pt x="0" y="453521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41341" y="4091162"/>
              <a:ext cx="3467357" cy="555507"/>
            </a:xfrm>
            <a:custGeom>
              <a:avLst/>
              <a:gdLst>
                <a:gd name="connsiteX0" fmla="*/ 0 w 3467357"/>
                <a:gd name="connsiteY0" fmla="*/ 291368 h 555507"/>
                <a:gd name="connsiteX1" fmla="*/ 1301578 w 3467357"/>
                <a:gd name="connsiteY1" fmla="*/ 283130 h 555507"/>
                <a:gd name="connsiteX2" fmla="*/ 2224216 w 3467357"/>
                <a:gd name="connsiteY2" fmla="*/ 3043 h 555507"/>
                <a:gd name="connsiteX3" fmla="*/ 3336324 w 3467357"/>
                <a:gd name="connsiteY3" fmla="*/ 489076 h 555507"/>
                <a:gd name="connsiteX4" fmla="*/ 3402227 w 3467357"/>
                <a:gd name="connsiteY4" fmla="*/ 538503 h 55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7357" h="555507">
                  <a:moveTo>
                    <a:pt x="0" y="291368"/>
                  </a:moveTo>
                  <a:cubicBezTo>
                    <a:pt x="465437" y="311276"/>
                    <a:pt x="930875" y="331184"/>
                    <a:pt x="1301578" y="283130"/>
                  </a:cubicBezTo>
                  <a:cubicBezTo>
                    <a:pt x="1672281" y="235076"/>
                    <a:pt x="1885092" y="-31281"/>
                    <a:pt x="2224216" y="3043"/>
                  </a:cubicBezTo>
                  <a:cubicBezTo>
                    <a:pt x="2563340" y="37367"/>
                    <a:pt x="3139989" y="399833"/>
                    <a:pt x="3336324" y="489076"/>
                  </a:cubicBezTo>
                  <a:cubicBezTo>
                    <a:pt x="3532659" y="578319"/>
                    <a:pt x="3467443" y="558411"/>
                    <a:pt x="3402227" y="53850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728520" y="1968842"/>
              <a:ext cx="2624002" cy="2304577"/>
            </a:xfrm>
            <a:custGeom>
              <a:avLst/>
              <a:gdLst>
                <a:gd name="connsiteX0" fmla="*/ 0 w 2675935"/>
                <a:gd name="connsiteY0" fmla="*/ 0 h 2236500"/>
                <a:gd name="connsiteX1" fmla="*/ 1416908 w 2675935"/>
                <a:gd name="connsiteY1" fmla="*/ 1309816 h 2236500"/>
                <a:gd name="connsiteX2" fmla="*/ 2570205 w 2675935"/>
                <a:gd name="connsiteY2" fmla="*/ 2150076 h 2236500"/>
                <a:gd name="connsiteX3" fmla="*/ 2553730 w 2675935"/>
                <a:gd name="connsiteY3" fmla="*/ 2166552 h 223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5935" h="2236500">
                  <a:moveTo>
                    <a:pt x="0" y="0"/>
                  </a:moveTo>
                  <a:cubicBezTo>
                    <a:pt x="494270" y="475735"/>
                    <a:pt x="988541" y="951470"/>
                    <a:pt x="1416908" y="1309816"/>
                  </a:cubicBezTo>
                  <a:cubicBezTo>
                    <a:pt x="1845275" y="1668162"/>
                    <a:pt x="2380735" y="2007287"/>
                    <a:pt x="2570205" y="2150076"/>
                  </a:cubicBezTo>
                  <a:cubicBezTo>
                    <a:pt x="2759675" y="2292865"/>
                    <a:pt x="2656702" y="2229708"/>
                    <a:pt x="2553730" y="2166552"/>
                  </a:cubicBezTo>
                </a:path>
              </a:pathLst>
            </a:cu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8511" y="918558"/>
            <a:ext cx="140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Summary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31907" y="1655673"/>
            <a:ext cx="6808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Case: </a:t>
            </a:r>
            <a:r>
              <a:rPr lang="en-US" dirty="0"/>
              <a:t> </a:t>
            </a:r>
            <a:r>
              <a:rPr lang="en-US" dirty="0" smtClean="0"/>
              <a:t>A really long (even infinite) predictability could be expected.</a:t>
            </a:r>
          </a:p>
          <a:p>
            <a:endParaRPr lang="en-US" dirty="0"/>
          </a:p>
          <a:p>
            <a:r>
              <a:rPr lang="en-US" dirty="0" smtClean="0"/>
              <a:t>Moist Case: predictability is limited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64176" y="4059801"/>
            <a:ext cx="800473" cy="4989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93842" y="4059801"/>
            <a:ext cx="800473" cy="4989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	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83630" y="4059801"/>
            <a:ext cx="800473" cy="4989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5533743" y="4842275"/>
            <a:ext cx="215453" cy="32860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642826" y="4830370"/>
            <a:ext cx="433108" cy="47685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8033448" y="4830371"/>
            <a:ext cx="131091" cy="19027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390969" y="3492789"/>
            <a:ext cx="256170" cy="317526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509645" y="3486425"/>
            <a:ext cx="357079" cy="323890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840381" y="3486425"/>
            <a:ext cx="528271" cy="414612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964649" y="4218563"/>
            <a:ext cx="429193" cy="181444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254437" y="4223540"/>
            <a:ext cx="429193" cy="181444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03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031906" y="1296243"/>
            <a:ext cx="7197693" cy="5028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385" y="1643551"/>
            <a:ext cx="5616017" cy="416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83377" y="834578"/>
            <a:ext cx="5902127" cy="461665"/>
          </a:xfrm>
          <a:prstGeom prst="rect">
            <a:avLst/>
          </a:prstGeom>
          <a:ln w="9525" cmpd="sng">
            <a:solidFill>
              <a:srgbClr val="00009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000000"/>
                </a:solidFill>
              </a:rPr>
              <a:t>Difference Energy of Band-Pass Filtered Fields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3589"/>
              </p:ext>
            </p:extLst>
          </p:nvPr>
        </p:nvGraphicFramePr>
        <p:xfrm>
          <a:off x="4696772" y="4102996"/>
          <a:ext cx="2408303" cy="97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6" imgW="1625996" imgH="660797" progId="Equation.DSMT4">
                  <p:embed/>
                </p:oleObj>
              </mc:Choice>
              <mc:Fallback>
                <p:oleObj name="Equation" r:id="rId6" imgW="1625996" imgH="6607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6772" y="4102996"/>
                        <a:ext cx="2408303" cy="97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454720"/>
              </p:ext>
            </p:extLst>
          </p:nvPr>
        </p:nvGraphicFramePr>
        <p:xfrm>
          <a:off x="3690316" y="5968990"/>
          <a:ext cx="1006456" cy="46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8" imgW="444704" imgH="203508" progId="Equation.DSMT4">
                  <p:embed/>
                </p:oleObj>
              </mc:Choice>
              <mc:Fallback>
                <p:oleObj name="Equation" r:id="rId8" imgW="444704" imgH="20350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316" y="5968990"/>
                        <a:ext cx="1006456" cy="460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661714"/>
              </p:ext>
            </p:extLst>
          </p:nvPr>
        </p:nvGraphicFramePr>
        <p:xfrm>
          <a:off x="1145322" y="3543316"/>
          <a:ext cx="419835" cy="47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10" imgW="203508" imgH="228898" progId="Equation.DSMT4">
                  <p:embed/>
                </p:oleObj>
              </mc:Choice>
              <mc:Fallback>
                <p:oleObj name="Equation" r:id="rId10" imgW="203508" imgH="22889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322" y="3543316"/>
                        <a:ext cx="419835" cy="473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782372" y="4255396"/>
            <a:ext cx="67476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782372" y="4610996"/>
            <a:ext cx="674768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782372" y="4941196"/>
            <a:ext cx="67476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175815" y="6108700"/>
            <a:ext cx="198522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Zhang et al.  </a:t>
            </a:r>
            <a:r>
              <a:rPr lang="en-US" dirty="0" smtClean="0"/>
              <a:t>(2007</a:t>
            </a:r>
            <a:r>
              <a:rPr lang="en-US" dirty="0"/>
              <a:t>)</a:t>
            </a:r>
          </a:p>
        </p:txBody>
      </p:sp>
      <p:sp>
        <p:nvSpPr>
          <p:cNvPr id="20" name="Frame 19"/>
          <p:cNvSpPr/>
          <p:nvPr/>
        </p:nvSpPr>
        <p:spPr>
          <a:xfrm>
            <a:off x="1734964" y="1643552"/>
            <a:ext cx="544303" cy="4026560"/>
          </a:xfrm>
          <a:prstGeom prst="frame">
            <a:avLst>
              <a:gd name="adj1" fmla="val 50000"/>
            </a:avLst>
          </a:prstGeom>
          <a:solidFill>
            <a:srgbClr val="0000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8561" y="4173568"/>
            <a:ext cx="213291" cy="475558"/>
          </a:xfrm>
          <a:prstGeom prst="rect">
            <a:avLst/>
          </a:prstGeom>
        </p:spPr>
      </p:pic>
      <p:sp>
        <p:nvSpPr>
          <p:cNvPr id="22" name="Frame 21"/>
          <p:cNvSpPr/>
          <p:nvPr/>
        </p:nvSpPr>
        <p:spPr>
          <a:xfrm>
            <a:off x="2295541" y="1654111"/>
            <a:ext cx="1979502" cy="4016001"/>
          </a:xfrm>
          <a:prstGeom prst="frame">
            <a:avLst>
              <a:gd name="adj1" fmla="val 50000"/>
            </a:avLst>
          </a:prstGeom>
          <a:solidFill>
            <a:srgbClr val="CCFFC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532" y="3789728"/>
            <a:ext cx="306690" cy="453244"/>
          </a:xfrm>
          <a:prstGeom prst="rect">
            <a:avLst/>
          </a:prstGeom>
        </p:spPr>
      </p:pic>
      <p:sp>
        <p:nvSpPr>
          <p:cNvPr id="24" name="Frame 23"/>
          <p:cNvSpPr/>
          <p:nvPr/>
        </p:nvSpPr>
        <p:spPr>
          <a:xfrm>
            <a:off x="4275043" y="1634123"/>
            <a:ext cx="2830032" cy="4035989"/>
          </a:xfrm>
          <a:prstGeom prst="frame">
            <a:avLst>
              <a:gd name="adj1" fmla="val 50000"/>
            </a:avLst>
          </a:prstGeom>
          <a:solidFill>
            <a:srgbClr val="FF0000">
              <a:alpha val="3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394" y="3294687"/>
            <a:ext cx="469421" cy="49725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0237" y="206981"/>
            <a:ext cx="166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8981" y="819780"/>
            <a:ext cx="7892446" cy="1569660"/>
          </a:xfrm>
          <a:prstGeom prst="rect">
            <a:avLst/>
          </a:prstGeom>
          <a:ln w="9525" cmpd="sng">
            <a:solidFill>
              <a:srgbClr val="00009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/>
            <a:r>
              <a:rPr lang="en-US" sz="2400" b="1" dirty="0" smtClean="0">
                <a:solidFill>
                  <a:srgbClr val="000000"/>
                </a:solidFill>
              </a:rPr>
              <a:t>Scientific Questions:</a:t>
            </a:r>
          </a:p>
          <a:p>
            <a:pPr algn="l" eaLnBrk="1" hangingPunct="1"/>
            <a:endParaRPr lang="en-US" sz="2400" b="1" dirty="0" smtClean="0">
              <a:solidFill>
                <a:srgbClr val="000000"/>
              </a:solidFill>
            </a:endParaRPr>
          </a:p>
          <a:p>
            <a:pPr algn="l" eaLnBrk="1" hangingPunct="1"/>
            <a:r>
              <a:rPr lang="en-US" sz="2400" dirty="0" smtClean="0">
                <a:solidFill>
                  <a:srgbClr val="000000"/>
                </a:solidFill>
              </a:rPr>
              <a:t>We want to know more about Error growth with respect </a:t>
            </a:r>
            <a:r>
              <a:rPr lang="en-US" sz="2400" smtClean="0">
                <a:solidFill>
                  <a:srgbClr val="000000"/>
                </a:solidFill>
              </a:rPr>
              <a:t>to </a:t>
            </a:r>
            <a:r>
              <a:rPr lang="en-US" sz="2400" smtClean="0">
                <a:solidFill>
                  <a:srgbClr val="000000"/>
                </a:solidFill>
              </a:rPr>
              <a:t>initial </a:t>
            </a:r>
            <a:r>
              <a:rPr lang="en-US" sz="2400" dirty="0" smtClean="0">
                <a:solidFill>
                  <a:srgbClr val="000000"/>
                </a:solidFill>
              </a:rPr>
              <a:t>perturbations </a:t>
            </a:r>
            <a:r>
              <a:rPr lang="en-US" sz="2400" dirty="0" smtClean="0">
                <a:solidFill>
                  <a:srgbClr val="000000"/>
                </a:solidFill>
              </a:rPr>
              <a:t>of different </a:t>
            </a:r>
            <a:r>
              <a:rPr lang="en-US" sz="2400" dirty="0" smtClean="0">
                <a:solidFill>
                  <a:srgbClr val="000000"/>
                </a:solidFill>
              </a:rPr>
              <a:t>scale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237" y="206981"/>
            <a:ext cx="166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3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10237" y="20698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METHODLOGY 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83583" y="1284158"/>
            <a:ext cx="5841823" cy="830997"/>
          </a:xfrm>
          <a:prstGeom prst="rect">
            <a:avLst/>
          </a:prstGeom>
          <a:ln w="9525" cmpd="sng">
            <a:solidFill>
              <a:srgbClr val="00009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/>
            <a:r>
              <a:rPr lang="en-US" sz="2400" dirty="0" smtClean="0">
                <a:solidFill>
                  <a:srgbClr val="000000"/>
                </a:solidFill>
              </a:rPr>
              <a:t>“Identical twin” perturbation Experiments </a:t>
            </a:r>
          </a:p>
          <a:p>
            <a:pPr algn="l" eaLnBrk="1" hangingPunct="1"/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		Using WRF model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632908" y="2948458"/>
            <a:ext cx="4705949" cy="1610312"/>
          </a:xfrm>
          <a:custGeom>
            <a:avLst/>
            <a:gdLst>
              <a:gd name="connsiteX0" fmla="*/ 0 w 3923515"/>
              <a:gd name="connsiteY0" fmla="*/ 1258765 h 1258765"/>
              <a:gd name="connsiteX1" fmla="*/ 1281379 w 3923515"/>
              <a:gd name="connsiteY1" fmla="*/ 544331 h 1258765"/>
              <a:gd name="connsiteX2" fmla="*/ 3923515 w 3923515"/>
              <a:gd name="connsiteY2" fmla="*/ 0 h 125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3515" h="1258765">
                <a:moveTo>
                  <a:pt x="0" y="1258765"/>
                </a:moveTo>
                <a:cubicBezTo>
                  <a:pt x="313730" y="1006445"/>
                  <a:pt x="627460" y="754125"/>
                  <a:pt x="1281379" y="544331"/>
                </a:cubicBezTo>
                <a:cubicBezTo>
                  <a:pt x="1935298" y="334537"/>
                  <a:pt x="2929406" y="167268"/>
                  <a:pt x="3923515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07061" y="3640212"/>
            <a:ext cx="2970985" cy="612746"/>
          </a:xfrm>
          <a:custGeom>
            <a:avLst/>
            <a:gdLst>
              <a:gd name="connsiteX0" fmla="*/ 0 w 2970985"/>
              <a:gd name="connsiteY0" fmla="*/ 0 h 612746"/>
              <a:gd name="connsiteX1" fmla="*/ 1258699 w 2970985"/>
              <a:gd name="connsiteY1" fmla="*/ 521650 h 612746"/>
              <a:gd name="connsiteX2" fmla="*/ 2970985 w 2970985"/>
              <a:gd name="connsiteY2" fmla="*/ 612372 h 612746"/>
              <a:gd name="connsiteX3" fmla="*/ 2970985 w 2970985"/>
              <a:gd name="connsiteY3" fmla="*/ 612372 h 6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985" h="612746">
                <a:moveTo>
                  <a:pt x="0" y="0"/>
                </a:moveTo>
                <a:cubicBezTo>
                  <a:pt x="381767" y="209794"/>
                  <a:pt x="763535" y="419588"/>
                  <a:pt x="1258699" y="521650"/>
                </a:cubicBezTo>
                <a:cubicBezTo>
                  <a:pt x="1753863" y="623712"/>
                  <a:pt x="2970985" y="612372"/>
                  <a:pt x="2970985" y="612372"/>
                </a:cubicBezTo>
                <a:lnTo>
                  <a:pt x="2970985" y="612372"/>
                </a:ln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74933" y="27637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CTRL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74933" y="405410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PETURBED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52474" y="2948458"/>
            <a:ext cx="238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initial perturbation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3107061" y="3317790"/>
            <a:ext cx="62761" cy="327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23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10237" y="20698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METHODLOGY 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32053" y="1272817"/>
            <a:ext cx="2180104" cy="461665"/>
          </a:xfrm>
          <a:prstGeom prst="rect">
            <a:avLst/>
          </a:prstGeom>
          <a:ln w="9525" cmpd="sng">
            <a:solidFill>
              <a:srgbClr val="00009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hangingPunct="1"/>
            <a:r>
              <a:rPr lang="en-US" sz="2400" dirty="0" smtClean="0">
                <a:solidFill>
                  <a:srgbClr val="000000"/>
                </a:solidFill>
              </a:rPr>
              <a:t>Diagnostic Tool: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204" y="2710313"/>
            <a:ext cx="37753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Difference Total Energy (DTE) :</a:t>
            </a:r>
          </a:p>
          <a:p>
            <a:pPr marL="285750" indent="-285750">
              <a:buFont typeface="Wingdings" charset="2"/>
              <a:buChar char="§"/>
            </a:pPr>
            <a:endParaRPr lang="en-US" sz="2000" dirty="0"/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Difference Kinetic Energy (DKE):</a:t>
            </a:r>
          </a:p>
          <a:p>
            <a:pPr marL="285750" indent="-285750">
              <a:buFont typeface="Wingdings" charset="2"/>
              <a:buChar char="§"/>
            </a:pPr>
            <a:endParaRPr lang="en-US" sz="2000" dirty="0"/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Spectrum Decomposition:</a:t>
            </a:r>
          </a:p>
          <a:p>
            <a:endParaRPr lang="en-US" sz="2000" dirty="0"/>
          </a:p>
        </p:txBody>
      </p:sp>
      <p:pic>
        <p:nvPicPr>
          <p:cNvPr id="10" name="Picture 9" descr="Screen Shot 2014-08-15 at 12.52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49" y="2675638"/>
            <a:ext cx="3757671" cy="572597"/>
          </a:xfrm>
          <a:prstGeom prst="rect">
            <a:avLst/>
          </a:prstGeom>
        </p:spPr>
      </p:pic>
      <p:pic>
        <p:nvPicPr>
          <p:cNvPr id="11" name="Picture 10" descr="Screen Shot 2014-08-15 at 12.57.3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30" y="3248236"/>
            <a:ext cx="3404765" cy="554542"/>
          </a:xfrm>
          <a:prstGeom prst="rect">
            <a:avLst/>
          </a:prstGeom>
        </p:spPr>
      </p:pic>
      <p:pic>
        <p:nvPicPr>
          <p:cNvPr id="12" name="Picture 11" descr="Screen Shot 2014-08-15 at 12.59.3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30" y="3802778"/>
            <a:ext cx="3446542" cy="5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6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10237" y="20698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METHODLOGY </a:t>
            </a:r>
            <a:endParaRPr lang="en-US" dirty="0"/>
          </a:p>
        </p:txBody>
      </p:sp>
      <p:pic>
        <p:nvPicPr>
          <p:cNvPr id="6" name="Picture 5" descr="1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43" b="14344"/>
          <a:stretch/>
        </p:blipFill>
        <p:spPr>
          <a:xfrm>
            <a:off x="1644247" y="1988405"/>
            <a:ext cx="5711662" cy="486456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43077" y="728487"/>
            <a:ext cx="2750873" cy="461665"/>
          </a:xfrm>
          <a:prstGeom prst="rect">
            <a:avLst/>
          </a:prstGeom>
          <a:ln w="9525" cmpd="sng">
            <a:solidFill>
              <a:srgbClr val="00009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hangingPunct="1"/>
            <a:r>
              <a:rPr lang="en-US" sz="2400" dirty="0" smtClean="0">
                <a:solidFill>
                  <a:srgbClr val="000000"/>
                </a:solidFill>
              </a:rPr>
              <a:t>MODEL SETUP: CTRL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8739" y="1342074"/>
            <a:ext cx="4396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WRF ARW V3.5.1,  idealized </a:t>
            </a:r>
            <a:r>
              <a:rPr lang="en-US" dirty="0" err="1" smtClean="0"/>
              <a:t>b_wave</a:t>
            </a:r>
            <a:r>
              <a:rPr lang="en-US" dirty="0" smtClean="0"/>
              <a:t>, f-plane,</a:t>
            </a:r>
          </a:p>
          <a:p>
            <a:r>
              <a:rPr lang="en-US" dirty="0" smtClean="0"/>
              <a:t> no </a:t>
            </a:r>
            <a:r>
              <a:rPr lang="en-US" dirty="0" err="1" smtClean="0"/>
              <a:t>pbl</a:t>
            </a:r>
            <a:r>
              <a:rPr lang="en-US" dirty="0" smtClean="0"/>
              <a:t>, no radiation, no cumulus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3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10237" y="206981"/>
            <a:ext cx="172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CTRL OVERVIEW </a:t>
            </a:r>
            <a:endParaRPr lang="en-US" dirty="0"/>
          </a:p>
        </p:txBody>
      </p:sp>
      <p:pic>
        <p:nvPicPr>
          <p:cNvPr id="7" name="Picture 6" descr="2_EK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0" r="16516"/>
          <a:stretch/>
        </p:blipFill>
        <p:spPr>
          <a:xfrm rot="16200000">
            <a:off x="2992809" y="237317"/>
            <a:ext cx="2286767" cy="4404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1190" y="1043358"/>
            <a:ext cx="2276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Eddy Kinetic Energy</a:t>
            </a:r>
            <a:endParaRPr lang="en-US" sz="2000" b="1" dirty="0"/>
          </a:p>
        </p:txBody>
      </p:sp>
      <p:pic>
        <p:nvPicPr>
          <p:cNvPr id="9" name="Picture 8" descr="3_plot_rain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r="21282"/>
          <a:stretch/>
        </p:blipFill>
        <p:spPr>
          <a:xfrm rot="16200000">
            <a:off x="3118111" y="2694336"/>
            <a:ext cx="2283440" cy="45154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0190" y="3576496"/>
            <a:ext cx="656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Rain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3515286" y="1100002"/>
            <a:ext cx="1069848" cy="4993757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54476" y="6143179"/>
            <a:ext cx="1914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  (240 hour)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353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  <p:pic>
        <p:nvPicPr>
          <p:cNvPr id="6" name="Picture 5" descr="4_plot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0" t="11474" r="25469" b="11474"/>
          <a:stretch/>
        </p:blipFill>
        <p:spPr>
          <a:xfrm rot="16200000">
            <a:off x="3113642" y="760294"/>
            <a:ext cx="4930855" cy="7129860"/>
          </a:xfrm>
          <a:prstGeom prst="rect">
            <a:avLst/>
          </a:prstGeom>
        </p:spPr>
      </p:pic>
      <p:pic>
        <p:nvPicPr>
          <p:cNvPr id="7" name="Picture 6" descr="4_plot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442" t="11474" r="5507" b="69416"/>
          <a:stretch/>
        </p:blipFill>
        <p:spPr>
          <a:xfrm rot="16200000">
            <a:off x="377557" y="397286"/>
            <a:ext cx="1433678" cy="1768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514" y="605927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5607" y="2423585"/>
            <a:ext cx="5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2906" y="4004853"/>
            <a:ext cx="11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40%Vapor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5607" y="5482711"/>
            <a:ext cx="72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Moist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02579" y="861857"/>
            <a:ext cx="5010957" cy="369332"/>
          </a:xfrm>
          <a:prstGeom prst="rect">
            <a:avLst/>
          </a:prstGeom>
          <a:ln w="9525" cmpd="sng"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Moisture accelerate Large Scale wave development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0237" y="206981"/>
            <a:ext cx="172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CTRL OVERVIEW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a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Waves.thmx</Template>
  <TotalTime>3256</TotalTime>
  <Words>313</Words>
  <Application>Microsoft Macintosh PowerPoint</Application>
  <PresentationFormat>On-screen Show (4:3)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Waves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Mesoscale Predictability:  Error Growth Dynamics in Moist Baroclinic Waves</dc:title>
  <dc:creator>yq Sun</dc:creator>
  <cp:lastModifiedBy>yq Sun</cp:lastModifiedBy>
  <cp:revision>53</cp:revision>
  <dcterms:created xsi:type="dcterms:W3CDTF">2014-08-12T19:34:16Z</dcterms:created>
  <dcterms:modified xsi:type="dcterms:W3CDTF">2014-08-15T12:33:12Z</dcterms:modified>
</cp:coreProperties>
</file>