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1" r:id="rId2"/>
    <p:sldId id="305" r:id="rId3"/>
    <p:sldId id="287" r:id="rId4"/>
    <p:sldId id="336" r:id="rId5"/>
    <p:sldId id="333" r:id="rId6"/>
    <p:sldId id="272" r:id="rId7"/>
    <p:sldId id="318" r:id="rId8"/>
    <p:sldId id="328" r:id="rId9"/>
    <p:sldId id="315" r:id="rId10"/>
    <p:sldId id="330" r:id="rId11"/>
    <p:sldId id="335" r:id="rId12"/>
    <p:sldId id="317" r:id="rId13"/>
    <p:sldId id="329" r:id="rId14"/>
    <p:sldId id="270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79D"/>
    <a:srgbClr val="FDE9B4"/>
    <a:srgbClr val="D9D9D9"/>
    <a:srgbClr val="320575"/>
    <a:srgbClr val="5201A3"/>
    <a:srgbClr val="591CAA"/>
    <a:srgbClr val="6E3492"/>
    <a:srgbClr val="4D4D4D"/>
    <a:srgbClr val="80808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88728" autoAdjust="0"/>
  </p:normalViewPr>
  <p:slideViewPr>
    <p:cSldViewPr>
      <p:cViewPr varScale="1">
        <p:scale>
          <a:sx n="79" d="100"/>
          <a:sy n="79" d="100"/>
        </p:scale>
        <p:origin x="-14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74A47-7268-4F60-8864-2D32562D1784}" type="datetimeFigureOut">
              <a:rPr lang="en-US" smtClean="0"/>
              <a:t>8/15/14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55F7F-D15E-46A1-855F-F40BA7BAB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B9C25-E295-2848-A383-DE237248836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68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Using these results we have created this conceptual diagram of the hydrometeor structure for regions characterized by a mid-level inflow.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Key features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Heavy rain from events when mid-level inflow reached surface, otherwise very rare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Rain intensity decrease with distance from center of storm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Snow and ice crystals are layered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Wet aggregate layer becomes fragmented as move towards anvil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5F7F-D15E-46A1-855F-F40BA7BAB8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3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two previous conceptual diagrams are combined and summarized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Differences between convective updrafts and mid-level inflow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Graupel: narrow and vertical in convective updraft, but shallow and flat in mid-level inflow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More dry aggregates than non-oriented ice in convective updrafts but more non-oriented ice than dry aggregates in mid-level inflows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Two reasons why results are exciting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These hydrometeor structures are very robust. For example saw very little difference between leading line and embedded convection. 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Suggests the structure of MCSs are not different because of differences in their hydrometeor structure</a:t>
            </a:r>
          </a:p>
          <a:p>
            <a:pPr marL="1543050" lvl="3" indent="-171450">
              <a:buFontTx/>
              <a:buChar char="-"/>
            </a:pPr>
            <a:r>
              <a:rPr lang="en-US" baseline="0" dirty="0" smtClean="0"/>
              <a:t>Emphasizes a need to further explore why MCSs take on different structures.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Can use to more directly compare model output with radar observations</a:t>
            </a:r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5F7F-D15E-46A1-855F-F40BA7BAB8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3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Brief</a:t>
            </a:r>
            <a:r>
              <a:rPr lang="en-US" baseline="0" dirty="0" smtClean="0"/>
              <a:t> introduction to MCS structure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Emphasize that TOGA COARE added to that picture by confirming that layered airflow structures described by Moncrieff (1992)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Convective regions characterized by steeply sloping convergent zones with a divergence signature aloft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Stratiform often characterized by mid-level inflow that starts below the anvil and slowly descends into the precipitating stratiform region. The mid-level inflow may or may not reach the surface. 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DYNAMO is opportunity to add another layer of knowledge of the structure of MCS through microphysics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5F7F-D15E-46A1-855F-F40BA7BAB83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4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Briefly introduce SPolKa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Doppler capabilities allow us to identify the kinematic structures of Kingsmill and Houze (similar to TOGA COARE)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Dual-polarimetric capabilities new for DYNAMO and allow to identify different types of hydrometeors. 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PID algorithm developed by </a:t>
            </a:r>
            <a:r>
              <a:rPr lang="en-US" baseline="0" dirty="0" err="1" smtClean="0"/>
              <a:t>Vivekanadan</a:t>
            </a:r>
            <a:r>
              <a:rPr lang="en-US" baseline="0" dirty="0" smtClean="0"/>
              <a:t> et al. 1999 was APPLIED to the SPolKa data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In two regions the SPolKa radar did a series of high resolution RHI scans, which enabled us to obtain a detailed vertical picture of the hydrometeor structure within MCSs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5F7F-D15E-46A1-855F-F40BA7BAB8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6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>
                <a:solidFill>
                  <a:srgbClr val="D9D9D9"/>
                </a:solidFill>
              </a:rPr>
              <a:t>Explain that</a:t>
            </a:r>
            <a:r>
              <a:rPr lang="en-US" sz="1200" baseline="0" dirty="0" smtClean="0">
                <a:solidFill>
                  <a:srgbClr val="D9D9D9"/>
                </a:solidFill>
              </a:rPr>
              <a:t> focusing on the 11 top rain events during DYNAMO, which all occurred during the active phase.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>
                <a:solidFill>
                  <a:srgbClr val="D9D9D9"/>
                </a:solidFill>
              </a:rPr>
              <a:t>Rain events selected on the 24 </a:t>
            </a:r>
            <a:r>
              <a:rPr lang="en-US" sz="1200" baseline="0" dirty="0" err="1" smtClean="0">
                <a:solidFill>
                  <a:srgbClr val="D9D9D9"/>
                </a:solidFill>
              </a:rPr>
              <a:t>hr</a:t>
            </a:r>
            <a:r>
              <a:rPr lang="en-US" sz="1200" baseline="0" dirty="0" smtClean="0">
                <a:solidFill>
                  <a:srgbClr val="D9D9D9"/>
                </a:solidFill>
              </a:rPr>
              <a:t> running mean time series. Consider 24 hours before and after the 11 maxima identified in that timeseries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>
                <a:solidFill>
                  <a:srgbClr val="D9D9D9"/>
                </a:solidFill>
              </a:rPr>
              <a:t>Explain composite method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>
                <a:solidFill>
                  <a:srgbClr val="D9D9D9"/>
                </a:solidFill>
              </a:rPr>
              <a:t>Explain basic process of selecting cases (the bottom figure highlights the region where I look for these features)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>
                <a:solidFill>
                  <a:srgbClr val="D9D9D9"/>
                </a:solidFill>
              </a:rPr>
              <a:t>Subjective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>
                <a:solidFill>
                  <a:srgbClr val="D9D9D9"/>
                </a:solidFill>
              </a:rPr>
              <a:t>Create map of hydrometeors in each case by hand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>
                <a:solidFill>
                  <a:srgbClr val="D9D9D9"/>
                </a:solidFill>
              </a:rPr>
              <a:t>Enables to reduce noise and artifacts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>
                <a:solidFill>
                  <a:srgbClr val="D9D9D9"/>
                </a:solidFill>
              </a:rPr>
              <a:t>Composite. 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>
                <a:solidFill>
                  <a:srgbClr val="D9D9D9"/>
                </a:solidFill>
              </a:rPr>
              <a:t>Done by scaling so that all cases have the same slope, height, and range. </a:t>
            </a:r>
          </a:p>
          <a:p>
            <a:pPr marL="2000250" marR="0" lvl="4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>
                <a:solidFill>
                  <a:srgbClr val="D9D9D9"/>
                </a:solidFill>
              </a:rPr>
              <a:t>The slope, height, and range used for compositing are the average values of all the events</a:t>
            </a:r>
            <a:endParaRPr lang="en-US" sz="1200" dirty="0" smtClean="0">
              <a:solidFill>
                <a:srgbClr val="D9D9D9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dirty="0" smtClean="0">
              <a:solidFill>
                <a:srgbClr val="D9D9D9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dirty="0" smtClean="0">
              <a:solidFill>
                <a:srgbClr val="D9D9D9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 smtClean="0">
                <a:solidFill>
                  <a:srgbClr val="D9D9D9"/>
                </a:solidFill>
              </a:rPr>
              <a:t>____________EXTRA</a:t>
            </a:r>
            <a:r>
              <a:rPr lang="en-US" sz="1200" baseline="0" dirty="0" smtClean="0">
                <a:solidFill>
                  <a:srgbClr val="D9D9D9"/>
                </a:solidFill>
              </a:rPr>
              <a:t> INFORMATION ____________</a:t>
            </a:r>
            <a:endParaRPr lang="en-US" sz="1200" dirty="0" smtClean="0">
              <a:solidFill>
                <a:srgbClr val="D9D9D9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D9D9D9"/>
                </a:solidFill>
              </a:rPr>
              <a:t>Number of events in each composite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D9D9D9"/>
                </a:solidFill>
              </a:rPr>
              <a:t>Convective – 27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D9D9D9"/>
                </a:solidFill>
              </a:rPr>
              <a:t>Mid-Level Inflow – 38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D9D9D9"/>
                </a:solidFill>
              </a:rPr>
              <a:t>Trailing Stratiform – 7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D9D9D9"/>
                </a:solidFill>
              </a:rPr>
              <a:t>Non-Trailing Stratiform – 29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5F7F-D15E-46A1-855F-F40BA7BAB8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9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5F7F-D15E-46A1-855F-F40BA7BAB8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8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1" dirty="0" smtClean="0"/>
              <a:t>WET AGGREGATES</a:t>
            </a:r>
            <a:r>
              <a:rPr lang="en-US" b="1" baseline="0" dirty="0" smtClean="0"/>
              <a:t> ONLY FIRST</a:t>
            </a:r>
            <a:endParaRPr lang="en-US" b="1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Red line is the convergent updraft.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Colors shows how often that</a:t>
            </a:r>
            <a:r>
              <a:rPr lang="en-US" baseline="0" dirty="0" smtClean="0"/>
              <a:t> type of hydrometeor is located at a given location. The scales in each figure or different in order to show their distribution most clearly.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Top</a:t>
            </a:r>
            <a:r>
              <a:rPr lang="en-US" baseline="0" dirty="0" smtClean="0"/>
              <a:t> row shows the rain categories, the middle row shows the categories with graupel (there was no hail), and the bottom line shows the snow and ice categories.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Structure is systematic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Few features to emphasize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Heavy rain just downwind of updraft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Moderate rain within updraft core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Graupel just downwind updraft in a narrow vertical column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Dry aggregates extend from the melting level to the base of the divergence signature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Non-oriented ice surround dry aggregates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5F7F-D15E-46A1-855F-F40BA7BAB83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2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Red line is the convergent updraft.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Colors shows how often that</a:t>
            </a:r>
            <a:r>
              <a:rPr lang="en-US" baseline="0" dirty="0" smtClean="0"/>
              <a:t> type of hydrometeor is located at a given location. The scales in each figure or different in order to show their distribution most clearly.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Top</a:t>
            </a:r>
            <a:r>
              <a:rPr lang="en-US" baseline="0" dirty="0" smtClean="0"/>
              <a:t> row shows the rain categories, the middle row shows the categories with graupel (there was no hail), and the bottom line shows the snow and ice categories.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Structure is systematic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Few features to emphasize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Heavy rain just downwind of updraft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Moderate rain within updraft core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Graupel just downwind updraft in a narrow vertical column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Dry aggregates extend from the melting level to the base of the divergence signature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Non-oriented ice surround dry aggregates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5F7F-D15E-46A1-855F-F40BA7BAB83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28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those results</a:t>
            </a:r>
            <a:r>
              <a:rPr lang="en-US" baseline="0" dirty="0" smtClean="0"/>
              <a:t> we have developed this conceptual diagram for the hydrometeor structure of convective updrafts.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5F7F-D15E-46A1-855F-F40BA7BAB8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1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More cases in this</a:t>
            </a:r>
            <a:r>
              <a:rPr lang="en-US" baseline="0" dirty="0" smtClean="0"/>
              <a:t> composite so images not as fragmented but the overall hydrometeor structure is the virtually the same.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5F7F-D15E-46A1-855F-F40BA7BAB8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9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4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2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9AD35B-A1A5-F845-BC27-8722826B0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6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2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2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4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8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9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2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9" Type="http://schemas.openxmlformats.org/officeDocument/2006/relationships/image" Target="../media/image29.wmf"/><Relationship Id="rId10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2.wdp"/><Relationship Id="rId5" Type="http://schemas.openxmlformats.org/officeDocument/2006/relationships/image" Target="../media/image3.pn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4.w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0" Type="http://schemas.openxmlformats.org/officeDocument/2006/relationships/image" Target="../media/image21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 trans="10000" brush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2">
              <a:alpha val="3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 Conceptual Model for the Hydrometeor Structure of Mesoscale Convective Systems during the MJO Active Stage</a:t>
            </a:r>
          </a:p>
          <a:p>
            <a:endParaRPr lang="en-US" sz="24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24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24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400" b="1" dirty="0" smtClean="0">
                <a:ln w="12700"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Hannah C. Barnes</a:t>
            </a:r>
          </a:p>
          <a:p>
            <a:r>
              <a:rPr lang="en-US" sz="2400" b="1" dirty="0" smtClean="0">
                <a:ln w="12700"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Robert A. Houze, Jr.</a:t>
            </a:r>
          </a:p>
          <a:p>
            <a:endParaRPr lang="en-US" sz="2400" b="1" dirty="0">
              <a:ln w="12700"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400" b="1" dirty="0" smtClean="0">
                <a:ln w="12700"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University of Washington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48200" y="6545489"/>
            <a:ext cx="4516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rgbClr val="FDE9B4"/>
                </a:solidFill>
              </a:rPr>
              <a:t>Funded by NSF –Grant AGS 1059611 and DOE </a:t>
            </a:r>
            <a:r>
              <a:rPr lang="en-US" sz="1100" dirty="0" smtClean="0">
                <a:solidFill>
                  <a:srgbClr val="FDE9B4"/>
                </a:solidFill>
                <a:latin typeface="+mj-lt"/>
              </a:rPr>
              <a:t>Grant </a:t>
            </a:r>
            <a:r>
              <a:rPr lang="en-US" sz="1100" dirty="0">
                <a:solidFill>
                  <a:srgbClr val="FDE9B4"/>
                </a:solidFill>
                <a:latin typeface="+mj-lt"/>
                <a:cs typeface="Times New Roman" pitchFamily="18" charset="0"/>
              </a:rPr>
              <a:t>DE-SC0008452 </a:t>
            </a:r>
            <a:endParaRPr lang="en-US" sz="1100" dirty="0">
              <a:solidFill>
                <a:srgbClr val="FDE9B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695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5313" y="1027662"/>
            <a:ext cx="5532174" cy="5334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700332" y="1933823"/>
            <a:ext cx="3926629" cy="2909863"/>
            <a:chOff x="3357617" y="1073257"/>
            <a:chExt cx="3926629" cy="290986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7617" y="1073257"/>
              <a:ext cx="3926629" cy="2909863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3940250" y="1202307"/>
              <a:ext cx="410956" cy="245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80230" y="1172653"/>
              <a:ext cx="410956" cy="245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893906" y="1222625"/>
              <a:ext cx="400692" cy="216099"/>
            </a:xfrm>
            <a:custGeom>
              <a:avLst/>
              <a:gdLst>
                <a:gd name="connsiteX0" fmla="*/ 0 w 400692"/>
                <a:gd name="connsiteY0" fmla="*/ 0 h 216099"/>
                <a:gd name="connsiteX1" fmla="*/ 51370 w 400692"/>
                <a:gd name="connsiteY1" fmla="*/ 20548 h 216099"/>
                <a:gd name="connsiteX2" fmla="*/ 102741 w 400692"/>
                <a:gd name="connsiteY2" fmla="*/ 51371 h 216099"/>
                <a:gd name="connsiteX3" fmla="*/ 164386 w 400692"/>
                <a:gd name="connsiteY3" fmla="*/ 71919 h 216099"/>
                <a:gd name="connsiteX4" fmla="*/ 226031 w 400692"/>
                <a:gd name="connsiteY4" fmla="*/ 102741 h 216099"/>
                <a:gd name="connsiteX5" fmla="*/ 267128 w 400692"/>
                <a:gd name="connsiteY5" fmla="*/ 143838 h 216099"/>
                <a:gd name="connsiteX6" fmla="*/ 287676 w 400692"/>
                <a:gd name="connsiteY6" fmla="*/ 174660 h 216099"/>
                <a:gd name="connsiteX7" fmla="*/ 318498 w 400692"/>
                <a:gd name="connsiteY7" fmla="*/ 184935 h 216099"/>
                <a:gd name="connsiteX8" fmla="*/ 339047 w 400692"/>
                <a:gd name="connsiteY8" fmla="*/ 205483 h 216099"/>
                <a:gd name="connsiteX9" fmla="*/ 400692 w 400692"/>
                <a:gd name="connsiteY9" fmla="*/ 215757 h 21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692" h="216099">
                  <a:moveTo>
                    <a:pt x="0" y="0"/>
                  </a:moveTo>
                  <a:cubicBezTo>
                    <a:pt x="17123" y="6849"/>
                    <a:pt x="34875" y="12300"/>
                    <a:pt x="51370" y="20548"/>
                  </a:cubicBezTo>
                  <a:cubicBezTo>
                    <a:pt x="69231" y="29479"/>
                    <a:pt x="84561" y="43108"/>
                    <a:pt x="102741" y="51371"/>
                  </a:cubicBezTo>
                  <a:cubicBezTo>
                    <a:pt x="122459" y="60334"/>
                    <a:pt x="146364" y="59905"/>
                    <a:pt x="164386" y="71919"/>
                  </a:cubicBezTo>
                  <a:cubicBezTo>
                    <a:pt x="204220" y="98474"/>
                    <a:pt x="183495" y="88562"/>
                    <a:pt x="226031" y="102741"/>
                  </a:cubicBezTo>
                  <a:cubicBezTo>
                    <a:pt x="239730" y="116440"/>
                    <a:pt x="256382" y="127718"/>
                    <a:pt x="267128" y="143838"/>
                  </a:cubicBezTo>
                  <a:cubicBezTo>
                    <a:pt x="273977" y="154112"/>
                    <a:pt x="278034" y="166946"/>
                    <a:pt x="287676" y="174660"/>
                  </a:cubicBezTo>
                  <a:cubicBezTo>
                    <a:pt x="296133" y="181425"/>
                    <a:pt x="308224" y="181510"/>
                    <a:pt x="318498" y="184935"/>
                  </a:cubicBezTo>
                  <a:cubicBezTo>
                    <a:pt x="325348" y="191784"/>
                    <a:pt x="330741" y="200499"/>
                    <a:pt x="339047" y="205483"/>
                  </a:cubicBezTo>
                  <a:cubicBezTo>
                    <a:pt x="361586" y="219006"/>
                    <a:pt x="376145" y="215757"/>
                    <a:pt x="400692" y="21575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322013" y="1212351"/>
              <a:ext cx="308225" cy="297950"/>
            </a:xfrm>
            <a:custGeom>
              <a:avLst/>
              <a:gdLst>
                <a:gd name="connsiteX0" fmla="*/ 0 w 308225"/>
                <a:gd name="connsiteY0" fmla="*/ 297950 h 297950"/>
                <a:gd name="connsiteX1" fmla="*/ 82194 w 308225"/>
                <a:gd name="connsiteY1" fmla="*/ 195209 h 297950"/>
                <a:gd name="connsiteX2" fmla="*/ 123290 w 308225"/>
                <a:gd name="connsiteY2" fmla="*/ 143838 h 297950"/>
                <a:gd name="connsiteX3" fmla="*/ 133565 w 308225"/>
                <a:gd name="connsiteY3" fmla="*/ 113015 h 297950"/>
                <a:gd name="connsiteX4" fmla="*/ 174661 w 308225"/>
                <a:gd name="connsiteY4" fmla="*/ 51370 h 297950"/>
                <a:gd name="connsiteX5" fmla="*/ 267129 w 308225"/>
                <a:gd name="connsiteY5" fmla="*/ 0 h 297950"/>
                <a:gd name="connsiteX6" fmla="*/ 308225 w 308225"/>
                <a:gd name="connsiteY6" fmla="*/ 10274 h 29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5" h="297950">
                  <a:moveTo>
                    <a:pt x="0" y="297950"/>
                  </a:moveTo>
                  <a:cubicBezTo>
                    <a:pt x="57916" y="205286"/>
                    <a:pt x="24488" y="233678"/>
                    <a:pt x="82194" y="195209"/>
                  </a:cubicBezTo>
                  <a:cubicBezTo>
                    <a:pt x="108017" y="117736"/>
                    <a:pt x="70180" y="210225"/>
                    <a:pt x="123290" y="143838"/>
                  </a:cubicBezTo>
                  <a:cubicBezTo>
                    <a:pt x="130056" y="135381"/>
                    <a:pt x="128305" y="122482"/>
                    <a:pt x="133565" y="113015"/>
                  </a:cubicBezTo>
                  <a:cubicBezTo>
                    <a:pt x="145558" y="91427"/>
                    <a:pt x="154113" y="65069"/>
                    <a:pt x="174661" y="51370"/>
                  </a:cubicBezTo>
                  <a:cubicBezTo>
                    <a:pt x="245317" y="4267"/>
                    <a:pt x="212877" y="18083"/>
                    <a:pt x="267129" y="0"/>
                  </a:cubicBezTo>
                  <a:cubicBezTo>
                    <a:pt x="301200" y="11357"/>
                    <a:pt x="287121" y="10274"/>
                    <a:pt x="308225" y="1027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 39"/>
          <p:cNvSpPr/>
          <p:nvPr/>
        </p:nvSpPr>
        <p:spPr>
          <a:xfrm>
            <a:off x="2573617" y="3228444"/>
            <a:ext cx="2185567" cy="1775818"/>
          </a:xfrm>
          <a:custGeom>
            <a:avLst/>
            <a:gdLst>
              <a:gd name="connsiteX0" fmla="*/ 51371 w 2185567"/>
              <a:gd name="connsiteY0" fmla="*/ 0 h 1428108"/>
              <a:gd name="connsiteX1" fmla="*/ 51371 w 2185567"/>
              <a:gd name="connsiteY1" fmla="*/ 0 h 1428108"/>
              <a:gd name="connsiteX2" fmla="*/ 277402 w 2185567"/>
              <a:gd name="connsiteY2" fmla="*/ 30822 h 1428108"/>
              <a:gd name="connsiteX3" fmla="*/ 369870 w 2185567"/>
              <a:gd name="connsiteY3" fmla="*/ 41096 h 1428108"/>
              <a:gd name="connsiteX4" fmla="*/ 421240 w 2185567"/>
              <a:gd name="connsiteY4" fmla="*/ 51371 h 1428108"/>
              <a:gd name="connsiteX5" fmla="*/ 636998 w 2185567"/>
              <a:gd name="connsiteY5" fmla="*/ 61645 h 1428108"/>
              <a:gd name="connsiteX6" fmla="*/ 667820 w 2185567"/>
              <a:gd name="connsiteY6" fmla="*/ 71919 h 1428108"/>
              <a:gd name="connsiteX7" fmla="*/ 986319 w 2185567"/>
              <a:gd name="connsiteY7" fmla="*/ 102741 h 1428108"/>
              <a:gd name="connsiteX8" fmla="*/ 1068512 w 2185567"/>
              <a:gd name="connsiteY8" fmla="*/ 123290 h 1428108"/>
              <a:gd name="connsiteX9" fmla="*/ 1160980 w 2185567"/>
              <a:gd name="connsiteY9" fmla="*/ 154112 h 1428108"/>
              <a:gd name="connsiteX10" fmla="*/ 1232899 w 2185567"/>
              <a:gd name="connsiteY10" fmla="*/ 195209 h 1428108"/>
              <a:gd name="connsiteX11" fmla="*/ 1263721 w 2185567"/>
              <a:gd name="connsiteY11" fmla="*/ 205483 h 1428108"/>
              <a:gd name="connsiteX12" fmla="*/ 1469205 w 2185567"/>
              <a:gd name="connsiteY12" fmla="*/ 236305 h 1428108"/>
              <a:gd name="connsiteX13" fmla="*/ 1489753 w 2185567"/>
              <a:gd name="connsiteY13" fmla="*/ 267128 h 1428108"/>
              <a:gd name="connsiteX14" fmla="*/ 1520575 w 2185567"/>
              <a:gd name="connsiteY14" fmla="*/ 287676 h 1428108"/>
              <a:gd name="connsiteX15" fmla="*/ 1541124 w 2185567"/>
              <a:gd name="connsiteY15" fmla="*/ 349321 h 1428108"/>
              <a:gd name="connsiteX16" fmla="*/ 1561672 w 2185567"/>
              <a:gd name="connsiteY16" fmla="*/ 421240 h 1428108"/>
              <a:gd name="connsiteX17" fmla="*/ 1602769 w 2185567"/>
              <a:gd name="connsiteY17" fmla="*/ 482885 h 1428108"/>
              <a:gd name="connsiteX18" fmla="*/ 1633591 w 2185567"/>
              <a:gd name="connsiteY18" fmla="*/ 575353 h 1428108"/>
              <a:gd name="connsiteX19" fmla="*/ 1643865 w 2185567"/>
              <a:gd name="connsiteY19" fmla="*/ 606175 h 1428108"/>
              <a:gd name="connsiteX20" fmla="*/ 1664414 w 2185567"/>
              <a:gd name="connsiteY20" fmla="*/ 626723 h 1428108"/>
              <a:gd name="connsiteX21" fmla="*/ 1674688 w 2185567"/>
              <a:gd name="connsiteY21" fmla="*/ 657546 h 1428108"/>
              <a:gd name="connsiteX22" fmla="*/ 1767155 w 2185567"/>
              <a:gd name="connsiteY22" fmla="*/ 770562 h 1428108"/>
              <a:gd name="connsiteX23" fmla="*/ 1828800 w 2185567"/>
              <a:gd name="connsiteY23" fmla="*/ 811658 h 1428108"/>
              <a:gd name="connsiteX24" fmla="*/ 1869897 w 2185567"/>
              <a:gd name="connsiteY24" fmla="*/ 842481 h 1428108"/>
              <a:gd name="connsiteX25" fmla="*/ 1931542 w 2185567"/>
              <a:gd name="connsiteY25" fmla="*/ 883577 h 1428108"/>
              <a:gd name="connsiteX26" fmla="*/ 1952090 w 2185567"/>
              <a:gd name="connsiteY26" fmla="*/ 904126 h 1428108"/>
              <a:gd name="connsiteX27" fmla="*/ 1972638 w 2185567"/>
              <a:gd name="connsiteY27" fmla="*/ 934948 h 1428108"/>
              <a:gd name="connsiteX28" fmla="*/ 2034283 w 2185567"/>
              <a:gd name="connsiteY28" fmla="*/ 976045 h 1428108"/>
              <a:gd name="connsiteX29" fmla="*/ 2054831 w 2185567"/>
              <a:gd name="connsiteY29" fmla="*/ 1006867 h 1428108"/>
              <a:gd name="connsiteX30" fmla="*/ 2095928 w 2185567"/>
              <a:gd name="connsiteY30" fmla="*/ 1047964 h 1428108"/>
              <a:gd name="connsiteX31" fmla="*/ 2116476 w 2185567"/>
              <a:gd name="connsiteY31" fmla="*/ 1078786 h 1428108"/>
              <a:gd name="connsiteX32" fmla="*/ 2147299 w 2185567"/>
              <a:gd name="connsiteY32" fmla="*/ 1140431 h 1428108"/>
              <a:gd name="connsiteX33" fmla="*/ 2157573 w 2185567"/>
              <a:gd name="connsiteY33" fmla="*/ 1387011 h 1428108"/>
              <a:gd name="connsiteX34" fmla="*/ 2013735 w 2185567"/>
              <a:gd name="connsiteY34" fmla="*/ 1397285 h 1428108"/>
              <a:gd name="connsiteX35" fmla="*/ 1643865 w 2185567"/>
              <a:gd name="connsiteY35" fmla="*/ 1417833 h 1428108"/>
              <a:gd name="connsiteX36" fmla="*/ 965771 w 2185567"/>
              <a:gd name="connsiteY36" fmla="*/ 1428108 h 1428108"/>
              <a:gd name="connsiteX37" fmla="*/ 513708 w 2185567"/>
              <a:gd name="connsiteY37" fmla="*/ 1417833 h 1428108"/>
              <a:gd name="connsiteX38" fmla="*/ 328773 w 2185567"/>
              <a:gd name="connsiteY38" fmla="*/ 1407559 h 1428108"/>
              <a:gd name="connsiteX39" fmla="*/ 0 w 2185567"/>
              <a:gd name="connsiteY39" fmla="*/ 1407559 h 1428108"/>
              <a:gd name="connsiteX40" fmla="*/ 0 w 2185567"/>
              <a:gd name="connsiteY40" fmla="*/ 1407559 h 1428108"/>
              <a:gd name="connsiteX41" fmla="*/ 10274 w 2185567"/>
              <a:gd name="connsiteY41" fmla="*/ 863029 h 1428108"/>
              <a:gd name="connsiteX42" fmla="*/ 0 w 2185567"/>
              <a:gd name="connsiteY42" fmla="*/ 801384 h 1428108"/>
              <a:gd name="connsiteX43" fmla="*/ 10274 w 2185567"/>
              <a:gd name="connsiteY43" fmla="*/ 565078 h 1428108"/>
              <a:gd name="connsiteX44" fmla="*/ 20548 w 2185567"/>
              <a:gd name="connsiteY44" fmla="*/ 441788 h 1428108"/>
              <a:gd name="connsiteX45" fmla="*/ 41097 w 2185567"/>
              <a:gd name="connsiteY45" fmla="*/ 359595 h 1428108"/>
              <a:gd name="connsiteX46" fmla="*/ 51371 w 2185567"/>
              <a:gd name="connsiteY46" fmla="*/ 174660 h 1428108"/>
              <a:gd name="connsiteX47" fmla="*/ 51371 w 2185567"/>
              <a:gd name="connsiteY47" fmla="*/ 0 h 142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85567" h="1428108">
                <a:moveTo>
                  <a:pt x="51371" y="0"/>
                </a:moveTo>
                <a:lnTo>
                  <a:pt x="51371" y="0"/>
                </a:lnTo>
                <a:cubicBezTo>
                  <a:pt x="126715" y="10274"/>
                  <a:pt x="201826" y="22425"/>
                  <a:pt x="277402" y="30822"/>
                </a:cubicBezTo>
                <a:cubicBezTo>
                  <a:pt x="308225" y="34247"/>
                  <a:pt x="339169" y="36710"/>
                  <a:pt x="369870" y="41096"/>
                </a:cubicBezTo>
                <a:cubicBezTo>
                  <a:pt x="387157" y="43566"/>
                  <a:pt x="403829" y="50032"/>
                  <a:pt x="421240" y="51371"/>
                </a:cubicBezTo>
                <a:cubicBezTo>
                  <a:pt x="493029" y="56893"/>
                  <a:pt x="565079" y="58220"/>
                  <a:pt x="636998" y="61645"/>
                </a:cubicBezTo>
                <a:cubicBezTo>
                  <a:pt x="647272" y="65070"/>
                  <a:pt x="657052" y="70765"/>
                  <a:pt x="667820" y="71919"/>
                </a:cubicBezTo>
                <a:cubicBezTo>
                  <a:pt x="747524" y="80459"/>
                  <a:pt x="887953" y="81662"/>
                  <a:pt x="986319" y="102741"/>
                </a:cubicBezTo>
                <a:cubicBezTo>
                  <a:pt x="1013933" y="108658"/>
                  <a:pt x="1041720" y="114360"/>
                  <a:pt x="1068512" y="123290"/>
                </a:cubicBezTo>
                <a:lnTo>
                  <a:pt x="1160980" y="154112"/>
                </a:lnTo>
                <a:cubicBezTo>
                  <a:pt x="1191934" y="174748"/>
                  <a:pt x="1196402" y="179567"/>
                  <a:pt x="1232899" y="195209"/>
                </a:cubicBezTo>
                <a:cubicBezTo>
                  <a:pt x="1242853" y="199475"/>
                  <a:pt x="1253447" y="202058"/>
                  <a:pt x="1263721" y="205483"/>
                </a:cubicBezTo>
                <a:cubicBezTo>
                  <a:pt x="1333441" y="275200"/>
                  <a:pt x="1239458" y="190355"/>
                  <a:pt x="1469205" y="236305"/>
                </a:cubicBezTo>
                <a:cubicBezTo>
                  <a:pt x="1481313" y="238727"/>
                  <a:pt x="1481022" y="258396"/>
                  <a:pt x="1489753" y="267128"/>
                </a:cubicBezTo>
                <a:cubicBezTo>
                  <a:pt x="1498484" y="275859"/>
                  <a:pt x="1510301" y="280827"/>
                  <a:pt x="1520575" y="287676"/>
                </a:cubicBezTo>
                <a:cubicBezTo>
                  <a:pt x="1527425" y="308224"/>
                  <a:pt x="1535871" y="328308"/>
                  <a:pt x="1541124" y="349321"/>
                </a:cubicBezTo>
                <a:cubicBezTo>
                  <a:pt x="1543542" y="358994"/>
                  <a:pt x="1554972" y="409180"/>
                  <a:pt x="1561672" y="421240"/>
                </a:cubicBezTo>
                <a:cubicBezTo>
                  <a:pt x="1573666" y="442828"/>
                  <a:pt x="1602769" y="482885"/>
                  <a:pt x="1602769" y="482885"/>
                </a:cubicBezTo>
                <a:lnTo>
                  <a:pt x="1633591" y="575353"/>
                </a:lnTo>
                <a:cubicBezTo>
                  <a:pt x="1637016" y="585627"/>
                  <a:pt x="1636207" y="598517"/>
                  <a:pt x="1643865" y="606175"/>
                </a:cubicBezTo>
                <a:lnTo>
                  <a:pt x="1664414" y="626723"/>
                </a:lnTo>
                <a:cubicBezTo>
                  <a:pt x="1667839" y="636997"/>
                  <a:pt x="1669429" y="648079"/>
                  <a:pt x="1674688" y="657546"/>
                </a:cubicBezTo>
                <a:cubicBezTo>
                  <a:pt x="1708768" y="718891"/>
                  <a:pt x="1718373" y="721781"/>
                  <a:pt x="1767155" y="770562"/>
                </a:cubicBezTo>
                <a:cubicBezTo>
                  <a:pt x="1805635" y="809041"/>
                  <a:pt x="1784195" y="796790"/>
                  <a:pt x="1828800" y="811658"/>
                </a:cubicBezTo>
                <a:cubicBezTo>
                  <a:pt x="1842499" y="821932"/>
                  <a:pt x="1855869" y="832661"/>
                  <a:pt x="1869897" y="842481"/>
                </a:cubicBezTo>
                <a:cubicBezTo>
                  <a:pt x="1890129" y="856643"/>
                  <a:pt x="1914080" y="866114"/>
                  <a:pt x="1931542" y="883577"/>
                </a:cubicBezTo>
                <a:cubicBezTo>
                  <a:pt x="1938391" y="890427"/>
                  <a:pt x="1946039" y="896562"/>
                  <a:pt x="1952090" y="904126"/>
                </a:cubicBezTo>
                <a:cubicBezTo>
                  <a:pt x="1959804" y="913768"/>
                  <a:pt x="1963345" y="926817"/>
                  <a:pt x="1972638" y="934948"/>
                </a:cubicBezTo>
                <a:cubicBezTo>
                  <a:pt x="1991224" y="951211"/>
                  <a:pt x="2034283" y="976045"/>
                  <a:pt x="2034283" y="976045"/>
                </a:cubicBezTo>
                <a:cubicBezTo>
                  <a:pt x="2041132" y="986319"/>
                  <a:pt x="2046795" y="997492"/>
                  <a:pt x="2054831" y="1006867"/>
                </a:cubicBezTo>
                <a:cubicBezTo>
                  <a:pt x="2067439" y="1021576"/>
                  <a:pt x="2085182" y="1031844"/>
                  <a:pt x="2095928" y="1047964"/>
                </a:cubicBezTo>
                <a:cubicBezTo>
                  <a:pt x="2102777" y="1058238"/>
                  <a:pt x="2110954" y="1067742"/>
                  <a:pt x="2116476" y="1078786"/>
                </a:cubicBezTo>
                <a:cubicBezTo>
                  <a:pt x="2159013" y="1163859"/>
                  <a:pt x="2088413" y="1052101"/>
                  <a:pt x="2147299" y="1140431"/>
                </a:cubicBezTo>
                <a:cubicBezTo>
                  <a:pt x="2171582" y="1213280"/>
                  <a:pt x="2214054" y="1315468"/>
                  <a:pt x="2157573" y="1387011"/>
                </a:cubicBezTo>
                <a:cubicBezTo>
                  <a:pt x="2127788" y="1424739"/>
                  <a:pt x="2061650" y="1393452"/>
                  <a:pt x="2013735" y="1397285"/>
                </a:cubicBezTo>
                <a:cubicBezTo>
                  <a:pt x="1818492" y="1412904"/>
                  <a:pt x="1931476" y="1411512"/>
                  <a:pt x="1643865" y="1417833"/>
                </a:cubicBezTo>
                <a:lnTo>
                  <a:pt x="965771" y="1428108"/>
                </a:lnTo>
                <a:lnTo>
                  <a:pt x="513708" y="1417833"/>
                </a:lnTo>
                <a:cubicBezTo>
                  <a:pt x="452000" y="1415842"/>
                  <a:pt x="390501" y="1408794"/>
                  <a:pt x="328773" y="1407559"/>
                </a:cubicBezTo>
                <a:cubicBezTo>
                  <a:pt x="219204" y="1405368"/>
                  <a:pt x="109591" y="1407559"/>
                  <a:pt x="0" y="1407559"/>
                </a:cubicBezTo>
                <a:lnTo>
                  <a:pt x="0" y="1407559"/>
                </a:lnTo>
                <a:cubicBezTo>
                  <a:pt x="3425" y="1226049"/>
                  <a:pt x="10274" y="1044571"/>
                  <a:pt x="10274" y="863029"/>
                </a:cubicBezTo>
                <a:cubicBezTo>
                  <a:pt x="10274" y="842197"/>
                  <a:pt x="0" y="822216"/>
                  <a:pt x="0" y="801384"/>
                </a:cubicBezTo>
                <a:cubicBezTo>
                  <a:pt x="0" y="722541"/>
                  <a:pt x="5776" y="643793"/>
                  <a:pt x="10274" y="565078"/>
                </a:cubicBezTo>
                <a:cubicBezTo>
                  <a:pt x="12627" y="523906"/>
                  <a:pt x="14430" y="482571"/>
                  <a:pt x="20548" y="441788"/>
                </a:cubicBezTo>
                <a:cubicBezTo>
                  <a:pt x="24737" y="413860"/>
                  <a:pt x="41097" y="359595"/>
                  <a:pt x="41097" y="359595"/>
                </a:cubicBezTo>
                <a:cubicBezTo>
                  <a:pt x="44522" y="297950"/>
                  <a:pt x="47746" y="236294"/>
                  <a:pt x="51371" y="174660"/>
                </a:cubicBezTo>
                <a:cubicBezTo>
                  <a:pt x="62500" y="-14527"/>
                  <a:pt x="51371" y="29110"/>
                  <a:pt x="5137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81512" y="1295400"/>
            <a:ext cx="2542471" cy="2399262"/>
          </a:xfrm>
          <a:prstGeom prst="ellipse">
            <a:avLst/>
          </a:prstGeom>
          <a:solidFill>
            <a:srgbClr val="FF6FCF">
              <a:alpha val="50000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968061" y="3645327"/>
            <a:ext cx="517172" cy="130767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49917" y="1840468"/>
            <a:ext cx="1589758" cy="1635204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392676" y="2462120"/>
            <a:ext cx="23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 Aggregates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3807561" y="2948349"/>
            <a:ext cx="522763" cy="560190"/>
          </a:xfrm>
          <a:prstGeom prst="ellipse">
            <a:avLst/>
          </a:prstGeom>
          <a:solidFill>
            <a:srgbClr val="00FF80"/>
          </a:solidFill>
          <a:ln>
            <a:solidFill>
              <a:srgbClr val="00F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116311" y="3000622"/>
            <a:ext cx="318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Graupel/Rimed Aggregates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68086" y="5259071"/>
            <a:ext cx="128453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Heavy Rain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573617" y="5757207"/>
            <a:ext cx="1708533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Wet Aggregates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352624" y="5757207"/>
            <a:ext cx="1608446" cy="369332"/>
          </a:xfrm>
          <a:prstGeom prst="rect">
            <a:avLst/>
          </a:prstGeom>
          <a:noFill/>
          <a:ln w="38100"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Moderate Rain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5222027" y="4843686"/>
            <a:ext cx="906276" cy="89071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2" idx="5"/>
          </p:cNvCxnSpPr>
          <p:nvPr/>
        </p:nvCxnSpPr>
        <p:spPr>
          <a:xfrm flipH="1" flipV="1">
            <a:off x="4409495" y="4761496"/>
            <a:ext cx="221522" cy="492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518850" y="3464004"/>
            <a:ext cx="1368093" cy="182253"/>
          </a:xfrm>
          <a:prstGeom prst="ellipse">
            <a:avLst/>
          </a:prstGeom>
          <a:solidFill>
            <a:schemeClr val="accent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19813286">
            <a:off x="4462861" y="3583486"/>
            <a:ext cx="717820" cy="1438647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509201" y="1493011"/>
            <a:ext cx="23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Ice Crystals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573617" y="3527566"/>
            <a:ext cx="0" cy="221443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652676" y="3610446"/>
            <a:ext cx="338239" cy="1332312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2544086" y="3527566"/>
            <a:ext cx="1524000" cy="289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438715" y="4298926"/>
            <a:ext cx="216221" cy="193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189833" y="3554289"/>
            <a:ext cx="517780" cy="1434993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19708859">
            <a:off x="5181643" y="3410563"/>
            <a:ext cx="432103" cy="1625604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891080" y="4797406"/>
            <a:ext cx="1109370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Rain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DE9B4"/>
                </a:solidFill>
              </a:rPr>
              <a:t>Hydrometeor Organization in Convective Updrafts</a:t>
            </a:r>
            <a:endParaRPr lang="en-US" sz="3600" dirty="0">
              <a:solidFill>
                <a:srgbClr val="FDE9B4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1667304" y="5867400"/>
            <a:ext cx="1741" cy="344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667304" y="6212249"/>
            <a:ext cx="313896" cy="45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35313" y="5528512"/>
            <a:ext cx="3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012157" y="6027583"/>
            <a:ext cx="3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5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2" grpId="0" animBg="1"/>
      <p:bldP spid="53" grpId="0" animBg="1"/>
      <p:bldP spid="54" grpId="0"/>
      <p:bldP spid="56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FDE9B4"/>
                </a:solidFill>
              </a:rPr>
              <a:t>Stratiform</a:t>
            </a:r>
            <a:endParaRPr lang="en-US" sz="6000" b="1" dirty="0">
              <a:solidFill>
                <a:srgbClr val="FDE9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9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6858000" y="1371600"/>
            <a:ext cx="2209800" cy="2438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20120" y="1371600"/>
            <a:ext cx="6617612" cy="2438400"/>
          </a:xfrm>
          <a:prstGeom prst="roundRect">
            <a:avLst/>
          </a:prstGeom>
          <a:solidFill>
            <a:schemeClr val="tx2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027" y="282714"/>
            <a:ext cx="9110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DE9B4"/>
                </a:solidFill>
              </a:rPr>
              <a:t>Stratiform Composites</a:t>
            </a:r>
            <a:endParaRPr lang="en-US" sz="4000" dirty="0">
              <a:solidFill>
                <a:srgbClr val="FDE9B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5556" y="1535668"/>
            <a:ext cx="188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Heavy Rain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1524000"/>
            <a:ext cx="188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Rain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14600" y="1524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Moderate Rain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76364" y="1334869"/>
            <a:ext cx="19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Graupel</a:t>
            </a:r>
          </a:p>
          <a:p>
            <a:pPr algn="ctr"/>
            <a:r>
              <a:rPr lang="en-US" dirty="0" smtClean="0"/>
              <a:t>Rimed Aggregates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6910" y="1964609"/>
            <a:ext cx="1872890" cy="1676400"/>
            <a:chOff x="216760" y="1964609"/>
            <a:chExt cx="1872890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87" t="4825" r="10196" b="3509"/>
            <a:stretch/>
          </p:blipFill>
          <p:spPr>
            <a:xfrm>
              <a:off x="216760" y="1964609"/>
              <a:ext cx="1872890" cy="1676400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 flipV="1">
              <a:off x="558800" y="2908300"/>
              <a:ext cx="1219200" cy="2286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514600" y="1960186"/>
            <a:ext cx="1905000" cy="1676400"/>
            <a:chOff x="2438400" y="1960186"/>
            <a:chExt cx="1905000" cy="16764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40" t="4693" r="7725" b="3639"/>
            <a:stretch/>
          </p:blipFill>
          <p:spPr>
            <a:xfrm>
              <a:off x="2438400" y="1960186"/>
              <a:ext cx="1905000" cy="1676400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 flipV="1">
              <a:off x="2836628" y="2921001"/>
              <a:ext cx="1219200" cy="2286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81762" y="1961444"/>
            <a:ext cx="1871438" cy="1676400"/>
            <a:chOff x="4648200" y="1961444"/>
            <a:chExt cx="1871438" cy="16764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98" t="4561" r="9619" b="3771"/>
            <a:stretch/>
          </p:blipFill>
          <p:spPr>
            <a:xfrm>
              <a:off x="4648200" y="1961444"/>
              <a:ext cx="1871438" cy="1676400"/>
            </a:xfrm>
            <a:prstGeom prst="rect">
              <a:avLst/>
            </a:prstGeom>
          </p:spPr>
        </p:pic>
        <p:cxnSp>
          <p:nvCxnSpPr>
            <p:cNvPr id="40" name="Straight Connector 39"/>
            <p:cNvCxnSpPr/>
            <p:nvPr/>
          </p:nvCxnSpPr>
          <p:spPr>
            <a:xfrm flipV="1">
              <a:off x="5012140" y="2913944"/>
              <a:ext cx="1219200" cy="2286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018638" y="1956486"/>
            <a:ext cx="1896762" cy="1701114"/>
            <a:chOff x="7018638" y="1956486"/>
            <a:chExt cx="1896762" cy="170111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14" t="3736" r="9976" b="3246"/>
            <a:stretch/>
          </p:blipFill>
          <p:spPr>
            <a:xfrm>
              <a:off x="7018638" y="1956486"/>
              <a:ext cx="1896762" cy="1701114"/>
            </a:xfrm>
            <a:prstGeom prst="rect">
              <a:avLst/>
            </a:prstGeom>
          </p:spPr>
        </p:pic>
        <p:cxnSp>
          <p:nvCxnSpPr>
            <p:cNvPr id="41" name="Straight Connector 40"/>
            <p:cNvCxnSpPr/>
            <p:nvPr/>
          </p:nvCxnSpPr>
          <p:spPr>
            <a:xfrm flipV="1">
              <a:off x="7391400" y="2899832"/>
              <a:ext cx="1219200" cy="2286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ounded Rectangle 61"/>
          <p:cNvSpPr/>
          <p:nvPr/>
        </p:nvSpPr>
        <p:spPr>
          <a:xfrm>
            <a:off x="120120" y="4191000"/>
            <a:ext cx="2160372" cy="22098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412694" y="4191000"/>
            <a:ext cx="6621138" cy="2209800"/>
          </a:xfrm>
          <a:prstGeom prst="roundRect">
            <a:avLst/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937" y="4202668"/>
            <a:ext cx="188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Wet Aggregates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04572" y="4202668"/>
            <a:ext cx="188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Dry Aggregates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04140" y="4202668"/>
            <a:ext cx="188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 Ice Crystals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76364" y="4202668"/>
            <a:ext cx="18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Horz. Oriented Ice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2937" y="4572000"/>
            <a:ext cx="1887847" cy="1676400"/>
            <a:chOff x="232937" y="4407932"/>
            <a:chExt cx="1887847" cy="16764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57" t="4301" r="9404" b="4033"/>
            <a:stretch/>
          </p:blipFill>
          <p:spPr>
            <a:xfrm>
              <a:off x="232937" y="4407932"/>
              <a:ext cx="1887847" cy="1676400"/>
            </a:xfrm>
            <a:prstGeom prst="rect">
              <a:avLst/>
            </a:prstGeom>
          </p:spPr>
        </p:pic>
        <p:cxnSp>
          <p:nvCxnSpPr>
            <p:cNvPr id="42" name="Straight Connector 41"/>
            <p:cNvCxnSpPr/>
            <p:nvPr/>
          </p:nvCxnSpPr>
          <p:spPr>
            <a:xfrm flipV="1">
              <a:off x="635000" y="5346700"/>
              <a:ext cx="1219200" cy="2286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69756" y="4572000"/>
            <a:ext cx="1891227" cy="1676400"/>
            <a:chOff x="2593556" y="4419600"/>
            <a:chExt cx="1891227" cy="167640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82" t="4169" r="9723" b="4165"/>
            <a:stretch/>
          </p:blipFill>
          <p:spPr>
            <a:xfrm>
              <a:off x="2593556" y="4419600"/>
              <a:ext cx="1891227" cy="1676400"/>
            </a:xfrm>
            <a:prstGeom prst="rect">
              <a:avLst/>
            </a:prstGeom>
          </p:spPr>
        </p:pic>
        <p:cxnSp>
          <p:nvCxnSpPr>
            <p:cNvPr id="43" name="Straight Connector 42"/>
            <p:cNvCxnSpPr/>
            <p:nvPr/>
          </p:nvCxnSpPr>
          <p:spPr>
            <a:xfrm flipV="1">
              <a:off x="3012452" y="5367866"/>
              <a:ext cx="1219200" cy="2286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806200" y="4572000"/>
            <a:ext cx="1899400" cy="1676400"/>
            <a:chOff x="4804140" y="4419600"/>
            <a:chExt cx="1899400" cy="16764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8" t="4038" r="9350" b="4296"/>
            <a:stretch/>
          </p:blipFill>
          <p:spPr>
            <a:xfrm>
              <a:off x="4804140" y="4419600"/>
              <a:ext cx="1899400" cy="1676400"/>
            </a:xfrm>
            <a:prstGeom prst="rect">
              <a:avLst/>
            </a:prstGeom>
          </p:spPr>
        </p:pic>
        <p:cxnSp>
          <p:nvCxnSpPr>
            <p:cNvPr id="53" name="Straight Connector 52"/>
            <p:cNvCxnSpPr/>
            <p:nvPr/>
          </p:nvCxnSpPr>
          <p:spPr>
            <a:xfrm flipV="1">
              <a:off x="5181600" y="5380566"/>
              <a:ext cx="1219200" cy="2286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958248" y="4572000"/>
            <a:ext cx="1880952" cy="1676400"/>
            <a:chOff x="6976364" y="4419600"/>
            <a:chExt cx="1880952" cy="16764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45" t="3907" r="10369" b="4427"/>
            <a:stretch/>
          </p:blipFill>
          <p:spPr>
            <a:xfrm>
              <a:off x="6976364" y="4419600"/>
              <a:ext cx="1880952" cy="1676400"/>
            </a:xfrm>
            <a:prstGeom prst="rect">
              <a:avLst/>
            </a:prstGeom>
          </p:spPr>
        </p:pic>
        <p:cxnSp>
          <p:nvCxnSpPr>
            <p:cNvPr id="54" name="Straight Connector 53"/>
            <p:cNvCxnSpPr/>
            <p:nvPr/>
          </p:nvCxnSpPr>
          <p:spPr>
            <a:xfrm flipV="1">
              <a:off x="7367991" y="5372100"/>
              <a:ext cx="1219200" cy="2286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822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295400"/>
            <a:ext cx="7673166" cy="48768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773211" y="3105531"/>
            <a:ext cx="5058111" cy="1588845"/>
            <a:chOff x="2144073" y="2783319"/>
            <a:chExt cx="5058111" cy="1588845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4073" y="2783319"/>
              <a:ext cx="5058111" cy="1588845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2864773" y="2819400"/>
              <a:ext cx="452152" cy="2554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676904" y="3301253"/>
              <a:ext cx="226076" cy="2554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486400" y="3913513"/>
              <a:ext cx="304800" cy="2012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355026" y="4068774"/>
              <a:ext cx="454974" cy="2554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2781845" y="2930085"/>
              <a:ext cx="573181" cy="504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514600" y="3429000"/>
              <a:ext cx="573181" cy="504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95922" y="4267200"/>
              <a:ext cx="5798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486399" y="3940002"/>
              <a:ext cx="289919" cy="17479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val 49"/>
          <p:cNvSpPr/>
          <p:nvPr/>
        </p:nvSpPr>
        <p:spPr>
          <a:xfrm>
            <a:off x="2070625" y="3669047"/>
            <a:ext cx="3278710" cy="1119610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277338" y="3673081"/>
            <a:ext cx="637484" cy="1057526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936402" y="4021996"/>
            <a:ext cx="185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Rain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967113" y="4964504"/>
            <a:ext cx="2880922" cy="369332"/>
          </a:xfrm>
          <a:prstGeom prst="rect">
            <a:avLst/>
          </a:prstGeom>
          <a:noFill/>
          <a:ln w="38100">
            <a:solidFill>
              <a:srgbClr val="00FF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Graupel / Rimed Aggregates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493910" y="5504033"/>
            <a:ext cx="1700055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Wet Aggregates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866164" y="1439179"/>
            <a:ext cx="1337758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Horizontally Oriented Ice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201139" y="3425555"/>
            <a:ext cx="0" cy="22929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2401749" y="1818631"/>
            <a:ext cx="3987434" cy="1258309"/>
          </a:xfrm>
          <a:prstGeom prst="ellipse">
            <a:avLst/>
          </a:prstGeom>
          <a:solidFill>
            <a:srgbClr val="FF6FCF">
              <a:alpha val="50000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229339" y="2989212"/>
            <a:ext cx="4031158" cy="65783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657685" y="2968300"/>
            <a:ext cx="2229253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Dry Aggregates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3600938" y="3370212"/>
            <a:ext cx="2583358" cy="320468"/>
          </a:xfrm>
          <a:prstGeom prst="ellipse">
            <a:avLst/>
          </a:prstGeom>
          <a:solidFill>
            <a:schemeClr val="accent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19890091">
            <a:off x="1146479" y="2656509"/>
            <a:ext cx="1527874" cy="742255"/>
          </a:xfrm>
          <a:prstGeom prst="ellipse">
            <a:avLst/>
          </a:prstGeom>
          <a:solidFill>
            <a:srgbClr val="FF6FCF">
              <a:alpha val="50000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403143">
            <a:off x="2626220" y="2864908"/>
            <a:ext cx="1104876" cy="199833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 flipV="1">
            <a:off x="2203922" y="2081311"/>
            <a:ext cx="717555" cy="75175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600938" y="2158454"/>
            <a:ext cx="236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Ice Crystals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4286738" y="3365936"/>
            <a:ext cx="201844" cy="80476"/>
          </a:xfrm>
          <a:prstGeom prst="ellipse">
            <a:avLst/>
          </a:prstGeom>
          <a:solidFill>
            <a:srgbClr val="00FF80"/>
          </a:solidFill>
          <a:ln>
            <a:solidFill>
              <a:srgbClr val="00F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4820138" y="3391878"/>
            <a:ext cx="0" cy="1609222"/>
          </a:xfrm>
          <a:prstGeom prst="line">
            <a:avLst/>
          </a:prstGeom>
          <a:ln w="38100">
            <a:solidFill>
              <a:srgbClr val="00FF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 rot="1773124">
            <a:off x="6704939" y="2991522"/>
            <a:ext cx="1611723" cy="905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2023556" y="3492145"/>
            <a:ext cx="5196195" cy="1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28954" y="3294012"/>
            <a:ext cx="51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0˚C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886938" y="5289520"/>
            <a:ext cx="1597310" cy="369332"/>
          </a:xfrm>
          <a:prstGeom prst="rect">
            <a:avLst/>
          </a:prstGeom>
          <a:noFill/>
          <a:ln w="38100"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Moderate Rain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 flipH="1" flipV="1">
            <a:off x="5724098" y="4665613"/>
            <a:ext cx="327823" cy="60959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5886938" y="4148518"/>
            <a:ext cx="402647" cy="60283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629401" y="4725749"/>
            <a:ext cx="12954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Heavy Rain</a:t>
            </a:r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6090196" y="4757664"/>
            <a:ext cx="529532" cy="247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2936401" y="3425554"/>
            <a:ext cx="402132" cy="227811"/>
          </a:xfrm>
          <a:prstGeom prst="ellipse">
            <a:avLst/>
          </a:prstGeom>
          <a:solidFill>
            <a:schemeClr val="accent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31863" y="3360980"/>
            <a:ext cx="201844" cy="80476"/>
          </a:xfrm>
          <a:prstGeom prst="ellipse">
            <a:avLst/>
          </a:prstGeom>
          <a:solidFill>
            <a:srgbClr val="00FF80"/>
          </a:solidFill>
          <a:ln>
            <a:solidFill>
              <a:srgbClr val="00F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992122" y="3360980"/>
            <a:ext cx="201844" cy="80476"/>
          </a:xfrm>
          <a:prstGeom prst="ellipse">
            <a:avLst/>
          </a:prstGeom>
          <a:solidFill>
            <a:srgbClr val="00FF80"/>
          </a:solidFill>
          <a:ln>
            <a:solidFill>
              <a:srgbClr val="00F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FDE9B4"/>
                </a:solidFill>
              </a:rPr>
              <a:t>Hydrometeor Organization in Stratiform</a:t>
            </a:r>
            <a:endParaRPr lang="en-US" sz="3800" dirty="0">
              <a:solidFill>
                <a:srgbClr val="FDE9B4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60226" y="5504033"/>
            <a:ext cx="1741" cy="3693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060226" y="5873365"/>
            <a:ext cx="387574" cy="45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1305" y="5149170"/>
            <a:ext cx="3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1454973" y="5688699"/>
            <a:ext cx="3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4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7" grpId="0" animBg="1"/>
      <p:bldP spid="58" grpId="0" animBg="1"/>
      <p:bldP spid="59" grpId="0"/>
      <p:bldP spid="60" grpId="0" animBg="1"/>
      <p:bldP spid="61" grpId="0" animBg="1"/>
      <p:bldP spid="62" grpId="0" animBg="1"/>
      <p:bldP spid="64" grpId="0"/>
      <p:bldP spid="65" grpId="0" animBg="1"/>
      <p:bldP spid="70" grpId="0" animBg="1"/>
      <p:bldP spid="72" grpId="0" animBg="1"/>
      <p:bldP spid="73" grpId="0" animBg="1"/>
      <p:bldP spid="75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17"/>
            <a:ext cx="9144000" cy="8842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DE9B4"/>
                </a:solidFill>
              </a:rPr>
              <a:t>Conclusion</a:t>
            </a:r>
            <a:r>
              <a:rPr lang="en-US" dirty="0">
                <a:solidFill>
                  <a:srgbClr val="FDE9B4"/>
                </a:solidFill>
              </a:rPr>
              <a:t>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8600" y="115318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DE9B4"/>
                </a:solidFill>
              </a:rPr>
              <a:t>Convective</a:t>
            </a:r>
            <a:endParaRPr lang="en-US" sz="2400" dirty="0">
              <a:solidFill>
                <a:srgbClr val="FDE9B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91000" y="115318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DE9B4"/>
                </a:solidFill>
              </a:rPr>
              <a:t>Stratiform</a:t>
            </a:r>
            <a:endParaRPr lang="en-US" sz="2400" dirty="0">
              <a:solidFill>
                <a:srgbClr val="FDE9B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0215"/>
            <a:ext cx="3352800" cy="3325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5" y="1676400"/>
            <a:ext cx="5111229" cy="3286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5334000"/>
            <a:ext cx="7772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Hydrometeor organization systematic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Interpretation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of microphysical processes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Comparison of model output and radar observations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DSCN05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The End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50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64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DE9B4"/>
                </a:solidFill>
              </a:rPr>
              <a:t>Kinematic Structure of </a:t>
            </a:r>
            <a:br>
              <a:rPr lang="en-US" sz="3600" dirty="0" smtClean="0">
                <a:solidFill>
                  <a:srgbClr val="FDE9B4"/>
                </a:solidFill>
              </a:rPr>
            </a:br>
            <a:r>
              <a:rPr lang="en-US" sz="3600" dirty="0" smtClean="0">
                <a:solidFill>
                  <a:srgbClr val="FDE9B4"/>
                </a:solidFill>
              </a:rPr>
              <a:t>Mesoscale Convective Systems (MCSs)</a:t>
            </a:r>
            <a:endParaRPr lang="en-US" sz="3600" dirty="0">
              <a:solidFill>
                <a:srgbClr val="FDE9B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505200"/>
            <a:ext cx="3429000" cy="3082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766" y="3505200"/>
            <a:ext cx="4353234" cy="2727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048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DE9B4"/>
                </a:solidFill>
              </a:rPr>
              <a:t>Convective</a:t>
            </a:r>
            <a:endParaRPr lang="en-US" sz="2000" dirty="0">
              <a:solidFill>
                <a:srgbClr val="FDE9B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30480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DE9B4"/>
                </a:solidFill>
              </a:rPr>
              <a:t>Stratiform</a:t>
            </a:r>
            <a:endParaRPr lang="en-US" sz="2000" dirty="0">
              <a:solidFill>
                <a:srgbClr val="FDE9B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0243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Moncrieff (1992): Layer airflow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Kingsmill and Houze (1999a): 3D structure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5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381000" y="2180354"/>
            <a:ext cx="4343400" cy="444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D9D9D9"/>
                </a:solidFill>
              </a:rPr>
              <a:t>DYNAMO/AMIE </a:t>
            </a:r>
            <a:endParaRPr lang="en-US" sz="2400" dirty="0" smtClean="0">
              <a:solidFill>
                <a:srgbClr val="D9D9D9"/>
              </a:solidFill>
            </a:endParaRPr>
          </a:p>
          <a:p>
            <a:pPr lvl="1"/>
            <a:r>
              <a:rPr lang="en-US" sz="2400" dirty="0" smtClean="0">
                <a:solidFill>
                  <a:srgbClr val="D9D9D9"/>
                </a:solidFill>
              </a:rPr>
              <a:t>(</a:t>
            </a:r>
            <a:r>
              <a:rPr lang="en-US" sz="2400" dirty="0">
                <a:solidFill>
                  <a:srgbClr val="D9D9D9"/>
                </a:solidFill>
              </a:rPr>
              <a:t>Oct 2011 – Jan 2012)</a:t>
            </a:r>
          </a:p>
          <a:p>
            <a:r>
              <a:rPr lang="en-US" sz="2400" dirty="0" err="1">
                <a:solidFill>
                  <a:srgbClr val="D9D9D9"/>
                </a:solidFill>
              </a:rPr>
              <a:t>Addu</a:t>
            </a:r>
            <a:r>
              <a:rPr lang="en-US" sz="2400" dirty="0">
                <a:solidFill>
                  <a:srgbClr val="D9D9D9"/>
                </a:solidFill>
              </a:rPr>
              <a:t> Atoll, Maldives</a:t>
            </a:r>
          </a:p>
          <a:p>
            <a:r>
              <a:rPr lang="en-US" sz="2400" dirty="0">
                <a:solidFill>
                  <a:srgbClr val="D9D9D9"/>
                </a:solidFill>
              </a:rPr>
              <a:t>S-Band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D9D9D9"/>
                </a:solidFill>
              </a:rPr>
              <a:t>Single Doppler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D9D9D9"/>
                </a:solidFill>
              </a:rPr>
              <a:t>RHI </a:t>
            </a:r>
            <a:r>
              <a:rPr lang="en-US" sz="2400" dirty="0">
                <a:solidFill>
                  <a:srgbClr val="D9D9D9"/>
                </a:solidFill>
              </a:rPr>
              <a:t>sector and within 100 km</a:t>
            </a:r>
          </a:p>
          <a:p>
            <a:r>
              <a:rPr lang="en-US" sz="2400" dirty="0" smtClean="0">
                <a:solidFill>
                  <a:srgbClr val="D9D9D9"/>
                </a:solidFill>
              </a:rPr>
              <a:t>Dual</a:t>
            </a:r>
            <a:r>
              <a:rPr lang="en-US" sz="2400" dirty="0">
                <a:solidFill>
                  <a:srgbClr val="D9D9D9"/>
                </a:solidFill>
              </a:rPr>
              <a:t>-polarimetric</a:t>
            </a:r>
          </a:p>
          <a:p>
            <a:pPr lvl="1"/>
            <a:r>
              <a:rPr lang="en-US" sz="2400" dirty="0">
                <a:solidFill>
                  <a:srgbClr val="D9D9D9"/>
                </a:solidFill>
              </a:rPr>
              <a:t>Particle Identification Algorithm (</a:t>
            </a:r>
            <a:r>
              <a:rPr lang="en-US" sz="2400" dirty="0" err="1">
                <a:solidFill>
                  <a:srgbClr val="D9D9D9"/>
                </a:solidFill>
              </a:rPr>
              <a:t>Vivekanandan</a:t>
            </a:r>
            <a:r>
              <a:rPr lang="en-US" sz="2400" dirty="0">
                <a:solidFill>
                  <a:srgbClr val="D9D9D9"/>
                </a:solidFill>
              </a:rPr>
              <a:t> et al., 1999a)</a:t>
            </a:r>
            <a:endParaRPr lang="en-US" sz="2400" b="1" dirty="0">
              <a:solidFill>
                <a:srgbClr val="D9D9D9"/>
              </a:solidFill>
            </a:endParaRPr>
          </a:p>
          <a:p>
            <a:endParaRPr lang="en-US" sz="2400" b="1" dirty="0" smtClean="0">
              <a:solidFill>
                <a:srgbClr val="D9D9D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DE9B4"/>
                </a:solidFill>
              </a:rPr>
              <a:t>NCAR </a:t>
            </a:r>
            <a:r>
              <a:rPr lang="en-US" sz="4000" dirty="0" err="1" smtClean="0">
                <a:solidFill>
                  <a:srgbClr val="FDE9B4"/>
                </a:solidFill>
              </a:rPr>
              <a:t>SPolKa</a:t>
            </a:r>
            <a:r>
              <a:rPr lang="en-US" sz="4000" dirty="0" smtClean="0">
                <a:solidFill>
                  <a:srgbClr val="FDE9B4"/>
                </a:solidFill>
              </a:rPr>
              <a:t> Radar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4312" r="6378" b="16182"/>
          <a:stretch/>
        </p:blipFill>
        <p:spPr>
          <a:xfrm>
            <a:off x="5943600" y="4800600"/>
            <a:ext cx="1965718" cy="1828800"/>
          </a:xfrm>
          <a:prstGeom prst="rect">
            <a:avLst/>
          </a:prstGeom>
          <a:ln w="76200" cap="sq" cmpd="sng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143000"/>
            <a:ext cx="2510644" cy="3124200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0" y="1600200"/>
            <a:ext cx="178579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Straight Arrow Connector 2"/>
          <p:cNvCxnSpPr/>
          <p:nvPr/>
        </p:nvCxnSpPr>
        <p:spPr>
          <a:xfrm>
            <a:off x="6172200" y="2590800"/>
            <a:ext cx="762000" cy="381000"/>
          </a:xfrm>
          <a:prstGeom prst="straightConnector1">
            <a:avLst/>
          </a:prstGeom>
          <a:ln w="762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20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45447"/>
            <a:ext cx="91440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DE9B4"/>
                </a:solidFill>
              </a:rPr>
              <a:t>Hydrometeor Types</a:t>
            </a:r>
            <a:endParaRPr lang="en-US" sz="4000" b="1" dirty="0">
              <a:solidFill>
                <a:srgbClr val="FDE9B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0" y="1447800"/>
            <a:ext cx="3962400" cy="3169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D9D9D9"/>
                </a:solidFill>
              </a:rPr>
              <a:t>Heavy Rain</a:t>
            </a:r>
          </a:p>
          <a:p>
            <a:r>
              <a:rPr lang="en-US" sz="2400" dirty="0" smtClean="0">
                <a:solidFill>
                  <a:srgbClr val="D9D9D9"/>
                </a:solidFill>
              </a:rPr>
              <a:t>Moderate Rain</a:t>
            </a:r>
          </a:p>
          <a:p>
            <a:r>
              <a:rPr lang="en-US" sz="2400" dirty="0" smtClean="0">
                <a:solidFill>
                  <a:srgbClr val="D9D9D9"/>
                </a:solidFill>
              </a:rPr>
              <a:t>Light Rain</a:t>
            </a:r>
          </a:p>
          <a:p>
            <a:endParaRPr lang="en-US" sz="2400" dirty="0" smtClean="0">
              <a:solidFill>
                <a:srgbClr val="D9D9D9"/>
              </a:solidFill>
            </a:endParaRPr>
          </a:p>
          <a:p>
            <a:r>
              <a:rPr lang="en-US" sz="2400" dirty="0">
                <a:solidFill>
                  <a:srgbClr val="D9D9D9"/>
                </a:solidFill>
              </a:rPr>
              <a:t>Graupel/Rimed Aggregates</a:t>
            </a:r>
          </a:p>
          <a:p>
            <a:r>
              <a:rPr lang="en-US" sz="2400" dirty="0" smtClean="0">
                <a:solidFill>
                  <a:srgbClr val="D9D9D9"/>
                </a:solidFill>
              </a:rPr>
              <a:t>Wet Aggregates</a:t>
            </a:r>
          </a:p>
          <a:p>
            <a:endParaRPr lang="en-US" sz="2400" dirty="0" smtClean="0">
              <a:solidFill>
                <a:srgbClr val="D9D9D9"/>
              </a:solidFill>
            </a:endParaRPr>
          </a:p>
          <a:p>
            <a:r>
              <a:rPr lang="en-US" sz="2400" dirty="0" smtClean="0">
                <a:solidFill>
                  <a:srgbClr val="D9D9D9"/>
                </a:solidFill>
              </a:rPr>
              <a:t>Dry Aggregates</a:t>
            </a:r>
          </a:p>
          <a:p>
            <a:r>
              <a:rPr lang="en-US" sz="2400" dirty="0" smtClean="0">
                <a:solidFill>
                  <a:srgbClr val="D9D9D9"/>
                </a:solidFill>
              </a:rPr>
              <a:t>Small Ice Crystals</a:t>
            </a:r>
          </a:p>
          <a:p>
            <a:r>
              <a:rPr lang="en-US" sz="2400" dirty="0" smtClean="0">
                <a:solidFill>
                  <a:srgbClr val="D9D9D9"/>
                </a:solidFill>
              </a:rPr>
              <a:t>Horizontally-Oriented 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9000" y="1447800"/>
            <a:ext cx="2971800" cy="1371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3124201"/>
            <a:ext cx="4191000" cy="1066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4495801"/>
            <a:ext cx="3886200" cy="144779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7302" y="182026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Rain 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323422"/>
            <a:ext cx="244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Mixed Phase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1327" y="4921781"/>
            <a:ext cx="244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Frozen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FDE9B4"/>
                </a:solidFill>
              </a:rPr>
              <a:t>Spatial Compositing</a:t>
            </a:r>
            <a:endParaRPr lang="en-US" sz="6000" b="1" dirty="0">
              <a:solidFill>
                <a:srgbClr val="FDE9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0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t="6140" r="18972" b="6140"/>
          <a:stretch/>
        </p:blipFill>
        <p:spPr>
          <a:xfrm>
            <a:off x="4285488" y="4209706"/>
            <a:ext cx="2011680" cy="1828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5457" r="17784" b="5457"/>
          <a:stretch/>
        </p:blipFill>
        <p:spPr>
          <a:xfrm>
            <a:off x="4267200" y="1646231"/>
            <a:ext cx="2048256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64" y="125279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DE9B4"/>
                </a:solidFill>
              </a:rPr>
              <a:t>Spatial Compositing: Case Selection</a:t>
            </a:r>
            <a:endParaRPr lang="en-US" sz="4000" dirty="0">
              <a:solidFill>
                <a:srgbClr val="FDE9B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056" y="2009264"/>
            <a:ext cx="358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D9D9D9"/>
                </a:solidFill>
              </a:rPr>
              <a:t>SPolKa data during active </a:t>
            </a:r>
            <a:r>
              <a:rPr lang="en-US" sz="2200" dirty="0">
                <a:solidFill>
                  <a:srgbClr val="D9D9D9"/>
                </a:solidFill>
              </a:rPr>
              <a:t>p</a:t>
            </a:r>
            <a:r>
              <a:rPr lang="en-US" sz="2200" dirty="0" smtClean="0">
                <a:solidFill>
                  <a:srgbClr val="D9D9D9"/>
                </a:solidFill>
              </a:rPr>
              <a:t>hases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>
              <a:solidFill>
                <a:srgbClr val="D9D9D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D9D9D9"/>
                </a:solidFill>
              </a:rPr>
              <a:t>Subjectively identify cases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D9D9D9"/>
                </a:solidFill>
              </a:rPr>
              <a:t>SPolKa radial velocity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D9D9D9"/>
                </a:solidFill>
              </a:rPr>
              <a:t>Layer lifting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D9D9D9"/>
                </a:solidFill>
              </a:rPr>
              <a:t>One per storm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200" dirty="0">
              <a:solidFill>
                <a:srgbClr val="D9D9D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D9D9D9"/>
                </a:solidFill>
              </a:rPr>
              <a:t>25 Convective Cases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D9D9D9"/>
                </a:solidFill>
              </a:rPr>
              <a:t>37 Stratiform Cases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0" t="6193" r="7216" b="5880"/>
          <a:stretch/>
        </p:blipFill>
        <p:spPr>
          <a:xfrm>
            <a:off x="6553200" y="1629331"/>
            <a:ext cx="2413416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2660" y="1143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DE9B4"/>
                </a:solidFill>
              </a:rPr>
              <a:t>Convective: 24 Oct 2011</a:t>
            </a:r>
            <a:endParaRPr lang="en-US" sz="2000" dirty="0">
              <a:solidFill>
                <a:srgbClr val="FDE9B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7700" y="3676884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DE9B4"/>
                </a:solidFill>
              </a:rPr>
              <a:t>Stratiform: 23 December 2011</a:t>
            </a:r>
            <a:endParaRPr lang="en-US" sz="2000" dirty="0">
              <a:solidFill>
                <a:srgbClr val="FDE9B4"/>
              </a:solidFill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0" t="5953" r="22781" b="5881"/>
          <a:stretch/>
        </p:blipFill>
        <p:spPr>
          <a:xfrm>
            <a:off x="6563116" y="4209706"/>
            <a:ext cx="2414016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3616" y="1692945"/>
            <a:ext cx="55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dBZ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03584" y="1646231"/>
            <a:ext cx="127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/>
              <a:t> </a:t>
            </a:r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35717" y="4141812"/>
            <a:ext cx="127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/>
              <a:t> </a:t>
            </a:r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38006" y="4225025"/>
            <a:ext cx="67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dBZ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325492" y="2499663"/>
            <a:ext cx="954157" cy="631203"/>
          </a:xfrm>
          <a:prstGeom prst="line">
            <a:avLst/>
          </a:prstGeom>
          <a:ln>
            <a:solidFill>
              <a:srgbClr val="44079D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334000" y="4953000"/>
            <a:ext cx="914400" cy="152400"/>
          </a:xfrm>
          <a:prstGeom prst="line">
            <a:avLst/>
          </a:prstGeom>
          <a:ln>
            <a:solidFill>
              <a:srgbClr val="44079D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88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14300" y="2209800"/>
            <a:ext cx="8915400" cy="434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55" t="4879" r="24595" b="72235"/>
          <a:stretch/>
        </p:blipFill>
        <p:spPr>
          <a:xfrm>
            <a:off x="266701" y="2743200"/>
            <a:ext cx="4292600" cy="36576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1714500" y="3962400"/>
            <a:ext cx="838200" cy="1676400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1" t="26701" r="68333" b="50000"/>
          <a:stretch/>
        </p:blipFill>
        <p:spPr>
          <a:xfrm>
            <a:off x="238886" y="2659916"/>
            <a:ext cx="4288964" cy="3749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067301" y="2805137"/>
            <a:ext cx="3733800" cy="2909863"/>
          </a:xfrm>
          <a:prstGeom prst="rect">
            <a:avLst/>
          </a:prstGeom>
          <a:effectLst/>
        </p:spPr>
      </p:pic>
      <p:sp>
        <p:nvSpPr>
          <p:cNvPr id="10" name="Freeform 9"/>
          <p:cNvSpPr/>
          <p:nvPr/>
        </p:nvSpPr>
        <p:spPr>
          <a:xfrm>
            <a:off x="1968500" y="4800600"/>
            <a:ext cx="897467" cy="347133"/>
          </a:xfrm>
          <a:custGeom>
            <a:avLst/>
            <a:gdLst>
              <a:gd name="connsiteX0" fmla="*/ 0 w 897467"/>
              <a:gd name="connsiteY0" fmla="*/ 59267 h 347133"/>
              <a:gd name="connsiteX1" fmla="*/ 524933 w 897467"/>
              <a:gd name="connsiteY1" fmla="*/ 0 h 347133"/>
              <a:gd name="connsiteX2" fmla="*/ 897467 w 897467"/>
              <a:gd name="connsiteY2" fmla="*/ 67733 h 347133"/>
              <a:gd name="connsiteX3" fmla="*/ 846667 w 897467"/>
              <a:gd name="connsiteY3" fmla="*/ 287867 h 347133"/>
              <a:gd name="connsiteX4" fmla="*/ 482600 w 897467"/>
              <a:gd name="connsiteY4" fmla="*/ 347133 h 347133"/>
              <a:gd name="connsiteX5" fmla="*/ 457200 w 897467"/>
              <a:gd name="connsiteY5" fmla="*/ 220133 h 347133"/>
              <a:gd name="connsiteX6" fmla="*/ 76200 w 897467"/>
              <a:gd name="connsiteY6" fmla="*/ 270933 h 347133"/>
              <a:gd name="connsiteX7" fmla="*/ 0 w 897467"/>
              <a:gd name="connsiteY7" fmla="*/ 59267 h 34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467" h="347133">
                <a:moveTo>
                  <a:pt x="0" y="59267"/>
                </a:moveTo>
                <a:lnTo>
                  <a:pt x="524933" y="0"/>
                </a:lnTo>
                <a:lnTo>
                  <a:pt x="897467" y="67733"/>
                </a:lnTo>
                <a:lnTo>
                  <a:pt x="846667" y="287867"/>
                </a:lnTo>
                <a:lnTo>
                  <a:pt x="482600" y="347133"/>
                </a:lnTo>
                <a:lnTo>
                  <a:pt x="457200" y="220133"/>
                </a:lnTo>
                <a:lnTo>
                  <a:pt x="76200" y="270933"/>
                </a:lnTo>
                <a:lnTo>
                  <a:pt x="0" y="59267"/>
                </a:lnTo>
                <a:close/>
              </a:path>
            </a:pathLst>
          </a:custGeom>
          <a:pattFill prst="wdDnDiag">
            <a:fgClr>
              <a:schemeClr val="bg1"/>
            </a:fgClr>
            <a:bgClr>
              <a:srgbClr val="FF0000"/>
            </a:bgClr>
          </a:patt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53200" y="2971800"/>
            <a:ext cx="38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59700" y="2971800"/>
            <a:ext cx="4572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743700" y="4038600"/>
            <a:ext cx="2057400" cy="1676400"/>
          </a:xfrm>
          <a:custGeom>
            <a:avLst/>
            <a:gdLst>
              <a:gd name="connsiteX0" fmla="*/ 698500 w 2044700"/>
              <a:gd name="connsiteY0" fmla="*/ 342900 h 1612900"/>
              <a:gd name="connsiteX1" fmla="*/ 0 w 2044700"/>
              <a:gd name="connsiteY1" fmla="*/ 1612900 h 1612900"/>
              <a:gd name="connsiteX2" fmla="*/ 2019300 w 2044700"/>
              <a:gd name="connsiteY2" fmla="*/ 1600200 h 1612900"/>
              <a:gd name="connsiteX3" fmla="*/ 2044700 w 2044700"/>
              <a:gd name="connsiteY3" fmla="*/ 0 h 1612900"/>
              <a:gd name="connsiteX4" fmla="*/ 698500 w 2044700"/>
              <a:gd name="connsiteY4" fmla="*/ 34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4700" h="1612900">
                <a:moveTo>
                  <a:pt x="698500" y="342900"/>
                </a:moveTo>
                <a:lnTo>
                  <a:pt x="0" y="1612900"/>
                </a:lnTo>
                <a:lnTo>
                  <a:pt x="2019300" y="1600200"/>
                </a:lnTo>
                <a:lnTo>
                  <a:pt x="2044700" y="0"/>
                </a:lnTo>
                <a:lnTo>
                  <a:pt x="698500" y="3429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54700" y="5143500"/>
            <a:ext cx="2286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835900" y="2971800"/>
            <a:ext cx="457200" cy="296950"/>
          </a:xfrm>
          <a:custGeom>
            <a:avLst/>
            <a:gdLst>
              <a:gd name="connsiteX0" fmla="*/ 0 w 419100"/>
              <a:gd name="connsiteY0" fmla="*/ 284250 h 284250"/>
              <a:gd name="connsiteX1" fmla="*/ 152400 w 419100"/>
              <a:gd name="connsiteY1" fmla="*/ 93750 h 284250"/>
              <a:gd name="connsiteX2" fmla="*/ 419100 w 419100"/>
              <a:gd name="connsiteY2" fmla="*/ 4850 h 2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100" h="284250">
                <a:moveTo>
                  <a:pt x="0" y="284250"/>
                </a:moveTo>
                <a:cubicBezTo>
                  <a:pt x="41275" y="212283"/>
                  <a:pt x="82550" y="140317"/>
                  <a:pt x="152400" y="93750"/>
                </a:cubicBezTo>
                <a:cubicBezTo>
                  <a:pt x="222250" y="47183"/>
                  <a:pt x="340783" y="-18433"/>
                  <a:pt x="419100" y="4850"/>
                </a:cubicBezTo>
              </a:path>
            </a:pathLst>
          </a:cu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433371" y="2933700"/>
            <a:ext cx="399229" cy="297753"/>
          </a:xfrm>
          <a:custGeom>
            <a:avLst/>
            <a:gdLst>
              <a:gd name="connsiteX0" fmla="*/ 399229 w 399229"/>
              <a:gd name="connsiteY0" fmla="*/ 297753 h 297753"/>
              <a:gd name="connsiteX1" fmla="*/ 310329 w 399229"/>
              <a:gd name="connsiteY1" fmla="*/ 94553 h 297753"/>
              <a:gd name="connsiteX2" fmla="*/ 69029 w 399229"/>
              <a:gd name="connsiteY2" fmla="*/ 5653 h 29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229" h="297753">
                <a:moveTo>
                  <a:pt x="399229" y="297753"/>
                </a:moveTo>
                <a:cubicBezTo>
                  <a:pt x="382295" y="220494"/>
                  <a:pt x="365362" y="143236"/>
                  <a:pt x="310329" y="94553"/>
                </a:cubicBezTo>
                <a:cubicBezTo>
                  <a:pt x="255296" y="45870"/>
                  <a:pt x="-161688" y="-19747"/>
                  <a:pt x="69029" y="5653"/>
                </a:cubicBezTo>
              </a:path>
            </a:pathLst>
          </a:cu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295900" y="2209800"/>
            <a:ext cx="3581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Composite Structure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3638177" y="2933700"/>
            <a:ext cx="894094" cy="278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669" y="2551958"/>
            <a:ext cx="4469802" cy="382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438900" y="3027280"/>
            <a:ext cx="861969" cy="2459120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628900" y="3124200"/>
            <a:ext cx="4610100" cy="8382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790700" y="5638800"/>
            <a:ext cx="4343400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81700" y="5791200"/>
            <a:ext cx="20055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X Scale Factor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Z</a:t>
            </a:r>
            <a:r>
              <a:rPr lang="en-US" dirty="0" smtClean="0">
                <a:solidFill>
                  <a:srgbClr val="000000"/>
                </a:solidFill>
              </a:rPr>
              <a:t> Scale Factor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6705600" y="4038600"/>
            <a:ext cx="1295400" cy="575733"/>
          </a:xfrm>
          <a:custGeom>
            <a:avLst/>
            <a:gdLst>
              <a:gd name="connsiteX0" fmla="*/ 0 w 897467"/>
              <a:gd name="connsiteY0" fmla="*/ 59267 h 347133"/>
              <a:gd name="connsiteX1" fmla="*/ 524933 w 897467"/>
              <a:gd name="connsiteY1" fmla="*/ 0 h 347133"/>
              <a:gd name="connsiteX2" fmla="*/ 897467 w 897467"/>
              <a:gd name="connsiteY2" fmla="*/ 67733 h 347133"/>
              <a:gd name="connsiteX3" fmla="*/ 846667 w 897467"/>
              <a:gd name="connsiteY3" fmla="*/ 287867 h 347133"/>
              <a:gd name="connsiteX4" fmla="*/ 482600 w 897467"/>
              <a:gd name="connsiteY4" fmla="*/ 347133 h 347133"/>
              <a:gd name="connsiteX5" fmla="*/ 457200 w 897467"/>
              <a:gd name="connsiteY5" fmla="*/ 220133 h 347133"/>
              <a:gd name="connsiteX6" fmla="*/ 76200 w 897467"/>
              <a:gd name="connsiteY6" fmla="*/ 270933 h 347133"/>
              <a:gd name="connsiteX7" fmla="*/ 0 w 897467"/>
              <a:gd name="connsiteY7" fmla="*/ 59267 h 34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467" h="347133">
                <a:moveTo>
                  <a:pt x="0" y="59267"/>
                </a:moveTo>
                <a:lnTo>
                  <a:pt x="524933" y="0"/>
                </a:lnTo>
                <a:lnTo>
                  <a:pt x="897467" y="67733"/>
                </a:lnTo>
                <a:lnTo>
                  <a:pt x="846667" y="287867"/>
                </a:lnTo>
                <a:lnTo>
                  <a:pt x="482600" y="347133"/>
                </a:lnTo>
                <a:lnTo>
                  <a:pt x="457200" y="220133"/>
                </a:lnTo>
                <a:lnTo>
                  <a:pt x="76200" y="270933"/>
                </a:lnTo>
                <a:lnTo>
                  <a:pt x="0" y="59267"/>
                </a:lnTo>
                <a:close/>
              </a:path>
            </a:pathLst>
          </a:custGeom>
          <a:pattFill prst="wdDnDiag">
            <a:fgClr>
              <a:schemeClr val="bg1"/>
            </a:fgClr>
            <a:bgClr>
              <a:srgbClr val="FF0000"/>
            </a:bgClr>
          </a:patt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DE9B4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1500" y="2221468"/>
            <a:ext cx="3810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Radar Data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555164" y="1302603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1.) Map kinematics and hydrometeors using radial velocity and  PID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66641" y="1371600"/>
            <a:ext cx="3964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2.) Composite </a:t>
            </a:r>
            <a:r>
              <a:rPr lang="en-US" dirty="0">
                <a:solidFill>
                  <a:srgbClr val="D9D9D9"/>
                </a:solidFill>
              </a:rPr>
              <a:t>around layer </a:t>
            </a:r>
            <a:r>
              <a:rPr lang="en-US" dirty="0" smtClean="0">
                <a:solidFill>
                  <a:srgbClr val="D9D9D9"/>
                </a:solidFill>
              </a:rPr>
              <a:t>lifting model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1" y="228600"/>
            <a:ext cx="9133224" cy="914400"/>
          </a:xfrm>
        </p:spPr>
        <p:txBody>
          <a:bodyPr>
            <a:normAutofit/>
          </a:bodyPr>
          <a:lstStyle/>
          <a:p>
            <a:pPr>
              <a:tabLst>
                <a:tab pos="4000500" algn="l"/>
              </a:tabLst>
            </a:pPr>
            <a:r>
              <a:rPr lang="en-US" sz="4000" dirty="0" smtClean="0">
                <a:solidFill>
                  <a:srgbClr val="FDE9B4"/>
                </a:solidFill>
              </a:rPr>
              <a:t>Spatial Compositing: Methodology</a:t>
            </a:r>
            <a:endParaRPr lang="en-US" sz="4000" dirty="0">
              <a:solidFill>
                <a:srgbClr val="FDE9B4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714500" y="3962400"/>
            <a:ext cx="838200" cy="1676400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1982015" y="4800599"/>
            <a:ext cx="897467" cy="347133"/>
          </a:xfrm>
          <a:custGeom>
            <a:avLst/>
            <a:gdLst>
              <a:gd name="connsiteX0" fmla="*/ 0 w 897467"/>
              <a:gd name="connsiteY0" fmla="*/ 59267 h 347133"/>
              <a:gd name="connsiteX1" fmla="*/ 524933 w 897467"/>
              <a:gd name="connsiteY1" fmla="*/ 0 h 347133"/>
              <a:gd name="connsiteX2" fmla="*/ 897467 w 897467"/>
              <a:gd name="connsiteY2" fmla="*/ 67733 h 347133"/>
              <a:gd name="connsiteX3" fmla="*/ 846667 w 897467"/>
              <a:gd name="connsiteY3" fmla="*/ 287867 h 347133"/>
              <a:gd name="connsiteX4" fmla="*/ 482600 w 897467"/>
              <a:gd name="connsiteY4" fmla="*/ 347133 h 347133"/>
              <a:gd name="connsiteX5" fmla="*/ 457200 w 897467"/>
              <a:gd name="connsiteY5" fmla="*/ 220133 h 347133"/>
              <a:gd name="connsiteX6" fmla="*/ 76200 w 897467"/>
              <a:gd name="connsiteY6" fmla="*/ 270933 h 347133"/>
              <a:gd name="connsiteX7" fmla="*/ 0 w 897467"/>
              <a:gd name="connsiteY7" fmla="*/ 59267 h 34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467" h="347133">
                <a:moveTo>
                  <a:pt x="0" y="59267"/>
                </a:moveTo>
                <a:lnTo>
                  <a:pt x="524933" y="0"/>
                </a:lnTo>
                <a:lnTo>
                  <a:pt x="897467" y="67733"/>
                </a:lnTo>
                <a:lnTo>
                  <a:pt x="846667" y="287867"/>
                </a:lnTo>
                <a:lnTo>
                  <a:pt x="482600" y="347133"/>
                </a:lnTo>
                <a:lnTo>
                  <a:pt x="457200" y="220133"/>
                </a:lnTo>
                <a:lnTo>
                  <a:pt x="76200" y="270933"/>
                </a:lnTo>
                <a:lnTo>
                  <a:pt x="0" y="59267"/>
                </a:lnTo>
                <a:close/>
              </a:path>
            </a:pathLst>
          </a:custGeom>
          <a:pattFill prst="wdDnDiag">
            <a:fgClr>
              <a:schemeClr val="bg1"/>
            </a:fgClr>
            <a:bgClr>
              <a:srgbClr val="FF0000"/>
            </a:bgClr>
          </a:patt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3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/>
      <p:bldP spid="37" grpId="0" animBg="1"/>
      <p:bldP spid="3" grpId="0" animBg="1"/>
      <p:bldP spid="46" grpId="0"/>
      <p:bldP spid="47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57400" y="1600200"/>
            <a:ext cx="4953000" cy="4439827"/>
            <a:chOff x="-76200" y="4191000"/>
            <a:chExt cx="2700765" cy="2209800"/>
          </a:xfrm>
        </p:grpSpPr>
        <p:sp>
          <p:nvSpPr>
            <p:cNvPr id="43" name="Rounded Rectangle 42"/>
            <p:cNvSpPr/>
            <p:nvPr/>
          </p:nvSpPr>
          <p:spPr>
            <a:xfrm>
              <a:off x="131136" y="4191000"/>
              <a:ext cx="2215005" cy="22098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3552" y="4249466"/>
              <a:ext cx="1863961" cy="229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Wet Aggregates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62929" y="4572000"/>
              <a:ext cx="1905000" cy="1676400"/>
              <a:chOff x="262929" y="4572000"/>
              <a:chExt cx="1905000" cy="1676400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04" t="4301" r="8061" b="4033"/>
              <a:stretch/>
            </p:blipFill>
            <p:spPr>
              <a:xfrm>
                <a:off x="262929" y="4572000"/>
                <a:ext cx="1905000" cy="1676400"/>
              </a:xfrm>
              <a:prstGeom prst="rect">
                <a:avLst/>
              </a:prstGeom>
            </p:spPr>
          </p:pic>
          <p:cxnSp>
            <p:nvCxnSpPr>
              <p:cNvPr id="38" name="Straight Connector 37"/>
              <p:cNvCxnSpPr/>
              <p:nvPr/>
            </p:nvCxnSpPr>
            <p:spPr>
              <a:xfrm flipV="1">
                <a:off x="1114808" y="5235553"/>
                <a:ext cx="304800" cy="99060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70555" y="4419600"/>
              <a:ext cx="234953" cy="1844410"/>
            </a:xfrm>
            <a:prstGeom prst="rect">
              <a:avLst/>
            </a:prstGeom>
            <a:noFill/>
          </p:spPr>
          <p:txBody>
            <a:bodyPr vert="vert270" wrap="square" rtlCol="0" anchor="t" anchorCtr="1">
              <a:spAutoFit/>
            </a:bodyPr>
            <a:lstStyle/>
            <a:p>
              <a:pPr algn="ctr"/>
              <a:r>
                <a:rPr lang="en-US" sz="1600" dirty="0" smtClean="0"/>
                <a:t>Height</a:t>
              </a:r>
              <a:endParaRPr lang="en-US" sz="16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76200" y="6221640"/>
              <a:ext cx="2700765" cy="168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</a:t>
              </a:r>
              <a:r>
                <a:rPr lang="en-US" sz="1600" dirty="0" smtClean="0"/>
                <a:t>ange</a:t>
              </a:r>
              <a:endParaRPr lang="en-US" sz="1600" dirty="0"/>
            </a:p>
          </p:txBody>
        </p:sp>
      </p:grp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1" y="228600"/>
            <a:ext cx="9133224" cy="914400"/>
          </a:xfrm>
        </p:spPr>
        <p:txBody>
          <a:bodyPr>
            <a:normAutofit/>
          </a:bodyPr>
          <a:lstStyle/>
          <a:p>
            <a:pPr>
              <a:tabLst>
                <a:tab pos="4000500" algn="l"/>
              </a:tabLst>
            </a:pPr>
            <a:r>
              <a:rPr lang="en-US" sz="4000" dirty="0" smtClean="0">
                <a:solidFill>
                  <a:srgbClr val="FDE9B4"/>
                </a:solidFill>
              </a:rPr>
              <a:t>Spatial Compositing: Results</a:t>
            </a:r>
            <a:endParaRPr lang="en-US" sz="4000" dirty="0">
              <a:solidFill>
                <a:srgbClr val="FDE9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7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6857081" y="1371600"/>
            <a:ext cx="2209800" cy="2438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1136" y="4191000"/>
            <a:ext cx="2215005" cy="22098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8332" y="1371600"/>
            <a:ext cx="6629400" cy="2438400"/>
          </a:xfrm>
          <a:prstGeom prst="roundRect">
            <a:avLst/>
          </a:prstGeom>
          <a:solidFill>
            <a:schemeClr val="tx2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471450" y="4191000"/>
            <a:ext cx="6596349" cy="2209800"/>
          </a:xfrm>
          <a:prstGeom prst="roundRect">
            <a:avLst/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8553" y="1535668"/>
            <a:ext cx="189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Heavy Rain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71451" y="1535668"/>
            <a:ext cx="194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Moderate Rain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8200" y="1535668"/>
            <a:ext cx="185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Light Rain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99383" y="1371600"/>
            <a:ext cx="191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Graupel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Rimed Aggregates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929" y="4173613"/>
            <a:ext cx="18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Wet Aggregates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553" y="1981200"/>
            <a:ext cx="1891247" cy="1676400"/>
            <a:chOff x="244039" y="1896574"/>
            <a:chExt cx="1891247" cy="167640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45" t="4825" r="9060" b="3509"/>
            <a:stretch/>
          </p:blipFill>
          <p:spPr>
            <a:xfrm>
              <a:off x="244039" y="1896574"/>
              <a:ext cx="1891247" cy="1676400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1066800" y="2514600"/>
              <a:ext cx="304800" cy="9906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471451" y="1972812"/>
            <a:ext cx="1912232" cy="1684788"/>
            <a:chOff x="2440232" y="1896574"/>
            <a:chExt cx="1912232" cy="1684788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05" t="4693" r="8631" b="3181"/>
            <a:stretch/>
          </p:blipFill>
          <p:spPr>
            <a:xfrm>
              <a:off x="2440232" y="1896574"/>
              <a:ext cx="1912232" cy="1684788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 flipV="1">
              <a:off x="3276600" y="2514600"/>
              <a:ext cx="304800" cy="9906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648200" y="1981200"/>
            <a:ext cx="1869396" cy="1676400"/>
            <a:chOff x="4762966" y="1905000"/>
            <a:chExt cx="1869396" cy="16764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5" t="4561" r="9036" b="3771"/>
            <a:stretch/>
          </p:blipFill>
          <p:spPr>
            <a:xfrm>
              <a:off x="4762966" y="1905000"/>
              <a:ext cx="1869396" cy="1676400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 flipV="1">
              <a:off x="5562600" y="2514600"/>
              <a:ext cx="304800" cy="9906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716530" y="4185281"/>
            <a:ext cx="183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Dry Aggregates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4173613"/>
            <a:ext cx="186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Small Ice Crystals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70333" y="4193843"/>
            <a:ext cx="194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Horz. Oriented Ice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0400" y="1981200"/>
            <a:ext cx="1905000" cy="1676400"/>
            <a:chOff x="7086600" y="1905000"/>
            <a:chExt cx="1905000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35" t="5087" r="9976" b="3246"/>
            <a:stretch/>
          </p:blipFill>
          <p:spPr>
            <a:xfrm>
              <a:off x="7086600" y="1905000"/>
              <a:ext cx="1905000" cy="1676400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7924800" y="2514600"/>
              <a:ext cx="304800" cy="9906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62929" y="4572000"/>
            <a:ext cx="1905000" cy="1676400"/>
            <a:chOff x="262929" y="4572000"/>
            <a:chExt cx="1905000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04" t="4301" r="8061" b="4033"/>
            <a:stretch/>
          </p:blipFill>
          <p:spPr>
            <a:xfrm>
              <a:off x="262929" y="4572000"/>
              <a:ext cx="1905000" cy="1676400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 flipV="1">
              <a:off x="1143000" y="5181600"/>
              <a:ext cx="304800" cy="9906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716530" y="4554613"/>
            <a:ext cx="1855470" cy="1676400"/>
            <a:chOff x="2527142" y="4554613"/>
            <a:chExt cx="1855470" cy="16764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13" t="4169" r="9840" b="4165"/>
            <a:stretch/>
          </p:blipFill>
          <p:spPr>
            <a:xfrm>
              <a:off x="2527142" y="4554613"/>
              <a:ext cx="1855470" cy="1676400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 flipV="1">
              <a:off x="3352800" y="5181600"/>
              <a:ext cx="304800" cy="9906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876800" y="4554613"/>
            <a:ext cx="1863090" cy="1676400"/>
            <a:chOff x="4737711" y="4554613"/>
            <a:chExt cx="1863090" cy="167640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01" t="4038" r="9600" b="4296"/>
            <a:stretch/>
          </p:blipFill>
          <p:spPr>
            <a:xfrm>
              <a:off x="4737711" y="4554613"/>
              <a:ext cx="1863090" cy="1676400"/>
            </a:xfrm>
            <a:prstGeom prst="rect">
              <a:avLst/>
            </a:prstGeom>
          </p:spPr>
        </p:pic>
        <p:cxnSp>
          <p:nvCxnSpPr>
            <p:cNvPr id="40" name="Straight Connector 39"/>
            <p:cNvCxnSpPr/>
            <p:nvPr/>
          </p:nvCxnSpPr>
          <p:spPr>
            <a:xfrm flipV="1">
              <a:off x="5562600" y="5181600"/>
              <a:ext cx="304800" cy="9906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006390" y="4563175"/>
            <a:ext cx="1909010" cy="1676400"/>
            <a:chOff x="7006390" y="4563175"/>
            <a:chExt cx="1909010" cy="1676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32" t="3907" r="9496" b="4427"/>
            <a:stretch/>
          </p:blipFill>
          <p:spPr>
            <a:xfrm>
              <a:off x="7006390" y="4563175"/>
              <a:ext cx="1909010" cy="1676400"/>
            </a:xfrm>
            <a:prstGeom prst="rect">
              <a:avLst/>
            </a:prstGeom>
          </p:spPr>
        </p:pic>
        <p:cxnSp>
          <p:nvCxnSpPr>
            <p:cNvPr id="41" name="Straight Connector 40"/>
            <p:cNvCxnSpPr/>
            <p:nvPr/>
          </p:nvCxnSpPr>
          <p:spPr>
            <a:xfrm flipV="1">
              <a:off x="7848600" y="5181600"/>
              <a:ext cx="304800" cy="9906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0" y="28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DE9B4"/>
                </a:solidFill>
              </a:rPr>
              <a:t>Convective Updraft Composites</a:t>
            </a:r>
            <a:endParaRPr lang="en-US" sz="4000" dirty="0">
              <a:solidFill>
                <a:srgbClr val="FDE9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8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5320</TotalTime>
  <Words>1142</Words>
  <Application>Microsoft Macintosh PowerPoint</Application>
  <PresentationFormat>On-screen Show (4:3)</PresentationFormat>
  <Paragraphs>195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PowerPoint Presentation</vt:lpstr>
      <vt:lpstr>Kinematic Structure of  Mesoscale Convective Systems (MCSs)</vt:lpstr>
      <vt:lpstr>PowerPoint Presentation</vt:lpstr>
      <vt:lpstr>PowerPoint Presentation</vt:lpstr>
      <vt:lpstr>Spatial Compositing</vt:lpstr>
      <vt:lpstr>Spatial Compositing: Case Selection</vt:lpstr>
      <vt:lpstr>Spatial Compositing: Methodology</vt:lpstr>
      <vt:lpstr>Spatial Compositing: Results</vt:lpstr>
      <vt:lpstr>PowerPoint Presentation</vt:lpstr>
      <vt:lpstr>Hydrometeor Organization in Convective Updrafts</vt:lpstr>
      <vt:lpstr>Stratiform</vt:lpstr>
      <vt:lpstr>PowerPoint Presentation</vt:lpstr>
      <vt:lpstr>Hydrometeor Organization in Stratiform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Barnes</dc:creator>
  <cp:lastModifiedBy>Hannah Barnes</cp:lastModifiedBy>
  <cp:revision>349</cp:revision>
  <dcterms:created xsi:type="dcterms:W3CDTF">2013-02-21T22:07:44Z</dcterms:created>
  <dcterms:modified xsi:type="dcterms:W3CDTF">2014-08-15T11:32:54Z</dcterms:modified>
</cp:coreProperties>
</file>