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0" r:id="rId2"/>
    <p:sldId id="280" r:id="rId3"/>
    <p:sldId id="269" r:id="rId4"/>
    <p:sldId id="281" r:id="rId5"/>
    <p:sldId id="282" r:id="rId6"/>
    <p:sldId id="283" r:id="rId7"/>
    <p:sldId id="278" r:id="rId8"/>
    <p:sldId id="279" r:id="rId9"/>
    <p:sldId id="276" r:id="rId10"/>
    <p:sldId id="258" r:id="rId11"/>
    <p:sldId id="277" r:id="rId12"/>
    <p:sldId id="257" r:id="rId13"/>
    <p:sldId id="262" r:id="rId14"/>
    <p:sldId id="267" r:id="rId15"/>
    <p:sldId id="264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D00"/>
    <a:srgbClr val="58D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62" d="100"/>
          <a:sy n="162" d="100"/>
        </p:scale>
        <p:origin x="-96" y="-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A1FB9-DA91-9A4B-BE9E-BE9E768B3288}" type="datetimeFigureOut">
              <a:rPr lang="en-US" smtClean="0"/>
              <a:t>8/14/14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1E8D3-DCF5-654F-B30E-F05B07022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98DECC-8615-CE43-BB72-0FF7773AED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825AA-B5F3-DC44-B501-3D9BAC708AE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37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8B155B-903E-0A41-B4D4-DF438E486C8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Figure 19. A diagram of how convection influence the tilt of the TC vortex. Given a tilted vortex, (a) if the convection is closer to the surface center, the tilt will become smaller; (b) if the convection is far from the surface center, the tilt will become larger.  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7EC6BE-4DA9-F145-A7E6-9C7C6490AE5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</a:t>
            </a:r>
            <a:r>
              <a:rPr lang="en-US" baseline="0" dirty="0" smtClean="0"/>
              <a:t> evolution of m</a:t>
            </a:r>
            <a:r>
              <a:rPr lang="en-US" dirty="0" smtClean="0"/>
              <a:t>aximum</a:t>
            </a:r>
            <a:r>
              <a:rPr lang="en-US" baseline="0" dirty="0" smtClean="0"/>
              <a:t> 10-m wind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2B1B04-59F3-B542-BC60-ECC53434DF3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8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86742-1E37-1E45-A53B-608BEF674D1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23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We can see that the small initial moisture perturbation under the sheared environment actually alters the onset of tropical cyclone rapid intensification stage. 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B965D26-4C1D-CC41-A643-88680F5B9B71}" type="slidenum">
              <a:rPr lang="en-US" baseline="-25000">
                <a:latin typeface="Times New Roman MT Extra Bold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baseline="-25000">
              <a:latin typeface="Times New Roman MT Extra Bold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 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476CB54-537E-D04A-9416-58FA686C48C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825AA-B5F3-DC44-B501-3D9BAC708AE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37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825AA-B5F3-DC44-B501-3D9BAC708AE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3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B128-24B3-BB45-B805-FF077E72C2F0}" type="datetimeFigureOut">
              <a:rPr lang="en-US" smtClean="0"/>
              <a:t>8/14/14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EF59-D748-CC47-BE4B-41DB3DA6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2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B128-24B3-BB45-B805-FF077E72C2F0}" type="datetimeFigureOut">
              <a:rPr lang="en-US" smtClean="0"/>
              <a:t>8/14/14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EF59-D748-CC47-BE4B-41DB3DA6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97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B128-24B3-BB45-B805-FF077E72C2F0}" type="datetimeFigureOut">
              <a:rPr lang="en-US" smtClean="0"/>
              <a:t>8/14/14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EF59-D748-CC47-BE4B-41DB3DA6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63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B128-24B3-BB45-B805-FF077E72C2F0}" type="datetimeFigureOut">
              <a:rPr lang="en-US" smtClean="0"/>
              <a:t>8/14/14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EF59-D748-CC47-BE4B-41DB3DA6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7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B128-24B3-BB45-B805-FF077E72C2F0}" type="datetimeFigureOut">
              <a:rPr lang="en-US" smtClean="0"/>
              <a:t>8/14/14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EF59-D748-CC47-BE4B-41DB3DA6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8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B128-24B3-BB45-B805-FF077E72C2F0}" type="datetimeFigureOut">
              <a:rPr lang="en-US" smtClean="0"/>
              <a:t>8/14/14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EF59-D748-CC47-BE4B-41DB3DA6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874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B128-24B3-BB45-B805-FF077E72C2F0}" type="datetimeFigureOut">
              <a:rPr lang="en-US" smtClean="0"/>
              <a:t>8/14/14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EF59-D748-CC47-BE4B-41DB3DA6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42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B128-24B3-BB45-B805-FF077E72C2F0}" type="datetimeFigureOut">
              <a:rPr lang="en-US" smtClean="0"/>
              <a:t>8/14/14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EF59-D748-CC47-BE4B-41DB3DA6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2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B128-24B3-BB45-B805-FF077E72C2F0}" type="datetimeFigureOut">
              <a:rPr lang="en-US" smtClean="0"/>
              <a:t>8/14/14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EF59-D748-CC47-BE4B-41DB3DA6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B128-24B3-BB45-B805-FF077E72C2F0}" type="datetimeFigureOut">
              <a:rPr lang="en-US" smtClean="0"/>
              <a:t>8/14/14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EF59-D748-CC47-BE4B-41DB3DA6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2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EB128-24B3-BB45-B805-FF077E72C2F0}" type="datetimeFigureOut">
              <a:rPr lang="en-US" smtClean="0"/>
              <a:t>8/14/14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AEF59-D748-CC47-BE4B-41DB3DA6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20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EB128-24B3-BB45-B805-FF077E72C2F0}" type="datetimeFigureOut">
              <a:rPr lang="en-US" smtClean="0"/>
              <a:t>8/14/14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AEF59-D748-CC47-BE4B-41DB3DA66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40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7.png"/><Relationship Id="rId8" Type="http://schemas.openxmlformats.org/officeDocument/2006/relationships/image" Target="../media/image18.emf"/><Relationship Id="rId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Box 9"/>
          <p:cNvSpPr txBox="1">
            <a:spLocks noChangeArrowheads="1"/>
          </p:cNvSpPr>
          <p:nvPr/>
        </p:nvSpPr>
        <p:spPr bwMode="auto">
          <a:xfrm>
            <a:off x="2587836" y="4173538"/>
            <a:ext cx="39270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2000" b="1" dirty="0">
                <a:latin typeface="Arial" charset="0"/>
                <a:ea typeface="Arial" charset="0"/>
                <a:cs typeface="Arial" charset="0"/>
              </a:rPr>
              <a:t>Dandan Tao and </a:t>
            </a:r>
            <a:r>
              <a:rPr lang="en-US" altLang="zh-CN" sz="2000" b="1" dirty="0" err="1">
                <a:latin typeface="Arial" charset="0"/>
                <a:ea typeface="Arial" charset="0"/>
                <a:cs typeface="Arial" charset="0"/>
              </a:rPr>
              <a:t>Fuqing</a:t>
            </a:r>
            <a:r>
              <a:rPr lang="en-US" altLang="zh-CN" sz="2000" b="1" dirty="0">
                <a:latin typeface="Arial" charset="0"/>
                <a:ea typeface="Arial" charset="0"/>
                <a:cs typeface="Arial" charset="0"/>
              </a:rPr>
              <a:t> Zhang</a:t>
            </a:r>
          </a:p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Group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Meeting, Aug 14, 2014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50" name="Rectangle 8"/>
          <p:cNvSpPr>
            <a:spLocks noChangeArrowheads="1"/>
          </p:cNvSpPr>
          <p:nvPr/>
        </p:nvSpPr>
        <p:spPr bwMode="auto">
          <a:xfrm>
            <a:off x="610352" y="1595187"/>
            <a:ext cx="7793037" cy="175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Arial" charset="0"/>
                <a:cs typeface="Arial" charset="0"/>
              </a:rPr>
              <a:t>Predictability and dynamics of tropical </a:t>
            </a:r>
            <a:r>
              <a:rPr lang="en-US" sz="3600" dirty="0" smtClean="0">
                <a:latin typeface="Arial" charset="0"/>
                <a:cs typeface="Arial" charset="0"/>
              </a:rPr>
              <a:t>cyclones </a:t>
            </a:r>
          </a:p>
          <a:p>
            <a:pPr algn="ctr"/>
            <a:r>
              <a:rPr lang="en-US" sz="3600" dirty="0" smtClean="0">
                <a:latin typeface="Arial" charset="0"/>
                <a:cs typeface="Arial" charset="0"/>
              </a:rPr>
              <a:t>under vertical wind shear</a:t>
            </a:r>
            <a:endParaRPr lang="en-US" sz="3600" b="1" i="1" dirty="0">
              <a:latin typeface="Arial" charset="0"/>
              <a:cs typeface="Arial" charset="0"/>
            </a:endParaRPr>
          </a:p>
        </p:txBody>
      </p:sp>
      <p:grpSp>
        <p:nvGrpSpPr>
          <p:cNvPr id="2051" name="Group 7"/>
          <p:cNvGrpSpPr>
            <a:grpSpLocks/>
          </p:cNvGrpSpPr>
          <p:nvPr/>
        </p:nvGrpSpPr>
        <p:grpSpPr bwMode="auto">
          <a:xfrm>
            <a:off x="268288" y="0"/>
            <a:ext cx="8890000" cy="1314450"/>
            <a:chOff x="1" y="1"/>
            <a:chExt cx="8890184" cy="1314786"/>
          </a:xfrm>
        </p:grpSpPr>
        <p:pic>
          <p:nvPicPr>
            <p:cNvPr id="2052" name="Picture 4" descr="penn-state-shield-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922"/>
            <a:stretch>
              <a:fillRect/>
            </a:stretch>
          </p:blipFill>
          <p:spPr bwMode="auto">
            <a:xfrm>
              <a:off x="1" y="1"/>
              <a:ext cx="2403164" cy="1314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6" descr="penn-state-shield-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39" t="21086" b="53120"/>
            <a:stretch>
              <a:fillRect/>
            </a:stretch>
          </p:blipFill>
          <p:spPr bwMode="auto">
            <a:xfrm>
              <a:off x="2357535" y="342234"/>
              <a:ext cx="6532650" cy="418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574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brielle_APSU090800_tra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0022" y="-2964474"/>
            <a:ext cx="10104120" cy="13075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789" y="69032"/>
            <a:ext cx="8853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Best Track, </a:t>
            </a:r>
            <a:r>
              <a:rPr lang="en-US" altLang="zh-CN" sz="2000" b="1" dirty="0" err="1" smtClean="0"/>
              <a:t>EnKF</a:t>
            </a:r>
            <a:r>
              <a:rPr lang="en-US" altLang="zh-CN" sz="2000" b="1" dirty="0" smtClean="0"/>
              <a:t> Analysis 950hPa center track, APSU forecast 950hPa center track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09978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9" descr="Gabrielle_combine_intens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3" b="24524"/>
          <a:stretch>
            <a:fillRect/>
          </a:stretch>
        </p:blipFill>
        <p:spPr bwMode="auto">
          <a:xfrm>
            <a:off x="225425" y="817563"/>
            <a:ext cx="8586788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TextBox 8"/>
          <p:cNvSpPr txBox="1">
            <a:spLocks noChangeArrowheads="1"/>
          </p:cNvSpPr>
          <p:nvPr/>
        </p:nvSpPr>
        <p:spPr bwMode="auto">
          <a:xfrm>
            <a:off x="1439863" y="250825"/>
            <a:ext cx="6532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zh-CN" sz="2400" b="1">
                <a:cs typeface="宋体" charset="0"/>
              </a:rPr>
              <a:t>Best Track, EnKF Analysis, APSU forecast intensity</a:t>
            </a:r>
            <a:endParaRPr lang="en-US" sz="2400" b="1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4741863" y="2047875"/>
            <a:ext cx="1793875" cy="3175"/>
          </a:xfrm>
          <a:prstGeom prst="line">
            <a:avLst/>
          </a:prstGeom>
          <a:ln w="1905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707063" y="3884613"/>
            <a:ext cx="0" cy="1533525"/>
          </a:xfrm>
          <a:prstGeom prst="line">
            <a:avLst/>
          </a:prstGeom>
          <a:ln w="1905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937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3460" y="579945"/>
            <a:ext cx="3359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Tilt and Shear between 950hPa and 500hPa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70569" y="4650032"/>
            <a:ext cx="3636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Column Mean RH between 950hPa and 500hPa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39579" y="2624145"/>
            <a:ext cx="3085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Relative vorticity of 950hPa and 500hPa </a:t>
            </a:r>
            <a:endParaRPr lang="en-US" sz="1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-235702" y="787482"/>
            <a:ext cx="4663440" cy="1886710"/>
            <a:chOff x="-235702" y="787482"/>
            <a:chExt cx="4663440" cy="1886710"/>
          </a:xfrm>
        </p:grpSpPr>
        <p:pic>
          <p:nvPicPr>
            <p:cNvPr id="3" name="Picture 2" descr="Gabrielle_combine_tiltshear.pdf"/>
            <p:cNvPicPr>
              <a:picLocks noChangeAspect="1"/>
            </p:cNvPicPr>
            <p:nvPr/>
          </p:nvPicPr>
          <p:blipFill rotWithShape="1">
            <a:blip r:embed="rId3"/>
            <a:srcRect t="25255" b="43483"/>
            <a:stretch/>
          </p:blipFill>
          <p:spPr>
            <a:xfrm>
              <a:off x="-235702" y="787482"/>
              <a:ext cx="4663440" cy="1886710"/>
            </a:xfrm>
            <a:prstGeom prst="rect">
              <a:avLst/>
            </a:prstGeom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2777686" y="887722"/>
              <a:ext cx="0" cy="1533301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-235702" y="2823317"/>
            <a:ext cx="4663440" cy="1908041"/>
            <a:chOff x="-235702" y="2823317"/>
            <a:chExt cx="4663440" cy="1908041"/>
          </a:xfrm>
        </p:grpSpPr>
        <p:pic>
          <p:nvPicPr>
            <p:cNvPr id="4" name="Picture 3" descr="Gabrielle_combine_vor_950mb_500mb.pdf"/>
            <p:cNvPicPr>
              <a:picLocks noChangeAspect="1"/>
            </p:cNvPicPr>
            <p:nvPr/>
          </p:nvPicPr>
          <p:blipFill rotWithShape="1">
            <a:blip r:embed="rId4"/>
            <a:srcRect t="25111" b="43273"/>
            <a:stretch/>
          </p:blipFill>
          <p:spPr>
            <a:xfrm>
              <a:off x="-235702" y="2823317"/>
              <a:ext cx="4663440" cy="1908041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2752662" y="2931922"/>
              <a:ext cx="0" cy="1533301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-235702" y="4889662"/>
            <a:ext cx="4663440" cy="1851738"/>
            <a:chOff x="-235702" y="4889662"/>
            <a:chExt cx="4663440" cy="1851738"/>
          </a:xfrm>
        </p:grpSpPr>
        <p:pic>
          <p:nvPicPr>
            <p:cNvPr id="5" name="Picture 4" descr="Gabrielle_combine_columnrh.pdf"/>
            <p:cNvPicPr>
              <a:picLocks noChangeAspect="1"/>
            </p:cNvPicPr>
            <p:nvPr/>
          </p:nvPicPr>
          <p:blipFill rotWithShape="1">
            <a:blip r:embed="rId5"/>
            <a:srcRect t="25708" b="43609"/>
            <a:stretch/>
          </p:blipFill>
          <p:spPr>
            <a:xfrm>
              <a:off x="-235702" y="4889662"/>
              <a:ext cx="4663440" cy="1851738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2752662" y="4957809"/>
              <a:ext cx="0" cy="1533301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931403" y="0"/>
            <a:ext cx="6992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Time Evolution of Tilt, Shear, Vorticity and RH </a:t>
            </a:r>
            <a:endParaRPr lang="en-US" sz="28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3844636" y="2749262"/>
            <a:ext cx="5299364" cy="1982096"/>
            <a:chOff x="3842973" y="2624146"/>
            <a:chExt cx="5299364" cy="1982096"/>
          </a:xfrm>
        </p:grpSpPr>
        <p:pic>
          <p:nvPicPr>
            <p:cNvPr id="13" name="Picture 12" descr="Gabrielle_d02_vert_vor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3" b="45085"/>
            <a:stretch/>
          </p:blipFill>
          <p:spPr>
            <a:xfrm>
              <a:off x="3842973" y="2624146"/>
              <a:ext cx="5299364" cy="1982096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6858885" y="2702160"/>
              <a:ext cx="0" cy="1737663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Screen Shot 2014-05-07 at 8.41.14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550" y="2680542"/>
              <a:ext cx="1196314" cy="31409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3842973" y="4792133"/>
            <a:ext cx="5299364" cy="1981200"/>
            <a:chOff x="3842973" y="4792133"/>
            <a:chExt cx="5299364" cy="1981200"/>
          </a:xfrm>
        </p:grpSpPr>
        <p:pic>
          <p:nvPicPr>
            <p:cNvPr id="14" name="Picture 13" descr="Gabrielle_d02_vert_rh.pdf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17" b="45094"/>
            <a:stretch/>
          </p:blipFill>
          <p:spPr>
            <a:xfrm>
              <a:off x="3842973" y="4792133"/>
              <a:ext cx="5299364" cy="1981200"/>
            </a:xfrm>
            <a:prstGeom prst="rect">
              <a:avLst/>
            </a:prstGeom>
          </p:spPr>
        </p:pic>
        <p:cxnSp>
          <p:nvCxnSpPr>
            <p:cNvPr id="26" name="Straight Connector 25"/>
            <p:cNvCxnSpPr/>
            <p:nvPr/>
          </p:nvCxnSpPr>
          <p:spPr>
            <a:xfrm>
              <a:off x="6858885" y="4857713"/>
              <a:ext cx="0" cy="1737663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Screen Shot 2014-05-07 at 8.44.38 P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4550" y="4857713"/>
              <a:ext cx="558800" cy="253023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4326138" y="891116"/>
            <a:ext cx="48910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dirty="0" smtClean="0"/>
              <a:t>Clear decrease of tilt from </a:t>
            </a:r>
            <a:r>
              <a:rPr lang="en-US" altLang="zh-CN" dirty="0" smtClean="0"/>
              <a:t>00UTC </a:t>
            </a:r>
            <a:r>
              <a:rPr lang="en-US" dirty="0" smtClean="0"/>
              <a:t>8 Sept.</a:t>
            </a: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dirty="0" smtClean="0"/>
              <a:t>Low level vortex develops ahead of midlevel.</a:t>
            </a:r>
          </a:p>
          <a:p>
            <a:pPr marL="285750" indent="-285750">
              <a:spcAft>
                <a:spcPts val="1800"/>
              </a:spcAft>
              <a:buFont typeface="Arial"/>
              <a:buChar char="•"/>
            </a:pPr>
            <a:r>
              <a:rPr lang="en-US" dirty="0" smtClean="0"/>
              <a:t>RH change is consistent with the other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85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brielle_500geopt500rh_d01_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789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0368" y="5399993"/>
            <a:ext cx="6029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-950hPa center        -700hPa center         -500hPa center</a:t>
            </a:r>
            <a:endParaRPr lang="en-US" dirty="0"/>
          </a:p>
        </p:txBody>
      </p:sp>
      <p:sp>
        <p:nvSpPr>
          <p:cNvPr id="7" name="5-Point Star 6"/>
          <p:cNvSpPr/>
          <p:nvPr/>
        </p:nvSpPr>
        <p:spPr>
          <a:xfrm>
            <a:off x="1249948" y="5497764"/>
            <a:ext cx="187157" cy="19384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3080086" y="5497764"/>
            <a:ext cx="187157" cy="193842"/>
          </a:xfrm>
          <a:prstGeom prst="star5">
            <a:avLst/>
          </a:prstGeom>
          <a:solidFill>
            <a:srgbClr val="58DE2E"/>
          </a:solidFill>
          <a:ln>
            <a:solidFill>
              <a:srgbClr val="58DE2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4970378" y="5497764"/>
            <a:ext cx="187157" cy="193842"/>
          </a:xfrm>
          <a:prstGeom prst="star5">
            <a:avLst/>
          </a:prstGeom>
          <a:solidFill>
            <a:srgbClr val="EDED00"/>
          </a:solidFill>
          <a:ln>
            <a:solidFill>
              <a:srgbClr val="EDED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196474" y="5953931"/>
            <a:ext cx="2736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Dry air on its left side.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Alignment of the vortex.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0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brielle_vert_rhW_d02_6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5"/>
          <a:stretch/>
        </p:blipFill>
        <p:spPr>
          <a:xfrm>
            <a:off x="0" y="846044"/>
            <a:ext cx="4023360" cy="2845974"/>
          </a:xfrm>
          <a:prstGeom prst="rect">
            <a:avLst/>
          </a:prstGeom>
        </p:spPr>
      </p:pic>
      <p:pic>
        <p:nvPicPr>
          <p:cNvPr id="12" name="Picture 11" descr="Gabrielle_vert_rhW_d02_6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4"/>
          <a:stretch/>
        </p:blipFill>
        <p:spPr>
          <a:xfrm>
            <a:off x="0" y="2821458"/>
            <a:ext cx="4023360" cy="2826390"/>
          </a:xfrm>
          <a:prstGeom prst="rect">
            <a:avLst/>
          </a:prstGeom>
        </p:spPr>
      </p:pic>
      <p:pic>
        <p:nvPicPr>
          <p:cNvPr id="14" name="Picture 13" descr="Gabrielle_vert_rhW_d02_77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4"/>
          <a:stretch/>
        </p:blipFill>
        <p:spPr>
          <a:xfrm>
            <a:off x="0" y="4752469"/>
            <a:ext cx="4023360" cy="28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2531" y="747720"/>
            <a:ext cx="150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00UTC 8 Sept.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39215" y="2685825"/>
            <a:ext cx="1501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00UTC 9 Sept.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15537" y="4645524"/>
            <a:ext cx="161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00UTC 10 Sept.</a:t>
            </a:r>
            <a:endParaRPr lang="en-US" dirty="0"/>
          </a:p>
        </p:txBody>
      </p:sp>
      <p:pic>
        <p:nvPicPr>
          <p:cNvPr id="19" name="Picture 18" descr="Gabrielle_vert_dbzeth_d02_6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1"/>
          <a:stretch/>
        </p:blipFill>
        <p:spPr>
          <a:xfrm>
            <a:off x="5217047" y="846044"/>
            <a:ext cx="4023360" cy="2837046"/>
          </a:xfrm>
          <a:prstGeom prst="rect">
            <a:avLst/>
          </a:prstGeom>
        </p:spPr>
      </p:pic>
      <p:pic>
        <p:nvPicPr>
          <p:cNvPr id="20" name="Picture 19" descr="Gabrielle_vert_dbzeth_d02_69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2"/>
          <a:stretch/>
        </p:blipFill>
        <p:spPr>
          <a:xfrm>
            <a:off x="5217047" y="2778078"/>
            <a:ext cx="4023360" cy="2828260"/>
          </a:xfrm>
          <a:prstGeom prst="rect">
            <a:avLst/>
          </a:prstGeom>
        </p:spPr>
      </p:pic>
      <p:pic>
        <p:nvPicPr>
          <p:cNvPr id="21" name="Picture 20" descr="Gabrielle_vert_dbzeth_d02_77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"/>
          <a:stretch/>
        </p:blipFill>
        <p:spPr>
          <a:xfrm>
            <a:off x="5217047" y="4697058"/>
            <a:ext cx="4023360" cy="282245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00791" y="-4529"/>
            <a:ext cx="84612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West-East cross section across the 950hPa storm center </a:t>
            </a:r>
          </a:p>
        </p:txBody>
      </p:sp>
      <p:sp>
        <p:nvSpPr>
          <p:cNvPr id="6" name="Rectangle 5"/>
          <p:cNvSpPr/>
          <p:nvPr/>
        </p:nvSpPr>
        <p:spPr>
          <a:xfrm>
            <a:off x="725860" y="463344"/>
            <a:ext cx="2424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RH </a:t>
            </a:r>
            <a:r>
              <a:rPr lang="en-US" altLang="zh-CN" b="1" dirty="0" smtClean="0"/>
              <a:t>and </a:t>
            </a:r>
            <a:r>
              <a:rPr lang="en-US" b="1" dirty="0" smtClean="0"/>
              <a:t>Vertical Motion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494107" y="465836"/>
            <a:ext cx="1262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/>
              <a:t>Θe</a:t>
            </a:r>
            <a:r>
              <a:rPr lang="en-US" b="1" dirty="0" smtClean="0"/>
              <a:t> and </a:t>
            </a:r>
            <a:r>
              <a:rPr lang="en-US" b="1" dirty="0" err="1" smtClean="0"/>
              <a:t>dbz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07107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brielle_shear_d01_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633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9895" y="5654843"/>
            <a:ext cx="6006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The TC moves into the area with smaller shear magnitudes.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8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/>
          <p:cNvSpPr txBox="1">
            <a:spLocks noChangeArrowheads="1"/>
          </p:cNvSpPr>
          <p:nvPr/>
        </p:nvSpPr>
        <p:spPr bwMode="auto">
          <a:xfrm>
            <a:off x="450849" y="206375"/>
            <a:ext cx="420136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 dirty="0" smtClean="0"/>
              <a:t>Concluding Remarks:</a:t>
            </a:r>
            <a:endParaRPr lang="en-US" sz="3200" dirty="0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517691" y="1004378"/>
            <a:ext cx="7747000" cy="2046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n-US" sz="2800" dirty="0" smtClean="0"/>
              <a:t>Gabrielle is embedded in an area with dry surroundings.</a:t>
            </a: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n-US" sz="2800" dirty="0" smtClean="0"/>
              <a:t>The change of intensity is closely related to the change in dry air and environmental shear.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41685" y="3729789"/>
            <a:ext cx="7245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Future Work:</a:t>
            </a:r>
          </a:p>
          <a:p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Rerun the ensemble simulations and study the predictability of Gabrielle. 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389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7094" y="197483"/>
            <a:ext cx="8614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/>
                <a:cs typeface="Arial"/>
              </a:rPr>
              <a:t>xperimental</a:t>
            </a:r>
            <a:r>
              <a:rPr lang="en-US" altLang="zh-CN" sz="2800" b="1" dirty="0" smtClean="0">
                <a:solidFill>
                  <a:srgbClr val="000000"/>
                </a:solidFill>
              </a:rPr>
              <a:t> Design </a:t>
            </a:r>
            <a:r>
              <a:rPr lang="en-US" altLang="zh-CN" sz="2400" b="1" dirty="0" smtClean="0">
                <a:solidFill>
                  <a:srgbClr val="000000"/>
                </a:solidFill>
              </a:rPr>
              <a:t>(follow-up of Zhang and Tao (2013)) 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513" y="5341462"/>
            <a:ext cx="9071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NEW: 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1. Predictability under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larger-amplitude shear (6, 7.5, 10 and 12.5 </a:t>
            </a:r>
            <a:r>
              <a:rPr lang="en-US" sz="2000" b="1" dirty="0" err="1" smtClean="0">
                <a:solidFill>
                  <a:srgbClr val="0000FF"/>
                </a:solidFill>
                <a:latin typeface="Arial"/>
                <a:cs typeface="Arial"/>
              </a:rPr>
              <a:t>m/s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</a:p>
          <a:p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         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2. Predictability under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warmer sea-surface temperature (SST=29°C)</a:t>
            </a:r>
          </a:p>
          <a:p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          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3. Predictability under </a:t>
            </a:r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drier environment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7" name="Picture 6" descr="Screen Shot 2014-03-30 at 7.42.2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998" y="700330"/>
            <a:ext cx="5093901" cy="4178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095" y="751130"/>
            <a:ext cx="6912706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altLang="zh-CN" sz="2000" b="1" dirty="0" smtClean="0">
                <a:solidFill>
                  <a:srgbClr val="005100"/>
                </a:solidFill>
              </a:rPr>
              <a:t>  WRF version 3.1</a:t>
            </a:r>
          </a:p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altLang="zh-CN" sz="2000" b="1" dirty="0" smtClean="0">
                <a:solidFill>
                  <a:srgbClr val="005100"/>
                </a:solidFill>
              </a:rPr>
              <a:t>  18km, 6km, 2km</a:t>
            </a:r>
          </a:p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altLang="zh-CN" sz="2000" b="1" dirty="0" smtClean="0">
                <a:solidFill>
                  <a:srgbClr val="005100"/>
                </a:solidFill>
              </a:rPr>
              <a:t>  240*240, 240*240, 360*360</a:t>
            </a:r>
          </a:p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altLang="zh-CN" sz="2000" b="1" dirty="0" smtClean="0">
                <a:solidFill>
                  <a:srgbClr val="005100"/>
                </a:solidFill>
              </a:rPr>
              <a:t>  41 vertical levels</a:t>
            </a:r>
          </a:p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altLang="zh-CN" sz="2000" b="1" dirty="0" smtClean="0">
                <a:solidFill>
                  <a:srgbClr val="005100"/>
                </a:solidFill>
              </a:rPr>
              <a:t>  Physics: YSU, WSM6</a:t>
            </a:r>
          </a:p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altLang="zh-CN" sz="2000" b="1" dirty="0" smtClean="0">
                <a:solidFill>
                  <a:srgbClr val="005100"/>
                </a:solidFill>
              </a:rPr>
              <a:t>  No radiation scheme</a:t>
            </a:r>
            <a:endParaRPr lang="en-US" altLang="zh-CN" sz="2000" b="1" dirty="0" smtClean="0">
              <a:solidFill>
                <a:srgbClr val="800000"/>
              </a:solidFill>
            </a:endParaRPr>
          </a:p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altLang="zh-CN" sz="2000" b="1" dirty="0" smtClean="0">
                <a:solidFill>
                  <a:srgbClr val="800000"/>
                </a:solidFill>
              </a:rPr>
              <a:t>  </a:t>
            </a:r>
            <a:r>
              <a:rPr lang="en-US" altLang="zh-CN" sz="2000" b="1" dirty="0" err="1" smtClean="0">
                <a:solidFill>
                  <a:srgbClr val="800000"/>
                </a:solidFill>
              </a:rPr>
              <a:t>Rankine</a:t>
            </a:r>
            <a:r>
              <a:rPr lang="en-US" altLang="zh-CN" sz="2000" b="1" dirty="0" smtClean="0">
                <a:solidFill>
                  <a:srgbClr val="800000"/>
                </a:solidFill>
              </a:rPr>
              <a:t> Vortex</a:t>
            </a:r>
          </a:p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altLang="zh-CN" sz="2000" b="1" dirty="0">
                <a:solidFill>
                  <a:srgbClr val="8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8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800000"/>
                </a:solidFill>
              </a:rPr>
              <a:t>V</a:t>
            </a:r>
            <a:r>
              <a:rPr lang="en-US" altLang="zh-CN" sz="1600" b="1" dirty="0" err="1" smtClean="0">
                <a:solidFill>
                  <a:srgbClr val="800000"/>
                </a:solidFill>
              </a:rPr>
              <a:t>max</a:t>
            </a:r>
            <a:r>
              <a:rPr lang="en-US" altLang="zh-CN" sz="2000" b="1" dirty="0" smtClean="0">
                <a:solidFill>
                  <a:srgbClr val="800000"/>
                </a:solidFill>
              </a:rPr>
              <a:t> = 15 m/s</a:t>
            </a:r>
          </a:p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altLang="zh-CN" sz="2000" b="1" dirty="0" smtClean="0">
                <a:solidFill>
                  <a:srgbClr val="800000"/>
                </a:solidFill>
              </a:rPr>
              <a:t>  </a:t>
            </a:r>
            <a:r>
              <a:rPr lang="en-US" altLang="zh-CN" sz="2000" b="1" dirty="0" err="1" smtClean="0">
                <a:solidFill>
                  <a:srgbClr val="800000"/>
                </a:solidFill>
              </a:rPr>
              <a:t>R</a:t>
            </a:r>
            <a:r>
              <a:rPr lang="en-US" altLang="zh-CN" sz="1600" b="1" dirty="0" err="1" smtClean="0">
                <a:solidFill>
                  <a:srgbClr val="800000"/>
                </a:solidFill>
              </a:rPr>
              <a:t>max</a:t>
            </a:r>
            <a:r>
              <a:rPr lang="en-US" altLang="zh-CN" sz="2000" b="1" dirty="0" smtClean="0">
                <a:solidFill>
                  <a:srgbClr val="800000"/>
                </a:solidFill>
              </a:rPr>
              <a:t> = 135 km</a:t>
            </a:r>
          </a:p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</a:rPr>
              <a:t>  20 </a:t>
            </a:r>
            <a:r>
              <a:rPr lang="en-US" sz="2000" b="1" dirty="0">
                <a:solidFill>
                  <a:srgbClr val="800000"/>
                </a:solidFill>
              </a:rPr>
              <a:t>members in each set    </a:t>
            </a:r>
            <a:endParaRPr lang="en-US" altLang="zh-CN" sz="2000" b="1" dirty="0" smtClean="0">
              <a:solidFill>
                <a:srgbClr val="800000"/>
              </a:solidFill>
            </a:endParaRPr>
          </a:p>
          <a:p>
            <a:pPr>
              <a:lnSpc>
                <a:spcPct val="130000"/>
              </a:lnSpc>
              <a:buFont typeface="Arial"/>
              <a:buChar char="•"/>
            </a:pPr>
            <a:r>
              <a:rPr lang="en-US" altLang="zh-CN" sz="2000" b="1" dirty="0">
                <a:solidFill>
                  <a:srgbClr val="8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800000"/>
                </a:solidFill>
              </a:rPr>
              <a:t> Random moisture perturbation:  ± </a:t>
            </a:r>
            <a:r>
              <a:rPr lang="en-US" altLang="zh-CN" sz="2000" b="1" dirty="0">
                <a:solidFill>
                  <a:srgbClr val="800000"/>
                </a:solidFill>
              </a:rPr>
              <a:t>0.5 g/kg under </a:t>
            </a:r>
            <a:r>
              <a:rPr lang="en-US" altLang="zh-CN" sz="2000" b="1" dirty="0" smtClean="0">
                <a:solidFill>
                  <a:srgbClr val="800000"/>
                </a:solidFill>
              </a:rPr>
              <a:t>950hPa</a:t>
            </a:r>
          </a:p>
        </p:txBody>
      </p:sp>
    </p:spTree>
    <p:extLst>
      <p:ext uri="{BB962C8B-B14F-4D97-AF65-F5344CB8AC3E}">
        <p14:creationId xmlns:p14="http://schemas.microsoft.com/office/powerpoint/2010/main" val="532468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/>
          <p:cNvCxnSpPr/>
          <p:nvPr/>
        </p:nvCxnSpPr>
        <p:spPr>
          <a:xfrm flipV="1">
            <a:off x="2738438" y="3906838"/>
            <a:ext cx="0" cy="714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Oval 73"/>
          <p:cNvSpPr/>
          <p:nvPr/>
        </p:nvSpPr>
        <p:spPr>
          <a:xfrm rot="21412997">
            <a:off x="2505655" y="4520969"/>
            <a:ext cx="517733" cy="318282"/>
          </a:xfrm>
          <a:prstGeom prst="ellipse">
            <a:avLst/>
          </a:prstGeom>
          <a:solidFill>
            <a:srgbClr val="008000"/>
          </a:solidFill>
          <a:ln w="12700" cmpd="sng">
            <a:solidFill>
              <a:srgbClr val="008000"/>
            </a:solidFill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1497013" y="4559300"/>
            <a:ext cx="989012" cy="427038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0" name="Straight Connector 79"/>
          <p:cNvCxnSpPr/>
          <p:nvPr/>
        </p:nvCxnSpPr>
        <p:spPr>
          <a:xfrm flipH="1">
            <a:off x="2457450" y="3354388"/>
            <a:ext cx="990600" cy="149225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2476500" y="3076575"/>
            <a:ext cx="989013" cy="427038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2" name="Straight Connector 81"/>
          <p:cNvCxnSpPr/>
          <p:nvPr/>
        </p:nvCxnSpPr>
        <p:spPr>
          <a:xfrm flipH="1">
            <a:off x="1506538" y="3228975"/>
            <a:ext cx="990600" cy="149225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2484438" y="4470400"/>
            <a:ext cx="990600" cy="427038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6" name="Freeform 95"/>
          <p:cNvSpPr/>
          <p:nvPr/>
        </p:nvSpPr>
        <p:spPr>
          <a:xfrm>
            <a:off x="2740025" y="3189288"/>
            <a:ext cx="571500" cy="1792287"/>
          </a:xfrm>
          <a:custGeom>
            <a:avLst/>
            <a:gdLst>
              <a:gd name="connsiteX0" fmla="*/ 300816 w 300816"/>
              <a:gd name="connsiteY0" fmla="*/ 1098550 h 1098550"/>
              <a:gd name="connsiteX1" fmla="*/ 192866 w 300816"/>
              <a:gd name="connsiteY1" fmla="*/ 1003300 h 1098550"/>
              <a:gd name="connsiteX2" fmla="*/ 59516 w 300816"/>
              <a:gd name="connsiteY2" fmla="*/ 793750 h 1098550"/>
              <a:gd name="connsiteX3" fmla="*/ 8716 w 300816"/>
              <a:gd name="connsiteY3" fmla="*/ 635000 h 1098550"/>
              <a:gd name="connsiteX4" fmla="*/ 2366 w 300816"/>
              <a:gd name="connsiteY4" fmla="*/ 400050 h 1098550"/>
              <a:gd name="connsiteX5" fmla="*/ 34116 w 300816"/>
              <a:gd name="connsiteY5" fmla="*/ 177800 h 1098550"/>
              <a:gd name="connsiteX6" fmla="*/ 53166 w 300816"/>
              <a:gd name="connsiteY6" fmla="*/ 101600 h 1098550"/>
              <a:gd name="connsiteX7" fmla="*/ 78566 w 300816"/>
              <a:gd name="connsiteY7" fmla="*/ 0 h 109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816" h="1098550">
                <a:moveTo>
                  <a:pt x="300816" y="1098550"/>
                </a:moveTo>
                <a:cubicBezTo>
                  <a:pt x="266949" y="1076325"/>
                  <a:pt x="233083" y="1054100"/>
                  <a:pt x="192866" y="1003300"/>
                </a:cubicBezTo>
                <a:cubicBezTo>
                  <a:pt x="152649" y="952500"/>
                  <a:pt x="90208" y="855133"/>
                  <a:pt x="59516" y="793750"/>
                </a:cubicBezTo>
                <a:cubicBezTo>
                  <a:pt x="28824" y="732367"/>
                  <a:pt x="18241" y="700617"/>
                  <a:pt x="8716" y="635000"/>
                </a:cubicBezTo>
                <a:cubicBezTo>
                  <a:pt x="-809" y="569383"/>
                  <a:pt x="-1867" y="476250"/>
                  <a:pt x="2366" y="400050"/>
                </a:cubicBezTo>
                <a:cubicBezTo>
                  <a:pt x="6599" y="323850"/>
                  <a:pt x="25649" y="227542"/>
                  <a:pt x="34116" y="177800"/>
                </a:cubicBezTo>
                <a:cubicBezTo>
                  <a:pt x="42583" y="128058"/>
                  <a:pt x="53166" y="101600"/>
                  <a:pt x="53166" y="101600"/>
                </a:cubicBezTo>
                <a:lnTo>
                  <a:pt x="78566" y="0"/>
                </a:ln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7" name="Straight Connector 146"/>
          <p:cNvCxnSpPr/>
          <p:nvPr/>
        </p:nvCxnSpPr>
        <p:spPr>
          <a:xfrm flipH="1">
            <a:off x="1992313" y="2689225"/>
            <a:ext cx="1389062" cy="2073275"/>
          </a:xfrm>
          <a:prstGeom prst="line">
            <a:avLst/>
          </a:prstGeom>
          <a:ln w="12700" cmpd="sng">
            <a:solidFill>
              <a:schemeClr val="tx1">
                <a:lumMod val="95000"/>
                <a:lumOff val="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 flipV="1">
            <a:off x="1986419" y="4674538"/>
            <a:ext cx="834149" cy="87753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1960563" y="2536825"/>
            <a:ext cx="31750" cy="2225675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84" name="TextBox 203"/>
          <p:cNvSpPr txBox="1">
            <a:spLocks noChangeArrowheads="1"/>
          </p:cNvSpPr>
          <p:nvPr/>
        </p:nvSpPr>
        <p:spPr bwMode="auto">
          <a:xfrm>
            <a:off x="1138238" y="3222625"/>
            <a:ext cx="654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b="1"/>
              <a:t>shear</a:t>
            </a:r>
          </a:p>
        </p:txBody>
      </p:sp>
      <p:sp>
        <p:nvSpPr>
          <p:cNvPr id="58" name="Oval 57"/>
          <p:cNvSpPr/>
          <p:nvPr/>
        </p:nvSpPr>
        <p:spPr>
          <a:xfrm>
            <a:off x="1008063" y="5241925"/>
            <a:ext cx="165100" cy="176213"/>
          </a:xfrm>
          <a:prstGeom prst="ellipse">
            <a:avLst/>
          </a:prstGeom>
          <a:solidFill>
            <a:srgbClr val="008000"/>
          </a:solidFill>
          <a:ln w="127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86" name="TextBox 58"/>
          <p:cNvSpPr txBox="1">
            <a:spLocks noChangeArrowheads="1"/>
          </p:cNvSpPr>
          <p:nvPr/>
        </p:nvSpPr>
        <p:spPr bwMode="auto">
          <a:xfrm>
            <a:off x="1157288" y="5105400"/>
            <a:ext cx="7359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zh-CN">
                <a:cs typeface="宋体" charset="0"/>
              </a:rPr>
              <a:t>Projection of strong</a:t>
            </a:r>
            <a:r>
              <a:rPr lang="zh-CN" altLang="en-US">
                <a:cs typeface="宋体" charset="0"/>
              </a:rPr>
              <a:t> </a:t>
            </a:r>
            <a:r>
              <a:rPr lang="en-US" altLang="zh-CN">
                <a:cs typeface="宋体" charset="0"/>
              </a:rPr>
              <a:t>convection</a:t>
            </a:r>
            <a:r>
              <a:rPr lang="zh-CN" altLang="en-US">
                <a:cs typeface="宋体" charset="0"/>
              </a:rPr>
              <a:t> </a:t>
            </a:r>
            <a:r>
              <a:rPr lang="en-US" altLang="zh-CN">
                <a:cs typeface="宋体" charset="0"/>
              </a:rPr>
              <a:t>induced</a:t>
            </a:r>
            <a:r>
              <a:rPr lang="zh-CN" altLang="en-US">
                <a:cs typeface="宋体" charset="0"/>
              </a:rPr>
              <a:t> </a:t>
            </a:r>
            <a:r>
              <a:rPr lang="en-US" altLang="zh-CN">
                <a:cs typeface="宋体" charset="0"/>
              </a:rPr>
              <a:t>midlevel positive</a:t>
            </a:r>
            <a:r>
              <a:rPr lang="zh-CN" altLang="en-US">
                <a:cs typeface="宋体" charset="0"/>
              </a:rPr>
              <a:t> </a:t>
            </a:r>
            <a:r>
              <a:rPr lang="en-US" altLang="zh-CN">
                <a:cs typeface="宋体" charset="0"/>
              </a:rPr>
              <a:t>vorticity</a:t>
            </a:r>
            <a:r>
              <a:rPr lang="zh-CN" altLang="en-US">
                <a:cs typeface="宋体" charset="0"/>
              </a:rPr>
              <a:t> </a:t>
            </a:r>
            <a:r>
              <a:rPr lang="en-US" altLang="zh-CN">
                <a:cs typeface="宋体" charset="0"/>
              </a:rPr>
              <a:t>at surface</a:t>
            </a:r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998538" y="5491163"/>
            <a:ext cx="174625" cy="149225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88" name="TextBox 60"/>
          <p:cNvSpPr txBox="1">
            <a:spLocks noChangeArrowheads="1"/>
          </p:cNvSpPr>
          <p:nvPr/>
        </p:nvSpPr>
        <p:spPr bwMode="auto">
          <a:xfrm>
            <a:off x="1173163" y="5364163"/>
            <a:ext cx="6199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zh-CN">
                <a:cs typeface="宋体" charset="0"/>
              </a:rPr>
              <a:t>Projection of midlevel vortex related positive vorticity at surface</a:t>
            </a:r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897188" y="3076575"/>
            <a:ext cx="5873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3041650" y="3498850"/>
            <a:ext cx="15875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1863725" y="4565650"/>
            <a:ext cx="587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1990725" y="4981575"/>
            <a:ext cx="603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V="1">
            <a:off x="998011" y="5824760"/>
            <a:ext cx="196063" cy="1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94" name="TextBox 245"/>
          <p:cNvSpPr txBox="1">
            <a:spLocks noChangeArrowheads="1"/>
          </p:cNvSpPr>
          <p:nvPr/>
        </p:nvSpPr>
        <p:spPr bwMode="auto">
          <a:xfrm>
            <a:off x="1196975" y="5630863"/>
            <a:ext cx="1155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Tilt Vector</a:t>
            </a:r>
          </a:p>
        </p:txBody>
      </p:sp>
      <p:sp>
        <p:nvSpPr>
          <p:cNvPr id="3095" name="TextBox 71"/>
          <p:cNvSpPr txBox="1">
            <a:spLocks noChangeArrowheads="1"/>
          </p:cNvSpPr>
          <p:nvPr/>
        </p:nvSpPr>
        <p:spPr bwMode="auto">
          <a:xfrm rot="252979">
            <a:off x="2333625" y="2268538"/>
            <a:ext cx="8524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/>
              <a:t>Precession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184275" y="3219450"/>
            <a:ext cx="654050" cy="384175"/>
          </a:xfrm>
          <a:prstGeom prst="rightArrow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7" name="Freeform 76"/>
          <p:cNvSpPr/>
          <p:nvPr/>
        </p:nvSpPr>
        <p:spPr>
          <a:xfrm>
            <a:off x="2438400" y="2536825"/>
            <a:ext cx="722313" cy="1919288"/>
          </a:xfrm>
          <a:custGeom>
            <a:avLst/>
            <a:gdLst>
              <a:gd name="connsiteX0" fmla="*/ 165100 w 1196779"/>
              <a:gd name="connsiteY0" fmla="*/ 1390650 h 1422492"/>
              <a:gd name="connsiteX1" fmla="*/ 196850 w 1196779"/>
              <a:gd name="connsiteY1" fmla="*/ 1377950 h 1422492"/>
              <a:gd name="connsiteX2" fmla="*/ 254000 w 1196779"/>
              <a:gd name="connsiteY2" fmla="*/ 1365250 h 1422492"/>
              <a:gd name="connsiteX3" fmla="*/ 520700 w 1196779"/>
              <a:gd name="connsiteY3" fmla="*/ 1371600 h 1422492"/>
              <a:gd name="connsiteX4" fmla="*/ 539750 w 1196779"/>
              <a:gd name="connsiteY4" fmla="*/ 1377950 h 1422492"/>
              <a:gd name="connsiteX5" fmla="*/ 565150 w 1196779"/>
              <a:gd name="connsiteY5" fmla="*/ 1384300 h 1422492"/>
              <a:gd name="connsiteX6" fmla="*/ 711200 w 1196779"/>
              <a:gd name="connsiteY6" fmla="*/ 1397000 h 1422492"/>
              <a:gd name="connsiteX7" fmla="*/ 863600 w 1196779"/>
              <a:gd name="connsiteY7" fmla="*/ 1390650 h 1422492"/>
              <a:gd name="connsiteX8" fmla="*/ 984250 w 1196779"/>
              <a:gd name="connsiteY8" fmla="*/ 1377950 h 1422492"/>
              <a:gd name="connsiteX9" fmla="*/ 1047750 w 1196779"/>
              <a:gd name="connsiteY9" fmla="*/ 1371600 h 1422492"/>
              <a:gd name="connsiteX10" fmla="*/ 1104900 w 1196779"/>
              <a:gd name="connsiteY10" fmla="*/ 1352550 h 1422492"/>
              <a:gd name="connsiteX11" fmla="*/ 1162050 w 1196779"/>
              <a:gd name="connsiteY11" fmla="*/ 1320800 h 1422492"/>
              <a:gd name="connsiteX12" fmla="*/ 1181100 w 1196779"/>
              <a:gd name="connsiteY12" fmla="*/ 1295400 h 1422492"/>
              <a:gd name="connsiteX13" fmla="*/ 1187450 w 1196779"/>
              <a:gd name="connsiteY13" fmla="*/ 1276350 h 1422492"/>
              <a:gd name="connsiteX14" fmla="*/ 1187450 w 1196779"/>
              <a:gd name="connsiteY14" fmla="*/ 1123950 h 1422492"/>
              <a:gd name="connsiteX15" fmla="*/ 1155700 w 1196779"/>
              <a:gd name="connsiteY15" fmla="*/ 1060450 h 1422492"/>
              <a:gd name="connsiteX16" fmla="*/ 1136650 w 1196779"/>
              <a:gd name="connsiteY16" fmla="*/ 1047750 h 1422492"/>
              <a:gd name="connsiteX17" fmla="*/ 1117600 w 1196779"/>
              <a:gd name="connsiteY17" fmla="*/ 1009650 h 1422492"/>
              <a:gd name="connsiteX18" fmla="*/ 1111250 w 1196779"/>
              <a:gd name="connsiteY18" fmla="*/ 990600 h 1422492"/>
              <a:gd name="connsiteX19" fmla="*/ 1098550 w 1196779"/>
              <a:gd name="connsiteY19" fmla="*/ 971550 h 1422492"/>
              <a:gd name="connsiteX20" fmla="*/ 1085850 w 1196779"/>
              <a:gd name="connsiteY20" fmla="*/ 933450 h 1422492"/>
              <a:gd name="connsiteX21" fmla="*/ 1092200 w 1196779"/>
              <a:gd name="connsiteY21" fmla="*/ 863600 h 1422492"/>
              <a:gd name="connsiteX22" fmla="*/ 1104900 w 1196779"/>
              <a:gd name="connsiteY22" fmla="*/ 812800 h 1422492"/>
              <a:gd name="connsiteX23" fmla="*/ 1098550 w 1196779"/>
              <a:gd name="connsiteY23" fmla="*/ 704850 h 1422492"/>
              <a:gd name="connsiteX24" fmla="*/ 1085850 w 1196779"/>
              <a:gd name="connsiteY24" fmla="*/ 679450 h 1422492"/>
              <a:gd name="connsiteX25" fmla="*/ 1079500 w 1196779"/>
              <a:gd name="connsiteY25" fmla="*/ 660400 h 1422492"/>
              <a:gd name="connsiteX26" fmla="*/ 1066800 w 1196779"/>
              <a:gd name="connsiteY26" fmla="*/ 641350 h 1422492"/>
              <a:gd name="connsiteX27" fmla="*/ 1060450 w 1196779"/>
              <a:gd name="connsiteY27" fmla="*/ 622300 h 1422492"/>
              <a:gd name="connsiteX28" fmla="*/ 1041400 w 1196779"/>
              <a:gd name="connsiteY28" fmla="*/ 596900 h 1422492"/>
              <a:gd name="connsiteX29" fmla="*/ 1035050 w 1196779"/>
              <a:gd name="connsiteY29" fmla="*/ 577850 h 1422492"/>
              <a:gd name="connsiteX30" fmla="*/ 1016000 w 1196779"/>
              <a:gd name="connsiteY30" fmla="*/ 565150 h 1422492"/>
              <a:gd name="connsiteX31" fmla="*/ 971550 w 1196779"/>
              <a:gd name="connsiteY31" fmla="*/ 539750 h 1422492"/>
              <a:gd name="connsiteX32" fmla="*/ 958850 w 1196779"/>
              <a:gd name="connsiteY32" fmla="*/ 520700 h 1422492"/>
              <a:gd name="connsiteX33" fmla="*/ 939800 w 1196779"/>
              <a:gd name="connsiteY33" fmla="*/ 317500 h 1422492"/>
              <a:gd name="connsiteX34" fmla="*/ 914400 w 1196779"/>
              <a:gd name="connsiteY34" fmla="*/ 273050 h 1422492"/>
              <a:gd name="connsiteX35" fmla="*/ 857250 w 1196779"/>
              <a:gd name="connsiteY35" fmla="*/ 241300 h 1422492"/>
              <a:gd name="connsiteX36" fmla="*/ 806450 w 1196779"/>
              <a:gd name="connsiteY36" fmla="*/ 215900 h 1422492"/>
              <a:gd name="connsiteX37" fmla="*/ 768350 w 1196779"/>
              <a:gd name="connsiteY37" fmla="*/ 196850 h 1422492"/>
              <a:gd name="connsiteX38" fmla="*/ 742950 w 1196779"/>
              <a:gd name="connsiteY38" fmla="*/ 184150 h 1422492"/>
              <a:gd name="connsiteX39" fmla="*/ 717550 w 1196779"/>
              <a:gd name="connsiteY39" fmla="*/ 171450 h 1422492"/>
              <a:gd name="connsiteX40" fmla="*/ 679450 w 1196779"/>
              <a:gd name="connsiteY40" fmla="*/ 101600 h 1422492"/>
              <a:gd name="connsiteX41" fmla="*/ 622300 w 1196779"/>
              <a:gd name="connsiteY41" fmla="*/ 50800 h 1422492"/>
              <a:gd name="connsiteX42" fmla="*/ 558800 w 1196779"/>
              <a:gd name="connsiteY42" fmla="*/ 25400 h 1422492"/>
              <a:gd name="connsiteX43" fmla="*/ 533400 w 1196779"/>
              <a:gd name="connsiteY43" fmla="*/ 19050 h 1422492"/>
              <a:gd name="connsiteX44" fmla="*/ 514350 w 1196779"/>
              <a:gd name="connsiteY44" fmla="*/ 12700 h 1422492"/>
              <a:gd name="connsiteX45" fmla="*/ 469900 w 1196779"/>
              <a:gd name="connsiteY45" fmla="*/ 0 h 1422492"/>
              <a:gd name="connsiteX46" fmla="*/ 387350 w 1196779"/>
              <a:gd name="connsiteY46" fmla="*/ 6350 h 1422492"/>
              <a:gd name="connsiteX47" fmla="*/ 349250 w 1196779"/>
              <a:gd name="connsiteY47" fmla="*/ 44450 h 1422492"/>
              <a:gd name="connsiteX48" fmla="*/ 342900 w 1196779"/>
              <a:gd name="connsiteY48" fmla="*/ 63500 h 1422492"/>
              <a:gd name="connsiteX49" fmla="*/ 317500 w 1196779"/>
              <a:gd name="connsiteY49" fmla="*/ 120650 h 1422492"/>
              <a:gd name="connsiteX50" fmla="*/ 304800 w 1196779"/>
              <a:gd name="connsiteY50" fmla="*/ 177800 h 1422492"/>
              <a:gd name="connsiteX51" fmla="*/ 298450 w 1196779"/>
              <a:gd name="connsiteY51" fmla="*/ 247650 h 1422492"/>
              <a:gd name="connsiteX52" fmla="*/ 279400 w 1196779"/>
              <a:gd name="connsiteY52" fmla="*/ 254000 h 1422492"/>
              <a:gd name="connsiteX53" fmla="*/ 228600 w 1196779"/>
              <a:gd name="connsiteY53" fmla="*/ 279400 h 1422492"/>
              <a:gd name="connsiteX54" fmla="*/ 209550 w 1196779"/>
              <a:gd name="connsiteY54" fmla="*/ 285750 h 1422492"/>
              <a:gd name="connsiteX55" fmla="*/ 171450 w 1196779"/>
              <a:gd name="connsiteY55" fmla="*/ 311150 h 1422492"/>
              <a:gd name="connsiteX56" fmla="*/ 158750 w 1196779"/>
              <a:gd name="connsiteY56" fmla="*/ 330200 h 1422492"/>
              <a:gd name="connsiteX57" fmla="*/ 146050 w 1196779"/>
              <a:gd name="connsiteY57" fmla="*/ 368300 h 1422492"/>
              <a:gd name="connsiteX58" fmla="*/ 133350 w 1196779"/>
              <a:gd name="connsiteY58" fmla="*/ 412750 h 1422492"/>
              <a:gd name="connsiteX59" fmla="*/ 139700 w 1196779"/>
              <a:gd name="connsiteY59" fmla="*/ 501650 h 1422492"/>
              <a:gd name="connsiteX60" fmla="*/ 139700 w 1196779"/>
              <a:gd name="connsiteY60" fmla="*/ 546100 h 1422492"/>
              <a:gd name="connsiteX61" fmla="*/ 120650 w 1196779"/>
              <a:gd name="connsiteY61" fmla="*/ 558800 h 1422492"/>
              <a:gd name="connsiteX62" fmla="*/ 50800 w 1196779"/>
              <a:gd name="connsiteY62" fmla="*/ 596900 h 1422492"/>
              <a:gd name="connsiteX63" fmla="*/ 12700 w 1196779"/>
              <a:gd name="connsiteY63" fmla="*/ 660400 h 1422492"/>
              <a:gd name="connsiteX64" fmla="*/ 6350 w 1196779"/>
              <a:gd name="connsiteY64" fmla="*/ 692150 h 1422492"/>
              <a:gd name="connsiteX65" fmla="*/ 0 w 1196779"/>
              <a:gd name="connsiteY65" fmla="*/ 711200 h 1422492"/>
              <a:gd name="connsiteX66" fmla="*/ 6350 w 1196779"/>
              <a:gd name="connsiteY66" fmla="*/ 838200 h 1422492"/>
              <a:gd name="connsiteX67" fmla="*/ 12700 w 1196779"/>
              <a:gd name="connsiteY67" fmla="*/ 857250 h 1422492"/>
              <a:gd name="connsiteX68" fmla="*/ 31750 w 1196779"/>
              <a:gd name="connsiteY68" fmla="*/ 876300 h 1422492"/>
              <a:gd name="connsiteX69" fmla="*/ 44450 w 1196779"/>
              <a:gd name="connsiteY69" fmla="*/ 908050 h 1422492"/>
              <a:gd name="connsiteX70" fmla="*/ 76200 w 1196779"/>
              <a:gd name="connsiteY70" fmla="*/ 946150 h 1422492"/>
              <a:gd name="connsiteX71" fmla="*/ 82550 w 1196779"/>
              <a:gd name="connsiteY71" fmla="*/ 965200 h 1422492"/>
              <a:gd name="connsiteX72" fmla="*/ 69850 w 1196779"/>
              <a:gd name="connsiteY72" fmla="*/ 1022350 h 1422492"/>
              <a:gd name="connsiteX73" fmla="*/ 38100 w 1196779"/>
              <a:gd name="connsiteY73" fmla="*/ 1066800 h 1422492"/>
              <a:gd name="connsiteX74" fmla="*/ 25400 w 1196779"/>
              <a:gd name="connsiteY74" fmla="*/ 1111250 h 1422492"/>
              <a:gd name="connsiteX75" fmla="*/ 12700 w 1196779"/>
              <a:gd name="connsiteY75" fmla="*/ 1162050 h 1422492"/>
              <a:gd name="connsiteX76" fmla="*/ 19050 w 1196779"/>
              <a:gd name="connsiteY76" fmla="*/ 1314450 h 1422492"/>
              <a:gd name="connsiteX77" fmla="*/ 25400 w 1196779"/>
              <a:gd name="connsiteY77" fmla="*/ 1333500 h 1422492"/>
              <a:gd name="connsiteX78" fmla="*/ 38100 w 1196779"/>
              <a:gd name="connsiteY78" fmla="*/ 1352550 h 1422492"/>
              <a:gd name="connsiteX79" fmla="*/ 101600 w 1196779"/>
              <a:gd name="connsiteY79" fmla="*/ 1403350 h 1422492"/>
              <a:gd name="connsiteX80" fmla="*/ 120650 w 1196779"/>
              <a:gd name="connsiteY80" fmla="*/ 1416050 h 1422492"/>
              <a:gd name="connsiteX81" fmla="*/ 146050 w 1196779"/>
              <a:gd name="connsiteY81" fmla="*/ 1422400 h 1422492"/>
              <a:gd name="connsiteX82" fmla="*/ 165100 w 1196779"/>
              <a:gd name="connsiteY82" fmla="*/ 1390650 h 142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196779" h="1422492">
                <a:moveTo>
                  <a:pt x="165100" y="1390650"/>
                </a:moveTo>
                <a:cubicBezTo>
                  <a:pt x="173567" y="1383242"/>
                  <a:pt x="186036" y="1381555"/>
                  <a:pt x="196850" y="1377950"/>
                </a:cubicBezTo>
                <a:cubicBezTo>
                  <a:pt x="210302" y="1373466"/>
                  <a:pt x="241418" y="1367766"/>
                  <a:pt x="254000" y="1365250"/>
                </a:cubicBezTo>
                <a:cubicBezTo>
                  <a:pt x="342900" y="1367367"/>
                  <a:pt x="431863" y="1367652"/>
                  <a:pt x="520700" y="1371600"/>
                </a:cubicBezTo>
                <a:cubicBezTo>
                  <a:pt x="527387" y="1371897"/>
                  <a:pt x="533314" y="1376111"/>
                  <a:pt x="539750" y="1377950"/>
                </a:cubicBezTo>
                <a:cubicBezTo>
                  <a:pt x="548141" y="1380348"/>
                  <a:pt x="556564" y="1382739"/>
                  <a:pt x="565150" y="1384300"/>
                </a:cubicBezTo>
                <a:cubicBezTo>
                  <a:pt x="617709" y="1393856"/>
                  <a:pt x="652436" y="1393327"/>
                  <a:pt x="711200" y="1397000"/>
                </a:cubicBezTo>
                <a:lnTo>
                  <a:pt x="863600" y="1390650"/>
                </a:lnTo>
                <a:cubicBezTo>
                  <a:pt x="922199" y="1387301"/>
                  <a:pt x="930869" y="1383881"/>
                  <a:pt x="984250" y="1377950"/>
                </a:cubicBezTo>
                <a:cubicBezTo>
                  <a:pt x="1005392" y="1375601"/>
                  <a:pt x="1026583" y="1373717"/>
                  <a:pt x="1047750" y="1371600"/>
                </a:cubicBezTo>
                <a:cubicBezTo>
                  <a:pt x="1090311" y="1360960"/>
                  <a:pt x="1057076" y="1370484"/>
                  <a:pt x="1104900" y="1352550"/>
                </a:cubicBezTo>
                <a:cubicBezTo>
                  <a:pt x="1126566" y="1344425"/>
                  <a:pt x="1145435" y="1342953"/>
                  <a:pt x="1162050" y="1320800"/>
                </a:cubicBezTo>
                <a:lnTo>
                  <a:pt x="1181100" y="1295400"/>
                </a:lnTo>
                <a:cubicBezTo>
                  <a:pt x="1183217" y="1289050"/>
                  <a:pt x="1185611" y="1282786"/>
                  <a:pt x="1187450" y="1276350"/>
                </a:cubicBezTo>
                <a:cubicBezTo>
                  <a:pt x="1203895" y="1218791"/>
                  <a:pt x="1195133" y="1216143"/>
                  <a:pt x="1187450" y="1123950"/>
                </a:cubicBezTo>
                <a:cubicBezTo>
                  <a:pt x="1185765" y="1103729"/>
                  <a:pt x="1171308" y="1070855"/>
                  <a:pt x="1155700" y="1060450"/>
                </a:cubicBezTo>
                <a:lnTo>
                  <a:pt x="1136650" y="1047750"/>
                </a:lnTo>
                <a:cubicBezTo>
                  <a:pt x="1120689" y="999867"/>
                  <a:pt x="1142219" y="1058889"/>
                  <a:pt x="1117600" y="1009650"/>
                </a:cubicBezTo>
                <a:cubicBezTo>
                  <a:pt x="1114607" y="1003663"/>
                  <a:pt x="1114243" y="996587"/>
                  <a:pt x="1111250" y="990600"/>
                </a:cubicBezTo>
                <a:cubicBezTo>
                  <a:pt x="1107837" y="983774"/>
                  <a:pt x="1101650" y="978524"/>
                  <a:pt x="1098550" y="971550"/>
                </a:cubicBezTo>
                <a:cubicBezTo>
                  <a:pt x="1093113" y="959317"/>
                  <a:pt x="1085850" y="933450"/>
                  <a:pt x="1085850" y="933450"/>
                </a:cubicBezTo>
                <a:cubicBezTo>
                  <a:pt x="1087967" y="910167"/>
                  <a:pt x="1088554" y="886693"/>
                  <a:pt x="1092200" y="863600"/>
                </a:cubicBezTo>
                <a:cubicBezTo>
                  <a:pt x="1094922" y="846359"/>
                  <a:pt x="1104900" y="812800"/>
                  <a:pt x="1104900" y="812800"/>
                </a:cubicBezTo>
                <a:cubicBezTo>
                  <a:pt x="1102783" y="776817"/>
                  <a:pt x="1103648" y="740533"/>
                  <a:pt x="1098550" y="704850"/>
                </a:cubicBezTo>
                <a:cubicBezTo>
                  <a:pt x="1097211" y="695479"/>
                  <a:pt x="1089579" y="688151"/>
                  <a:pt x="1085850" y="679450"/>
                </a:cubicBezTo>
                <a:cubicBezTo>
                  <a:pt x="1083213" y="673298"/>
                  <a:pt x="1082493" y="666387"/>
                  <a:pt x="1079500" y="660400"/>
                </a:cubicBezTo>
                <a:cubicBezTo>
                  <a:pt x="1076087" y="653574"/>
                  <a:pt x="1070213" y="648176"/>
                  <a:pt x="1066800" y="641350"/>
                </a:cubicBezTo>
                <a:cubicBezTo>
                  <a:pt x="1063807" y="635363"/>
                  <a:pt x="1063771" y="628112"/>
                  <a:pt x="1060450" y="622300"/>
                </a:cubicBezTo>
                <a:cubicBezTo>
                  <a:pt x="1055199" y="613111"/>
                  <a:pt x="1047750" y="605367"/>
                  <a:pt x="1041400" y="596900"/>
                </a:cubicBezTo>
                <a:cubicBezTo>
                  <a:pt x="1039283" y="590550"/>
                  <a:pt x="1039231" y="583077"/>
                  <a:pt x="1035050" y="577850"/>
                </a:cubicBezTo>
                <a:cubicBezTo>
                  <a:pt x="1030282" y="571891"/>
                  <a:pt x="1022210" y="569586"/>
                  <a:pt x="1016000" y="565150"/>
                </a:cubicBezTo>
                <a:cubicBezTo>
                  <a:pt x="982362" y="541123"/>
                  <a:pt x="1002464" y="550055"/>
                  <a:pt x="971550" y="539750"/>
                </a:cubicBezTo>
                <a:cubicBezTo>
                  <a:pt x="967317" y="533400"/>
                  <a:pt x="959635" y="528291"/>
                  <a:pt x="958850" y="520700"/>
                </a:cubicBezTo>
                <a:cubicBezTo>
                  <a:pt x="953522" y="469192"/>
                  <a:pt x="969543" y="376985"/>
                  <a:pt x="939800" y="317500"/>
                </a:cubicBezTo>
                <a:cubicBezTo>
                  <a:pt x="936057" y="310013"/>
                  <a:pt x="922378" y="280031"/>
                  <a:pt x="914400" y="273050"/>
                </a:cubicBezTo>
                <a:cubicBezTo>
                  <a:pt x="870326" y="234485"/>
                  <a:pt x="890958" y="256622"/>
                  <a:pt x="857250" y="241300"/>
                </a:cubicBezTo>
                <a:cubicBezTo>
                  <a:pt x="840015" y="233466"/>
                  <a:pt x="823383" y="224367"/>
                  <a:pt x="806450" y="215900"/>
                </a:cubicBezTo>
                <a:lnTo>
                  <a:pt x="768350" y="196850"/>
                </a:lnTo>
                <a:lnTo>
                  <a:pt x="742950" y="184150"/>
                </a:lnTo>
                <a:lnTo>
                  <a:pt x="717550" y="171450"/>
                </a:lnTo>
                <a:cubicBezTo>
                  <a:pt x="713404" y="163158"/>
                  <a:pt x="692708" y="116515"/>
                  <a:pt x="679450" y="101600"/>
                </a:cubicBezTo>
                <a:cubicBezTo>
                  <a:pt x="659539" y="79200"/>
                  <a:pt x="646272" y="64498"/>
                  <a:pt x="622300" y="50800"/>
                </a:cubicBezTo>
                <a:cubicBezTo>
                  <a:pt x="601863" y="39121"/>
                  <a:pt x="581929" y="31182"/>
                  <a:pt x="558800" y="25400"/>
                </a:cubicBezTo>
                <a:cubicBezTo>
                  <a:pt x="550333" y="23283"/>
                  <a:pt x="541791" y="21448"/>
                  <a:pt x="533400" y="19050"/>
                </a:cubicBezTo>
                <a:cubicBezTo>
                  <a:pt x="526964" y="17211"/>
                  <a:pt x="520786" y="14539"/>
                  <a:pt x="514350" y="12700"/>
                </a:cubicBezTo>
                <a:cubicBezTo>
                  <a:pt x="458536" y="-3247"/>
                  <a:pt x="515575" y="15225"/>
                  <a:pt x="469900" y="0"/>
                </a:cubicBezTo>
                <a:cubicBezTo>
                  <a:pt x="442383" y="2117"/>
                  <a:pt x="413246" y="-3191"/>
                  <a:pt x="387350" y="6350"/>
                </a:cubicBezTo>
                <a:cubicBezTo>
                  <a:pt x="370497" y="12559"/>
                  <a:pt x="349250" y="44450"/>
                  <a:pt x="349250" y="44450"/>
                </a:cubicBezTo>
                <a:cubicBezTo>
                  <a:pt x="347133" y="50800"/>
                  <a:pt x="345537" y="57348"/>
                  <a:pt x="342900" y="63500"/>
                </a:cubicBezTo>
                <a:cubicBezTo>
                  <a:pt x="326303" y="102226"/>
                  <a:pt x="332269" y="76342"/>
                  <a:pt x="317500" y="120650"/>
                </a:cubicBezTo>
                <a:cubicBezTo>
                  <a:pt x="313016" y="134102"/>
                  <a:pt x="307316" y="165218"/>
                  <a:pt x="304800" y="177800"/>
                </a:cubicBezTo>
                <a:cubicBezTo>
                  <a:pt x="302683" y="201083"/>
                  <a:pt x="305843" y="225470"/>
                  <a:pt x="298450" y="247650"/>
                </a:cubicBezTo>
                <a:cubicBezTo>
                  <a:pt x="296333" y="254000"/>
                  <a:pt x="285387" y="251007"/>
                  <a:pt x="279400" y="254000"/>
                </a:cubicBezTo>
                <a:cubicBezTo>
                  <a:pt x="218021" y="284690"/>
                  <a:pt x="316493" y="246440"/>
                  <a:pt x="228600" y="279400"/>
                </a:cubicBezTo>
                <a:cubicBezTo>
                  <a:pt x="222333" y="281750"/>
                  <a:pt x="215401" y="282499"/>
                  <a:pt x="209550" y="285750"/>
                </a:cubicBezTo>
                <a:cubicBezTo>
                  <a:pt x="196207" y="293163"/>
                  <a:pt x="171450" y="311150"/>
                  <a:pt x="171450" y="311150"/>
                </a:cubicBezTo>
                <a:cubicBezTo>
                  <a:pt x="167217" y="317500"/>
                  <a:pt x="161850" y="323226"/>
                  <a:pt x="158750" y="330200"/>
                </a:cubicBezTo>
                <a:cubicBezTo>
                  <a:pt x="153313" y="342433"/>
                  <a:pt x="150283" y="355600"/>
                  <a:pt x="146050" y="368300"/>
                </a:cubicBezTo>
                <a:cubicBezTo>
                  <a:pt x="136940" y="395629"/>
                  <a:pt x="141323" y="380856"/>
                  <a:pt x="133350" y="412750"/>
                </a:cubicBezTo>
                <a:cubicBezTo>
                  <a:pt x="135467" y="442383"/>
                  <a:pt x="136229" y="472145"/>
                  <a:pt x="139700" y="501650"/>
                </a:cubicBezTo>
                <a:cubicBezTo>
                  <a:pt x="142271" y="523500"/>
                  <a:pt x="156200" y="521351"/>
                  <a:pt x="139700" y="546100"/>
                </a:cubicBezTo>
                <a:cubicBezTo>
                  <a:pt x="135467" y="552450"/>
                  <a:pt x="127321" y="555094"/>
                  <a:pt x="120650" y="558800"/>
                </a:cubicBezTo>
                <a:cubicBezTo>
                  <a:pt x="10087" y="620224"/>
                  <a:pt x="148117" y="538510"/>
                  <a:pt x="50800" y="596900"/>
                </a:cubicBezTo>
                <a:cubicBezTo>
                  <a:pt x="20149" y="642876"/>
                  <a:pt x="32226" y="621348"/>
                  <a:pt x="12700" y="660400"/>
                </a:cubicBezTo>
                <a:cubicBezTo>
                  <a:pt x="10583" y="670983"/>
                  <a:pt x="8968" y="681679"/>
                  <a:pt x="6350" y="692150"/>
                </a:cubicBezTo>
                <a:cubicBezTo>
                  <a:pt x="4727" y="698644"/>
                  <a:pt x="0" y="704507"/>
                  <a:pt x="0" y="711200"/>
                </a:cubicBezTo>
                <a:cubicBezTo>
                  <a:pt x="0" y="753586"/>
                  <a:pt x="2678" y="795973"/>
                  <a:pt x="6350" y="838200"/>
                </a:cubicBezTo>
                <a:cubicBezTo>
                  <a:pt x="6930" y="844868"/>
                  <a:pt x="8987" y="851681"/>
                  <a:pt x="12700" y="857250"/>
                </a:cubicBezTo>
                <a:cubicBezTo>
                  <a:pt x="17681" y="864722"/>
                  <a:pt x="25400" y="869950"/>
                  <a:pt x="31750" y="876300"/>
                </a:cubicBezTo>
                <a:cubicBezTo>
                  <a:pt x="35983" y="886883"/>
                  <a:pt x="39352" y="897855"/>
                  <a:pt x="44450" y="908050"/>
                </a:cubicBezTo>
                <a:cubicBezTo>
                  <a:pt x="53291" y="925731"/>
                  <a:pt x="62156" y="932106"/>
                  <a:pt x="76200" y="946150"/>
                </a:cubicBezTo>
                <a:cubicBezTo>
                  <a:pt x="78317" y="952500"/>
                  <a:pt x="82550" y="958507"/>
                  <a:pt x="82550" y="965200"/>
                </a:cubicBezTo>
                <a:cubicBezTo>
                  <a:pt x="82550" y="971807"/>
                  <a:pt x="76398" y="1010891"/>
                  <a:pt x="69850" y="1022350"/>
                </a:cubicBezTo>
                <a:cubicBezTo>
                  <a:pt x="58345" y="1042484"/>
                  <a:pt x="47928" y="1047144"/>
                  <a:pt x="38100" y="1066800"/>
                </a:cubicBezTo>
                <a:cubicBezTo>
                  <a:pt x="33025" y="1076950"/>
                  <a:pt x="28113" y="1101755"/>
                  <a:pt x="25400" y="1111250"/>
                </a:cubicBezTo>
                <a:cubicBezTo>
                  <a:pt x="12383" y="1156811"/>
                  <a:pt x="25610" y="1097499"/>
                  <a:pt x="12700" y="1162050"/>
                </a:cubicBezTo>
                <a:cubicBezTo>
                  <a:pt x="14817" y="1212850"/>
                  <a:pt x="15294" y="1263745"/>
                  <a:pt x="19050" y="1314450"/>
                </a:cubicBezTo>
                <a:cubicBezTo>
                  <a:pt x="19544" y="1321125"/>
                  <a:pt x="22407" y="1327513"/>
                  <a:pt x="25400" y="1333500"/>
                </a:cubicBezTo>
                <a:cubicBezTo>
                  <a:pt x="28813" y="1340326"/>
                  <a:pt x="33030" y="1346846"/>
                  <a:pt x="38100" y="1352550"/>
                </a:cubicBezTo>
                <a:cubicBezTo>
                  <a:pt x="82930" y="1402984"/>
                  <a:pt x="60116" y="1379645"/>
                  <a:pt x="101600" y="1403350"/>
                </a:cubicBezTo>
                <a:cubicBezTo>
                  <a:pt x="108226" y="1407136"/>
                  <a:pt x="113635" y="1413044"/>
                  <a:pt x="120650" y="1416050"/>
                </a:cubicBezTo>
                <a:cubicBezTo>
                  <a:pt x="128672" y="1419488"/>
                  <a:pt x="137659" y="1420002"/>
                  <a:pt x="146050" y="1422400"/>
                </a:cubicBezTo>
                <a:cubicBezTo>
                  <a:pt x="152486" y="1424239"/>
                  <a:pt x="156633" y="1398058"/>
                  <a:pt x="165100" y="139065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>
          <a:xfrm flipH="1" flipV="1">
            <a:off x="6677025" y="4038600"/>
            <a:ext cx="14288" cy="714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 rot="21412997">
            <a:off x="6520429" y="4516904"/>
            <a:ext cx="517733" cy="318282"/>
          </a:xfrm>
          <a:prstGeom prst="ellipse">
            <a:avLst/>
          </a:prstGeom>
          <a:solidFill>
            <a:srgbClr val="008000"/>
          </a:solidFill>
          <a:ln w="12700" cmpd="sng">
            <a:solidFill>
              <a:srgbClr val="008000"/>
            </a:solidFill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5111750" y="4554538"/>
            <a:ext cx="990600" cy="427037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8" name="Straight Connector 77"/>
          <p:cNvCxnSpPr/>
          <p:nvPr/>
        </p:nvCxnSpPr>
        <p:spPr>
          <a:xfrm flipH="1">
            <a:off x="6072188" y="3349625"/>
            <a:ext cx="990600" cy="1493838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6091238" y="3071813"/>
            <a:ext cx="990600" cy="427037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4" name="Straight Connector 83"/>
          <p:cNvCxnSpPr/>
          <p:nvPr/>
        </p:nvCxnSpPr>
        <p:spPr>
          <a:xfrm flipH="1">
            <a:off x="5122863" y="3224213"/>
            <a:ext cx="989012" cy="1493837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6100763" y="4465638"/>
            <a:ext cx="989012" cy="427037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6684963" y="3186113"/>
            <a:ext cx="571500" cy="1790700"/>
          </a:xfrm>
          <a:custGeom>
            <a:avLst/>
            <a:gdLst>
              <a:gd name="connsiteX0" fmla="*/ 300816 w 300816"/>
              <a:gd name="connsiteY0" fmla="*/ 1098550 h 1098550"/>
              <a:gd name="connsiteX1" fmla="*/ 192866 w 300816"/>
              <a:gd name="connsiteY1" fmla="*/ 1003300 h 1098550"/>
              <a:gd name="connsiteX2" fmla="*/ 59516 w 300816"/>
              <a:gd name="connsiteY2" fmla="*/ 793750 h 1098550"/>
              <a:gd name="connsiteX3" fmla="*/ 8716 w 300816"/>
              <a:gd name="connsiteY3" fmla="*/ 635000 h 1098550"/>
              <a:gd name="connsiteX4" fmla="*/ 2366 w 300816"/>
              <a:gd name="connsiteY4" fmla="*/ 400050 h 1098550"/>
              <a:gd name="connsiteX5" fmla="*/ 34116 w 300816"/>
              <a:gd name="connsiteY5" fmla="*/ 177800 h 1098550"/>
              <a:gd name="connsiteX6" fmla="*/ 53166 w 300816"/>
              <a:gd name="connsiteY6" fmla="*/ 101600 h 1098550"/>
              <a:gd name="connsiteX7" fmla="*/ 78566 w 300816"/>
              <a:gd name="connsiteY7" fmla="*/ 0 h 109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816" h="1098550">
                <a:moveTo>
                  <a:pt x="300816" y="1098550"/>
                </a:moveTo>
                <a:cubicBezTo>
                  <a:pt x="266949" y="1076325"/>
                  <a:pt x="233083" y="1054100"/>
                  <a:pt x="192866" y="1003300"/>
                </a:cubicBezTo>
                <a:cubicBezTo>
                  <a:pt x="152649" y="952500"/>
                  <a:pt x="90208" y="855133"/>
                  <a:pt x="59516" y="793750"/>
                </a:cubicBezTo>
                <a:cubicBezTo>
                  <a:pt x="28824" y="732367"/>
                  <a:pt x="18241" y="700617"/>
                  <a:pt x="8716" y="635000"/>
                </a:cubicBezTo>
                <a:cubicBezTo>
                  <a:pt x="-809" y="569383"/>
                  <a:pt x="-1867" y="476250"/>
                  <a:pt x="2366" y="400050"/>
                </a:cubicBezTo>
                <a:cubicBezTo>
                  <a:pt x="6599" y="323850"/>
                  <a:pt x="25649" y="227542"/>
                  <a:pt x="34116" y="177800"/>
                </a:cubicBezTo>
                <a:cubicBezTo>
                  <a:pt x="42583" y="128058"/>
                  <a:pt x="53166" y="101600"/>
                  <a:pt x="53166" y="101600"/>
                </a:cubicBezTo>
                <a:lnTo>
                  <a:pt x="78566" y="0"/>
                </a:ln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8" name="Straight Connector 87"/>
          <p:cNvCxnSpPr/>
          <p:nvPr/>
        </p:nvCxnSpPr>
        <p:spPr>
          <a:xfrm flipH="1">
            <a:off x="5607050" y="2686050"/>
            <a:ext cx="1390650" cy="2071688"/>
          </a:xfrm>
          <a:prstGeom prst="line">
            <a:avLst/>
          </a:prstGeom>
          <a:ln w="12700" cmpd="sng">
            <a:solidFill>
              <a:schemeClr val="tx1">
                <a:lumMod val="95000"/>
                <a:lumOff val="5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5601639" y="4670472"/>
            <a:ext cx="1144699" cy="87754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575300" y="2532063"/>
            <a:ext cx="31750" cy="2225675"/>
          </a:xfrm>
          <a:prstGeom prst="line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09" name="TextBox 90"/>
          <p:cNvSpPr txBox="1">
            <a:spLocks noChangeArrowheads="1"/>
          </p:cNvSpPr>
          <p:nvPr/>
        </p:nvSpPr>
        <p:spPr bwMode="auto">
          <a:xfrm>
            <a:off x="4754563" y="3219450"/>
            <a:ext cx="6540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b="1"/>
              <a:t>shear</a:t>
            </a:r>
          </a:p>
        </p:txBody>
      </p:sp>
      <p:cxnSp>
        <p:nvCxnSpPr>
          <p:cNvPr id="92" name="Straight Arrow Connector 91"/>
          <p:cNvCxnSpPr/>
          <p:nvPr/>
        </p:nvCxnSpPr>
        <p:spPr>
          <a:xfrm flipH="1">
            <a:off x="6511925" y="3071813"/>
            <a:ext cx="5873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6656388" y="3495675"/>
            <a:ext cx="1587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5478463" y="4562475"/>
            <a:ext cx="603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5605463" y="4976813"/>
            <a:ext cx="603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14" name="TextBox 110"/>
          <p:cNvSpPr txBox="1">
            <a:spLocks noChangeArrowheads="1"/>
          </p:cNvSpPr>
          <p:nvPr/>
        </p:nvSpPr>
        <p:spPr bwMode="auto">
          <a:xfrm rot="252979">
            <a:off x="5948363" y="2263775"/>
            <a:ext cx="8540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200"/>
              <a:t>Precession</a:t>
            </a:r>
          </a:p>
        </p:txBody>
      </p:sp>
      <p:sp>
        <p:nvSpPr>
          <p:cNvPr id="112" name="Right Arrow 111"/>
          <p:cNvSpPr/>
          <p:nvPr/>
        </p:nvSpPr>
        <p:spPr>
          <a:xfrm>
            <a:off x="4800600" y="3216275"/>
            <a:ext cx="654050" cy="384175"/>
          </a:xfrm>
          <a:prstGeom prst="rightArrow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6" name="Freeform 115"/>
          <p:cNvSpPr/>
          <p:nvPr/>
        </p:nvSpPr>
        <p:spPr>
          <a:xfrm>
            <a:off x="6384925" y="2532063"/>
            <a:ext cx="720725" cy="1919287"/>
          </a:xfrm>
          <a:custGeom>
            <a:avLst/>
            <a:gdLst>
              <a:gd name="connsiteX0" fmla="*/ 165100 w 1196779"/>
              <a:gd name="connsiteY0" fmla="*/ 1390650 h 1422492"/>
              <a:gd name="connsiteX1" fmla="*/ 196850 w 1196779"/>
              <a:gd name="connsiteY1" fmla="*/ 1377950 h 1422492"/>
              <a:gd name="connsiteX2" fmla="*/ 254000 w 1196779"/>
              <a:gd name="connsiteY2" fmla="*/ 1365250 h 1422492"/>
              <a:gd name="connsiteX3" fmla="*/ 520700 w 1196779"/>
              <a:gd name="connsiteY3" fmla="*/ 1371600 h 1422492"/>
              <a:gd name="connsiteX4" fmla="*/ 539750 w 1196779"/>
              <a:gd name="connsiteY4" fmla="*/ 1377950 h 1422492"/>
              <a:gd name="connsiteX5" fmla="*/ 565150 w 1196779"/>
              <a:gd name="connsiteY5" fmla="*/ 1384300 h 1422492"/>
              <a:gd name="connsiteX6" fmla="*/ 711200 w 1196779"/>
              <a:gd name="connsiteY6" fmla="*/ 1397000 h 1422492"/>
              <a:gd name="connsiteX7" fmla="*/ 863600 w 1196779"/>
              <a:gd name="connsiteY7" fmla="*/ 1390650 h 1422492"/>
              <a:gd name="connsiteX8" fmla="*/ 984250 w 1196779"/>
              <a:gd name="connsiteY8" fmla="*/ 1377950 h 1422492"/>
              <a:gd name="connsiteX9" fmla="*/ 1047750 w 1196779"/>
              <a:gd name="connsiteY9" fmla="*/ 1371600 h 1422492"/>
              <a:gd name="connsiteX10" fmla="*/ 1104900 w 1196779"/>
              <a:gd name="connsiteY10" fmla="*/ 1352550 h 1422492"/>
              <a:gd name="connsiteX11" fmla="*/ 1162050 w 1196779"/>
              <a:gd name="connsiteY11" fmla="*/ 1320800 h 1422492"/>
              <a:gd name="connsiteX12" fmla="*/ 1181100 w 1196779"/>
              <a:gd name="connsiteY12" fmla="*/ 1295400 h 1422492"/>
              <a:gd name="connsiteX13" fmla="*/ 1187450 w 1196779"/>
              <a:gd name="connsiteY13" fmla="*/ 1276350 h 1422492"/>
              <a:gd name="connsiteX14" fmla="*/ 1187450 w 1196779"/>
              <a:gd name="connsiteY14" fmla="*/ 1123950 h 1422492"/>
              <a:gd name="connsiteX15" fmla="*/ 1155700 w 1196779"/>
              <a:gd name="connsiteY15" fmla="*/ 1060450 h 1422492"/>
              <a:gd name="connsiteX16" fmla="*/ 1136650 w 1196779"/>
              <a:gd name="connsiteY16" fmla="*/ 1047750 h 1422492"/>
              <a:gd name="connsiteX17" fmla="*/ 1117600 w 1196779"/>
              <a:gd name="connsiteY17" fmla="*/ 1009650 h 1422492"/>
              <a:gd name="connsiteX18" fmla="*/ 1111250 w 1196779"/>
              <a:gd name="connsiteY18" fmla="*/ 990600 h 1422492"/>
              <a:gd name="connsiteX19" fmla="*/ 1098550 w 1196779"/>
              <a:gd name="connsiteY19" fmla="*/ 971550 h 1422492"/>
              <a:gd name="connsiteX20" fmla="*/ 1085850 w 1196779"/>
              <a:gd name="connsiteY20" fmla="*/ 933450 h 1422492"/>
              <a:gd name="connsiteX21" fmla="*/ 1092200 w 1196779"/>
              <a:gd name="connsiteY21" fmla="*/ 863600 h 1422492"/>
              <a:gd name="connsiteX22" fmla="*/ 1104900 w 1196779"/>
              <a:gd name="connsiteY22" fmla="*/ 812800 h 1422492"/>
              <a:gd name="connsiteX23" fmla="*/ 1098550 w 1196779"/>
              <a:gd name="connsiteY23" fmla="*/ 704850 h 1422492"/>
              <a:gd name="connsiteX24" fmla="*/ 1085850 w 1196779"/>
              <a:gd name="connsiteY24" fmla="*/ 679450 h 1422492"/>
              <a:gd name="connsiteX25" fmla="*/ 1079500 w 1196779"/>
              <a:gd name="connsiteY25" fmla="*/ 660400 h 1422492"/>
              <a:gd name="connsiteX26" fmla="*/ 1066800 w 1196779"/>
              <a:gd name="connsiteY26" fmla="*/ 641350 h 1422492"/>
              <a:gd name="connsiteX27" fmla="*/ 1060450 w 1196779"/>
              <a:gd name="connsiteY27" fmla="*/ 622300 h 1422492"/>
              <a:gd name="connsiteX28" fmla="*/ 1041400 w 1196779"/>
              <a:gd name="connsiteY28" fmla="*/ 596900 h 1422492"/>
              <a:gd name="connsiteX29" fmla="*/ 1035050 w 1196779"/>
              <a:gd name="connsiteY29" fmla="*/ 577850 h 1422492"/>
              <a:gd name="connsiteX30" fmla="*/ 1016000 w 1196779"/>
              <a:gd name="connsiteY30" fmla="*/ 565150 h 1422492"/>
              <a:gd name="connsiteX31" fmla="*/ 971550 w 1196779"/>
              <a:gd name="connsiteY31" fmla="*/ 539750 h 1422492"/>
              <a:gd name="connsiteX32" fmla="*/ 958850 w 1196779"/>
              <a:gd name="connsiteY32" fmla="*/ 520700 h 1422492"/>
              <a:gd name="connsiteX33" fmla="*/ 939800 w 1196779"/>
              <a:gd name="connsiteY33" fmla="*/ 317500 h 1422492"/>
              <a:gd name="connsiteX34" fmla="*/ 914400 w 1196779"/>
              <a:gd name="connsiteY34" fmla="*/ 273050 h 1422492"/>
              <a:gd name="connsiteX35" fmla="*/ 857250 w 1196779"/>
              <a:gd name="connsiteY35" fmla="*/ 241300 h 1422492"/>
              <a:gd name="connsiteX36" fmla="*/ 806450 w 1196779"/>
              <a:gd name="connsiteY36" fmla="*/ 215900 h 1422492"/>
              <a:gd name="connsiteX37" fmla="*/ 768350 w 1196779"/>
              <a:gd name="connsiteY37" fmla="*/ 196850 h 1422492"/>
              <a:gd name="connsiteX38" fmla="*/ 742950 w 1196779"/>
              <a:gd name="connsiteY38" fmla="*/ 184150 h 1422492"/>
              <a:gd name="connsiteX39" fmla="*/ 717550 w 1196779"/>
              <a:gd name="connsiteY39" fmla="*/ 171450 h 1422492"/>
              <a:gd name="connsiteX40" fmla="*/ 679450 w 1196779"/>
              <a:gd name="connsiteY40" fmla="*/ 101600 h 1422492"/>
              <a:gd name="connsiteX41" fmla="*/ 622300 w 1196779"/>
              <a:gd name="connsiteY41" fmla="*/ 50800 h 1422492"/>
              <a:gd name="connsiteX42" fmla="*/ 558800 w 1196779"/>
              <a:gd name="connsiteY42" fmla="*/ 25400 h 1422492"/>
              <a:gd name="connsiteX43" fmla="*/ 533400 w 1196779"/>
              <a:gd name="connsiteY43" fmla="*/ 19050 h 1422492"/>
              <a:gd name="connsiteX44" fmla="*/ 514350 w 1196779"/>
              <a:gd name="connsiteY44" fmla="*/ 12700 h 1422492"/>
              <a:gd name="connsiteX45" fmla="*/ 469900 w 1196779"/>
              <a:gd name="connsiteY45" fmla="*/ 0 h 1422492"/>
              <a:gd name="connsiteX46" fmla="*/ 387350 w 1196779"/>
              <a:gd name="connsiteY46" fmla="*/ 6350 h 1422492"/>
              <a:gd name="connsiteX47" fmla="*/ 349250 w 1196779"/>
              <a:gd name="connsiteY47" fmla="*/ 44450 h 1422492"/>
              <a:gd name="connsiteX48" fmla="*/ 342900 w 1196779"/>
              <a:gd name="connsiteY48" fmla="*/ 63500 h 1422492"/>
              <a:gd name="connsiteX49" fmla="*/ 317500 w 1196779"/>
              <a:gd name="connsiteY49" fmla="*/ 120650 h 1422492"/>
              <a:gd name="connsiteX50" fmla="*/ 304800 w 1196779"/>
              <a:gd name="connsiteY50" fmla="*/ 177800 h 1422492"/>
              <a:gd name="connsiteX51" fmla="*/ 298450 w 1196779"/>
              <a:gd name="connsiteY51" fmla="*/ 247650 h 1422492"/>
              <a:gd name="connsiteX52" fmla="*/ 279400 w 1196779"/>
              <a:gd name="connsiteY52" fmla="*/ 254000 h 1422492"/>
              <a:gd name="connsiteX53" fmla="*/ 228600 w 1196779"/>
              <a:gd name="connsiteY53" fmla="*/ 279400 h 1422492"/>
              <a:gd name="connsiteX54" fmla="*/ 209550 w 1196779"/>
              <a:gd name="connsiteY54" fmla="*/ 285750 h 1422492"/>
              <a:gd name="connsiteX55" fmla="*/ 171450 w 1196779"/>
              <a:gd name="connsiteY55" fmla="*/ 311150 h 1422492"/>
              <a:gd name="connsiteX56" fmla="*/ 158750 w 1196779"/>
              <a:gd name="connsiteY56" fmla="*/ 330200 h 1422492"/>
              <a:gd name="connsiteX57" fmla="*/ 146050 w 1196779"/>
              <a:gd name="connsiteY57" fmla="*/ 368300 h 1422492"/>
              <a:gd name="connsiteX58" fmla="*/ 133350 w 1196779"/>
              <a:gd name="connsiteY58" fmla="*/ 412750 h 1422492"/>
              <a:gd name="connsiteX59" fmla="*/ 139700 w 1196779"/>
              <a:gd name="connsiteY59" fmla="*/ 501650 h 1422492"/>
              <a:gd name="connsiteX60" fmla="*/ 139700 w 1196779"/>
              <a:gd name="connsiteY60" fmla="*/ 546100 h 1422492"/>
              <a:gd name="connsiteX61" fmla="*/ 120650 w 1196779"/>
              <a:gd name="connsiteY61" fmla="*/ 558800 h 1422492"/>
              <a:gd name="connsiteX62" fmla="*/ 50800 w 1196779"/>
              <a:gd name="connsiteY62" fmla="*/ 596900 h 1422492"/>
              <a:gd name="connsiteX63" fmla="*/ 12700 w 1196779"/>
              <a:gd name="connsiteY63" fmla="*/ 660400 h 1422492"/>
              <a:gd name="connsiteX64" fmla="*/ 6350 w 1196779"/>
              <a:gd name="connsiteY64" fmla="*/ 692150 h 1422492"/>
              <a:gd name="connsiteX65" fmla="*/ 0 w 1196779"/>
              <a:gd name="connsiteY65" fmla="*/ 711200 h 1422492"/>
              <a:gd name="connsiteX66" fmla="*/ 6350 w 1196779"/>
              <a:gd name="connsiteY66" fmla="*/ 838200 h 1422492"/>
              <a:gd name="connsiteX67" fmla="*/ 12700 w 1196779"/>
              <a:gd name="connsiteY67" fmla="*/ 857250 h 1422492"/>
              <a:gd name="connsiteX68" fmla="*/ 31750 w 1196779"/>
              <a:gd name="connsiteY68" fmla="*/ 876300 h 1422492"/>
              <a:gd name="connsiteX69" fmla="*/ 44450 w 1196779"/>
              <a:gd name="connsiteY69" fmla="*/ 908050 h 1422492"/>
              <a:gd name="connsiteX70" fmla="*/ 76200 w 1196779"/>
              <a:gd name="connsiteY70" fmla="*/ 946150 h 1422492"/>
              <a:gd name="connsiteX71" fmla="*/ 82550 w 1196779"/>
              <a:gd name="connsiteY71" fmla="*/ 965200 h 1422492"/>
              <a:gd name="connsiteX72" fmla="*/ 69850 w 1196779"/>
              <a:gd name="connsiteY72" fmla="*/ 1022350 h 1422492"/>
              <a:gd name="connsiteX73" fmla="*/ 38100 w 1196779"/>
              <a:gd name="connsiteY73" fmla="*/ 1066800 h 1422492"/>
              <a:gd name="connsiteX74" fmla="*/ 25400 w 1196779"/>
              <a:gd name="connsiteY74" fmla="*/ 1111250 h 1422492"/>
              <a:gd name="connsiteX75" fmla="*/ 12700 w 1196779"/>
              <a:gd name="connsiteY75" fmla="*/ 1162050 h 1422492"/>
              <a:gd name="connsiteX76" fmla="*/ 19050 w 1196779"/>
              <a:gd name="connsiteY76" fmla="*/ 1314450 h 1422492"/>
              <a:gd name="connsiteX77" fmla="*/ 25400 w 1196779"/>
              <a:gd name="connsiteY77" fmla="*/ 1333500 h 1422492"/>
              <a:gd name="connsiteX78" fmla="*/ 38100 w 1196779"/>
              <a:gd name="connsiteY78" fmla="*/ 1352550 h 1422492"/>
              <a:gd name="connsiteX79" fmla="*/ 101600 w 1196779"/>
              <a:gd name="connsiteY79" fmla="*/ 1403350 h 1422492"/>
              <a:gd name="connsiteX80" fmla="*/ 120650 w 1196779"/>
              <a:gd name="connsiteY80" fmla="*/ 1416050 h 1422492"/>
              <a:gd name="connsiteX81" fmla="*/ 146050 w 1196779"/>
              <a:gd name="connsiteY81" fmla="*/ 1422400 h 1422492"/>
              <a:gd name="connsiteX82" fmla="*/ 165100 w 1196779"/>
              <a:gd name="connsiteY82" fmla="*/ 1390650 h 142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196779" h="1422492">
                <a:moveTo>
                  <a:pt x="165100" y="1390650"/>
                </a:moveTo>
                <a:cubicBezTo>
                  <a:pt x="173567" y="1383242"/>
                  <a:pt x="186036" y="1381555"/>
                  <a:pt x="196850" y="1377950"/>
                </a:cubicBezTo>
                <a:cubicBezTo>
                  <a:pt x="210302" y="1373466"/>
                  <a:pt x="241418" y="1367766"/>
                  <a:pt x="254000" y="1365250"/>
                </a:cubicBezTo>
                <a:cubicBezTo>
                  <a:pt x="342900" y="1367367"/>
                  <a:pt x="431863" y="1367652"/>
                  <a:pt x="520700" y="1371600"/>
                </a:cubicBezTo>
                <a:cubicBezTo>
                  <a:pt x="527387" y="1371897"/>
                  <a:pt x="533314" y="1376111"/>
                  <a:pt x="539750" y="1377950"/>
                </a:cubicBezTo>
                <a:cubicBezTo>
                  <a:pt x="548141" y="1380348"/>
                  <a:pt x="556564" y="1382739"/>
                  <a:pt x="565150" y="1384300"/>
                </a:cubicBezTo>
                <a:cubicBezTo>
                  <a:pt x="617709" y="1393856"/>
                  <a:pt x="652436" y="1393327"/>
                  <a:pt x="711200" y="1397000"/>
                </a:cubicBezTo>
                <a:lnTo>
                  <a:pt x="863600" y="1390650"/>
                </a:lnTo>
                <a:cubicBezTo>
                  <a:pt x="922199" y="1387301"/>
                  <a:pt x="930869" y="1383881"/>
                  <a:pt x="984250" y="1377950"/>
                </a:cubicBezTo>
                <a:cubicBezTo>
                  <a:pt x="1005392" y="1375601"/>
                  <a:pt x="1026583" y="1373717"/>
                  <a:pt x="1047750" y="1371600"/>
                </a:cubicBezTo>
                <a:cubicBezTo>
                  <a:pt x="1090311" y="1360960"/>
                  <a:pt x="1057076" y="1370484"/>
                  <a:pt x="1104900" y="1352550"/>
                </a:cubicBezTo>
                <a:cubicBezTo>
                  <a:pt x="1126566" y="1344425"/>
                  <a:pt x="1145435" y="1342953"/>
                  <a:pt x="1162050" y="1320800"/>
                </a:cubicBezTo>
                <a:lnTo>
                  <a:pt x="1181100" y="1295400"/>
                </a:lnTo>
                <a:cubicBezTo>
                  <a:pt x="1183217" y="1289050"/>
                  <a:pt x="1185611" y="1282786"/>
                  <a:pt x="1187450" y="1276350"/>
                </a:cubicBezTo>
                <a:cubicBezTo>
                  <a:pt x="1203895" y="1218791"/>
                  <a:pt x="1195133" y="1216143"/>
                  <a:pt x="1187450" y="1123950"/>
                </a:cubicBezTo>
                <a:cubicBezTo>
                  <a:pt x="1185765" y="1103729"/>
                  <a:pt x="1171308" y="1070855"/>
                  <a:pt x="1155700" y="1060450"/>
                </a:cubicBezTo>
                <a:lnTo>
                  <a:pt x="1136650" y="1047750"/>
                </a:lnTo>
                <a:cubicBezTo>
                  <a:pt x="1120689" y="999867"/>
                  <a:pt x="1142219" y="1058889"/>
                  <a:pt x="1117600" y="1009650"/>
                </a:cubicBezTo>
                <a:cubicBezTo>
                  <a:pt x="1114607" y="1003663"/>
                  <a:pt x="1114243" y="996587"/>
                  <a:pt x="1111250" y="990600"/>
                </a:cubicBezTo>
                <a:cubicBezTo>
                  <a:pt x="1107837" y="983774"/>
                  <a:pt x="1101650" y="978524"/>
                  <a:pt x="1098550" y="971550"/>
                </a:cubicBezTo>
                <a:cubicBezTo>
                  <a:pt x="1093113" y="959317"/>
                  <a:pt x="1085850" y="933450"/>
                  <a:pt x="1085850" y="933450"/>
                </a:cubicBezTo>
                <a:cubicBezTo>
                  <a:pt x="1087967" y="910167"/>
                  <a:pt x="1088554" y="886693"/>
                  <a:pt x="1092200" y="863600"/>
                </a:cubicBezTo>
                <a:cubicBezTo>
                  <a:pt x="1094922" y="846359"/>
                  <a:pt x="1104900" y="812800"/>
                  <a:pt x="1104900" y="812800"/>
                </a:cubicBezTo>
                <a:cubicBezTo>
                  <a:pt x="1102783" y="776817"/>
                  <a:pt x="1103648" y="740533"/>
                  <a:pt x="1098550" y="704850"/>
                </a:cubicBezTo>
                <a:cubicBezTo>
                  <a:pt x="1097211" y="695479"/>
                  <a:pt x="1089579" y="688151"/>
                  <a:pt x="1085850" y="679450"/>
                </a:cubicBezTo>
                <a:cubicBezTo>
                  <a:pt x="1083213" y="673298"/>
                  <a:pt x="1082493" y="666387"/>
                  <a:pt x="1079500" y="660400"/>
                </a:cubicBezTo>
                <a:cubicBezTo>
                  <a:pt x="1076087" y="653574"/>
                  <a:pt x="1070213" y="648176"/>
                  <a:pt x="1066800" y="641350"/>
                </a:cubicBezTo>
                <a:cubicBezTo>
                  <a:pt x="1063807" y="635363"/>
                  <a:pt x="1063771" y="628112"/>
                  <a:pt x="1060450" y="622300"/>
                </a:cubicBezTo>
                <a:cubicBezTo>
                  <a:pt x="1055199" y="613111"/>
                  <a:pt x="1047750" y="605367"/>
                  <a:pt x="1041400" y="596900"/>
                </a:cubicBezTo>
                <a:cubicBezTo>
                  <a:pt x="1039283" y="590550"/>
                  <a:pt x="1039231" y="583077"/>
                  <a:pt x="1035050" y="577850"/>
                </a:cubicBezTo>
                <a:cubicBezTo>
                  <a:pt x="1030282" y="571891"/>
                  <a:pt x="1022210" y="569586"/>
                  <a:pt x="1016000" y="565150"/>
                </a:cubicBezTo>
                <a:cubicBezTo>
                  <a:pt x="982362" y="541123"/>
                  <a:pt x="1002464" y="550055"/>
                  <a:pt x="971550" y="539750"/>
                </a:cubicBezTo>
                <a:cubicBezTo>
                  <a:pt x="967317" y="533400"/>
                  <a:pt x="959635" y="528291"/>
                  <a:pt x="958850" y="520700"/>
                </a:cubicBezTo>
                <a:cubicBezTo>
                  <a:pt x="953522" y="469192"/>
                  <a:pt x="969543" y="376985"/>
                  <a:pt x="939800" y="317500"/>
                </a:cubicBezTo>
                <a:cubicBezTo>
                  <a:pt x="936057" y="310013"/>
                  <a:pt x="922378" y="280031"/>
                  <a:pt x="914400" y="273050"/>
                </a:cubicBezTo>
                <a:cubicBezTo>
                  <a:pt x="870326" y="234485"/>
                  <a:pt x="890958" y="256622"/>
                  <a:pt x="857250" y="241300"/>
                </a:cubicBezTo>
                <a:cubicBezTo>
                  <a:pt x="840015" y="233466"/>
                  <a:pt x="823383" y="224367"/>
                  <a:pt x="806450" y="215900"/>
                </a:cubicBezTo>
                <a:lnTo>
                  <a:pt x="768350" y="196850"/>
                </a:lnTo>
                <a:lnTo>
                  <a:pt x="742950" y="184150"/>
                </a:lnTo>
                <a:lnTo>
                  <a:pt x="717550" y="171450"/>
                </a:lnTo>
                <a:cubicBezTo>
                  <a:pt x="713404" y="163158"/>
                  <a:pt x="692708" y="116515"/>
                  <a:pt x="679450" y="101600"/>
                </a:cubicBezTo>
                <a:cubicBezTo>
                  <a:pt x="659539" y="79200"/>
                  <a:pt x="646272" y="64498"/>
                  <a:pt x="622300" y="50800"/>
                </a:cubicBezTo>
                <a:cubicBezTo>
                  <a:pt x="601863" y="39121"/>
                  <a:pt x="581929" y="31182"/>
                  <a:pt x="558800" y="25400"/>
                </a:cubicBezTo>
                <a:cubicBezTo>
                  <a:pt x="550333" y="23283"/>
                  <a:pt x="541791" y="21448"/>
                  <a:pt x="533400" y="19050"/>
                </a:cubicBezTo>
                <a:cubicBezTo>
                  <a:pt x="526964" y="17211"/>
                  <a:pt x="520786" y="14539"/>
                  <a:pt x="514350" y="12700"/>
                </a:cubicBezTo>
                <a:cubicBezTo>
                  <a:pt x="458536" y="-3247"/>
                  <a:pt x="515575" y="15225"/>
                  <a:pt x="469900" y="0"/>
                </a:cubicBezTo>
                <a:cubicBezTo>
                  <a:pt x="442383" y="2117"/>
                  <a:pt x="413246" y="-3191"/>
                  <a:pt x="387350" y="6350"/>
                </a:cubicBezTo>
                <a:cubicBezTo>
                  <a:pt x="370497" y="12559"/>
                  <a:pt x="349250" y="44450"/>
                  <a:pt x="349250" y="44450"/>
                </a:cubicBezTo>
                <a:cubicBezTo>
                  <a:pt x="347133" y="50800"/>
                  <a:pt x="345537" y="57348"/>
                  <a:pt x="342900" y="63500"/>
                </a:cubicBezTo>
                <a:cubicBezTo>
                  <a:pt x="326303" y="102226"/>
                  <a:pt x="332269" y="76342"/>
                  <a:pt x="317500" y="120650"/>
                </a:cubicBezTo>
                <a:cubicBezTo>
                  <a:pt x="313016" y="134102"/>
                  <a:pt x="307316" y="165218"/>
                  <a:pt x="304800" y="177800"/>
                </a:cubicBezTo>
                <a:cubicBezTo>
                  <a:pt x="302683" y="201083"/>
                  <a:pt x="305843" y="225470"/>
                  <a:pt x="298450" y="247650"/>
                </a:cubicBezTo>
                <a:cubicBezTo>
                  <a:pt x="296333" y="254000"/>
                  <a:pt x="285387" y="251007"/>
                  <a:pt x="279400" y="254000"/>
                </a:cubicBezTo>
                <a:cubicBezTo>
                  <a:pt x="218021" y="284690"/>
                  <a:pt x="316493" y="246440"/>
                  <a:pt x="228600" y="279400"/>
                </a:cubicBezTo>
                <a:cubicBezTo>
                  <a:pt x="222333" y="281750"/>
                  <a:pt x="215401" y="282499"/>
                  <a:pt x="209550" y="285750"/>
                </a:cubicBezTo>
                <a:cubicBezTo>
                  <a:pt x="196207" y="293163"/>
                  <a:pt x="171450" y="311150"/>
                  <a:pt x="171450" y="311150"/>
                </a:cubicBezTo>
                <a:cubicBezTo>
                  <a:pt x="167217" y="317500"/>
                  <a:pt x="161850" y="323226"/>
                  <a:pt x="158750" y="330200"/>
                </a:cubicBezTo>
                <a:cubicBezTo>
                  <a:pt x="153313" y="342433"/>
                  <a:pt x="150283" y="355600"/>
                  <a:pt x="146050" y="368300"/>
                </a:cubicBezTo>
                <a:cubicBezTo>
                  <a:pt x="136940" y="395629"/>
                  <a:pt x="141323" y="380856"/>
                  <a:pt x="133350" y="412750"/>
                </a:cubicBezTo>
                <a:cubicBezTo>
                  <a:pt x="135467" y="442383"/>
                  <a:pt x="136229" y="472145"/>
                  <a:pt x="139700" y="501650"/>
                </a:cubicBezTo>
                <a:cubicBezTo>
                  <a:pt x="142271" y="523500"/>
                  <a:pt x="156200" y="521351"/>
                  <a:pt x="139700" y="546100"/>
                </a:cubicBezTo>
                <a:cubicBezTo>
                  <a:pt x="135467" y="552450"/>
                  <a:pt x="127321" y="555094"/>
                  <a:pt x="120650" y="558800"/>
                </a:cubicBezTo>
                <a:cubicBezTo>
                  <a:pt x="10087" y="620224"/>
                  <a:pt x="148117" y="538510"/>
                  <a:pt x="50800" y="596900"/>
                </a:cubicBezTo>
                <a:cubicBezTo>
                  <a:pt x="20149" y="642876"/>
                  <a:pt x="32226" y="621348"/>
                  <a:pt x="12700" y="660400"/>
                </a:cubicBezTo>
                <a:cubicBezTo>
                  <a:pt x="10583" y="670983"/>
                  <a:pt x="8968" y="681679"/>
                  <a:pt x="6350" y="692150"/>
                </a:cubicBezTo>
                <a:cubicBezTo>
                  <a:pt x="4727" y="698644"/>
                  <a:pt x="0" y="704507"/>
                  <a:pt x="0" y="711200"/>
                </a:cubicBezTo>
                <a:cubicBezTo>
                  <a:pt x="0" y="753586"/>
                  <a:pt x="2678" y="795973"/>
                  <a:pt x="6350" y="838200"/>
                </a:cubicBezTo>
                <a:cubicBezTo>
                  <a:pt x="6930" y="844868"/>
                  <a:pt x="8987" y="851681"/>
                  <a:pt x="12700" y="857250"/>
                </a:cubicBezTo>
                <a:cubicBezTo>
                  <a:pt x="17681" y="864722"/>
                  <a:pt x="25400" y="869950"/>
                  <a:pt x="31750" y="876300"/>
                </a:cubicBezTo>
                <a:cubicBezTo>
                  <a:pt x="35983" y="886883"/>
                  <a:pt x="39352" y="897855"/>
                  <a:pt x="44450" y="908050"/>
                </a:cubicBezTo>
                <a:cubicBezTo>
                  <a:pt x="53291" y="925731"/>
                  <a:pt x="62156" y="932106"/>
                  <a:pt x="76200" y="946150"/>
                </a:cubicBezTo>
                <a:cubicBezTo>
                  <a:pt x="78317" y="952500"/>
                  <a:pt x="82550" y="958507"/>
                  <a:pt x="82550" y="965200"/>
                </a:cubicBezTo>
                <a:cubicBezTo>
                  <a:pt x="82550" y="971807"/>
                  <a:pt x="76398" y="1010891"/>
                  <a:pt x="69850" y="1022350"/>
                </a:cubicBezTo>
                <a:cubicBezTo>
                  <a:pt x="58345" y="1042484"/>
                  <a:pt x="47928" y="1047144"/>
                  <a:pt x="38100" y="1066800"/>
                </a:cubicBezTo>
                <a:cubicBezTo>
                  <a:pt x="33025" y="1076950"/>
                  <a:pt x="28113" y="1101755"/>
                  <a:pt x="25400" y="1111250"/>
                </a:cubicBezTo>
                <a:cubicBezTo>
                  <a:pt x="12383" y="1156811"/>
                  <a:pt x="25610" y="1097499"/>
                  <a:pt x="12700" y="1162050"/>
                </a:cubicBezTo>
                <a:cubicBezTo>
                  <a:pt x="14817" y="1212850"/>
                  <a:pt x="15294" y="1263745"/>
                  <a:pt x="19050" y="1314450"/>
                </a:cubicBezTo>
                <a:cubicBezTo>
                  <a:pt x="19544" y="1321125"/>
                  <a:pt x="22407" y="1327513"/>
                  <a:pt x="25400" y="1333500"/>
                </a:cubicBezTo>
                <a:cubicBezTo>
                  <a:pt x="28813" y="1340326"/>
                  <a:pt x="33030" y="1346846"/>
                  <a:pt x="38100" y="1352550"/>
                </a:cubicBezTo>
                <a:cubicBezTo>
                  <a:pt x="82930" y="1402984"/>
                  <a:pt x="60116" y="1379645"/>
                  <a:pt x="101600" y="1403350"/>
                </a:cubicBezTo>
                <a:cubicBezTo>
                  <a:pt x="108226" y="1407136"/>
                  <a:pt x="113635" y="1413044"/>
                  <a:pt x="120650" y="1416050"/>
                </a:cubicBezTo>
                <a:cubicBezTo>
                  <a:pt x="128672" y="1419488"/>
                  <a:pt x="137659" y="1420002"/>
                  <a:pt x="146050" y="1422400"/>
                </a:cubicBezTo>
                <a:cubicBezTo>
                  <a:pt x="152486" y="1424239"/>
                  <a:pt x="156633" y="1398058"/>
                  <a:pt x="165100" y="139065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0" name="Curved Left Arrow 109"/>
          <p:cNvSpPr/>
          <p:nvPr/>
        </p:nvSpPr>
        <p:spPr>
          <a:xfrm flipV="1">
            <a:off x="5588000" y="2249488"/>
            <a:ext cx="1423988" cy="577850"/>
          </a:xfrm>
          <a:prstGeom prst="curvedLeftArrow">
            <a:avLst/>
          </a:prstGeom>
          <a:noFill/>
          <a:ln w="12700" cmpd="sng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Curved Left Arrow 61"/>
          <p:cNvSpPr/>
          <p:nvPr/>
        </p:nvSpPr>
        <p:spPr>
          <a:xfrm flipV="1">
            <a:off x="1973263" y="2252663"/>
            <a:ext cx="1423987" cy="579437"/>
          </a:xfrm>
          <a:prstGeom prst="curvedLeftArrow">
            <a:avLst/>
          </a:prstGeom>
          <a:noFill/>
          <a:ln w="12700" cmpd="sng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19" name="TextBox 2"/>
          <p:cNvSpPr txBox="1">
            <a:spLocks noChangeArrowheads="1"/>
          </p:cNvSpPr>
          <p:nvPr/>
        </p:nvSpPr>
        <p:spPr bwMode="auto">
          <a:xfrm>
            <a:off x="-71438" y="255588"/>
            <a:ext cx="9339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>
                <a:solidFill>
                  <a:srgbClr val="000000"/>
                </a:solidFill>
              </a:rPr>
              <a:t>Impact of Vertical Wind Shear on TC Predictability: a schematic diagram</a:t>
            </a:r>
          </a:p>
        </p:txBody>
      </p:sp>
      <p:sp>
        <p:nvSpPr>
          <p:cNvPr id="3120" name="Rectangle 3"/>
          <p:cNvSpPr>
            <a:spLocks noChangeArrowheads="1"/>
          </p:cNvSpPr>
          <p:nvPr/>
        </p:nvSpPr>
        <p:spPr bwMode="auto">
          <a:xfrm>
            <a:off x="733425" y="712788"/>
            <a:ext cx="766445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2575" indent="-282575">
              <a:spcBef>
                <a:spcPts val="2000"/>
              </a:spcBef>
              <a:buFont typeface="Arial" charset="0"/>
              <a:buChar char="•"/>
            </a:pPr>
            <a:r>
              <a:rPr lang="en-US" altLang="zh-CN" sz="200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Upscale error growth from differences in moist convection first alters the amplitude of the tilt of the incipient storm, which leads to significant differences in the timing of precession</a:t>
            </a:r>
          </a:p>
        </p:txBody>
      </p:sp>
    </p:spTree>
    <p:extLst>
      <p:ext uri="{BB962C8B-B14F-4D97-AF65-F5344CB8AC3E}">
        <p14:creationId xmlns:p14="http://schemas.microsoft.com/office/powerpoint/2010/main" val="155161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600777" y="497820"/>
            <a:ext cx="684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Max Surface Wind of Ensembles under </a:t>
            </a:r>
            <a:r>
              <a:rPr lang="en-US" sz="2400" b="1" dirty="0"/>
              <a:t>SST=27</a:t>
            </a:r>
            <a:r>
              <a:rPr lang="en-US" sz="2400" b="1" dirty="0" smtClean="0"/>
              <a:t>°</a:t>
            </a:r>
            <a:r>
              <a:rPr lang="en-US" altLang="zh-CN" sz="2400" b="1" dirty="0" smtClean="0"/>
              <a:t>C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025575" y="6041739"/>
            <a:ext cx="7752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  Larger shear -&gt; larger spread of rapid intensification onset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  Too large shear -&gt; no development of the storm</a:t>
            </a:r>
          </a:p>
        </p:txBody>
      </p:sp>
      <p:pic>
        <p:nvPicPr>
          <p:cNvPr id="24" name="Picture 23" descr="SST27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025" y="866489"/>
            <a:ext cx="9842500" cy="5295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4989" y="0"/>
            <a:ext cx="497357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smtClean="0">
                <a:solidFill>
                  <a:srgbClr val="000090"/>
                </a:solidFill>
                <a:ea typeface="宋体" charset="0"/>
                <a:cs typeface="宋体" charset="0"/>
              </a:rPr>
              <a:t>Tropical Cyclone Predictability</a:t>
            </a:r>
          </a:p>
        </p:txBody>
      </p:sp>
    </p:spTree>
    <p:extLst>
      <p:ext uri="{BB962C8B-B14F-4D97-AF65-F5344CB8AC3E}">
        <p14:creationId xmlns:p14="http://schemas.microsoft.com/office/powerpoint/2010/main" val="666191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50060" y="601330"/>
            <a:ext cx="172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SST = </a:t>
            </a:r>
            <a:r>
              <a:rPr lang="en-US" sz="2800" b="1" dirty="0" smtClean="0">
                <a:solidFill>
                  <a:srgbClr val="000000"/>
                </a:solidFill>
              </a:rPr>
              <a:t>29°C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5535" y="601330"/>
            <a:ext cx="1720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SST = 27°C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80290" y="5733129"/>
            <a:ext cx="47921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300" dirty="0" smtClean="0"/>
              <a:t>   Larger magnitude of critical shear </a:t>
            </a:r>
          </a:p>
          <a:p>
            <a:pPr>
              <a:buFont typeface="Arial"/>
              <a:buChar char="•"/>
            </a:pPr>
            <a:r>
              <a:rPr lang="en-US" sz="2300" dirty="0" smtClean="0"/>
              <a:t>   Smaller spread for RI onset time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47110" y="5705314"/>
            <a:ext cx="1611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Higher SST: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781363" y="-55882"/>
            <a:ext cx="83245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0090"/>
                </a:solidFill>
                <a:ea typeface="宋体" charset="0"/>
                <a:cs typeface="宋体" charset="0"/>
              </a:rPr>
              <a:t>Predictability under different SST: 27 vs. 29°C</a:t>
            </a:r>
            <a:endParaRPr lang="en-US" altLang="zh-CN" sz="3200" b="1" dirty="0">
              <a:solidFill>
                <a:srgbClr val="000090"/>
              </a:solidFill>
              <a:ea typeface="宋体" charset="0"/>
              <a:cs typeface="宋体" charset="0"/>
            </a:endParaRPr>
          </a:p>
        </p:txBody>
      </p:sp>
      <p:pic>
        <p:nvPicPr>
          <p:cNvPr id="24" name="Picture 23" descr="SST29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720725"/>
            <a:ext cx="99441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0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399250" y="608930"/>
            <a:ext cx="3468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Reduced Moisture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19796" y="645611"/>
            <a:ext cx="1864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Original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9463" y="4585852"/>
            <a:ext cx="479218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/>
              <a:t>Reduced Moisture</a:t>
            </a:r>
          </a:p>
          <a:p>
            <a:pPr>
              <a:buFont typeface="Arial"/>
              <a:buChar char="•"/>
            </a:pPr>
            <a:r>
              <a:rPr lang="en-US" sz="2300" dirty="0" smtClean="0"/>
              <a:t>   Larger spread for RI onset time under medium shear condition</a:t>
            </a:r>
          </a:p>
          <a:p>
            <a:pPr>
              <a:buFont typeface="Arial"/>
              <a:buChar char="•"/>
            </a:pPr>
            <a:r>
              <a:rPr lang="en-US" sz="2300" dirty="0" smtClean="0"/>
              <a:t>   Kill the TC vortex under large shear condition</a:t>
            </a:r>
            <a:endParaRPr lang="en-US" sz="2300" dirty="0"/>
          </a:p>
        </p:txBody>
      </p:sp>
      <p:sp>
        <p:nvSpPr>
          <p:cNvPr id="15" name="TextBox 14"/>
          <p:cNvSpPr txBox="1"/>
          <p:nvPr/>
        </p:nvSpPr>
        <p:spPr>
          <a:xfrm>
            <a:off x="5733737" y="4605874"/>
            <a:ext cx="200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Reduced Moisture:</a:t>
            </a:r>
            <a:endParaRPr lang="en-US" b="1" dirty="0"/>
          </a:p>
        </p:txBody>
      </p:sp>
      <p:sp>
        <p:nvSpPr>
          <p:cNvPr id="18" name="Oval 17"/>
          <p:cNvSpPr/>
          <p:nvPr/>
        </p:nvSpPr>
        <p:spPr>
          <a:xfrm>
            <a:off x="6806101" y="4983026"/>
            <a:ext cx="1637895" cy="1619870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097445" y="5246970"/>
            <a:ext cx="1050738" cy="1067351"/>
          </a:xfrm>
          <a:prstGeom prst="ellipse">
            <a:avLst/>
          </a:prstGeom>
          <a:noFill/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373318" y="6516008"/>
            <a:ext cx="583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ysClr val="windowText" lastClr="000000"/>
                </a:solidFill>
              </a:rPr>
              <a:t>50%</a:t>
            </a:r>
            <a:endParaRPr lang="en-US" b="1" dirty="0"/>
          </a:p>
        </p:txBody>
      </p:sp>
      <p:sp>
        <p:nvSpPr>
          <p:cNvPr id="28" name="Rectangle 27"/>
          <p:cNvSpPr/>
          <p:nvPr/>
        </p:nvSpPr>
        <p:spPr>
          <a:xfrm>
            <a:off x="7321866" y="5290481"/>
            <a:ext cx="700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ysClr val="windowText" lastClr="000000"/>
                </a:solidFill>
              </a:rPr>
              <a:t>100%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6056645" y="6231973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>
                <a:solidFill>
                  <a:sysClr val="windowText" lastClr="000000"/>
                </a:solidFill>
              </a:rPr>
              <a:t>linear decrease 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7622814" y="6314321"/>
            <a:ext cx="0" cy="288575"/>
          </a:xfrm>
          <a:prstGeom prst="straightConnector1">
            <a:avLst/>
          </a:prstGeom>
          <a:ln w="19050" cmpd="sng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9030565">
            <a:off x="7071696" y="5727963"/>
            <a:ext cx="753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200km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 rot="2683598">
            <a:off x="7621973" y="5962519"/>
            <a:ext cx="753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</a:t>
            </a:r>
            <a:r>
              <a:rPr lang="en-US" sz="1600" dirty="0" smtClean="0"/>
              <a:t>00km</a:t>
            </a:r>
            <a:endParaRPr lang="en-US" sz="1600" dirty="0"/>
          </a:p>
        </p:txBody>
      </p:sp>
      <p:sp>
        <p:nvSpPr>
          <p:cNvPr id="34" name="TextBox 33"/>
          <p:cNvSpPr txBox="1"/>
          <p:nvPr/>
        </p:nvSpPr>
        <p:spPr>
          <a:xfrm>
            <a:off x="260663" y="-38100"/>
            <a:ext cx="89849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0090"/>
                </a:solidFill>
                <a:ea typeface="宋体" charset="0"/>
                <a:cs typeface="宋体" charset="0"/>
              </a:rPr>
              <a:t>Sensitivity under different Environmental Moisture</a:t>
            </a:r>
            <a:endParaRPr lang="en-US" altLang="zh-CN" sz="3200" b="1" dirty="0">
              <a:solidFill>
                <a:srgbClr val="000090"/>
              </a:solidFill>
              <a:ea typeface="宋体" charset="0"/>
              <a:cs typeface="宋体" charset="0"/>
            </a:endParaRPr>
          </a:p>
        </p:txBody>
      </p:sp>
      <p:pic>
        <p:nvPicPr>
          <p:cNvPr id="35" name="Picture 34" descr="Dry5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0" y="1022350"/>
            <a:ext cx="100203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76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4" descr="Vshear7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8" t="27455" r="12589" b="55273"/>
          <a:stretch>
            <a:fillRect/>
          </a:stretch>
        </p:blipFill>
        <p:spPr bwMode="auto">
          <a:xfrm>
            <a:off x="928688" y="1976438"/>
            <a:ext cx="7756525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18" descr="member_SH5_SST27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25909" r="10588" b="50000"/>
          <a:stretch>
            <a:fillRect/>
          </a:stretch>
        </p:blipFill>
        <p:spPr bwMode="auto">
          <a:xfrm>
            <a:off x="-193675" y="1749425"/>
            <a:ext cx="9107488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19"/>
          <p:cNvCxnSpPr/>
          <p:nvPr/>
        </p:nvCxnSpPr>
        <p:spPr>
          <a:xfrm>
            <a:off x="4075113" y="2311400"/>
            <a:ext cx="1281112" cy="320675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00" name="TextBox 24"/>
          <p:cNvSpPr txBox="1">
            <a:spLocks noChangeArrowheads="1"/>
          </p:cNvSpPr>
          <p:nvPr/>
        </p:nvSpPr>
        <p:spPr bwMode="auto">
          <a:xfrm>
            <a:off x="3225800" y="1938338"/>
            <a:ext cx="787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zh-CN" sz="2800" b="1" baseline="-250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Early</a:t>
            </a:r>
            <a:endParaRPr lang="en-US" sz="2800" b="1" baseline="-2500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01" name="TextBox 25"/>
          <p:cNvSpPr txBox="1">
            <a:spLocks noChangeArrowheads="1"/>
          </p:cNvSpPr>
          <p:nvPr/>
        </p:nvSpPr>
        <p:spPr bwMode="auto">
          <a:xfrm>
            <a:off x="6827838" y="3162300"/>
            <a:ext cx="684212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zh-CN" sz="2800" b="1" baseline="-2500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Late</a:t>
            </a:r>
            <a:endParaRPr lang="en-US" sz="2800" b="1" baseline="-25000">
              <a:solidFill>
                <a:srgbClr val="0000FF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6338888" y="3136900"/>
            <a:ext cx="452437" cy="117475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>
            <a:off x="5322888" y="3306763"/>
            <a:ext cx="1017587" cy="828675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04" name="TextBox 28"/>
          <p:cNvSpPr txBox="1">
            <a:spLocks noChangeArrowheads="1"/>
          </p:cNvSpPr>
          <p:nvPr/>
        </p:nvSpPr>
        <p:spPr bwMode="auto">
          <a:xfrm>
            <a:off x="6213475" y="4135438"/>
            <a:ext cx="108902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zh-CN" sz="2800" b="1" baseline="-2500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Medium</a:t>
            </a:r>
            <a:endParaRPr lang="en-US" sz="2800" b="1" baseline="-25000">
              <a:solidFill>
                <a:srgbClr val="008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3168650" y="3652838"/>
            <a:ext cx="2043113" cy="1587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 flipH="1">
            <a:off x="3677443" y="3659982"/>
            <a:ext cx="2055813" cy="0"/>
          </a:xfrm>
          <a:prstGeom prst="line">
            <a:avLst/>
          </a:prstGeom>
          <a:ln w="12700" cmpd="sng"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4702968" y="3653632"/>
            <a:ext cx="2043113" cy="0"/>
          </a:xfrm>
          <a:prstGeom prst="line">
            <a:avLst/>
          </a:prstGeom>
          <a:ln w="12700" cmpd="sng">
            <a:solidFill>
              <a:srgbClr val="0000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08" name="TextBox 15"/>
          <p:cNvSpPr txBox="1">
            <a:spLocks noChangeArrowheads="1"/>
          </p:cNvSpPr>
          <p:nvPr/>
        </p:nvSpPr>
        <p:spPr bwMode="auto">
          <a:xfrm>
            <a:off x="538163" y="838200"/>
            <a:ext cx="824865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zh-CN" sz="3200" b="1" i="1" baseline="-25000">
                <a:solidFill>
                  <a:schemeClr val="tx2"/>
                </a:solidFill>
                <a:latin typeface="Times New Roman MT Extra Bold" charset="0"/>
                <a:cs typeface="宋体" charset="0"/>
              </a:rPr>
              <a:t>10m maxWSP from ensemble with minute initial perturbations</a:t>
            </a:r>
            <a:endParaRPr lang="en-US" sz="3200" b="1" i="1" baseline="-25000">
              <a:solidFill>
                <a:schemeClr val="tx2"/>
              </a:solidFill>
              <a:latin typeface="Times New Roman MT Extra Bold" charset="0"/>
              <a:cs typeface="宋体" charset="0"/>
            </a:endParaRPr>
          </a:p>
        </p:txBody>
      </p:sp>
      <p:sp>
        <p:nvSpPr>
          <p:cNvPr id="4109" name="TextBox 26"/>
          <p:cNvSpPr txBox="1">
            <a:spLocks noChangeArrowheads="1"/>
          </p:cNvSpPr>
          <p:nvPr/>
        </p:nvSpPr>
        <p:spPr bwMode="auto">
          <a:xfrm>
            <a:off x="0" y="3175"/>
            <a:ext cx="91440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altLang="zh-CN" sz="4400" b="1" baseline="-25000">
                <a:solidFill>
                  <a:srgbClr val="000090"/>
                </a:solidFill>
                <a:latin typeface="Times New Roman MT Extra Bold" charset="0"/>
                <a:cs typeface="宋体" charset="0"/>
              </a:rPr>
              <a:t>Tropical Cyclone Predictability Under 5m/s Shear  </a:t>
            </a:r>
            <a:endParaRPr lang="en-US" sz="4400" b="1" baseline="-25000">
              <a:solidFill>
                <a:srgbClr val="000090"/>
              </a:solidFill>
              <a:latin typeface="Times New Roman MT Extra Bold" charset="0"/>
              <a:cs typeface="宋体" charset="0"/>
            </a:endParaRPr>
          </a:p>
        </p:txBody>
      </p:sp>
      <p:sp>
        <p:nvSpPr>
          <p:cNvPr id="4110" name="Rectangle 7"/>
          <p:cNvSpPr>
            <a:spLocks noChangeArrowheads="1"/>
          </p:cNvSpPr>
          <p:nvPr/>
        </p:nvSpPr>
        <p:spPr bwMode="auto">
          <a:xfrm>
            <a:off x="6097588" y="6456363"/>
            <a:ext cx="4332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333399"/>
                </a:solidFill>
              </a:rPr>
              <a:t>(Zhang and Tao 2013, JAS)</a:t>
            </a:r>
            <a:endParaRPr lang="en-US">
              <a:solidFill>
                <a:srgbClr val="003366"/>
              </a:solidFill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06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Box 26"/>
          <p:cNvSpPr txBox="1">
            <a:spLocks noChangeArrowheads="1"/>
          </p:cNvSpPr>
          <p:nvPr/>
        </p:nvSpPr>
        <p:spPr bwMode="auto">
          <a:xfrm>
            <a:off x="263525" y="19050"/>
            <a:ext cx="6096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zh-CN" sz="2400" b="1">
                <a:cs typeface="宋体" charset="0"/>
              </a:rPr>
              <a:t>Tilt Vector Evolution for selected Members</a:t>
            </a:r>
            <a:endParaRPr lang="en-US" sz="2400" b="1"/>
          </a:p>
        </p:txBody>
      </p:sp>
      <p:pic>
        <p:nvPicPr>
          <p:cNvPr id="5122" name="Picture 13" descr="SH5_Tilt_RIonset_correl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4" b="40245"/>
          <a:stretch>
            <a:fillRect/>
          </a:stretch>
        </p:blipFill>
        <p:spPr bwMode="auto">
          <a:xfrm>
            <a:off x="-168275" y="4054475"/>
            <a:ext cx="58293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5"/>
          <p:cNvSpPr txBox="1">
            <a:spLocks noChangeArrowheads="1"/>
          </p:cNvSpPr>
          <p:nvPr/>
        </p:nvSpPr>
        <p:spPr bwMode="auto">
          <a:xfrm>
            <a:off x="12700" y="3686175"/>
            <a:ext cx="58134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600" b="1"/>
              <a:t>Correlation of Tilt Vector &amp; RI onset time</a:t>
            </a:r>
          </a:p>
        </p:txBody>
      </p:sp>
      <p:pic>
        <p:nvPicPr>
          <p:cNvPr id="5124" name="Picture 6" descr="tilt-SH5-SST27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" t="25623" r="9283" b="22986"/>
          <a:stretch>
            <a:fillRect/>
          </a:stretch>
        </p:blipFill>
        <p:spPr bwMode="auto">
          <a:xfrm>
            <a:off x="819150" y="449263"/>
            <a:ext cx="4276725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8"/>
          <p:cNvSpPr txBox="1">
            <a:spLocks noChangeArrowheads="1"/>
          </p:cNvSpPr>
          <p:nvPr/>
        </p:nvSpPr>
        <p:spPr bwMode="auto">
          <a:xfrm>
            <a:off x="3454400" y="5888038"/>
            <a:ext cx="1884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/>
              <a:t>First RI onset time 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455863" y="1963738"/>
            <a:ext cx="909637" cy="742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7" name="TextBox 31"/>
          <p:cNvSpPr txBox="1">
            <a:spLocks noChangeArrowheads="1"/>
          </p:cNvSpPr>
          <p:nvPr/>
        </p:nvSpPr>
        <p:spPr bwMode="auto">
          <a:xfrm>
            <a:off x="4964113" y="488950"/>
            <a:ext cx="3884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90"/>
                </a:solidFill>
              </a:rPr>
              <a:t>           Tilt = X</a:t>
            </a:r>
            <a:r>
              <a:rPr lang="en-US" sz="1600">
                <a:solidFill>
                  <a:srgbClr val="000090"/>
                </a:solidFill>
              </a:rPr>
              <a:t>450hPa</a:t>
            </a:r>
            <a:r>
              <a:rPr lang="en-US" sz="2000">
                <a:solidFill>
                  <a:srgbClr val="000090"/>
                </a:solidFill>
              </a:rPr>
              <a:t> – X</a:t>
            </a:r>
            <a:r>
              <a:rPr lang="en-US" sz="1600">
                <a:solidFill>
                  <a:srgbClr val="000090"/>
                </a:solidFill>
              </a:rPr>
              <a:t>850hPa</a:t>
            </a:r>
          </a:p>
          <a:p>
            <a:r>
              <a:rPr lang="en-US" sz="2000">
                <a:solidFill>
                  <a:srgbClr val="000090"/>
                </a:solidFill>
              </a:rPr>
              <a:t>  X is the circulation center location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5938838" y="3500438"/>
            <a:ext cx="188912" cy="185737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29" name="TextBox 32"/>
          <p:cNvSpPr txBox="1">
            <a:spLocks noChangeArrowheads="1"/>
          </p:cNvSpPr>
          <p:nvPr/>
        </p:nvSpPr>
        <p:spPr bwMode="auto">
          <a:xfrm>
            <a:off x="6110288" y="3390900"/>
            <a:ext cx="2203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X :  Simulation days</a:t>
            </a:r>
          </a:p>
        </p:txBody>
      </p:sp>
      <p:sp>
        <p:nvSpPr>
          <p:cNvPr id="34" name="Oval 33"/>
          <p:cNvSpPr/>
          <p:nvPr/>
        </p:nvSpPr>
        <p:spPr>
          <a:xfrm>
            <a:off x="5961063" y="4003675"/>
            <a:ext cx="106362" cy="14446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31" name="TextBox 34"/>
          <p:cNvSpPr txBox="1">
            <a:spLocks noChangeArrowheads="1"/>
          </p:cNvSpPr>
          <p:nvPr/>
        </p:nvSpPr>
        <p:spPr bwMode="auto">
          <a:xfrm>
            <a:off x="6067425" y="3836988"/>
            <a:ext cx="15446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/>
              <a:t>:  6 h interval</a:t>
            </a:r>
          </a:p>
        </p:txBody>
      </p:sp>
      <p:sp>
        <p:nvSpPr>
          <p:cNvPr id="36" name="Oval 35"/>
          <p:cNvSpPr/>
          <p:nvPr/>
        </p:nvSpPr>
        <p:spPr>
          <a:xfrm>
            <a:off x="5595938" y="2365375"/>
            <a:ext cx="741362" cy="7366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965825" y="2733675"/>
            <a:ext cx="1112838" cy="793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4" name="TextBox 37"/>
          <p:cNvSpPr txBox="1">
            <a:spLocks noChangeArrowheads="1"/>
          </p:cNvSpPr>
          <p:nvPr/>
        </p:nvSpPr>
        <p:spPr bwMode="auto">
          <a:xfrm>
            <a:off x="7078663" y="2468563"/>
            <a:ext cx="911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400" b="1"/>
              <a:t>Shear</a:t>
            </a:r>
          </a:p>
        </p:txBody>
      </p:sp>
      <p:cxnSp>
        <p:nvCxnSpPr>
          <p:cNvPr id="39" name="Curved Connector 38"/>
          <p:cNvCxnSpPr/>
          <p:nvPr/>
        </p:nvCxnSpPr>
        <p:spPr>
          <a:xfrm>
            <a:off x="6259513" y="2640013"/>
            <a:ext cx="1169987" cy="508000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6" name="TextBox 39"/>
          <p:cNvSpPr txBox="1">
            <a:spLocks noChangeArrowheads="1"/>
          </p:cNvSpPr>
          <p:nvPr/>
        </p:nvSpPr>
        <p:spPr bwMode="auto">
          <a:xfrm>
            <a:off x="7367588" y="2919413"/>
            <a:ext cx="1162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FF0000"/>
                </a:solidFill>
              </a:rPr>
              <a:t>Tilt Angle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5964238" y="2157413"/>
            <a:ext cx="762000" cy="5842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ight Brace 41"/>
          <p:cNvSpPr/>
          <p:nvPr/>
        </p:nvSpPr>
        <p:spPr>
          <a:xfrm rot="13840283">
            <a:off x="6098382" y="1847056"/>
            <a:ext cx="260350" cy="909637"/>
          </a:xfrm>
          <a:prstGeom prst="rightBrac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39" name="TextBox 42"/>
          <p:cNvSpPr txBox="1">
            <a:spLocks noChangeArrowheads="1"/>
          </p:cNvSpPr>
          <p:nvPr/>
        </p:nvSpPr>
        <p:spPr bwMode="auto">
          <a:xfrm rot="-2346106">
            <a:off x="5178425" y="1733550"/>
            <a:ext cx="1711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rgbClr val="0000FF"/>
                </a:solidFill>
              </a:rPr>
              <a:t>Tilt Magnitude</a:t>
            </a:r>
          </a:p>
        </p:txBody>
      </p:sp>
      <p:sp>
        <p:nvSpPr>
          <p:cNvPr id="44" name="Oval 43"/>
          <p:cNvSpPr/>
          <p:nvPr/>
        </p:nvSpPr>
        <p:spPr>
          <a:xfrm>
            <a:off x="6337300" y="1789113"/>
            <a:ext cx="741363" cy="736600"/>
          </a:xfrm>
          <a:prstGeom prst="ellipse">
            <a:avLst/>
          </a:prstGeom>
          <a:noFill/>
          <a:ln w="127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41" name="TextBox 22"/>
          <p:cNvSpPr txBox="1">
            <a:spLocks noChangeArrowheads="1"/>
          </p:cNvSpPr>
          <p:nvPr/>
        </p:nvSpPr>
        <p:spPr bwMode="auto">
          <a:xfrm>
            <a:off x="5422900" y="4268788"/>
            <a:ext cx="39290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400">
                <a:solidFill>
                  <a:srgbClr val="0000FF"/>
                </a:solidFill>
              </a:rPr>
              <a:t>  Larger tilt magnitude         </a:t>
            </a:r>
          </a:p>
          <a:p>
            <a:r>
              <a:rPr lang="en-US" sz="2400">
                <a:solidFill>
                  <a:srgbClr val="0000FF"/>
                </a:solidFill>
              </a:rPr>
              <a:t>         --&gt; longer onset time</a:t>
            </a:r>
          </a:p>
          <a:p>
            <a:endParaRPr lang="en-US" sz="2400"/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srgbClr val="FF0000"/>
                </a:solidFill>
              </a:rPr>
              <a:t>  Larger tilt angle, </a:t>
            </a:r>
          </a:p>
          <a:p>
            <a:r>
              <a:rPr lang="en-US" sz="2400">
                <a:solidFill>
                  <a:srgbClr val="FF0000"/>
                </a:solidFill>
              </a:rPr>
              <a:t>    faster precession</a:t>
            </a:r>
          </a:p>
          <a:p>
            <a:r>
              <a:rPr lang="en-US" sz="2400">
                <a:solidFill>
                  <a:srgbClr val="FF0000"/>
                </a:solidFill>
              </a:rPr>
              <a:t>        </a:t>
            </a:r>
            <a:r>
              <a:rPr lang="en-US" sz="2400">
                <a:solidFill>
                  <a:srgbClr val="FF0000"/>
                </a:solidFill>
                <a:sym typeface="Wingdings" charset="0"/>
              </a:rPr>
              <a:t>--&gt; earlier onset</a:t>
            </a:r>
            <a:endParaRPr lang="en-US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00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/>
          <p:cNvSpPr txBox="1">
            <a:spLocks noChangeArrowheads="1"/>
          </p:cNvSpPr>
          <p:nvPr/>
        </p:nvSpPr>
        <p:spPr bwMode="auto">
          <a:xfrm>
            <a:off x="520124" y="218613"/>
            <a:ext cx="852685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zh-CN" sz="3200" dirty="0" smtClean="0"/>
              <a:t>Ongoing</a:t>
            </a:r>
            <a:r>
              <a:rPr lang="en-US" sz="3200" dirty="0" smtClean="0"/>
              <a:t> </a:t>
            </a:r>
            <a:r>
              <a:rPr lang="en-US" sz="3200" dirty="0"/>
              <a:t>Work</a:t>
            </a:r>
            <a:r>
              <a:rPr lang="en-US" sz="3200" dirty="0" smtClean="0"/>
              <a:t>:  Tropical Storm </a:t>
            </a:r>
            <a:r>
              <a:rPr lang="en-US" sz="3200" dirty="0" smtClean="0"/>
              <a:t>Gabrielle </a:t>
            </a:r>
            <a:r>
              <a:rPr lang="en-US" sz="3200" dirty="0" smtClean="0"/>
              <a:t>(2013)</a:t>
            </a:r>
            <a:endParaRPr lang="en-US" sz="3200" dirty="0"/>
          </a:p>
        </p:txBody>
      </p:sp>
      <p:pic>
        <p:nvPicPr>
          <p:cNvPr id="4" name="Picture 3" descr="Gabrielle_surface_d02_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16" y="922420"/>
            <a:ext cx="7579895" cy="568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98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722</Words>
  <Application>Microsoft Macintosh PowerPoint</Application>
  <PresentationFormat>On-screen Show (4:3)</PresentationFormat>
  <Paragraphs>112</Paragraphs>
  <Slides>16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Dandan Tao</dc:creator>
  <cp:lastModifiedBy>Dandan Tao</cp:lastModifiedBy>
  <cp:revision>50</cp:revision>
  <dcterms:created xsi:type="dcterms:W3CDTF">2014-08-13T14:42:07Z</dcterms:created>
  <dcterms:modified xsi:type="dcterms:W3CDTF">2014-08-14T12:19:10Z</dcterms:modified>
</cp:coreProperties>
</file>