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9.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71" r:id="rId3"/>
    <p:sldId id="467" r:id="rId4"/>
    <p:sldId id="472" r:id="rId5"/>
    <p:sldId id="487" r:id="rId6"/>
    <p:sldId id="473" r:id="rId7"/>
    <p:sldId id="474" r:id="rId8"/>
    <p:sldId id="443" r:id="rId9"/>
    <p:sldId id="475" r:id="rId10"/>
    <p:sldId id="445" r:id="rId11"/>
    <p:sldId id="447" r:id="rId12"/>
    <p:sldId id="476" r:id="rId13"/>
    <p:sldId id="478" r:id="rId14"/>
    <p:sldId id="477" r:id="rId15"/>
    <p:sldId id="481" r:id="rId16"/>
    <p:sldId id="482" r:id="rId17"/>
    <p:sldId id="450" r:id="rId18"/>
    <p:sldId id="451" r:id="rId19"/>
    <p:sldId id="452" r:id="rId20"/>
    <p:sldId id="483" r:id="rId21"/>
    <p:sldId id="459" r:id="rId22"/>
    <p:sldId id="465" r:id="rId23"/>
    <p:sldId id="461" r:id="rId24"/>
    <p:sldId id="463" r:id="rId25"/>
    <p:sldId id="486" r:id="rId26"/>
    <p:sldId id="484"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9E2E7"/>
    <a:srgbClr val="F715E7"/>
    <a:srgbClr val="006C31"/>
    <a:srgbClr val="FF9900"/>
    <a:srgbClr val="FF66CC"/>
    <a:srgbClr val="0BE52F"/>
    <a:srgbClr val="0086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0" autoAdjust="0"/>
    <p:restoredTop sz="78109" autoAdjust="0"/>
  </p:normalViewPr>
  <p:slideViewPr>
    <p:cSldViewPr>
      <p:cViewPr>
        <p:scale>
          <a:sx n="50" d="100"/>
          <a:sy n="50" d="100"/>
        </p:scale>
        <p:origin x="-1740"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D:\2014&#32654;&#22269;\article\fig1\fig1.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2014&#32654;&#22269;\article\fig3-selectnumer\normalized\normalized5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2014&#32654;&#22269;\article\fig7-super\final-result\10-11meanerror-homo-28.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2014&#32654;&#22269;\article\fig5-EEMD\homo-err\12-13err.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D:\2014&#32654;&#22269;\article\fig7-super\final-result\12-13super-meanerror-homo-28.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D:\2014&#32654;&#22269;\article\fig7-super\final-result\super20-48\12-13super-homo20-48number-1.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title>
      <c:tx>
        <c:rich>
          <a:bodyPr/>
          <a:lstStyle/>
          <a:p>
            <a:pPr>
              <a:defRPr sz="1800"/>
            </a:pPr>
            <a:r>
              <a:rPr lang="en-US" sz="1800"/>
              <a:t>BABJ OFFICIAL TRACK FORECAST ERRORS</a:t>
            </a:r>
            <a:endParaRPr lang="zh-CN" sz="1800"/>
          </a:p>
        </c:rich>
      </c:tx>
      <c:layout/>
    </c:title>
    <c:plotArea>
      <c:layout/>
      <c:lineChart>
        <c:grouping val="standard"/>
        <c:ser>
          <c:idx val="0"/>
          <c:order val="0"/>
          <c:tx>
            <c:strRef>
              <c:f>Sheet1!$D$5</c:f>
              <c:strCache>
                <c:ptCount val="1"/>
                <c:pt idx="0">
                  <c:v>24h</c:v>
                </c:pt>
              </c:strCache>
            </c:strRef>
          </c:tx>
          <c:cat>
            <c:numRef>
              <c:f>Sheet1!$E$4:$N$4</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Sheet1!$E$5:$N$5</c:f>
              <c:numCache>
                <c:formatCode>General</c:formatCode>
                <c:ptCount val="10"/>
                <c:pt idx="0">
                  <c:v>141</c:v>
                </c:pt>
                <c:pt idx="1">
                  <c:v>110</c:v>
                </c:pt>
                <c:pt idx="2">
                  <c:v>126</c:v>
                </c:pt>
                <c:pt idx="3">
                  <c:v>119</c:v>
                </c:pt>
                <c:pt idx="4">
                  <c:v>128</c:v>
                </c:pt>
                <c:pt idx="5">
                  <c:v>125</c:v>
                </c:pt>
                <c:pt idx="6">
                  <c:v>113</c:v>
                </c:pt>
                <c:pt idx="7">
                  <c:v>120</c:v>
                </c:pt>
                <c:pt idx="8">
                  <c:v>104</c:v>
                </c:pt>
                <c:pt idx="9">
                  <c:v>85</c:v>
                </c:pt>
              </c:numCache>
            </c:numRef>
          </c:val>
        </c:ser>
        <c:ser>
          <c:idx val="1"/>
          <c:order val="1"/>
          <c:tx>
            <c:strRef>
              <c:f>Sheet1!$D$6</c:f>
              <c:strCache>
                <c:ptCount val="1"/>
                <c:pt idx="0">
                  <c:v>48h</c:v>
                </c:pt>
              </c:strCache>
            </c:strRef>
          </c:tx>
          <c:cat>
            <c:numRef>
              <c:f>Sheet1!$E$4:$N$4</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Sheet1!$E$6:$N$6</c:f>
              <c:numCache>
                <c:formatCode>General</c:formatCode>
                <c:ptCount val="10"/>
                <c:pt idx="0">
                  <c:v>248</c:v>
                </c:pt>
                <c:pt idx="1">
                  <c:v>195</c:v>
                </c:pt>
                <c:pt idx="2">
                  <c:v>215</c:v>
                </c:pt>
                <c:pt idx="3">
                  <c:v>184</c:v>
                </c:pt>
                <c:pt idx="4">
                  <c:v>213</c:v>
                </c:pt>
                <c:pt idx="5">
                  <c:v>221</c:v>
                </c:pt>
                <c:pt idx="6">
                  <c:v>203</c:v>
                </c:pt>
                <c:pt idx="7">
                  <c:v>195</c:v>
                </c:pt>
                <c:pt idx="8">
                  <c:v>179</c:v>
                </c:pt>
                <c:pt idx="9">
                  <c:v>134</c:v>
                </c:pt>
              </c:numCache>
            </c:numRef>
          </c:val>
        </c:ser>
        <c:ser>
          <c:idx val="2"/>
          <c:order val="2"/>
          <c:tx>
            <c:strRef>
              <c:f>Sheet1!$D$7</c:f>
              <c:strCache>
                <c:ptCount val="1"/>
                <c:pt idx="0">
                  <c:v>72h</c:v>
                </c:pt>
              </c:strCache>
            </c:strRef>
          </c:tx>
          <c:cat>
            <c:numRef>
              <c:f>Sheet1!$E$4:$N$4</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Sheet1!$E$7:$N$7</c:f>
              <c:numCache>
                <c:formatCode>General</c:formatCode>
                <c:ptCount val="10"/>
                <c:pt idx="0">
                  <c:v>341</c:v>
                </c:pt>
                <c:pt idx="1">
                  <c:v>293</c:v>
                </c:pt>
                <c:pt idx="2">
                  <c:v>305</c:v>
                </c:pt>
                <c:pt idx="3">
                  <c:v>254</c:v>
                </c:pt>
                <c:pt idx="4">
                  <c:v>350</c:v>
                </c:pt>
                <c:pt idx="5">
                  <c:v>324</c:v>
                </c:pt>
                <c:pt idx="6">
                  <c:v>336</c:v>
                </c:pt>
                <c:pt idx="7">
                  <c:v>289</c:v>
                </c:pt>
                <c:pt idx="8">
                  <c:v>265</c:v>
                </c:pt>
                <c:pt idx="9">
                  <c:v>201</c:v>
                </c:pt>
              </c:numCache>
            </c:numRef>
          </c:val>
        </c:ser>
        <c:ser>
          <c:idx val="3"/>
          <c:order val="3"/>
          <c:tx>
            <c:strRef>
              <c:f>Sheet1!$D$8</c:f>
              <c:strCache>
                <c:ptCount val="1"/>
                <c:pt idx="0">
                  <c:v>96h</c:v>
                </c:pt>
              </c:strCache>
            </c:strRef>
          </c:tx>
          <c:cat>
            <c:numRef>
              <c:f>Sheet1!$E$4:$N$4</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Sheet1!$E$8:$N$8</c:f>
              <c:numCache>
                <c:formatCode>General</c:formatCode>
                <c:ptCount val="10"/>
                <c:pt idx="4">
                  <c:v>548</c:v>
                </c:pt>
                <c:pt idx="5">
                  <c:v>433</c:v>
                </c:pt>
                <c:pt idx="6">
                  <c:v>422</c:v>
                </c:pt>
                <c:pt idx="7">
                  <c:v>406</c:v>
                </c:pt>
                <c:pt idx="8">
                  <c:v>359</c:v>
                </c:pt>
                <c:pt idx="9">
                  <c:v>309</c:v>
                </c:pt>
              </c:numCache>
            </c:numRef>
          </c:val>
        </c:ser>
        <c:ser>
          <c:idx val="4"/>
          <c:order val="4"/>
          <c:tx>
            <c:strRef>
              <c:f>Sheet1!$D$9</c:f>
              <c:strCache>
                <c:ptCount val="1"/>
                <c:pt idx="0">
                  <c:v>120h</c:v>
                </c:pt>
              </c:strCache>
            </c:strRef>
          </c:tx>
          <c:cat>
            <c:numRef>
              <c:f>Sheet1!$E$4:$N$4</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Sheet1!$E$9:$N$9</c:f>
              <c:numCache>
                <c:formatCode>General</c:formatCode>
                <c:ptCount val="10"/>
                <c:pt idx="6">
                  <c:v>437</c:v>
                </c:pt>
                <c:pt idx="7">
                  <c:v>513</c:v>
                </c:pt>
                <c:pt idx="8">
                  <c:v>490</c:v>
                </c:pt>
                <c:pt idx="9">
                  <c:v>530</c:v>
                </c:pt>
              </c:numCache>
            </c:numRef>
          </c:val>
        </c:ser>
        <c:marker val="1"/>
        <c:axId val="155263744"/>
        <c:axId val="155265280"/>
      </c:lineChart>
      <c:catAx>
        <c:axId val="155263744"/>
        <c:scaling>
          <c:orientation val="minMax"/>
        </c:scaling>
        <c:axPos val="b"/>
        <c:numFmt formatCode="General" sourceLinked="1"/>
        <c:majorTickMark val="none"/>
        <c:tickLblPos val="nextTo"/>
        <c:txPr>
          <a:bodyPr/>
          <a:lstStyle/>
          <a:p>
            <a:pPr>
              <a:defRPr b="1"/>
            </a:pPr>
            <a:endParaRPr lang="zh-CN"/>
          </a:p>
        </c:txPr>
        <c:crossAx val="155265280"/>
        <c:crosses val="autoZero"/>
        <c:auto val="1"/>
        <c:lblAlgn val="ctr"/>
        <c:lblOffset val="100"/>
      </c:catAx>
      <c:valAx>
        <c:axId val="155265280"/>
        <c:scaling>
          <c:orientation val="minMax"/>
        </c:scaling>
        <c:axPos val="l"/>
        <c:majorGridlines/>
        <c:title>
          <c:tx>
            <c:rich>
              <a:bodyPr/>
              <a:lstStyle/>
              <a:p>
                <a:pPr>
                  <a:defRPr/>
                </a:pPr>
                <a:r>
                  <a:rPr lang="en-US"/>
                  <a:t>KM</a:t>
                </a:r>
                <a:endParaRPr lang="zh-CN"/>
              </a:p>
            </c:rich>
          </c:tx>
          <c:layout/>
        </c:title>
        <c:numFmt formatCode="General" sourceLinked="1"/>
        <c:majorTickMark val="none"/>
        <c:tickLblPos val="nextTo"/>
        <c:txPr>
          <a:bodyPr/>
          <a:lstStyle/>
          <a:p>
            <a:pPr>
              <a:defRPr b="1"/>
            </a:pPr>
            <a:endParaRPr lang="zh-CN"/>
          </a:p>
        </c:txPr>
        <c:crossAx val="155263744"/>
        <c:crosses val="autoZero"/>
        <c:crossBetween val="between"/>
      </c:valAx>
      <c:spPr>
        <a:ln>
          <a:solidFill>
            <a:prstClr val="black"/>
          </a:solidFill>
        </a:ln>
      </c:spPr>
    </c:plotArea>
    <c:legend>
      <c:legendPos val="r"/>
      <c:layout>
        <c:manualLayout>
          <c:xMode val="edge"/>
          <c:yMode val="edge"/>
          <c:x val="0.20119292300855438"/>
          <c:y val="0.10797077789192823"/>
          <c:w val="0.1727828852349739"/>
          <c:h val="0.39619906572399038"/>
        </c:manualLayout>
      </c:layout>
      <c:txPr>
        <a:bodyPr/>
        <a:lstStyle/>
        <a:p>
          <a:pPr>
            <a:defRPr b="1"/>
          </a:pPr>
          <a:endParaRPr lang="zh-CN"/>
        </a:p>
      </c:txPr>
    </c:legend>
    <c:plotVisOnly val="1"/>
  </c:chart>
  <c:spPr>
    <a:ln>
      <a:noFill/>
    </a:ln>
  </c:spPr>
  <c:txPr>
    <a:bodyPr/>
    <a:lstStyle/>
    <a:p>
      <a:pPr>
        <a:defRPr sz="1400"/>
      </a:pPr>
      <a:endParaRPr lang="zh-CN"/>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lineChart>
        <c:grouping val="standard"/>
        <c:ser>
          <c:idx val="1"/>
          <c:order val="0"/>
          <c:tx>
            <c:strRef>
              <c:f>Sheet1!$G$5</c:f>
              <c:strCache>
                <c:ptCount val="1"/>
                <c:pt idx="0">
                  <c:v>24</c:v>
                </c:pt>
              </c:strCache>
            </c:strRef>
          </c:tx>
          <c:marker>
            <c:symbol val="none"/>
          </c:marker>
          <c:dPt>
            <c:idx val="8"/>
            <c:marker>
              <c:symbol val="triangle"/>
              <c:size val="10"/>
              <c:spPr>
                <a:solidFill>
                  <a:srgbClr val="C00000"/>
                </a:solidFill>
                <a:ln>
                  <a:solidFill>
                    <a:schemeClr val="accent2"/>
                  </a:solidFill>
                </a:ln>
              </c:spPr>
            </c:marker>
          </c:dPt>
          <c:val>
            <c:numRef>
              <c:f>Sheet1!$G$6:$G$56</c:f>
              <c:numCache>
                <c:formatCode>General</c:formatCode>
                <c:ptCount val="51"/>
                <c:pt idx="0">
                  <c:v>0.97900000000000065</c:v>
                </c:pt>
                <c:pt idx="1">
                  <c:v>0.877000000000001</c:v>
                </c:pt>
                <c:pt idx="2">
                  <c:v>0.84700000000000064</c:v>
                </c:pt>
                <c:pt idx="3">
                  <c:v>0.82000000000000062</c:v>
                </c:pt>
                <c:pt idx="4">
                  <c:v>0.81299999999999994</c:v>
                </c:pt>
                <c:pt idx="5">
                  <c:v>0.80900000000000005</c:v>
                </c:pt>
                <c:pt idx="6">
                  <c:v>0.80200000000000005</c:v>
                </c:pt>
                <c:pt idx="7">
                  <c:v>0.79300000000000004</c:v>
                </c:pt>
                <c:pt idx="8">
                  <c:v>0.79200000000000004</c:v>
                </c:pt>
                <c:pt idx="9">
                  <c:v>0.79300000000000004</c:v>
                </c:pt>
                <c:pt idx="10">
                  <c:v>0.79200000000000004</c:v>
                </c:pt>
                <c:pt idx="11">
                  <c:v>0.8</c:v>
                </c:pt>
                <c:pt idx="12">
                  <c:v>0.79900000000000004</c:v>
                </c:pt>
                <c:pt idx="13">
                  <c:v>0.80200000000000005</c:v>
                </c:pt>
                <c:pt idx="14">
                  <c:v>0.80400000000000005</c:v>
                </c:pt>
                <c:pt idx="15">
                  <c:v>0.80600000000000005</c:v>
                </c:pt>
                <c:pt idx="16">
                  <c:v>0.80900000000000005</c:v>
                </c:pt>
                <c:pt idx="17">
                  <c:v>0.81</c:v>
                </c:pt>
                <c:pt idx="18">
                  <c:v>0.81399999999999995</c:v>
                </c:pt>
                <c:pt idx="19">
                  <c:v>0.81599999999999995</c:v>
                </c:pt>
                <c:pt idx="20">
                  <c:v>0.82000000000000062</c:v>
                </c:pt>
                <c:pt idx="21">
                  <c:v>0.82700000000000062</c:v>
                </c:pt>
                <c:pt idx="22">
                  <c:v>0.82500000000000062</c:v>
                </c:pt>
                <c:pt idx="23">
                  <c:v>0.82500000000000062</c:v>
                </c:pt>
                <c:pt idx="24">
                  <c:v>0.83100000000000063</c:v>
                </c:pt>
                <c:pt idx="25">
                  <c:v>0.83500000000000063</c:v>
                </c:pt>
                <c:pt idx="26">
                  <c:v>0.83800000000000063</c:v>
                </c:pt>
                <c:pt idx="27">
                  <c:v>0.84000000000000064</c:v>
                </c:pt>
                <c:pt idx="28">
                  <c:v>0.84500000000000064</c:v>
                </c:pt>
                <c:pt idx="29">
                  <c:v>0.85200000000000065</c:v>
                </c:pt>
                <c:pt idx="30">
                  <c:v>0.85600000000000065</c:v>
                </c:pt>
                <c:pt idx="31">
                  <c:v>0.86000000000000065</c:v>
                </c:pt>
                <c:pt idx="32">
                  <c:v>0.86700000000000088</c:v>
                </c:pt>
                <c:pt idx="33">
                  <c:v>0.87100000000000088</c:v>
                </c:pt>
                <c:pt idx="34">
                  <c:v>0.877000000000001</c:v>
                </c:pt>
                <c:pt idx="35">
                  <c:v>0.88500000000000001</c:v>
                </c:pt>
                <c:pt idx="36">
                  <c:v>0.89</c:v>
                </c:pt>
                <c:pt idx="37">
                  <c:v>0.89600000000000002</c:v>
                </c:pt>
                <c:pt idx="38">
                  <c:v>0.90300000000000002</c:v>
                </c:pt>
                <c:pt idx="39">
                  <c:v>0.90700000000000003</c:v>
                </c:pt>
                <c:pt idx="40">
                  <c:v>0.91400000000000003</c:v>
                </c:pt>
                <c:pt idx="41">
                  <c:v>0.91800000000000004</c:v>
                </c:pt>
                <c:pt idx="42">
                  <c:v>0.92600000000000005</c:v>
                </c:pt>
                <c:pt idx="43">
                  <c:v>0.93300000000000005</c:v>
                </c:pt>
                <c:pt idx="44">
                  <c:v>0.94299999999999995</c:v>
                </c:pt>
                <c:pt idx="45">
                  <c:v>0.95000000000000062</c:v>
                </c:pt>
                <c:pt idx="46">
                  <c:v>0.96100000000000063</c:v>
                </c:pt>
                <c:pt idx="47">
                  <c:v>0.97100000000000064</c:v>
                </c:pt>
                <c:pt idx="48">
                  <c:v>0.98099999999999998</c:v>
                </c:pt>
                <c:pt idx="49">
                  <c:v>0.99</c:v>
                </c:pt>
                <c:pt idx="50">
                  <c:v>1</c:v>
                </c:pt>
              </c:numCache>
            </c:numRef>
          </c:val>
        </c:ser>
        <c:ser>
          <c:idx val="2"/>
          <c:order val="1"/>
          <c:tx>
            <c:strRef>
              <c:f>Sheet1!$H$5</c:f>
              <c:strCache>
                <c:ptCount val="1"/>
                <c:pt idx="0">
                  <c:v>36</c:v>
                </c:pt>
              </c:strCache>
            </c:strRef>
          </c:tx>
          <c:spPr>
            <a:ln>
              <a:solidFill>
                <a:srgbClr val="FF66CC"/>
              </a:solidFill>
            </a:ln>
          </c:spPr>
          <c:marker>
            <c:symbol val="none"/>
          </c:marker>
          <c:dPt>
            <c:idx val="16"/>
            <c:marker>
              <c:symbol val="triangle"/>
              <c:size val="10"/>
            </c:marker>
          </c:dPt>
          <c:val>
            <c:numRef>
              <c:f>Sheet1!$H$6:$H$56</c:f>
              <c:numCache>
                <c:formatCode>General</c:formatCode>
                <c:ptCount val="51"/>
                <c:pt idx="0">
                  <c:v>1.107</c:v>
                </c:pt>
                <c:pt idx="1">
                  <c:v>0.98799999999999999</c:v>
                </c:pt>
                <c:pt idx="2">
                  <c:v>0.94799999999999995</c:v>
                </c:pt>
                <c:pt idx="3">
                  <c:v>0.92300000000000004</c:v>
                </c:pt>
                <c:pt idx="4">
                  <c:v>0.91500000000000004</c:v>
                </c:pt>
                <c:pt idx="5">
                  <c:v>0.89200000000000002</c:v>
                </c:pt>
                <c:pt idx="6">
                  <c:v>0.88500000000000001</c:v>
                </c:pt>
                <c:pt idx="7">
                  <c:v>0.87400000000000089</c:v>
                </c:pt>
                <c:pt idx="8">
                  <c:v>0.86900000000000088</c:v>
                </c:pt>
                <c:pt idx="9">
                  <c:v>0.86900000000000088</c:v>
                </c:pt>
                <c:pt idx="10">
                  <c:v>0.86700000000000088</c:v>
                </c:pt>
                <c:pt idx="11">
                  <c:v>0.875000000000001</c:v>
                </c:pt>
                <c:pt idx="12">
                  <c:v>0.87400000000000089</c:v>
                </c:pt>
                <c:pt idx="13">
                  <c:v>0.87100000000000088</c:v>
                </c:pt>
                <c:pt idx="14">
                  <c:v>0.87000000000000088</c:v>
                </c:pt>
                <c:pt idx="15">
                  <c:v>0.86700000000000088</c:v>
                </c:pt>
                <c:pt idx="16">
                  <c:v>0.86400000000000088</c:v>
                </c:pt>
                <c:pt idx="17">
                  <c:v>0.86700000000000088</c:v>
                </c:pt>
                <c:pt idx="18">
                  <c:v>0.87000000000000088</c:v>
                </c:pt>
                <c:pt idx="19">
                  <c:v>0.875000000000001</c:v>
                </c:pt>
                <c:pt idx="20">
                  <c:v>0.879000000000001</c:v>
                </c:pt>
                <c:pt idx="21">
                  <c:v>0.88100000000000001</c:v>
                </c:pt>
                <c:pt idx="22">
                  <c:v>0.878000000000001</c:v>
                </c:pt>
                <c:pt idx="23">
                  <c:v>0.878000000000001</c:v>
                </c:pt>
                <c:pt idx="24">
                  <c:v>0.879000000000001</c:v>
                </c:pt>
                <c:pt idx="25">
                  <c:v>0.88500000000000001</c:v>
                </c:pt>
                <c:pt idx="26">
                  <c:v>0.88600000000000001</c:v>
                </c:pt>
                <c:pt idx="27">
                  <c:v>0.88600000000000001</c:v>
                </c:pt>
                <c:pt idx="28">
                  <c:v>0.89100000000000001</c:v>
                </c:pt>
                <c:pt idx="29">
                  <c:v>0.89500000000000002</c:v>
                </c:pt>
                <c:pt idx="30">
                  <c:v>0.89900000000000002</c:v>
                </c:pt>
                <c:pt idx="31">
                  <c:v>0.90200000000000002</c:v>
                </c:pt>
                <c:pt idx="32">
                  <c:v>0.90600000000000003</c:v>
                </c:pt>
                <c:pt idx="33">
                  <c:v>0.90900000000000003</c:v>
                </c:pt>
                <c:pt idx="34">
                  <c:v>0.90900000000000003</c:v>
                </c:pt>
                <c:pt idx="35">
                  <c:v>0.91500000000000004</c:v>
                </c:pt>
                <c:pt idx="36">
                  <c:v>0.91800000000000004</c:v>
                </c:pt>
                <c:pt idx="37">
                  <c:v>0.92300000000000004</c:v>
                </c:pt>
                <c:pt idx="38">
                  <c:v>0.92800000000000005</c:v>
                </c:pt>
                <c:pt idx="39">
                  <c:v>0.93300000000000005</c:v>
                </c:pt>
                <c:pt idx="40">
                  <c:v>0.93799999999999994</c:v>
                </c:pt>
                <c:pt idx="41">
                  <c:v>0.94099999999999995</c:v>
                </c:pt>
                <c:pt idx="42">
                  <c:v>0.94599999999999995</c:v>
                </c:pt>
                <c:pt idx="43">
                  <c:v>0.95200000000000062</c:v>
                </c:pt>
                <c:pt idx="44">
                  <c:v>0.95600000000000063</c:v>
                </c:pt>
                <c:pt idx="45">
                  <c:v>0.96000000000000063</c:v>
                </c:pt>
                <c:pt idx="46">
                  <c:v>0.96800000000000064</c:v>
                </c:pt>
                <c:pt idx="47">
                  <c:v>0.97500000000000064</c:v>
                </c:pt>
                <c:pt idx="48">
                  <c:v>0.98199999999999998</c:v>
                </c:pt>
                <c:pt idx="49">
                  <c:v>0.99199999999999999</c:v>
                </c:pt>
                <c:pt idx="50">
                  <c:v>1</c:v>
                </c:pt>
              </c:numCache>
            </c:numRef>
          </c:val>
        </c:ser>
        <c:ser>
          <c:idx val="3"/>
          <c:order val="2"/>
          <c:tx>
            <c:strRef>
              <c:f>Sheet1!$I$5</c:f>
              <c:strCache>
                <c:ptCount val="1"/>
                <c:pt idx="0">
                  <c:v>48</c:v>
                </c:pt>
              </c:strCache>
            </c:strRef>
          </c:tx>
          <c:spPr>
            <a:ln>
              <a:solidFill>
                <a:srgbClr val="FF9900"/>
              </a:solidFill>
            </a:ln>
          </c:spPr>
          <c:marker>
            <c:symbol val="none"/>
          </c:marker>
          <c:dPt>
            <c:idx val="17"/>
            <c:marker>
              <c:symbol val="triangle"/>
              <c:size val="10"/>
            </c:marker>
          </c:dPt>
          <c:val>
            <c:numRef>
              <c:f>Sheet1!$I$6:$I$56</c:f>
              <c:numCache>
                <c:formatCode>General</c:formatCode>
                <c:ptCount val="51"/>
                <c:pt idx="0">
                  <c:v>1.179</c:v>
                </c:pt>
                <c:pt idx="1">
                  <c:v>1.0640000000000001</c:v>
                </c:pt>
                <c:pt idx="2">
                  <c:v>1.0249999999999981</c:v>
                </c:pt>
                <c:pt idx="3">
                  <c:v>0.995</c:v>
                </c:pt>
                <c:pt idx="4">
                  <c:v>0.97500000000000064</c:v>
                </c:pt>
                <c:pt idx="5">
                  <c:v>0.95400000000000063</c:v>
                </c:pt>
                <c:pt idx="6">
                  <c:v>0.94099999999999995</c:v>
                </c:pt>
                <c:pt idx="7">
                  <c:v>0.93300000000000005</c:v>
                </c:pt>
                <c:pt idx="8">
                  <c:v>0.93300000000000005</c:v>
                </c:pt>
                <c:pt idx="9">
                  <c:v>0.92800000000000005</c:v>
                </c:pt>
                <c:pt idx="10">
                  <c:v>0.92</c:v>
                </c:pt>
                <c:pt idx="11">
                  <c:v>0.92200000000000004</c:v>
                </c:pt>
                <c:pt idx="12">
                  <c:v>0.92100000000000004</c:v>
                </c:pt>
                <c:pt idx="13">
                  <c:v>0.91300000000000003</c:v>
                </c:pt>
                <c:pt idx="14">
                  <c:v>0.90600000000000003</c:v>
                </c:pt>
                <c:pt idx="15">
                  <c:v>0.9</c:v>
                </c:pt>
                <c:pt idx="16">
                  <c:v>0.89600000000000002</c:v>
                </c:pt>
                <c:pt idx="17">
                  <c:v>0.89500000000000002</c:v>
                </c:pt>
                <c:pt idx="18">
                  <c:v>0.89700000000000002</c:v>
                </c:pt>
                <c:pt idx="19">
                  <c:v>0.89900000000000002</c:v>
                </c:pt>
                <c:pt idx="20">
                  <c:v>0.90200000000000002</c:v>
                </c:pt>
                <c:pt idx="21">
                  <c:v>0.90600000000000003</c:v>
                </c:pt>
                <c:pt idx="22">
                  <c:v>0.90100000000000002</c:v>
                </c:pt>
                <c:pt idx="23">
                  <c:v>0.90200000000000002</c:v>
                </c:pt>
                <c:pt idx="24">
                  <c:v>0.90300000000000002</c:v>
                </c:pt>
                <c:pt idx="25">
                  <c:v>0.90600000000000003</c:v>
                </c:pt>
                <c:pt idx="26">
                  <c:v>0.90600000000000003</c:v>
                </c:pt>
                <c:pt idx="27">
                  <c:v>0.90400000000000003</c:v>
                </c:pt>
                <c:pt idx="28">
                  <c:v>0.90800000000000003</c:v>
                </c:pt>
                <c:pt idx="29">
                  <c:v>0.91100000000000003</c:v>
                </c:pt>
                <c:pt idx="30">
                  <c:v>0.91200000000000003</c:v>
                </c:pt>
                <c:pt idx="31">
                  <c:v>0.91500000000000004</c:v>
                </c:pt>
                <c:pt idx="32">
                  <c:v>0.91600000000000004</c:v>
                </c:pt>
                <c:pt idx="33">
                  <c:v>0.91600000000000004</c:v>
                </c:pt>
                <c:pt idx="34">
                  <c:v>0.91700000000000004</c:v>
                </c:pt>
                <c:pt idx="35">
                  <c:v>0.92200000000000004</c:v>
                </c:pt>
                <c:pt idx="36">
                  <c:v>0.92500000000000004</c:v>
                </c:pt>
                <c:pt idx="37">
                  <c:v>0.93</c:v>
                </c:pt>
                <c:pt idx="38">
                  <c:v>0.93500000000000005</c:v>
                </c:pt>
                <c:pt idx="39">
                  <c:v>0.93600000000000005</c:v>
                </c:pt>
                <c:pt idx="40">
                  <c:v>0.94299999999999995</c:v>
                </c:pt>
                <c:pt idx="41">
                  <c:v>0.94799999999999995</c:v>
                </c:pt>
                <c:pt idx="42">
                  <c:v>0.95200000000000062</c:v>
                </c:pt>
                <c:pt idx="43">
                  <c:v>0.95700000000000063</c:v>
                </c:pt>
                <c:pt idx="44">
                  <c:v>0.96300000000000063</c:v>
                </c:pt>
                <c:pt idx="45">
                  <c:v>0.96700000000000064</c:v>
                </c:pt>
                <c:pt idx="46">
                  <c:v>0.97300000000000064</c:v>
                </c:pt>
                <c:pt idx="47">
                  <c:v>0.97900000000000065</c:v>
                </c:pt>
                <c:pt idx="48">
                  <c:v>0.98499999999999999</c:v>
                </c:pt>
                <c:pt idx="49">
                  <c:v>0.99199999999999999</c:v>
                </c:pt>
                <c:pt idx="50">
                  <c:v>1</c:v>
                </c:pt>
              </c:numCache>
            </c:numRef>
          </c:val>
        </c:ser>
        <c:ser>
          <c:idx val="4"/>
          <c:order val="3"/>
          <c:tx>
            <c:strRef>
              <c:f>Sheet1!$J$5</c:f>
              <c:strCache>
                <c:ptCount val="1"/>
                <c:pt idx="0">
                  <c:v>60</c:v>
                </c:pt>
              </c:strCache>
            </c:strRef>
          </c:tx>
          <c:spPr>
            <a:ln>
              <a:solidFill>
                <a:srgbClr val="006C31"/>
              </a:solidFill>
            </a:ln>
          </c:spPr>
          <c:marker>
            <c:symbol val="none"/>
          </c:marker>
          <c:dPt>
            <c:idx val="19"/>
            <c:marker>
              <c:symbol val="triangle"/>
              <c:size val="10"/>
            </c:marker>
          </c:dPt>
          <c:val>
            <c:numRef>
              <c:f>Sheet1!$J$6:$J$56</c:f>
              <c:numCache>
                <c:formatCode>General</c:formatCode>
                <c:ptCount val="51"/>
                <c:pt idx="0">
                  <c:v>1.212</c:v>
                </c:pt>
                <c:pt idx="1">
                  <c:v>1.1060000000000001</c:v>
                </c:pt>
                <c:pt idx="2">
                  <c:v>1.056</c:v>
                </c:pt>
                <c:pt idx="3">
                  <c:v>1.032</c:v>
                </c:pt>
                <c:pt idx="4">
                  <c:v>1.012</c:v>
                </c:pt>
                <c:pt idx="5">
                  <c:v>0.996</c:v>
                </c:pt>
                <c:pt idx="6">
                  <c:v>0.98</c:v>
                </c:pt>
                <c:pt idx="7">
                  <c:v>0.96600000000000064</c:v>
                </c:pt>
                <c:pt idx="8">
                  <c:v>0.96700000000000064</c:v>
                </c:pt>
                <c:pt idx="9">
                  <c:v>0.95900000000000063</c:v>
                </c:pt>
                <c:pt idx="10">
                  <c:v>0.95200000000000062</c:v>
                </c:pt>
                <c:pt idx="11">
                  <c:v>0.95300000000000062</c:v>
                </c:pt>
                <c:pt idx="12">
                  <c:v>0.95400000000000063</c:v>
                </c:pt>
                <c:pt idx="13">
                  <c:v>0.94699999999999995</c:v>
                </c:pt>
                <c:pt idx="14">
                  <c:v>0.93700000000000061</c:v>
                </c:pt>
                <c:pt idx="15">
                  <c:v>0.93100000000000005</c:v>
                </c:pt>
                <c:pt idx="16">
                  <c:v>0.92600000000000005</c:v>
                </c:pt>
                <c:pt idx="17">
                  <c:v>0.92600000000000005</c:v>
                </c:pt>
                <c:pt idx="18">
                  <c:v>0.92600000000000005</c:v>
                </c:pt>
                <c:pt idx="19">
                  <c:v>0.92300000000000004</c:v>
                </c:pt>
                <c:pt idx="20">
                  <c:v>0.92400000000000004</c:v>
                </c:pt>
                <c:pt idx="21">
                  <c:v>0.92600000000000005</c:v>
                </c:pt>
                <c:pt idx="22">
                  <c:v>0.92300000000000004</c:v>
                </c:pt>
                <c:pt idx="23">
                  <c:v>0.92500000000000004</c:v>
                </c:pt>
                <c:pt idx="24">
                  <c:v>0.92500000000000004</c:v>
                </c:pt>
                <c:pt idx="25">
                  <c:v>0.92600000000000005</c:v>
                </c:pt>
                <c:pt idx="26">
                  <c:v>0.92700000000000005</c:v>
                </c:pt>
                <c:pt idx="27">
                  <c:v>0.92600000000000005</c:v>
                </c:pt>
                <c:pt idx="28">
                  <c:v>0.92800000000000005</c:v>
                </c:pt>
                <c:pt idx="29">
                  <c:v>0.93200000000000005</c:v>
                </c:pt>
                <c:pt idx="30">
                  <c:v>0.93</c:v>
                </c:pt>
                <c:pt idx="31">
                  <c:v>0.93300000000000005</c:v>
                </c:pt>
                <c:pt idx="32">
                  <c:v>0.93300000000000005</c:v>
                </c:pt>
                <c:pt idx="33">
                  <c:v>0.93500000000000005</c:v>
                </c:pt>
                <c:pt idx="34">
                  <c:v>0.93899999999999995</c:v>
                </c:pt>
                <c:pt idx="35">
                  <c:v>0.94299999999999995</c:v>
                </c:pt>
                <c:pt idx="36">
                  <c:v>0.94699999999999995</c:v>
                </c:pt>
                <c:pt idx="37">
                  <c:v>0.95300000000000062</c:v>
                </c:pt>
                <c:pt idx="38">
                  <c:v>0.95700000000000063</c:v>
                </c:pt>
                <c:pt idx="39">
                  <c:v>0.95700000000000063</c:v>
                </c:pt>
                <c:pt idx="40">
                  <c:v>0.96100000000000063</c:v>
                </c:pt>
                <c:pt idx="41">
                  <c:v>0.96300000000000063</c:v>
                </c:pt>
                <c:pt idx="42">
                  <c:v>0.96700000000000064</c:v>
                </c:pt>
                <c:pt idx="43">
                  <c:v>0.97000000000000064</c:v>
                </c:pt>
                <c:pt idx="44">
                  <c:v>0.97500000000000064</c:v>
                </c:pt>
                <c:pt idx="45">
                  <c:v>0.97800000000000065</c:v>
                </c:pt>
                <c:pt idx="46">
                  <c:v>0.98199999999999998</c:v>
                </c:pt>
                <c:pt idx="47">
                  <c:v>0.98699999999999999</c:v>
                </c:pt>
                <c:pt idx="48">
                  <c:v>0.98899999999999999</c:v>
                </c:pt>
                <c:pt idx="49">
                  <c:v>0.995</c:v>
                </c:pt>
                <c:pt idx="50">
                  <c:v>1</c:v>
                </c:pt>
              </c:numCache>
            </c:numRef>
          </c:val>
        </c:ser>
        <c:ser>
          <c:idx val="5"/>
          <c:order val="4"/>
          <c:tx>
            <c:strRef>
              <c:f>Sheet1!$K$5</c:f>
              <c:strCache>
                <c:ptCount val="1"/>
                <c:pt idx="0">
                  <c:v>72</c:v>
                </c:pt>
              </c:strCache>
            </c:strRef>
          </c:tx>
          <c:spPr>
            <a:ln>
              <a:solidFill>
                <a:srgbClr val="0BE52F"/>
              </a:solidFill>
            </a:ln>
          </c:spPr>
          <c:marker>
            <c:symbol val="none"/>
          </c:marker>
          <c:dPt>
            <c:idx val="15"/>
            <c:marker>
              <c:symbol val="triangle"/>
              <c:size val="10"/>
            </c:marker>
          </c:dPt>
          <c:val>
            <c:numRef>
              <c:f>Sheet1!$K$6:$K$56</c:f>
              <c:numCache>
                <c:formatCode>General</c:formatCode>
                <c:ptCount val="51"/>
                <c:pt idx="0">
                  <c:v>1.1599999999999981</c:v>
                </c:pt>
                <c:pt idx="1">
                  <c:v>1.075</c:v>
                </c:pt>
                <c:pt idx="2">
                  <c:v>1.038</c:v>
                </c:pt>
                <c:pt idx="3">
                  <c:v>1.022</c:v>
                </c:pt>
                <c:pt idx="4">
                  <c:v>1.014</c:v>
                </c:pt>
                <c:pt idx="5">
                  <c:v>1.0009999999999979</c:v>
                </c:pt>
                <c:pt idx="6">
                  <c:v>0.98699999999999999</c:v>
                </c:pt>
                <c:pt idx="7">
                  <c:v>0.97500000000000064</c:v>
                </c:pt>
                <c:pt idx="8">
                  <c:v>0.98599999999999999</c:v>
                </c:pt>
                <c:pt idx="9">
                  <c:v>0.97800000000000065</c:v>
                </c:pt>
                <c:pt idx="10">
                  <c:v>0.97000000000000064</c:v>
                </c:pt>
                <c:pt idx="11">
                  <c:v>0.97600000000000064</c:v>
                </c:pt>
                <c:pt idx="12">
                  <c:v>0.97200000000000064</c:v>
                </c:pt>
                <c:pt idx="13">
                  <c:v>0.96400000000000063</c:v>
                </c:pt>
                <c:pt idx="14">
                  <c:v>0.95500000000000063</c:v>
                </c:pt>
                <c:pt idx="15">
                  <c:v>0.95300000000000062</c:v>
                </c:pt>
                <c:pt idx="16">
                  <c:v>0.95300000000000062</c:v>
                </c:pt>
                <c:pt idx="17">
                  <c:v>0.95500000000000063</c:v>
                </c:pt>
                <c:pt idx="18">
                  <c:v>0.95700000000000063</c:v>
                </c:pt>
                <c:pt idx="19">
                  <c:v>0.95400000000000063</c:v>
                </c:pt>
                <c:pt idx="20">
                  <c:v>0.95600000000000063</c:v>
                </c:pt>
                <c:pt idx="21">
                  <c:v>0.95800000000000063</c:v>
                </c:pt>
                <c:pt idx="22">
                  <c:v>0.95600000000000063</c:v>
                </c:pt>
                <c:pt idx="23">
                  <c:v>0.95600000000000063</c:v>
                </c:pt>
                <c:pt idx="24">
                  <c:v>0.95600000000000063</c:v>
                </c:pt>
                <c:pt idx="25">
                  <c:v>0.95600000000000063</c:v>
                </c:pt>
                <c:pt idx="26">
                  <c:v>0.95800000000000063</c:v>
                </c:pt>
                <c:pt idx="27">
                  <c:v>0.95600000000000063</c:v>
                </c:pt>
                <c:pt idx="28">
                  <c:v>0.95700000000000063</c:v>
                </c:pt>
                <c:pt idx="29">
                  <c:v>0.95800000000000063</c:v>
                </c:pt>
                <c:pt idx="30">
                  <c:v>0.95700000000000063</c:v>
                </c:pt>
                <c:pt idx="31">
                  <c:v>0.96000000000000063</c:v>
                </c:pt>
                <c:pt idx="32">
                  <c:v>0.96200000000000063</c:v>
                </c:pt>
                <c:pt idx="33">
                  <c:v>0.95900000000000063</c:v>
                </c:pt>
                <c:pt idx="34">
                  <c:v>0.96200000000000063</c:v>
                </c:pt>
                <c:pt idx="35">
                  <c:v>0.96500000000000064</c:v>
                </c:pt>
                <c:pt idx="36">
                  <c:v>0.96800000000000064</c:v>
                </c:pt>
                <c:pt idx="37">
                  <c:v>0.97200000000000064</c:v>
                </c:pt>
                <c:pt idx="38">
                  <c:v>0.97400000000000064</c:v>
                </c:pt>
                <c:pt idx="39">
                  <c:v>0.97300000000000064</c:v>
                </c:pt>
                <c:pt idx="40">
                  <c:v>0.97400000000000064</c:v>
                </c:pt>
                <c:pt idx="41">
                  <c:v>0.97300000000000064</c:v>
                </c:pt>
                <c:pt idx="42">
                  <c:v>0.97500000000000064</c:v>
                </c:pt>
                <c:pt idx="43">
                  <c:v>0.97800000000000065</c:v>
                </c:pt>
                <c:pt idx="44">
                  <c:v>0.98199999999999998</c:v>
                </c:pt>
                <c:pt idx="45">
                  <c:v>0.98499999999999999</c:v>
                </c:pt>
                <c:pt idx="46">
                  <c:v>0.98599999999999999</c:v>
                </c:pt>
                <c:pt idx="47">
                  <c:v>0.99</c:v>
                </c:pt>
                <c:pt idx="48">
                  <c:v>0.99199999999999999</c:v>
                </c:pt>
                <c:pt idx="49">
                  <c:v>0.996</c:v>
                </c:pt>
                <c:pt idx="50">
                  <c:v>1</c:v>
                </c:pt>
              </c:numCache>
            </c:numRef>
          </c:val>
        </c:ser>
        <c:ser>
          <c:idx val="6"/>
          <c:order val="5"/>
          <c:tx>
            <c:strRef>
              <c:f>Sheet1!$L$5</c:f>
              <c:strCache>
                <c:ptCount val="1"/>
                <c:pt idx="0">
                  <c:v>84</c:v>
                </c:pt>
              </c:strCache>
            </c:strRef>
          </c:tx>
          <c:spPr>
            <a:ln>
              <a:solidFill>
                <a:srgbClr val="0000FF"/>
              </a:solidFill>
            </a:ln>
          </c:spPr>
          <c:marker>
            <c:symbol val="none"/>
          </c:marker>
          <c:dPt>
            <c:idx val="19"/>
            <c:marker>
              <c:symbol val="triangle"/>
              <c:size val="10"/>
            </c:marker>
          </c:dPt>
          <c:val>
            <c:numRef>
              <c:f>Sheet1!$L$6:$L$56</c:f>
              <c:numCache>
                <c:formatCode>General</c:formatCode>
                <c:ptCount val="51"/>
                <c:pt idx="0">
                  <c:v>1.1739999999999982</c:v>
                </c:pt>
                <c:pt idx="1">
                  <c:v>1.0860000000000001</c:v>
                </c:pt>
                <c:pt idx="2">
                  <c:v>1.046</c:v>
                </c:pt>
                <c:pt idx="3">
                  <c:v>1.03</c:v>
                </c:pt>
                <c:pt idx="4">
                  <c:v>1.0169999999999979</c:v>
                </c:pt>
                <c:pt idx="5">
                  <c:v>1.0109999999999979</c:v>
                </c:pt>
                <c:pt idx="6">
                  <c:v>0.997</c:v>
                </c:pt>
                <c:pt idx="7">
                  <c:v>0.99099999999999999</c:v>
                </c:pt>
                <c:pt idx="8">
                  <c:v>1.0029999999999979</c:v>
                </c:pt>
                <c:pt idx="9">
                  <c:v>1.0009999999999979</c:v>
                </c:pt>
                <c:pt idx="10">
                  <c:v>0.995</c:v>
                </c:pt>
                <c:pt idx="11">
                  <c:v>0.99399999999999999</c:v>
                </c:pt>
                <c:pt idx="12">
                  <c:v>0.98799999999999999</c:v>
                </c:pt>
                <c:pt idx="13">
                  <c:v>0.98499999999999999</c:v>
                </c:pt>
                <c:pt idx="14">
                  <c:v>0.97700000000000065</c:v>
                </c:pt>
                <c:pt idx="15">
                  <c:v>0.98199999999999998</c:v>
                </c:pt>
                <c:pt idx="16">
                  <c:v>0.98099999999999998</c:v>
                </c:pt>
                <c:pt idx="17">
                  <c:v>0.97900000000000065</c:v>
                </c:pt>
                <c:pt idx="18">
                  <c:v>0.97700000000000065</c:v>
                </c:pt>
                <c:pt idx="19">
                  <c:v>0.97100000000000064</c:v>
                </c:pt>
                <c:pt idx="20">
                  <c:v>0.97100000000000064</c:v>
                </c:pt>
                <c:pt idx="21">
                  <c:v>0.97200000000000064</c:v>
                </c:pt>
                <c:pt idx="22">
                  <c:v>0.97200000000000064</c:v>
                </c:pt>
                <c:pt idx="23">
                  <c:v>0.97200000000000064</c:v>
                </c:pt>
                <c:pt idx="24">
                  <c:v>0.97300000000000064</c:v>
                </c:pt>
                <c:pt idx="25">
                  <c:v>0.97300000000000064</c:v>
                </c:pt>
                <c:pt idx="26">
                  <c:v>0.97500000000000064</c:v>
                </c:pt>
                <c:pt idx="27">
                  <c:v>0.97200000000000064</c:v>
                </c:pt>
                <c:pt idx="28">
                  <c:v>0.97200000000000064</c:v>
                </c:pt>
                <c:pt idx="29">
                  <c:v>0.97200000000000064</c:v>
                </c:pt>
                <c:pt idx="30">
                  <c:v>0.97100000000000064</c:v>
                </c:pt>
                <c:pt idx="31">
                  <c:v>0.97300000000000064</c:v>
                </c:pt>
                <c:pt idx="32">
                  <c:v>0.97200000000000064</c:v>
                </c:pt>
                <c:pt idx="33">
                  <c:v>0.97000000000000064</c:v>
                </c:pt>
                <c:pt idx="34">
                  <c:v>0.97100000000000064</c:v>
                </c:pt>
                <c:pt idx="35">
                  <c:v>0.97300000000000064</c:v>
                </c:pt>
                <c:pt idx="36">
                  <c:v>0.97500000000000064</c:v>
                </c:pt>
                <c:pt idx="37">
                  <c:v>0.97700000000000065</c:v>
                </c:pt>
                <c:pt idx="38">
                  <c:v>0.98</c:v>
                </c:pt>
                <c:pt idx="39">
                  <c:v>0.97900000000000065</c:v>
                </c:pt>
                <c:pt idx="40">
                  <c:v>0.97900000000000065</c:v>
                </c:pt>
                <c:pt idx="41">
                  <c:v>0.97800000000000065</c:v>
                </c:pt>
                <c:pt idx="42">
                  <c:v>0.98</c:v>
                </c:pt>
                <c:pt idx="43">
                  <c:v>0.98299999999999998</c:v>
                </c:pt>
                <c:pt idx="44">
                  <c:v>0.98699999999999999</c:v>
                </c:pt>
                <c:pt idx="45">
                  <c:v>0.98799999999999999</c:v>
                </c:pt>
                <c:pt idx="46">
                  <c:v>0.98899999999999999</c:v>
                </c:pt>
                <c:pt idx="47">
                  <c:v>0.99199999999999999</c:v>
                </c:pt>
                <c:pt idx="48">
                  <c:v>0.99399999999999999</c:v>
                </c:pt>
                <c:pt idx="49">
                  <c:v>0.998</c:v>
                </c:pt>
                <c:pt idx="50">
                  <c:v>1</c:v>
                </c:pt>
              </c:numCache>
            </c:numRef>
          </c:val>
        </c:ser>
        <c:ser>
          <c:idx val="7"/>
          <c:order val="6"/>
          <c:tx>
            <c:strRef>
              <c:f>Sheet1!$M$5</c:f>
              <c:strCache>
                <c:ptCount val="1"/>
                <c:pt idx="0">
                  <c:v>96</c:v>
                </c:pt>
              </c:strCache>
            </c:strRef>
          </c:tx>
          <c:spPr>
            <a:ln>
              <a:solidFill>
                <a:srgbClr val="00B0F0"/>
              </a:solidFill>
            </a:ln>
          </c:spPr>
          <c:marker>
            <c:symbol val="none"/>
          </c:marker>
          <c:dPt>
            <c:idx val="20"/>
            <c:marker>
              <c:symbol val="triangle"/>
              <c:size val="10"/>
              <c:spPr>
                <a:solidFill>
                  <a:srgbClr val="00B0F0"/>
                </a:solidFill>
                <a:ln>
                  <a:solidFill>
                    <a:srgbClr val="00B0F0"/>
                  </a:solidFill>
                </a:ln>
              </c:spPr>
            </c:marker>
          </c:dPt>
          <c:val>
            <c:numRef>
              <c:f>Sheet1!$M$6:$M$56</c:f>
              <c:numCache>
                <c:formatCode>General</c:formatCode>
                <c:ptCount val="51"/>
                <c:pt idx="0">
                  <c:v>1.2069999999999979</c:v>
                </c:pt>
                <c:pt idx="1">
                  <c:v>1.1259999999999979</c:v>
                </c:pt>
                <c:pt idx="2">
                  <c:v>1.1060000000000001</c:v>
                </c:pt>
                <c:pt idx="3">
                  <c:v>1.0680000000000001</c:v>
                </c:pt>
                <c:pt idx="4">
                  <c:v>1.046</c:v>
                </c:pt>
                <c:pt idx="5">
                  <c:v>1.03</c:v>
                </c:pt>
                <c:pt idx="6">
                  <c:v>1.016</c:v>
                </c:pt>
                <c:pt idx="7">
                  <c:v>1.0029999999999979</c:v>
                </c:pt>
                <c:pt idx="8">
                  <c:v>1.0049999999999979</c:v>
                </c:pt>
                <c:pt idx="9">
                  <c:v>1.0089999999999979</c:v>
                </c:pt>
                <c:pt idx="10">
                  <c:v>0.996</c:v>
                </c:pt>
                <c:pt idx="11">
                  <c:v>0.99399999999999999</c:v>
                </c:pt>
                <c:pt idx="12">
                  <c:v>0.98699999999999999</c:v>
                </c:pt>
                <c:pt idx="13">
                  <c:v>0.98599999999999999</c:v>
                </c:pt>
                <c:pt idx="14">
                  <c:v>0.97900000000000065</c:v>
                </c:pt>
                <c:pt idx="15">
                  <c:v>0.98799999999999999</c:v>
                </c:pt>
                <c:pt idx="16">
                  <c:v>0.98899999999999999</c:v>
                </c:pt>
                <c:pt idx="17">
                  <c:v>0.98799999999999999</c:v>
                </c:pt>
                <c:pt idx="18">
                  <c:v>0.98399999999999999</c:v>
                </c:pt>
                <c:pt idx="19">
                  <c:v>0.98</c:v>
                </c:pt>
                <c:pt idx="20">
                  <c:v>0.97800000000000065</c:v>
                </c:pt>
                <c:pt idx="21">
                  <c:v>0.98</c:v>
                </c:pt>
                <c:pt idx="22">
                  <c:v>0.98099999999999998</c:v>
                </c:pt>
                <c:pt idx="23">
                  <c:v>0.98399999999999999</c:v>
                </c:pt>
                <c:pt idx="24">
                  <c:v>0.98499999999999999</c:v>
                </c:pt>
                <c:pt idx="25">
                  <c:v>0.98299999999999998</c:v>
                </c:pt>
                <c:pt idx="26">
                  <c:v>0.98499999999999999</c:v>
                </c:pt>
                <c:pt idx="27">
                  <c:v>0.98299999999999998</c:v>
                </c:pt>
                <c:pt idx="28">
                  <c:v>0.98199999999999998</c:v>
                </c:pt>
                <c:pt idx="29">
                  <c:v>0.98</c:v>
                </c:pt>
                <c:pt idx="30">
                  <c:v>0.98099999999999998</c:v>
                </c:pt>
                <c:pt idx="31">
                  <c:v>0.98399999999999999</c:v>
                </c:pt>
                <c:pt idx="32">
                  <c:v>0.98499999999999999</c:v>
                </c:pt>
                <c:pt idx="33">
                  <c:v>0.98299999999999998</c:v>
                </c:pt>
                <c:pt idx="34">
                  <c:v>0.98099999999999998</c:v>
                </c:pt>
                <c:pt idx="35">
                  <c:v>0.98499999999999999</c:v>
                </c:pt>
                <c:pt idx="36">
                  <c:v>0.98699999999999999</c:v>
                </c:pt>
                <c:pt idx="37">
                  <c:v>0.98899999999999999</c:v>
                </c:pt>
                <c:pt idx="38">
                  <c:v>0.99199999999999999</c:v>
                </c:pt>
                <c:pt idx="39">
                  <c:v>0.99</c:v>
                </c:pt>
                <c:pt idx="40">
                  <c:v>0.99</c:v>
                </c:pt>
                <c:pt idx="41">
                  <c:v>0.98799999999999999</c:v>
                </c:pt>
                <c:pt idx="42">
                  <c:v>0.99</c:v>
                </c:pt>
                <c:pt idx="43">
                  <c:v>0.99099999999999999</c:v>
                </c:pt>
                <c:pt idx="44">
                  <c:v>0.99299999999999999</c:v>
                </c:pt>
                <c:pt idx="45">
                  <c:v>0.99299999999999999</c:v>
                </c:pt>
                <c:pt idx="46">
                  <c:v>0.99199999999999999</c:v>
                </c:pt>
                <c:pt idx="47">
                  <c:v>0.995</c:v>
                </c:pt>
                <c:pt idx="48">
                  <c:v>0.995</c:v>
                </c:pt>
                <c:pt idx="49">
                  <c:v>0.997</c:v>
                </c:pt>
                <c:pt idx="50">
                  <c:v>1</c:v>
                </c:pt>
              </c:numCache>
            </c:numRef>
          </c:val>
        </c:ser>
        <c:ser>
          <c:idx val="8"/>
          <c:order val="7"/>
          <c:tx>
            <c:strRef>
              <c:f>Sheet1!$N$5</c:f>
              <c:strCache>
                <c:ptCount val="1"/>
                <c:pt idx="0">
                  <c:v>108</c:v>
                </c:pt>
              </c:strCache>
            </c:strRef>
          </c:tx>
          <c:spPr>
            <a:ln>
              <a:solidFill>
                <a:schemeClr val="accent4">
                  <a:lumMod val="60000"/>
                  <a:lumOff val="40000"/>
                </a:schemeClr>
              </a:solidFill>
            </a:ln>
          </c:spPr>
          <c:marker>
            <c:symbol val="none"/>
          </c:marker>
          <c:dPt>
            <c:idx val="20"/>
            <c:marker>
              <c:symbol val="triangle"/>
              <c:size val="10"/>
            </c:marker>
          </c:dPt>
          <c:val>
            <c:numRef>
              <c:f>Sheet1!$N$6:$N$56</c:f>
              <c:numCache>
                <c:formatCode>General</c:formatCode>
                <c:ptCount val="51"/>
                <c:pt idx="0">
                  <c:v>1.218</c:v>
                </c:pt>
                <c:pt idx="1">
                  <c:v>1.181</c:v>
                </c:pt>
                <c:pt idx="2">
                  <c:v>1.1299999999999979</c:v>
                </c:pt>
                <c:pt idx="3">
                  <c:v>1.101</c:v>
                </c:pt>
                <c:pt idx="4">
                  <c:v>1.071</c:v>
                </c:pt>
                <c:pt idx="5">
                  <c:v>1.0640000000000001</c:v>
                </c:pt>
                <c:pt idx="6">
                  <c:v>1.0489999999999982</c:v>
                </c:pt>
                <c:pt idx="7">
                  <c:v>1.0409999999999981</c:v>
                </c:pt>
                <c:pt idx="8">
                  <c:v>1.0369999999999981</c:v>
                </c:pt>
                <c:pt idx="9">
                  <c:v>1.046</c:v>
                </c:pt>
                <c:pt idx="10">
                  <c:v>1.024</c:v>
                </c:pt>
                <c:pt idx="11">
                  <c:v>1.028</c:v>
                </c:pt>
                <c:pt idx="12">
                  <c:v>1.016</c:v>
                </c:pt>
                <c:pt idx="13">
                  <c:v>1.01</c:v>
                </c:pt>
                <c:pt idx="14">
                  <c:v>0.996</c:v>
                </c:pt>
                <c:pt idx="15">
                  <c:v>1.0029999999999979</c:v>
                </c:pt>
                <c:pt idx="16">
                  <c:v>1.006</c:v>
                </c:pt>
                <c:pt idx="17">
                  <c:v>0.999</c:v>
                </c:pt>
                <c:pt idx="18">
                  <c:v>0.996</c:v>
                </c:pt>
                <c:pt idx="19">
                  <c:v>0.99199999999999999</c:v>
                </c:pt>
                <c:pt idx="20">
                  <c:v>0.98899999999999999</c:v>
                </c:pt>
                <c:pt idx="21">
                  <c:v>0.99299999999999999</c:v>
                </c:pt>
                <c:pt idx="22">
                  <c:v>0.99399999999999999</c:v>
                </c:pt>
                <c:pt idx="23">
                  <c:v>0.99399999999999999</c:v>
                </c:pt>
                <c:pt idx="24">
                  <c:v>0.99199999999999999</c:v>
                </c:pt>
                <c:pt idx="25">
                  <c:v>0.99199999999999999</c:v>
                </c:pt>
                <c:pt idx="26">
                  <c:v>0.998</c:v>
                </c:pt>
                <c:pt idx="27">
                  <c:v>1</c:v>
                </c:pt>
                <c:pt idx="28">
                  <c:v>0.998</c:v>
                </c:pt>
                <c:pt idx="29">
                  <c:v>0.997</c:v>
                </c:pt>
                <c:pt idx="30">
                  <c:v>1.0009999999999979</c:v>
                </c:pt>
                <c:pt idx="31">
                  <c:v>1</c:v>
                </c:pt>
                <c:pt idx="32">
                  <c:v>0.999</c:v>
                </c:pt>
                <c:pt idx="33">
                  <c:v>0.998</c:v>
                </c:pt>
                <c:pt idx="34">
                  <c:v>0.995</c:v>
                </c:pt>
                <c:pt idx="35">
                  <c:v>0.998</c:v>
                </c:pt>
                <c:pt idx="36">
                  <c:v>0.999</c:v>
                </c:pt>
                <c:pt idx="37">
                  <c:v>0.998</c:v>
                </c:pt>
                <c:pt idx="38">
                  <c:v>1.0009999999999979</c:v>
                </c:pt>
                <c:pt idx="39">
                  <c:v>0.999</c:v>
                </c:pt>
                <c:pt idx="40">
                  <c:v>0.997</c:v>
                </c:pt>
                <c:pt idx="41">
                  <c:v>0.996</c:v>
                </c:pt>
                <c:pt idx="42">
                  <c:v>0.996</c:v>
                </c:pt>
                <c:pt idx="43">
                  <c:v>0.996</c:v>
                </c:pt>
                <c:pt idx="44">
                  <c:v>0.995</c:v>
                </c:pt>
                <c:pt idx="45">
                  <c:v>0.996</c:v>
                </c:pt>
                <c:pt idx="46">
                  <c:v>0.995</c:v>
                </c:pt>
                <c:pt idx="47">
                  <c:v>0.996</c:v>
                </c:pt>
                <c:pt idx="48">
                  <c:v>0.996</c:v>
                </c:pt>
                <c:pt idx="49">
                  <c:v>0.997</c:v>
                </c:pt>
                <c:pt idx="50">
                  <c:v>1</c:v>
                </c:pt>
              </c:numCache>
            </c:numRef>
          </c:val>
        </c:ser>
        <c:ser>
          <c:idx val="9"/>
          <c:order val="8"/>
          <c:tx>
            <c:strRef>
              <c:f>Sheet1!$O$5</c:f>
              <c:strCache>
                <c:ptCount val="1"/>
                <c:pt idx="0">
                  <c:v>120</c:v>
                </c:pt>
              </c:strCache>
            </c:strRef>
          </c:tx>
          <c:spPr>
            <a:ln>
              <a:solidFill>
                <a:srgbClr val="7030A0"/>
              </a:solidFill>
            </a:ln>
          </c:spPr>
          <c:marker>
            <c:symbol val="none"/>
          </c:marker>
          <c:dPt>
            <c:idx val="44"/>
            <c:marker>
              <c:symbol val="triangle"/>
              <c:size val="10"/>
              <c:spPr>
                <a:solidFill>
                  <a:srgbClr val="7030A0"/>
                </a:solidFill>
                <a:ln>
                  <a:solidFill>
                    <a:srgbClr val="7030A0"/>
                  </a:solidFill>
                </a:ln>
              </c:spPr>
            </c:marker>
          </c:dPt>
          <c:val>
            <c:numRef>
              <c:f>Sheet1!$O$6:$O$56</c:f>
              <c:numCache>
                <c:formatCode>General</c:formatCode>
                <c:ptCount val="51"/>
                <c:pt idx="0">
                  <c:v>1.2009999999999978</c:v>
                </c:pt>
                <c:pt idx="1">
                  <c:v>1.109</c:v>
                </c:pt>
                <c:pt idx="2">
                  <c:v>1.0980000000000001</c:v>
                </c:pt>
                <c:pt idx="3">
                  <c:v>1.0840000000000001</c:v>
                </c:pt>
                <c:pt idx="4">
                  <c:v>1.0529999999999982</c:v>
                </c:pt>
                <c:pt idx="5">
                  <c:v>1.0640000000000001</c:v>
                </c:pt>
                <c:pt idx="6">
                  <c:v>1.0409999999999981</c:v>
                </c:pt>
                <c:pt idx="7">
                  <c:v>1.0509999999999982</c:v>
                </c:pt>
                <c:pt idx="8">
                  <c:v>1.0660000000000001</c:v>
                </c:pt>
                <c:pt idx="9">
                  <c:v>1.079</c:v>
                </c:pt>
                <c:pt idx="10">
                  <c:v>1.0649999999999982</c:v>
                </c:pt>
                <c:pt idx="11">
                  <c:v>1.0669999999999982</c:v>
                </c:pt>
                <c:pt idx="12">
                  <c:v>1.052</c:v>
                </c:pt>
                <c:pt idx="13">
                  <c:v>1.042</c:v>
                </c:pt>
                <c:pt idx="14">
                  <c:v>1.026</c:v>
                </c:pt>
                <c:pt idx="15">
                  <c:v>1.0329999999999981</c:v>
                </c:pt>
                <c:pt idx="16">
                  <c:v>1.0329999999999981</c:v>
                </c:pt>
                <c:pt idx="17">
                  <c:v>1.0309999999999981</c:v>
                </c:pt>
                <c:pt idx="18">
                  <c:v>1.0269999999999981</c:v>
                </c:pt>
                <c:pt idx="19">
                  <c:v>1.0229999999999981</c:v>
                </c:pt>
                <c:pt idx="20">
                  <c:v>1.016</c:v>
                </c:pt>
                <c:pt idx="21">
                  <c:v>1.0169999999999979</c:v>
                </c:pt>
                <c:pt idx="22">
                  <c:v>1.016</c:v>
                </c:pt>
                <c:pt idx="23">
                  <c:v>1.022</c:v>
                </c:pt>
                <c:pt idx="24">
                  <c:v>1.016</c:v>
                </c:pt>
                <c:pt idx="25">
                  <c:v>1.0109999999999979</c:v>
                </c:pt>
                <c:pt idx="26">
                  <c:v>1.0149999999999979</c:v>
                </c:pt>
                <c:pt idx="27">
                  <c:v>1.014</c:v>
                </c:pt>
                <c:pt idx="28">
                  <c:v>1.0089999999999979</c:v>
                </c:pt>
                <c:pt idx="29">
                  <c:v>1.01</c:v>
                </c:pt>
                <c:pt idx="30">
                  <c:v>1.01</c:v>
                </c:pt>
                <c:pt idx="31">
                  <c:v>1.0069999999999979</c:v>
                </c:pt>
                <c:pt idx="32">
                  <c:v>1.0029999999999979</c:v>
                </c:pt>
                <c:pt idx="33">
                  <c:v>1.0009999999999979</c:v>
                </c:pt>
                <c:pt idx="34">
                  <c:v>0.998</c:v>
                </c:pt>
                <c:pt idx="35">
                  <c:v>0.998</c:v>
                </c:pt>
                <c:pt idx="36">
                  <c:v>1</c:v>
                </c:pt>
                <c:pt idx="37">
                  <c:v>1.0009999999999979</c:v>
                </c:pt>
                <c:pt idx="38">
                  <c:v>1.002</c:v>
                </c:pt>
                <c:pt idx="39">
                  <c:v>0.998</c:v>
                </c:pt>
                <c:pt idx="40">
                  <c:v>0.996</c:v>
                </c:pt>
                <c:pt idx="41">
                  <c:v>0.99399999999999999</c:v>
                </c:pt>
                <c:pt idx="42">
                  <c:v>0.995</c:v>
                </c:pt>
                <c:pt idx="43">
                  <c:v>0.99399999999999999</c:v>
                </c:pt>
                <c:pt idx="44">
                  <c:v>0.99199999999999999</c:v>
                </c:pt>
                <c:pt idx="45">
                  <c:v>0.99199999999999999</c:v>
                </c:pt>
                <c:pt idx="46">
                  <c:v>0.99299999999999999</c:v>
                </c:pt>
                <c:pt idx="47">
                  <c:v>0.99399999999999999</c:v>
                </c:pt>
                <c:pt idx="48">
                  <c:v>0.995</c:v>
                </c:pt>
                <c:pt idx="49">
                  <c:v>0.997</c:v>
                </c:pt>
                <c:pt idx="50">
                  <c:v>1</c:v>
                </c:pt>
              </c:numCache>
            </c:numRef>
          </c:val>
        </c:ser>
        <c:marker val="1"/>
        <c:axId val="156750208"/>
        <c:axId val="156751744"/>
      </c:lineChart>
      <c:catAx>
        <c:axId val="156750208"/>
        <c:scaling>
          <c:orientation val="minMax"/>
        </c:scaling>
        <c:axPos val="b"/>
        <c:tickLblPos val="nextTo"/>
        <c:crossAx val="156751744"/>
        <c:crosses val="autoZero"/>
        <c:auto val="1"/>
        <c:lblAlgn val="ctr"/>
        <c:lblOffset val="100"/>
        <c:tickLblSkip val="5"/>
        <c:tickMarkSkip val="5"/>
      </c:catAx>
      <c:valAx>
        <c:axId val="156751744"/>
        <c:scaling>
          <c:orientation val="minMax"/>
          <c:max val="1.25"/>
          <c:min val="0.70000000000000062"/>
        </c:scaling>
        <c:axPos val="l"/>
        <c:majorGridlines/>
        <c:numFmt formatCode="General" sourceLinked="1"/>
        <c:tickLblPos val="nextTo"/>
        <c:crossAx val="156750208"/>
        <c:crosses val="autoZero"/>
        <c:crossBetween val="between"/>
        <c:majorUnit val="0.1"/>
        <c:minorUnit val="4.0000000000000022E-2"/>
      </c:valAx>
      <c:spPr>
        <a:ln>
          <a:noFill/>
        </a:ln>
      </c:spPr>
    </c:plotArea>
    <c:legend>
      <c:legendPos val="r"/>
      <c:layout/>
    </c:legend>
    <c:plotVisOnly val="1"/>
  </c:chart>
  <c:txPr>
    <a:bodyPr/>
    <a:lstStyle/>
    <a:p>
      <a:pPr>
        <a:defRPr sz="1600" b="1"/>
      </a:pPr>
      <a:endParaRPr lang="zh-CN"/>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0.11325896762904605"/>
          <c:y val="6.2708151064450282E-2"/>
          <c:w val="0.81416885389326332"/>
          <c:h val="0.78693715368912265"/>
        </c:manualLayout>
      </c:layout>
      <c:barChart>
        <c:barDir val="col"/>
        <c:grouping val="clustered"/>
        <c:ser>
          <c:idx val="0"/>
          <c:order val="0"/>
          <c:tx>
            <c:strRef>
              <c:f>Sheet1!$B$13</c:f>
              <c:strCache>
                <c:ptCount val="1"/>
                <c:pt idx="0">
                  <c:v>ECM</c:v>
                </c:pt>
              </c:strCache>
            </c:strRef>
          </c:tx>
          <c:spPr>
            <a:solidFill>
              <a:srgbClr val="FF0000"/>
            </a:solidFill>
          </c:spPr>
          <c:cat>
            <c:numRef>
              <c:f>Sheet1!$C$12:$M$12</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Sheet1!$C$13:$M$13</c:f>
              <c:numCache>
                <c:formatCode>General</c:formatCode>
                <c:ptCount val="11"/>
                <c:pt idx="0">
                  <c:v>40.1</c:v>
                </c:pt>
                <c:pt idx="1">
                  <c:v>51.5</c:v>
                </c:pt>
                <c:pt idx="2">
                  <c:v>71.599999999999994</c:v>
                </c:pt>
                <c:pt idx="3">
                  <c:v>97.2</c:v>
                </c:pt>
                <c:pt idx="4">
                  <c:v>132</c:v>
                </c:pt>
                <c:pt idx="5">
                  <c:v>170.9</c:v>
                </c:pt>
                <c:pt idx="6">
                  <c:v>212.2</c:v>
                </c:pt>
                <c:pt idx="7">
                  <c:v>264.10000000000002</c:v>
                </c:pt>
                <c:pt idx="8">
                  <c:v>315.89999999999969</c:v>
                </c:pt>
                <c:pt idx="9">
                  <c:v>362.5</c:v>
                </c:pt>
                <c:pt idx="10">
                  <c:v>404</c:v>
                </c:pt>
              </c:numCache>
            </c:numRef>
          </c:val>
        </c:ser>
        <c:ser>
          <c:idx val="1"/>
          <c:order val="1"/>
          <c:tx>
            <c:strRef>
              <c:f>Sheet1!$B$14</c:f>
              <c:strCache>
                <c:ptCount val="1"/>
                <c:pt idx="0">
                  <c:v>ECD</c:v>
                </c:pt>
              </c:strCache>
            </c:strRef>
          </c:tx>
          <c:spPr>
            <a:solidFill>
              <a:srgbClr val="FFFF00"/>
            </a:solidFill>
          </c:spPr>
          <c:cat>
            <c:numRef>
              <c:f>Sheet1!$C$12:$M$12</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Sheet1!$C$14:$M$14</c:f>
              <c:numCache>
                <c:formatCode>General</c:formatCode>
                <c:ptCount val="11"/>
                <c:pt idx="0">
                  <c:v>41</c:v>
                </c:pt>
                <c:pt idx="1">
                  <c:v>50.1</c:v>
                </c:pt>
                <c:pt idx="2">
                  <c:v>69</c:v>
                </c:pt>
                <c:pt idx="3">
                  <c:v>95.3</c:v>
                </c:pt>
                <c:pt idx="4">
                  <c:v>124.9</c:v>
                </c:pt>
                <c:pt idx="5">
                  <c:v>163.9</c:v>
                </c:pt>
                <c:pt idx="6">
                  <c:v>199.7</c:v>
                </c:pt>
                <c:pt idx="7">
                  <c:v>250.4</c:v>
                </c:pt>
                <c:pt idx="8">
                  <c:v>300.5</c:v>
                </c:pt>
                <c:pt idx="9">
                  <c:v>379.4</c:v>
                </c:pt>
                <c:pt idx="10">
                  <c:v>434.2</c:v>
                </c:pt>
              </c:numCache>
            </c:numRef>
          </c:val>
        </c:ser>
        <c:ser>
          <c:idx val="2"/>
          <c:order val="2"/>
          <c:tx>
            <c:strRef>
              <c:f>Sheet1!$B$15</c:f>
              <c:strCache>
                <c:ptCount val="1"/>
                <c:pt idx="0">
                  <c:v>OBEST</c:v>
                </c:pt>
              </c:strCache>
            </c:strRef>
          </c:tx>
          <c:spPr>
            <a:solidFill>
              <a:schemeClr val="tx1"/>
            </a:solidFill>
          </c:spPr>
          <c:cat>
            <c:numRef>
              <c:f>Sheet1!$C$12:$M$12</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Sheet1!$C$15:$M$15</c:f>
              <c:numCache>
                <c:formatCode>General</c:formatCode>
                <c:ptCount val="11"/>
                <c:pt idx="0">
                  <c:v>39</c:v>
                </c:pt>
                <c:pt idx="1">
                  <c:v>28.1</c:v>
                </c:pt>
                <c:pt idx="2">
                  <c:v>57</c:v>
                </c:pt>
                <c:pt idx="3">
                  <c:v>84.4</c:v>
                </c:pt>
                <c:pt idx="4">
                  <c:v>116.9</c:v>
                </c:pt>
                <c:pt idx="5">
                  <c:v>157.9</c:v>
                </c:pt>
                <c:pt idx="6">
                  <c:v>203</c:v>
                </c:pt>
                <c:pt idx="7">
                  <c:v>255.6</c:v>
                </c:pt>
                <c:pt idx="8">
                  <c:v>311.39999999999969</c:v>
                </c:pt>
                <c:pt idx="9">
                  <c:v>364.2</c:v>
                </c:pt>
                <c:pt idx="10">
                  <c:v>421.3</c:v>
                </c:pt>
              </c:numCache>
            </c:numRef>
          </c:val>
        </c:ser>
        <c:axId val="160815744"/>
        <c:axId val="184492800"/>
      </c:barChart>
      <c:catAx>
        <c:axId val="160815744"/>
        <c:scaling>
          <c:orientation val="minMax"/>
        </c:scaling>
        <c:axPos val="b"/>
        <c:numFmt formatCode="General" sourceLinked="1"/>
        <c:tickLblPos val="nextTo"/>
        <c:crossAx val="184492800"/>
        <c:crosses val="autoZero"/>
        <c:auto val="1"/>
        <c:lblAlgn val="ctr"/>
        <c:lblOffset val="100"/>
      </c:catAx>
      <c:valAx>
        <c:axId val="184492800"/>
        <c:scaling>
          <c:orientation val="minMax"/>
        </c:scaling>
        <c:axPos val="l"/>
        <c:majorGridlines/>
        <c:numFmt formatCode="General" sourceLinked="1"/>
        <c:tickLblPos val="nextTo"/>
        <c:crossAx val="160815744"/>
        <c:crosses val="autoZero"/>
        <c:crossBetween val="between"/>
      </c:valAx>
      <c:spPr>
        <a:ln>
          <a:solidFill>
            <a:schemeClr val="tx1">
              <a:lumMod val="50000"/>
              <a:lumOff val="50000"/>
            </a:schemeClr>
          </a:solidFill>
        </a:ln>
      </c:spPr>
    </c:plotArea>
    <c:legend>
      <c:legendPos val="r"/>
      <c:layout>
        <c:manualLayout>
          <c:xMode val="edge"/>
          <c:yMode val="edge"/>
          <c:x val="0.17672497173516671"/>
          <c:y val="0.15102540046990692"/>
          <c:w val="0.1614610673665792"/>
          <c:h val="0.22686831092841536"/>
        </c:manualLayout>
      </c:layout>
    </c:legend>
    <c:plotVisOnly val="1"/>
  </c:chart>
  <c:txPr>
    <a:bodyPr/>
    <a:lstStyle/>
    <a:p>
      <a:pPr>
        <a:defRPr sz="1400" b="1"/>
      </a:pPr>
      <a:endParaRPr lang="zh-CN"/>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0.10808033687637952"/>
          <c:y val="5.2652908182395569E-2"/>
          <c:w val="0.80941208392688457"/>
          <c:h val="0.82110175003634744"/>
        </c:manualLayout>
      </c:layout>
      <c:barChart>
        <c:barDir val="col"/>
        <c:grouping val="clustered"/>
        <c:ser>
          <c:idx val="0"/>
          <c:order val="0"/>
          <c:tx>
            <c:strRef>
              <c:f>Sheet1!$B$11</c:f>
              <c:strCache>
                <c:ptCount val="1"/>
                <c:pt idx="0">
                  <c:v>ECM</c:v>
                </c:pt>
              </c:strCache>
            </c:strRef>
          </c:tx>
          <c:spPr>
            <a:solidFill>
              <a:srgbClr val="FF0000"/>
            </a:solidFill>
          </c:spPr>
          <c:cat>
            <c:numRef>
              <c:f>Sheet1!$C$10:$L$10</c:f>
              <c:numCache>
                <c:formatCode>General</c:formatCode>
                <c:ptCount val="10"/>
                <c:pt idx="0">
                  <c:v>0</c:v>
                </c:pt>
                <c:pt idx="1">
                  <c:v>12</c:v>
                </c:pt>
                <c:pt idx="2">
                  <c:v>24</c:v>
                </c:pt>
                <c:pt idx="3">
                  <c:v>36</c:v>
                </c:pt>
                <c:pt idx="4">
                  <c:v>48</c:v>
                </c:pt>
                <c:pt idx="5">
                  <c:v>60</c:v>
                </c:pt>
                <c:pt idx="6">
                  <c:v>72</c:v>
                </c:pt>
                <c:pt idx="7">
                  <c:v>84</c:v>
                </c:pt>
                <c:pt idx="8">
                  <c:v>96</c:v>
                </c:pt>
                <c:pt idx="9">
                  <c:v>108</c:v>
                </c:pt>
              </c:numCache>
            </c:numRef>
          </c:cat>
          <c:val>
            <c:numRef>
              <c:f>Sheet1!$C$11:$L$11</c:f>
              <c:numCache>
                <c:formatCode>General</c:formatCode>
                <c:ptCount val="10"/>
                <c:pt idx="0">
                  <c:v>50.5</c:v>
                </c:pt>
                <c:pt idx="1">
                  <c:v>72.599999999999994</c:v>
                </c:pt>
                <c:pt idx="2">
                  <c:v>96.8</c:v>
                </c:pt>
                <c:pt idx="3">
                  <c:v>124.2</c:v>
                </c:pt>
                <c:pt idx="4">
                  <c:v>157.4</c:v>
                </c:pt>
                <c:pt idx="5">
                  <c:v>194.2</c:v>
                </c:pt>
                <c:pt idx="6">
                  <c:v>240.2</c:v>
                </c:pt>
                <c:pt idx="7">
                  <c:v>297.60000000000002</c:v>
                </c:pt>
                <c:pt idx="8">
                  <c:v>359.6</c:v>
                </c:pt>
                <c:pt idx="9">
                  <c:v>420.3</c:v>
                </c:pt>
              </c:numCache>
            </c:numRef>
          </c:val>
        </c:ser>
        <c:ser>
          <c:idx val="1"/>
          <c:order val="1"/>
          <c:tx>
            <c:strRef>
              <c:f>Sheet1!$B$12</c:f>
              <c:strCache>
                <c:ptCount val="1"/>
                <c:pt idx="0">
                  <c:v>ECD</c:v>
                </c:pt>
              </c:strCache>
            </c:strRef>
          </c:tx>
          <c:spPr>
            <a:solidFill>
              <a:srgbClr val="FFFF00"/>
            </a:solidFill>
          </c:spPr>
          <c:cat>
            <c:numRef>
              <c:f>Sheet1!$C$10:$L$10</c:f>
              <c:numCache>
                <c:formatCode>General</c:formatCode>
                <c:ptCount val="10"/>
                <c:pt idx="0">
                  <c:v>0</c:v>
                </c:pt>
                <c:pt idx="1">
                  <c:v>12</c:v>
                </c:pt>
                <c:pt idx="2">
                  <c:v>24</c:v>
                </c:pt>
                <c:pt idx="3">
                  <c:v>36</c:v>
                </c:pt>
                <c:pt idx="4">
                  <c:v>48</c:v>
                </c:pt>
                <c:pt idx="5">
                  <c:v>60</c:v>
                </c:pt>
                <c:pt idx="6">
                  <c:v>72</c:v>
                </c:pt>
                <c:pt idx="7">
                  <c:v>84</c:v>
                </c:pt>
                <c:pt idx="8">
                  <c:v>96</c:v>
                </c:pt>
                <c:pt idx="9">
                  <c:v>108</c:v>
                </c:pt>
              </c:numCache>
            </c:numRef>
          </c:cat>
          <c:val>
            <c:numRef>
              <c:f>Sheet1!$C$12:$L$12</c:f>
              <c:numCache>
                <c:formatCode>General</c:formatCode>
                <c:ptCount val="10"/>
                <c:pt idx="0">
                  <c:v>49.5</c:v>
                </c:pt>
                <c:pt idx="1">
                  <c:v>69.8</c:v>
                </c:pt>
                <c:pt idx="2">
                  <c:v>92.6</c:v>
                </c:pt>
                <c:pt idx="3">
                  <c:v>118.6</c:v>
                </c:pt>
                <c:pt idx="4">
                  <c:v>155.1</c:v>
                </c:pt>
                <c:pt idx="5">
                  <c:v>190.9</c:v>
                </c:pt>
                <c:pt idx="6">
                  <c:v>233.7</c:v>
                </c:pt>
                <c:pt idx="7">
                  <c:v>292.2</c:v>
                </c:pt>
                <c:pt idx="8">
                  <c:v>372</c:v>
                </c:pt>
                <c:pt idx="9">
                  <c:v>437.9</c:v>
                </c:pt>
              </c:numCache>
            </c:numRef>
          </c:val>
        </c:ser>
        <c:ser>
          <c:idx val="2"/>
          <c:order val="2"/>
          <c:tx>
            <c:strRef>
              <c:f>Sheet1!$B$13</c:f>
              <c:strCache>
                <c:ptCount val="1"/>
                <c:pt idx="0">
                  <c:v>OBEST</c:v>
                </c:pt>
              </c:strCache>
            </c:strRef>
          </c:tx>
          <c:spPr>
            <a:solidFill>
              <a:schemeClr val="tx1"/>
            </a:solidFill>
          </c:spPr>
          <c:cat>
            <c:numRef>
              <c:f>Sheet1!$C$10:$L$10</c:f>
              <c:numCache>
                <c:formatCode>General</c:formatCode>
                <c:ptCount val="10"/>
                <c:pt idx="0">
                  <c:v>0</c:v>
                </c:pt>
                <c:pt idx="1">
                  <c:v>12</c:v>
                </c:pt>
                <c:pt idx="2">
                  <c:v>24</c:v>
                </c:pt>
                <c:pt idx="3">
                  <c:v>36</c:v>
                </c:pt>
                <c:pt idx="4">
                  <c:v>48</c:v>
                </c:pt>
                <c:pt idx="5">
                  <c:v>60</c:v>
                </c:pt>
                <c:pt idx="6">
                  <c:v>72</c:v>
                </c:pt>
                <c:pt idx="7">
                  <c:v>84</c:v>
                </c:pt>
                <c:pt idx="8">
                  <c:v>96</c:v>
                </c:pt>
                <c:pt idx="9">
                  <c:v>108</c:v>
                </c:pt>
              </c:numCache>
            </c:numRef>
          </c:cat>
          <c:val>
            <c:numRef>
              <c:f>Sheet1!$C$13:$L$13</c:f>
              <c:numCache>
                <c:formatCode>General</c:formatCode>
                <c:ptCount val="10"/>
                <c:pt idx="0">
                  <c:v>28.9</c:v>
                </c:pt>
                <c:pt idx="1">
                  <c:v>61.8</c:v>
                </c:pt>
                <c:pt idx="2">
                  <c:v>89.1</c:v>
                </c:pt>
                <c:pt idx="3">
                  <c:v>117.9</c:v>
                </c:pt>
                <c:pt idx="4">
                  <c:v>150.80000000000001</c:v>
                </c:pt>
                <c:pt idx="5">
                  <c:v>189</c:v>
                </c:pt>
                <c:pt idx="6">
                  <c:v>231.3</c:v>
                </c:pt>
                <c:pt idx="7">
                  <c:v>282.8</c:v>
                </c:pt>
                <c:pt idx="8">
                  <c:v>337.3</c:v>
                </c:pt>
                <c:pt idx="9">
                  <c:v>392.7</c:v>
                </c:pt>
              </c:numCache>
            </c:numRef>
          </c:val>
        </c:ser>
        <c:axId val="184668160"/>
        <c:axId val="184670464"/>
      </c:barChart>
      <c:catAx>
        <c:axId val="184668160"/>
        <c:scaling>
          <c:orientation val="minMax"/>
        </c:scaling>
        <c:axPos val="b"/>
        <c:numFmt formatCode="General" sourceLinked="1"/>
        <c:tickLblPos val="nextTo"/>
        <c:crossAx val="184670464"/>
        <c:crosses val="autoZero"/>
        <c:auto val="1"/>
        <c:lblAlgn val="ctr"/>
        <c:lblOffset val="100"/>
      </c:catAx>
      <c:valAx>
        <c:axId val="184670464"/>
        <c:scaling>
          <c:orientation val="minMax"/>
        </c:scaling>
        <c:axPos val="l"/>
        <c:majorGridlines/>
        <c:numFmt formatCode="General" sourceLinked="1"/>
        <c:tickLblPos val="nextTo"/>
        <c:crossAx val="184668160"/>
        <c:crosses val="autoZero"/>
        <c:crossBetween val="between"/>
      </c:valAx>
      <c:spPr>
        <a:ln>
          <a:solidFill>
            <a:schemeClr val="tx1">
              <a:lumMod val="50000"/>
              <a:lumOff val="50000"/>
            </a:schemeClr>
          </a:solidFill>
        </a:ln>
      </c:spPr>
    </c:plotArea>
    <c:legend>
      <c:legendPos val="r"/>
      <c:layout>
        <c:manualLayout>
          <c:xMode val="edge"/>
          <c:yMode val="edge"/>
          <c:x val="0.17262827236058687"/>
          <c:y val="0.12146369458919676"/>
          <c:w val="0.1540781557374917"/>
          <c:h val="0.26727669245426011"/>
        </c:manualLayout>
      </c:layout>
    </c:legend>
    <c:plotVisOnly val="1"/>
    <c:dispBlanksAs val="gap"/>
  </c:chart>
  <c:txPr>
    <a:bodyPr/>
    <a:lstStyle/>
    <a:p>
      <a:pPr>
        <a:defRPr sz="1400" b="1"/>
      </a:pPr>
      <a:endParaRPr lang="zh-CN"/>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manualLayout>
          <c:layoutTarget val="inner"/>
          <c:xMode val="edge"/>
          <c:yMode val="edge"/>
          <c:x val="9.0226294520117295E-2"/>
          <c:y val="3.8383746889948146E-2"/>
          <c:w val="0.72835815723439457"/>
          <c:h val="0.84699120808236505"/>
        </c:manualLayout>
      </c:layout>
      <c:barChart>
        <c:barDir val="col"/>
        <c:grouping val="clustered"/>
        <c:ser>
          <c:idx val="0"/>
          <c:order val="0"/>
          <c:tx>
            <c:strRef>
              <c:f>Sheet1!$B$5</c:f>
              <c:strCache>
                <c:ptCount val="1"/>
                <c:pt idx="0">
                  <c:v>ECM</c:v>
                </c:pt>
              </c:strCache>
            </c:strRef>
          </c:tx>
          <c:spPr>
            <a:solidFill>
              <a:srgbClr val="FF0000"/>
            </a:solidFill>
          </c:spPr>
          <c:cat>
            <c:numRef>
              <c:f>Sheet1!$C$4:$G$4</c:f>
              <c:numCache>
                <c:formatCode>General</c:formatCode>
                <c:ptCount val="5"/>
                <c:pt idx="0">
                  <c:v>0</c:v>
                </c:pt>
                <c:pt idx="1">
                  <c:v>24</c:v>
                </c:pt>
                <c:pt idx="2">
                  <c:v>48</c:v>
                </c:pt>
                <c:pt idx="3">
                  <c:v>72</c:v>
                </c:pt>
                <c:pt idx="4">
                  <c:v>96</c:v>
                </c:pt>
              </c:numCache>
            </c:numRef>
          </c:cat>
          <c:val>
            <c:numRef>
              <c:f>Sheet1!$C$5:$G$5</c:f>
              <c:numCache>
                <c:formatCode>General</c:formatCode>
                <c:ptCount val="5"/>
                <c:pt idx="0">
                  <c:v>41</c:v>
                </c:pt>
                <c:pt idx="1">
                  <c:v>78</c:v>
                </c:pt>
                <c:pt idx="2">
                  <c:v>130</c:v>
                </c:pt>
                <c:pt idx="3">
                  <c:v>194</c:v>
                </c:pt>
                <c:pt idx="4">
                  <c:v>286</c:v>
                </c:pt>
              </c:numCache>
            </c:numRef>
          </c:val>
        </c:ser>
        <c:ser>
          <c:idx val="1"/>
          <c:order val="1"/>
          <c:tx>
            <c:strRef>
              <c:f>Sheet1!$B$6</c:f>
              <c:strCache>
                <c:ptCount val="1"/>
                <c:pt idx="0">
                  <c:v>ECD</c:v>
                </c:pt>
              </c:strCache>
            </c:strRef>
          </c:tx>
          <c:spPr>
            <a:solidFill>
              <a:srgbClr val="FFFF00"/>
            </a:solidFill>
          </c:spPr>
          <c:cat>
            <c:numRef>
              <c:f>Sheet1!$C$4:$G$4</c:f>
              <c:numCache>
                <c:formatCode>General</c:formatCode>
                <c:ptCount val="5"/>
                <c:pt idx="0">
                  <c:v>0</c:v>
                </c:pt>
                <c:pt idx="1">
                  <c:v>24</c:v>
                </c:pt>
                <c:pt idx="2">
                  <c:v>48</c:v>
                </c:pt>
                <c:pt idx="3">
                  <c:v>72</c:v>
                </c:pt>
                <c:pt idx="4">
                  <c:v>96</c:v>
                </c:pt>
              </c:numCache>
            </c:numRef>
          </c:cat>
          <c:val>
            <c:numRef>
              <c:f>Sheet1!$C$6:$G$6</c:f>
              <c:numCache>
                <c:formatCode>General</c:formatCode>
                <c:ptCount val="5"/>
                <c:pt idx="0">
                  <c:v>42</c:v>
                </c:pt>
                <c:pt idx="1">
                  <c:v>78</c:v>
                </c:pt>
                <c:pt idx="2">
                  <c:v>129</c:v>
                </c:pt>
                <c:pt idx="3">
                  <c:v>201</c:v>
                </c:pt>
                <c:pt idx="4">
                  <c:v>294</c:v>
                </c:pt>
              </c:numCache>
            </c:numRef>
          </c:val>
        </c:ser>
        <c:ser>
          <c:idx val="2"/>
          <c:order val="2"/>
          <c:tx>
            <c:strRef>
              <c:f>Sheet1!$B$7</c:f>
              <c:strCache>
                <c:ptCount val="1"/>
                <c:pt idx="0">
                  <c:v>OBEST </c:v>
                </c:pt>
              </c:strCache>
            </c:strRef>
          </c:tx>
          <c:spPr>
            <a:solidFill>
              <a:schemeClr val="tx1"/>
            </a:solidFill>
          </c:spPr>
          <c:cat>
            <c:numRef>
              <c:f>Sheet1!$C$4:$G$4</c:f>
              <c:numCache>
                <c:formatCode>General</c:formatCode>
                <c:ptCount val="5"/>
                <c:pt idx="0">
                  <c:v>0</c:v>
                </c:pt>
                <c:pt idx="1">
                  <c:v>24</c:v>
                </c:pt>
                <c:pt idx="2">
                  <c:v>48</c:v>
                </c:pt>
                <c:pt idx="3">
                  <c:v>72</c:v>
                </c:pt>
                <c:pt idx="4">
                  <c:v>96</c:v>
                </c:pt>
              </c:numCache>
            </c:numRef>
          </c:cat>
          <c:val>
            <c:numRef>
              <c:f>Sheet1!$C$7:$G$7</c:f>
              <c:numCache>
                <c:formatCode>General</c:formatCode>
                <c:ptCount val="5"/>
                <c:pt idx="0">
                  <c:v>40</c:v>
                </c:pt>
                <c:pt idx="1">
                  <c:v>61</c:v>
                </c:pt>
                <c:pt idx="2">
                  <c:v>117</c:v>
                </c:pt>
                <c:pt idx="3">
                  <c:v>185</c:v>
                </c:pt>
                <c:pt idx="4">
                  <c:v>278</c:v>
                </c:pt>
              </c:numCache>
            </c:numRef>
          </c:val>
        </c:ser>
        <c:ser>
          <c:idx val="3"/>
          <c:order val="3"/>
          <c:tx>
            <c:strRef>
              <c:f>Sheet1!$B$8</c:f>
              <c:strCache>
                <c:ptCount val="1"/>
                <c:pt idx="0">
                  <c:v>LAF25</c:v>
                </c:pt>
              </c:strCache>
            </c:strRef>
          </c:tx>
          <c:spPr>
            <a:solidFill>
              <a:srgbClr val="09E2E7"/>
            </a:solidFill>
          </c:spPr>
          <c:cat>
            <c:numRef>
              <c:f>Sheet1!$C$4:$G$4</c:f>
              <c:numCache>
                <c:formatCode>General</c:formatCode>
                <c:ptCount val="5"/>
                <c:pt idx="0">
                  <c:v>0</c:v>
                </c:pt>
                <c:pt idx="1">
                  <c:v>24</c:v>
                </c:pt>
                <c:pt idx="2">
                  <c:v>48</c:v>
                </c:pt>
                <c:pt idx="3">
                  <c:v>72</c:v>
                </c:pt>
                <c:pt idx="4">
                  <c:v>96</c:v>
                </c:pt>
              </c:numCache>
            </c:numRef>
          </c:cat>
          <c:val>
            <c:numRef>
              <c:f>Sheet1!$C$8:$G$8</c:f>
              <c:numCache>
                <c:formatCode>General</c:formatCode>
                <c:ptCount val="5"/>
                <c:pt idx="0">
                  <c:v>38</c:v>
                </c:pt>
                <c:pt idx="1">
                  <c:v>57</c:v>
                </c:pt>
                <c:pt idx="2">
                  <c:v>117</c:v>
                </c:pt>
                <c:pt idx="3">
                  <c:v>189</c:v>
                </c:pt>
                <c:pt idx="4">
                  <c:v>277</c:v>
                </c:pt>
              </c:numCache>
            </c:numRef>
          </c:val>
        </c:ser>
        <c:axId val="197176320"/>
        <c:axId val="197527040"/>
      </c:barChart>
      <c:catAx>
        <c:axId val="197176320"/>
        <c:scaling>
          <c:orientation val="minMax"/>
        </c:scaling>
        <c:axPos val="b"/>
        <c:numFmt formatCode="General" sourceLinked="1"/>
        <c:tickLblPos val="nextTo"/>
        <c:crossAx val="197527040"/>
        <c:crosses val="autoZero"/>
        <c:auto val="1"/>
        <c:lblAlgn val="ctr"/>
        <c:lblOffset val="100"/>
      </c:catAx>
      <c:valAx>
        <c:axId val="197527040"/>
        <c:scaling>
          <c:orientation val="minMax"/>
        </c:scaling>
        <c:axPos val="l"/>
        <c:majorGridlines/>
        <c:numFmt formatCode="General" sourceLinked="1"/>
        <c:tickLblPos val="nextTo"/>
        <c:crossAx val="197176320"/>
        <c:crosses val="autoZero"/>
        <c:crossBetween val="between"/>
      </c:valAx>
      <c:spPr>
        <a:ln>
          <a:solidFill>
            <a:schemeClr val="tx1">
              <a:lumMod val="50000"/>
              <a:lumOff val="50000"/>
            </a:schemeClr>
          </a:solidFill>
        </a:ln>
      </c:spPr>
    </c:plotArea>
    <c:legend>
      <c:legendPos val="r"/>
      <c:layout/>
    </c:legend>
    <c:plotVisOnly val="1"/>
  </c:chart>
  <c:txPr>
    <a:bodyPr/>
    <a:lstStyle/>
    <a:p>
      <a:pPr>
        <a:defRPr sz="1400" b="1"/>
      </a:pPr>
      <a:endParaRPr lang="zh-CN"/>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plotArea>
      <c:layout/>
      <c:barChart>
        <c:barDir val="col"/>
        <c:grouping val="clustered"/>
        <c:ser>
          <c:idx val="0"/>
          <c:order val="0"/>
          <c:tx>
            <c:strRef>
              <c:f>Sheet2!$C$9</c:f>
              <c:strCache>
                <c:ptCount val="1"/>
                <c:pt idx="0">
                  <c:v>ECM</c:v>
                </c:pt>
              </c:strCache>
            </c:strRef>
          </c:tx>
          <c:spPr>
            <a:solidFill>
              <a:srgbClr val="FF0000"/>
            </a:solidFill>
          </c:spPr>
          <c:cat>
            <c:numRef>
              <c:f>Sheet2!$D$8:$I$8</c:f>
              <c:numCache>
                <c:formatCode>General</c:formatCode>
                <c:ptCount val="6"/>
                <c:pt idx="0">
                  <c:v>0</c:v>
                </c:pt>
                <c:pt idx="1">
                  <c:v>24</c:v>
                </c:pt>
                <c:pt idx="2">
                  <c:v>48</c:v>
                </c:pt>
                <c:pt idx="3">
                  <c:v>72</c:v>
                </c:pt>
                <c:pt idx="4">
                  <c:v>96</c:v>
                </c:pt>
                <c:pt idx="5">
                  <c:v>120</c:v>
                </c:pt>
              </c:numCache>
            </c:numRef>
          </c:cat>
          <c:val>
            <c:numRef>
              <c:f>Sheet2!$D$9:$I$9</c:f>
              <c:numCache>
                <c:formatCode>General</c:formatCode>
                <c:ptCount val="6"/>
                <c:pt idx="0">
                  <c:v>41</c:v>
                </c:pt>
                <c:pt idx="1">
                  <c:v>78</c:v>
                </c:pt>
                <c:pt idx="2">
                  <c:v>130</c:v>
                </c:pt>
                <c:pt idx="3">
                  <c:v>194</c:v>
                </c:pt>
                <c:pt idx="4">
                  <c:v>286</c:v>
                </c:pt>
                <c:pt idx="5">
                  <c:v>398</c:v>
                </c:pt>
              </c:numCache>
            </c:numRef>
          </c:val>
        </c:ser>
        <c:ser>
          <c:idx val="1"/>
          <c:order val="1"/>
          <c:tx>
            <c:strRef>
              <c:f>Sheet2!$C$10</c:f>
              <c:strCache>
                <c:ptCount val="1"/>
                <c:pt idx="0">
                  <c:v>ECD</c:v>
                </c:pt>
              </c:strCache>
            </c:strRef>
          </c:tx>
          <c:spPr>
            <a:solidFill>
              <a:srgbClr val="FFFF00"/>
            </a:solidFill>
          </c:spPr>
          <c:cat>
            <c:numRef>
              <c:f>Sheet2!$D$8:$I$8</c:f>
              <c:numCache>
                <c:formatCode>General</c:formatCode>
                <c:ptCount val="6"/>
                <c:pt idx="0">
                  <c:v>0</c:v>
                </c:pt>
                <c:pt idx="1">
                  <c:v>24</c:v>
                </c:pt>
                <c:pt idx="2">
                  <c:v>48</c:v>
                </c:pt>
                <c:pt idx="3">
                  <c:v>72</c:v>
                </c:pt>
                <c:pt idx="4">
                  <c:v>96</c:v>
                </c:pt>
                <c:pt idx="5">
                  <c:v>120</c:v>
                </c:pt>
              </c:numCache>
            </c:numRef>
          </c:cat>
          <c:val>
            <c:numRef>
              <c:f>Sheet2!$D$10:$I$10</c:f>
              <c:numCache>
                <c:formatCode>General</c:formatCode>
                <c:ptCount val="6"/>
                <c:pt idx="0">
                  <c:v>42</c:v>
                </c:pt>
                <c:pt idx="1">
                  <c:v>78</c:v>
                </c:pt>
                <c:pt idx="2">
                  <c:v>129</c:v>
                </c:pt>
                <c:pt idx="3">
                  <c:v>201</c:v>
                </c:pt>
                <c:pt idx="4">
                  <c:v>294</c:v>
                </c:pt>
                <c:pt idx="5">
                  <c:v>424</c:v>
                </c:pt>
              </c:numCache>
            </c:numRef>
          </c:val>
        </c:ser>
        <c:ser>
          <c:idx val="2"/>
          <c:order val="2"/>
          <c:tx>
            <c:strRef>
              <c:f>Sheet2!$C$11</c:f>
              <c:strCache>
                <c:ptCount val="1"/>
                <c:pt idx="0">
                  <c:v>OBEST</c:v>
                </c:pt>
              </c:strCache>
            </c:strRef>
          </c:tx>
          <c:spPr>
            <a:solidFill>
              <a:schemeClr val="tx1"/>
            </a:solidFill>
          </c:spPr>
          <c:cat>
            <c:numRef>
              <c:f>Sheet2!$D$8:$I$8</c:f>
              <c:numCache>
                <c:formatCode>General</c:formatCode>
                <c:ptCount val="6"/>
                <c:pt idx="0">
                  <c:v>0</c:v>
                </c:pt>
                <c:pt idx="1">
                  <c:v>24</c:v>
                </c:pt>
                <c:pt idx="2">
                  <c:v>48</c:v>
                </c:pt>
                <c:pt idx="3">
                  <c:v>72</c:v>
                </c:pt>
                <c:pt idx="4">
                  <c:v>96</c:v>
                </c:pt>
                <c:pt idx="5">
                  <c:v>120</c:v>
                </c:pt>
              </c:numCache>
            </c:numRef>
          </c:cat>
          <c:val>
            <c:numRef>
              <c:f>Sheet2!$D$11:$I$11</c:f>
              <c:numCache>
                <c:formatCode>General</c:formatCode>
                <c:ptCount val="6"/>
                <c:pt idx="0">
                  <c:v>40</c:v>
                </c:pt>
                <c:pt idx="1">
                  <c:v>61</c:v>
                </c:pt>
                <c:pt idx="2">
                  <c:v>117</c:v>
                </c:pt>
                <c:pt idx="3">
                  <c:v>185</c:v>
                </c:pt>
                <c:pt idx="4">
                  <c:v>278</c:v>
                </c:pt>
                <c:pt idx="5">
                  <c:v>381</c:v>
                </c:pt>
              </c:numCache>
            </c:numRef>
          </c:val>
        </c:ser>
        <c:ser>
          <c:idx val="3"/>
          <c:order val="3"/>
          <c:tx>
            <c:strRef>
              <c:f>Sheet2!$C$12</c:f>
              <c:strCache>
                <c:ptCount val="1"/>
                <c:pt idx="0">
                  <c:v>00+12</c:v>
                </c:pt>
              </c:strCache>
            </c:strRef>
          </c:tx>
          <c:spPr>
            <a:solidFill>
              <a:srgbClr val="09E2E7"/>
            </a:solidFill>
          </c:spPr>
          <c:cat>
            <c:numRef>
              <c:f>Sheet2!$D$8:$I$8</c:f>
              <c:numCache>
                <c:formatCode>General</c:formatCode>
                <c:ptCount val="6"/>
                <c:pt idx="0">
                  <c:v>0</c:v>
                </c:pt>
                <c:pt idx="1">
                  <c:v>24</c:v>
                </c:pt>
                <c:pt idx="2">
                  <c:v>48</c:v>
                </c:pt>
                <c:pt idx="3">
                  <c:v>72</c:v>
                </c:pt>
                <c:pt idx="4">
                  <c:v>96</c:v>
                </c:pt>
                <c:pt idx="5">
                  <c:v>120</c:v>
                </c:pt>
              </c:numCache>
            </c:numRef>
          </c:cat>
          <c:val>
            <c:numRef>
              <c:f>Sheet2!$D$12:$I$12</c:f>
              <c:numCache>
                <c:formatCode>General</c:formatCode>
                <c:ptCount val="6"/>
                <c:pt idx="0">
                  <c:v>37</c:v>
                </c:pt>
                <c:pt idx="1">
                  <c:v>61</c:v>
                </c:pt>
                <c:pt idx="2">
                  <c:v>116</c:v>
                </c:pt>
                <c:pt idx="3">
                  <c:v>187</c:v>
                </c:pt>
                <c:pt idx="4">
                  <c:v>279</c:v>
                </c:pt>
                <c:pt idx="5">
                  <c:v>382</c:v>
                </c:pt>
              </c:numCache>
            </c:numRef>
          </c:val>
        </c:ser>
        <c:axId val="264906240"/>
        <c:axId val="264907776"/>
      </c:barChart>
      <c:catAx>
        <c:axId val="264906240"/>
        <c:scaling>
          <c:orientation val="minMax"/>
        </c:scaling>
        <c:axPos val="b"/>
        <c:numFmt formatCode="General" sourceLinked="1"/>
        <c:tickLblPos val="nextTo"/>
        <c:crossAx val="264907776"/>
        <c:crosses val="autoZero"/>
        <c:auto val="1"/>
        <c:lblAlgn val="ctr"/>
        <c:lblOffset val="100"/>
      </c:catAx>
      <c:valAx>
        <c:axId val="264907776"/>
        <c:scaling>
          <c:orientation val="minMax"/>
        </c:scaling>
        <c:axPos val="l"/>
        <c:majorGridlines/>
        <c:numFmt formatCode="General" sourceLinked="1"/>
        <c:tickLblPos val="nextTo"/>
        <c:crossAx val="264906240"/>
        <c:crosses val="autoZero"/>
        <c:crossBetween val="between"/>
      </c:valAx>
      <c:spPr>
        <a:ln>
          <a:solidFill>
            <a:schemeClr val="tx1">
              <a:lumMod val="50000"/>
              <a:lumOff val="50000"/>
            </a:schemeClr>
          </a:solidFill>
        </a:ln>
      </c:spPr>
    </c:plotArea>
    <c:legend>
      <c:legendPos val="r"/>
      <c:layout/>
    </c:legend>
    <c:plotVisOnly val="1"/>
  </c:chart>
  <c:txPr>
    <a:bodyPr/>
    <a:lstStyle/>
    <a:p>
      <a:pPr>
        <a:defRPr sz="1400" b="1"/>
      </a:pPr>
      <a:endParaRPr lang="zh-CN"/>
    </a:p>
  </c:txPr>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8.6233191204770979E-2"/>
          <c:y val="4.1270793322145186E-2"/>
          <c:w val="0.83650596880010497"/>
          <c:h val="0.8597746457922727"/>
        </c:manualLayout>
      </c:layout>
      <c:barChart>
        <c:barDir val="col"/>
        <c:grouping val="clustered"/>
        <c:ser>
          <c:idx val="0"/>
          <c:order val="0"/>
          <c:tx>
            <c:strRef>
              <c:f>Sheet1!$B$16</c:f>
              <c:strCache>
                <c:ptCount val="1"/>
                <c:pt idx="0">
                  <c:v>ECM</c:v>
                </c:pt>
              </c:strCache>
            </c:strRef>
          </c:tx>
          <c:spPr>
            <a:solidFill>
              <a:srgbClr val="FF0000"/>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Sheet1!$C$16:$M$16</c:f>
              <c:numCache>
                <c:formatCode>General</c:formatCode>
                <c:ptCount val="11"/>
                <c:pt idx="0">
                  <c:v>39.5</c:v>
                </c:pt>
                <c:pt idx="1">
                  <c:v>52.4</c:v>
                </c:pt>
                <c:pt idx="2">
                  <c:v>74.5</c:v>
                </c:pt>
                <c:pt idx="3">
                  <c:v>97.2</c:v>
                </c:pt>
                <c:pt idx="4">
                  <c:v>124.9</c:v>
                </c:pt>
                <c:pt idx="5">
                  <c:v>158.19999999999999</c:v>
                </c:pt>
                <c:pt idx="6">
                  <c:v>196.9</c:v>
                </c:pt>
                <c:pt idx="7">
                  <c:v>238.8</c:v>
                </c:pt>
                <c:pt idx="8">
                  <c:v>288.60000000000002</c:v>
                </c:pt>
                <c:pt idx="9">
                  <c:v>344.6</c:v>
                </c:pt>
                <c:pt idx="10">
                  <c:v>409.8</c:v>
                </c:pt>
              </c:numCache>
            </c:numRef>
          </c:val>
        </c:ser>
        <c:ser>
          <c:idx val="1"/>
          <c:order val="1"/>
          <c:tx>
            <c:strRef>
              <c:f>Sheet1!$B$17</c:f>
              <c:strCache>
                <c:ptCount val="1"/>
                <c:pt idx="0">
                  <c:v>ECD</c:v>
                </c:pt>
              </c:strCache>
            </c:strRef>
          </c:tx>
          <c:spPr>
            <a:solidFill>
              <a:srgbClr val="FFFF00"/>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Sheet1!$C$17:$M$17</c:f>
              <c:numCache>
                <c:formatCode>General</c:formatCode>
                <c:ptCount val="11"/>
                <c:pt idx="0">
                  <c:v>40.4</c:v>
                </c:pt>
                <c:pt idx="1">
                  <c:v>52.3</c:v>
                </c:pt>
                <c:pt idx="2">
                  <c:v>72.599999999999994</c:v>
                </c:pt>
                <c:pt idx="3">
                  <c:v>93.8</c:v>
                </c:pt>
                <c:pt idx="4">
                  <c:v>120.1</c:v>
                </c:pt>
                <c:pt idx="5">
                  <c:v>155.69999999999999</c:v>
                </c:pt>
                <c:pt idx="6">
                  <c:v>194.5</c:v>
                </c:pt>
                <c:pt idx="7">
                  <c:v>235.8</c:v>
                </c:pt>
                <c:pt idx="8">
                  <c:v>290</c:v>
                </c:pt>
                <c:pt idx="9">
                  <c:v>358.7</c:v>
                </c:pt>
                <c:pt idx="10">
                  <c:v>435</c:v>
                </c:pt>
              </c:numCache>
            </c:numRef>
          </c:val>
        </c:ser>
        <c:ser>
          <c:idx val="2"/>
          <c:order val="2"/>
          <c:tx>
            <c:strRef>
              <c:f>Sheet1!$B$18</c:f>
              <c:strCache>
                <c:ptCount val="1"/>
                <c:pt idx="0">
                  <c:v>NCEPM</c:v>
                </c:pt>
              </c:strCache>
            </c:strRef>
          </c:tx>
          <c:spPr>
            <a:solidFill>
              <a:srgbClr val="3333FF"/>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Sheet1!$C$18:$M$18</c:f>
              <c:numCache>
                <c:formatCode>General</c:formatCode>
                <c:ptCount val="11"/>
                <c:pt idx="0">
                  <c:v>33.200000000000003</c:v>
                </c:pt>
                <c:pt idx="1">
                  <c:v>52.3</c:v>
                </c:pt>
                <c:pt idx="2">
                  <c:v>74.099999999999994</c:v>
                </c:pt>
                <c:pt idx="3">
                  <c:v>96.9</c:v>
                </c:pt>
                <c:pt idx="4">
                  <c:v>126</c:v>
                </c:pt>
                <c:pt idx="5">
                  <c:v>163.5</c:v>
                </c:pt>
                <c:pt idx="6">
                  <c:v>200.3</c:v>
                </c:pt>
                <c:pt idx="7">
                  <c:v>230.2</c:v>
                </c:pt>
                <c:pt idx="8">
                  <c:v>263.5</c:v>
                </c:pt>
                <c:pt idx="9">
                  <c:v>309.2</c:v>
                </c:pt>
                <c:pt idx="10">
                  <c:v>383.6</c:v>
                </c:pt>
              </c:numCache>
            </c:numRef>
          </c:val>
        </c:ser>
        <c:ser>
          <c:idx val="3"/>
          <c:order val="3"/>
          <c:tx>
            <c:strRef>
              <c:f>Sheet1!$B$19</c:f>
              <c:strCache>
                <c:ptCount val="1"/>
                <c:pt idx="0">
                  <c:v>NCEPD</c:v>
                </c:pt>
              </c:strCache>
            </c:strRef>
          </c:tx>
          <c:spPr>
            <a:solidFill>
              <a:srgbClr val="0BE52F"/>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Sheet1!$C$19:$M$19</c:f>
              <c:numCache>
                <c:formatCode>General</c:formatCode>
                <c:ptCount val="11"/>
                <c:pt idx="0">
                  <c:v>31</c:v>
                </c:pt>
                <c:pt idx="1">
                  <c:v>53.1</c:v>
                </c:pt>
                <c:pt idx="2">
                  <c:v>74.3</c:v>
                </c:pt>
                <c:pt idx="3">
                  <c:v>97.1</c:v>
                </c:pt>
                <c:pt idx="4">
                  <c:v>126</c:v>
                </c:pt>
                <c:pt idx="5">
                  <c:v>161.5</c:v>
                </c:pt>
                <c:pt idx="6">
                  <c:v>200.5</c:v>
                </c:pt>
                <c:pt idx="7">
                  <c:v>236.5</c:v>
                </c:pt>
                <c:pt idx="8">
                  <c:v>272.7</c:v>
                </c:pt>
                <c:pt idx="9">
                  <c:v>324.2</c:v>
                </c:pt>
                <c:pt idx="10">
                  <c:v>400</c:v>
                </c:pt>
              </c:numCache>
            </c:numRef>
          </c:val>
        </c:ser>
        <c:ser>
          <c:idx val="4"/>
          <c:order val="4"/>
          <c:tx>
            <c:strRef>
              <c:f>Sheet1!$B$20</c:f>
              <c:strCache>
                <c:ptCount val="1"/>
                <c:pt idx="0">
                  <c:v>SUPERM</c:v>
                </c:pt>
              </c:strCache>
            </c:strRef>
          </c:tx>
          <c:spPr>
            <a:solidFill>
              <a:srgbClr val="F715E7"/>
            </a:solidFill>
          </c:spPr>
          <c:cat>
            <c:numRef>
              <c:f>Sheet1!$C$15:$M$15</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Sheet1!$C$20:$M$20</c:f>
              <c:numCache>
                <c:formatCode>General</c:formatCode>
                <c:ptCount val="11"/>
                <c:pt idx="0">
                  <c:v>32.6</c:v>
                </c:pt>
                <c:pt idx="1">
                  <c:v>32.300000000000004</c:v>
                </c:pt>
                <c:pt idx="2">
                  <c:v>59</c:v>
                </c:pt>
                <c:pt idx="3">
                  <c:v>82.4</c:v>
                </c:pt>
                <c:pt idx="4">
                  <c:v>110.9</c:v>
                </c:pt>
                <c:pt idx="5">
                  <c:v>144.80000000000001</c:v>
                </c:pt>
                <c:pt idx="6">
                  <c:v>182</c:v>
                </c:pt>
                <c:pt idx="7">
                  <c:v>221.5</c:v>
                </c:pt>
                <c:pt idx="8">
                  <c:v>261.5</c:v>
                </c:pt>
                <c:pt idx="9">
                  <c:v>301.2</c:v>
                </c:pt>
                <c:pt idx="10">
                  <c:v>360.2</c:v>
                </c:pt>
              </c:numCache>
            </c:numRef>
          </c:val>
        </c:ser>
        <c:axId val="270611968"/>
        <c:axId val="270613504"/>
      </c:barChart>
      <c:catAx>
        <c:axId val="270611968"/>
        <c:scaling>
          <c:orientation val="minMax"/>
        </c:scaling>
        <c:axPos val="b"/>
        <c:numFmt formatCode="General" sourceLinked="1"/>
        <c:tickLblPos val="nextTo"/>
        <c:crossAx val="270613504"/>
        <c:crosses val="autoZero"/>
        <c:auto val="1"/>
        <c:lblAlgn val="ctr"/>
        <c:lblOffset val="100"/>
      </c:catAx>
      <c:valAx>
        <c:axId val="270613504"/>
        <c:scaling>
          <c:orientation val="minMax"/>
        </c:scaling>
        <c:axPos val="l"/>
        <c:majorGridlines/>
        <c:numFmt formatCode="General" sourceLinked="1"/>
        <c:tickLblPos val="nextTo"/>
        <c:crossAx val="270611968"/>
        <c:crosses val="autoZero"/>
        <c:crossBetween val="between"/>
      </c:valAx>
      <c:spPr>
        <a:ln>
          <a:solidFill>
            <a:schemeClr val="tx1">
              <a:lumMod val="50000"/>
              <a:lumOff val="50000"/>
            </a:schemeClr>
          </a:solidFill>
        </a:ln>
      </c:spPr>
    </c:plotArea>
    <c:legend>
      <c:legendPos val="r"/>
      <c:layout>
        <c:manualLayout>
          <c:xMode val="edge"/>
          <c:yMode val="edge"/>
          <c:x val="0.19096912983614051"/>
          <c:y val="0.11822518866487301"/>
          <c:w val="0.15128381992548742"/>
          <c:h val="0.36744635751738502"/>
        </c:manualLayout>
      </c:layout>
    </c:legend>
    <c:plotVisOnly val="1"/>
  </c:chart>
  <c:txPr>
    <a:bodyPr/>
    <a:lstStyle/>
    <a:p>
      <a:pPr>
        <a:defRPr sz="1400" b="1"/>
      </a:pPr>
      <a:endParaRPr lang="zh-CN"/>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zh-CN"/>
  <c:clrMapOvr bg1="lt1" tx1="dk1" bg2="lt2" tx2="dk2" accent1="accent1" accent2="accent2" accent3="accent3" accent4="accent4" accent5="accent5" accent6="accent6" hlink="hlink" folHlink="folHlink"/>
  <c:chart>
    <c:plotArea>
      <c:layout>
        <c:manualLayout>
          <c:layoutTarget val="inner"/>
          <c:xMode val="edge"/>
          <c:yMode val="edge"/>
          <c:x val="0.11666159755781602"/>
          <c:y val="5.0027555419838464E-2"/>
          <c:w val="0.82230340306174177"/>
          <c:h val="0.83002188438356761"/>
        </c:manualLayout>
      </c:layout>
      <c:barChart>
        <c:barDir val="col"/>
        <c:grouping val="clustered"/>
        <c:ser>
          <c:idx val="0"/>
          <c:order val="0"/>
          <c:tx>
            <c:strRef>
              <c:f>Sheet1!$B$23</c:f>
              <c:strCache>
                <c:ptCount val="1"/>
                <c:pt idx="0">
                  <c:v>SUPERM</c:v>
                </c:pt>
              </c:strCache>
            </c:strRef>
          </c:tx>
          <c:spPr>
            <a:solidFill>
              <a:srgbClr val="FF66CC"/>
            </a:solidFill>
          </c:spPr>
          <c:cat>
            <c:numRef>
              <c:f>Sheet1!$C$22:$M$22</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Sheet1!$C$23:$M$23</c:f>
              <c:numCache>
                <c:formatCode>General</c:formatCode>
                <c:ptCount val="11"/>
                <c:pt idx="0">
                  <c:v>32.6</c:v>
                </c:pt>
                <c:pt idx="1">
                  <c:v>32.300000000000004</c:v>
                </c:pt>
                <c:pt idx="2">
                  <c:v>59</c:v>
                </c:pt>
                <c:pt idx="3">
                  <c:v>82.4</c:v>
                </c:pt>
                <c:pt idx="4">
                  <c:v>110.9</c:v>
                </c:pt>
                <c:pt idx="5">
                  <c:v>144.80000000000001</c:v>
                </c:pt>
                <c:pt idx="6">
                  <c:v>182</c:v>
                </c:pt>
                <c:pt idx="7">
                  <c:v>221.5</c:v>
                </c:pt>
                <c:pt idx="8">
                  <c:v>261.5</c:v>
                </c:pt>
                <c:pt idx="9">
                  <c:v>301.2</c:v>
                </c:pt>
                <c:pt idx="10">
                  <c:v>360.2</c:v>
                </c:pt>
              </c:numCache>
            </c:numRef>
          </c:val>
        </c:ser>
        <c:ser>
          <c:idx val="1"/>
          <c:order val="1"/>
          <c:tx>
            <c:strRef>
              <c:f>Sheet1!$B$24</c:f>
              <c:strCache>
                <c:ptCount val="1"/>
                <c:pt idx="0">
                  <c:v>SUPER-OBEST</c:v>
                </c:pt>
              </c:strCache>
            </c:strRef>
          </c:tx>
          <c:spPr>
            <a:solidFill>
              <a:schemeClr val="tx1"/>
            </a:solidFill>
          </c:spPr>
          <c:cat>
            <c:numRef>
              <c:f>Sheet1!$C$22:$M$22</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Sheet1!$C$24:$M$24</c:f>
              <c:numCache>
                <c:formatCode>General</c:formatCode>
                <c:ptCount val="11"/>
                <c:pt idx="0">
                  <c:v>31.8</c:v>
                </c:pt>
                <c:pt idx="1">
                  <c:v>25.3</c:v>
                </c:pt>
                <c:pt idx="2">
                  <c:v>54.6</c:v>
                </c:pt>
                <c:pt idx="3">
                  <c:v>79.099999999999994</c:v>
                </c:pt>
                <c:pt idx="4">
                  <c:v>107.8</c:v>
                </c:pt>
                <c:pt idx="5">
                  <c:v>141.5</c:v>
                </c:pt>
                <c:pt idx="6">
                  <c:v>178.6</c:v>
                </c:pt>
                <c:pt idx="7">
                  <c:v>218.9</c:v>
                </c:pt>
                <c:pt idx="8">
                  <c:v>254.2</c:v>
                </c:pt>
                <c:pt idx="9">
                  <c:v>294.89999999999969</c:v>
                </c:pt>
                <c:pt idx="10">
                  <c:v>352.3</c:v>
                </c:pt>
              </c:numCache>
            </c:numRef>
          </c:val>
        </c:ser>
        <c:axId val="72242688"/>
        <c:axId val="72244224"/>
      </c:barChart>
      <c:catAx>
        <c:axId val="72242688"/>
        <c:scaling>
          <c:orientation val="minMax"/>
        </c:scaling>
        <c:axPos val="b"/>
        <c:numFmt formatCode="General" sourceLinked="1"/>
        <c:tickLblPos val="nextTo"/>
        <c:crossAx val="72244224"/>
        <c:crosses val="autoZero"/>
        <c:auto val="1"/>
        <c:lblAlgn val="ctr"/>
        <c:lblOffset val="100"/>
      </c:catAx>
      <c:valAx>
        <c:axId val="72244224"/>
        <c:scaling>
          <c:orientation val="minMax"/>
        </c:scaling>
        <c:axPos val="l"/>
        <c:majorGridlines/>
        <c:numFmt formatCode="General" sourceLinked="1"/>
        <c:tickLblPos val="nextTo"/>
        <c:crossAx val="72242688"/>
        <c:crosses val="autoZero"/>
        <c:crossBetween val="between"/>
      </c:valAx>
      <c:spPr>
        <a:ln>
          <a:solidFill>
            <a:schemeClr val="tx1">
              <a:lumMod val="50000"/>
              <a:lumOff val="50000"/>
            </a:schemeClr>
          </a:solidFill>
        </a:ln>
      </c:spPr>
    </c:plotArea>
    <c:legend>
      <c:legendPos val="r"/>
      <c:layout>
        <c:manualLayout>
          <c:xMode val="edge"/>
          <c:yMode val="edge"/>
          <c:x val="0.14532833684806781"/>
          <c:y val="0.15073586838230643"/>
          <c:w val="0.32526736733015793"/>
          <c:h val="0.16929991784268003"/>
        </c:manualLayout>
      </c:layout>
    </c:legend>
    <c:plotVisOnly val="1"/>
  </c:chart>
  <c:txPr>
    <a:bodyPr/>
    <a:lstStyle/>
    <a:p>
      <a:pPr>
        <a:defRPr sz="1400"/>
      </a:pPr>
      <a:endParaRPr lang="zh-CN"/>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0.10368234083066545"/>
          <c:y val="4.5132193841623473E-2"/>
          <c:w val="0.85921075269553815"/>
          <c:h val="0.85303181614493329"/>
        </c:manualLayout>
      </c:layout>
      <c:barChart>
        <c:barDir val="col"/>
        <c:grouping val="clustered"/>
        <c:ser>
          <c:idx val="0"/>
          <c:order val="0"/>
          <c:tx>
            <c:strRef>
              <c:f>Sheet3!$D$10</c:f>
              <c:strCache>
                <c:ptCount val="1"/>
                <c:pt idx="0">
                  <c:v>EC-OBEST20</c:v>
                </c:pt>
              </c:strCache>
            </c:strRef>
          </c:tx>
          <c:spPr>
            <a:solidFill>
              <a:srgbClr val="FF0000"/>
            </a:solidFill>
          </c:spPr>
          <c:cat>
            <c:numRef>
              <c:f>Sheet3!$E$9:$O$9</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Sheet3!$E$10:$O$10</c:f>
              <c:numCache>
                <c:formatCode>General</c:formatCode>
                <c:ptCount val="11"/>
                <c:pt idx="0">
                  <c:v>31.8</c:v>
                </c:pt>
                <c:pt idx="1">
                  <c:v>30.8</c:v>
                </c:pt>
                <c:pt idx="2">
                  <c:v>60.3</c:v>
                </c:pt>
                <c:pt idx="3">
                  <c:v>87</c:v>
                </c:pt>
                <c:pt idx="4">
                  <c:v>116.2</c:v>
                </c:pt>
                <c:pt idx="5">
                  <c:v>150.19999999999999</c:v>
                </c:pt>
                <c:pt idx="6">
                  <c:v>188.8</c:v>
                </c:pt>
                <c:pt idx="7">
                  <c:v>234.7</c:v>
                </c:pt>
                <c:pt idx="8">
                  <c:v>277.3</c:v>
                </c:pt>
                <c:pt idx="9">
                  <c:v>330.5</c:v>
                </c:pt>
                <c:pt idx="10">
                  <c:v>390</c:v>
                </c:pt>
              </c:numCache>
            </c:numRef>
          </c:val>
        </c:ser>
        <c:ser>
          <c:idx val="1"/>
          <c:order val="1"/>
          <c:tx>
            <c:strRef>
              <c:f>Sheet3!$D$11</c:f>
              <c:strCache>
                <c:ptCount val="1"/>
                <c:pt idx="0">
                  <c:v>NCEP-OBEST8</c:v>
                </c:pt>
              </c:strCache>
            </c:strRef>
          </c:tx>
          <c:spPr>
            <a:solidFill>
              <a:srgbClr val="0000FF"/>
            </a:solidFill>
          </c:spPr>
          <c:cat>
            <c:numRef>
              <c:f>Sheet3!$E$9:$O$9</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Sheet3!$E$11:$O$11</c:f>
              <c:numCache>
                <c:formatCode>General</c:formatCode>
                <c:ptCount val="11"/>
                <c:pt idx="0">
                  <c:v>38.9</c:v>
                </c:pt>
                <c:pt idx="1">
                  <c:v>34.300000000000011</c:v>
                </c:pt>
                <c:pt idx="2">
                  <c:v>61.8</c:v>
                </c:pt>
                <c:pt idx="3">
                  <c:v>86</c:v>
                </c:pt>
                <c:pt idx="4">
                  <c:v>116.3</c:v>
                </c:pt>
                <c:pt idx="5">
                  <c:v>155.19999999999999</c:v>
                </c:pt>
                <c:pt idx="6">
                  <c:v>196.5</c:v>
                </c:pt>
                <c:pt idx="7">
                  <c:v>230.4</c:v>
                </c:pt>
                <c:pt idx="8">
                  <c:v>266.2</c:v>
                </c:pt>
                <c:pt idx="9">
                  <c:v>311.89999999999992</c:v>
                </c:pt>
                <c:pt idx="10">
                  <c:v>391.6</c:v>
                </c:pt>
              </c:numCache>
            </c:numRef>
          </c:val>
        </c:ser>
        <c:ser>
          <c:idx val="2"/>
          <c:order val="2"/>
          <c:tx>
            <c:strRef>
              <c:f>Sheet3!$D$12</c:f>
              <c:strCache>
                <c:ptCount val="1"/>
                <c:pt idx="0">
                  <c:v>SUPER-OBSET28</c:v>
                </c:pt>
              </c:strCache>
            </c:strRef>
          </c:tx>
          <c:spPr>
            <a:solidFill>
              <a:schemeClr val="tx1"/>
            </a:solidFill>
          </c:spPr>
          <c:cat>
            <c:numRef>
              <c:f>Sheet3!$E$9:$O$9</c:f>
              <c:numCache>
                <c:formatCode>General</c:formatCode>
                <c:ptCount val="11"/>
                <c:pt idx="0">
                  <c:v>0</c:v>
                </c:pt>
                <c:pt idx="1">
                  <c:v>12</c:v>
                </c:pt>
                <c:pt idx="2">
                  <c:v>24</c:v>
                </c:pt>
                <c:pt idx="3">
                  <c:v>36</c:v>
                </c:pt>
                <c:pt idx="4">
                  <c:v>48</c:v>
                </c:pt>
                <c:pt idx="5">
                  <c:v>60</c:v>
                </c:pt>
                <c:pt idx="6">
                  <c:v>72</c:v>
                </c:pt>
                <c:pt idx="7">
                  <c:v>84</c:v>
                </c:pt>
                <c:pt idx="8">
                  <c:v>96</c:v>
                </c:pt>
                <c:pt idx="9">
                  <c:v>108</c:v>
                </c:pt>
                <c:pt idx="10">
                  <c:v>120</c:v>
                </c:pt>
              </c:numCache>
            </c:numRef>
          </c:cat>
          <c:val>
            <c:numRef>
              <c:f>Sheet3!$E$12:$O$12</c:f>
              <c:numCache>
                <c:formatCode>General</c:formatCode>
                <c:ptCount val="11"/>
                <c:pt idx="0">
                  <c:v>33.1</c:v>
                </c:pt>
                <c:pt idx="1">
                  <c:v>25.3</c:v>
                </c:pt>
                <c:pt idx="2">
                  <c:v>54.6</c:v>
                </c:pt>
                <c:pt idx="3">
                  <c:v>79.099999999999994</c:v>
                </c:pt>
                <c:pt idx="4">
                  <c:v>107.8</c:v>
                </c:pt>
                <c:pt idx="5">
                  <c:v>141.5</c:v>
                </c:pt>
                <c:pt idx="6">
                  <c:v>178.6</c:v>
                </c:pt>
                <c:pt idx="7">
                  <c:v>218.9</c:v>
                </c:pt>
                <c:pt idx="8">
                  <c:v>254.2</c:v>
                </c:pt>
                <c:pt idx="9">
                  <c:v>294.89999999999992</c:v>
                </c:pt>
                <c:pt idx="10">
                  <c:v>352.3</c:v>
                </c:pt>
              </c:numCache>
            </c:numRef>
          </c:val>
        </c:ser>
        <c:axId val="72463488"/>
        <c:axId val="72465024"/>
      </c:barChart>
      <c:catAx>
        <c:axId val="72463488"/>
        <c:scaling>
          <c:orientation val="minMax"/>
        </c:scaling>
        <c:axPos val="b"/>
        <c:numFmt formatCode="General" sourceLinked="1"/>
        <c:tickLblPos val="nextTo"/>
        <c:crossAx val="72465024"/>
        <c:crosses val="autoZero"/>
        <c:auto val="1"/>
        <c:lblAlgn val="ctr"/>
        <c:lblOffset val="100"/>
      </c:catAx>
      <c:valAx>
        <c:axId val="72465024"/>
        <c:scaling>
          <c:orientation val="minMax"/>
        </c:scaling>
        <c:axPos val="l"/>
        <c:majorGridlines/>
        <c:numFmt formatCode="General" sourceLinked="1"/>
        <c:tickLblPos val="nextTo"/>
        <c:crossAx val="72463488"/>
        <c:crosses val="autoZero"/>
        <c:crossBetween val="between"/>
      </c:valAx>
      <c:spPr>
        <a:ln>
          <a:solidFill>
            <a:sysClr val="windowText" lastClr="000000">
              <a:lumMod val="50000"/>
              <a:lumOff val="50000"/>
            </a:sysClr>
          </a:solidFill>
        </a:ln>
      </c:spPr>
    </c:plotArea>
    <c:legend>
      <c:legendPos val="r"/>
      <c:layout>
        <c:manualLayout>
          <c:xMode val="edge"/>
          <c:yMode val="edge"/>
          <c:x val="0.12161650248737796"/>
          <c:y val="6.7345058586870954E-2"/>
          <c:w val="0.36457258303980133"/>
          <c:h val="0.35873471608731833"/>
        </c:manualLayout>
      </c:layout>
    </c:legend>
    <c:plotVisOnly val="1"/>
  </c:chart>
  <c:txPr>
    <a:bodyPr/>
    <a:lstStyle/>
    <a:p>
      <a:pPr>
        <a:defRPr sz="1400"/>
      </a:pPr>
      <a:endParaRPr lang="zh-CN"/>
    </a:p>
  </c:txPr>
  <c:externalData r:id="rId1"/>
</c:chartSpace>
</file>

<file path=ppt/drawings/drawing1.xml><?xml version="1.0" encoding="utf-8"?>
<c:userShapes xmlns:c="http://schemas.openxmlformats.org/drawingml/2006/chart">
  <cdr:relSizeAnchor xmlns:cdr="http://schemas.openxmlformats.org/drawingml/2006/chartDrawing">
    <cdr:from>
      <cdr:x>0</cdr:x>
      <cdr:y>0</cdr:y>
    </cdr:from>
    <cdr:to>
      <cdr:x>0.85714</cdr:x>
      <cdr:y>0.22449</cdr:y>
    </cdr:to>
    <cdr:sp macro="" textlink="">
      <cdr:nvSpPr>
        <cdr:cNvPr id="2" name="标题 1"/>
        <cdr:cNvSpPr>
          <a:spLocks xmlns:a="http://schemas.openxmlformats.org/drawingml/2006/main" noGrp="1"/>
        </cdr:cNvSpPr>
      </cdr:nvSpPr>
      <cdr:spPr>
        <a:xfrm xmlns:a="http://schemas.openxmlformats.org/drawingml/2006/main">
          <a:off x="0" y="0"/>
          <a:ext cx="5184576" cy="792088"/>
        </a:xfrm>
        <a:prstGeom xmlns:a="http://schemas.openxmlformats.org/drawingml/2006/main" prst="rect">
          <a:avLst/>
        </a:prstGeom>
      </cdr:spPr>
      <cdr:txBody>
        <a:bodyPr xmlns:a="http://schemas.openxmlformats.org/drawingml/2006/main" vert="horz" lIns="91440" tIns="45720" rIns="91440" bIns="45720" rtlCol="0" anchor="ctr">
          <a:normAutofit/>
        </a:bodyPr>
        <a:lstStyle xmlns:a="http://schemas.openxmlformats.org/drawingml/2006/main">
          <a:lvl1pPr algn="ctr" defTabSz="914400" rtl="0" eaLnBrk="1" latinLnBrk="0" hangingPunct="1">
            <a:spcBef>
              <a:spcPct val="0"/>
            </a:spcBef>
            <a:buNone/>
            <a:defRPr sz="4400" kern="1200">
              <a:solidFill>
                <a:sysClr val="windowText" lastClr="000000"/>
              </a:solidFill>
              <a:latin typeface="Calibri"/>
            </a:defRPr>
          </a:lvl1pPr>
        </a:lstStyle>
        <a:p xmlns:a="http://schemas.openxmlformats.org/drawingml/2006/main">
          <a:r>
            <a:rPr lang="en-US" altLang="zh-CN" sz="2400" dirty="0" smtClean="0"/>
            <a:t>2012-2013 EC Track Errors</a:t>
          </a:r>
          <a:endParaRPr lang="zh-CN" altLang="en-US" sz="2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B034BC14-F874-4CDD-95C0-1E38184BAB87}" type="datetimeFigureOut">
              <a:rPr lang="zh-CN" altLang="en-US"/>
              <a:pPr>
                <a:defRPr/>
              </a:pPr>
              <a:t>2014/8/13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B81E6CB6-8D13-4BA9-9738-7B4151CEA6C6}" type="slidenum">
              <a:rPr lang="zh-CN" altLang="en-US"/>
              <a:pPr>
                <a:defRPr/>
              </a:pPr>
              <a:t>‹#›</a:t>
            </a:fld>
            <a:endParaRPr lang="zh-CN" altLang="en-US"/>
          </a:p>
        </p:txBody>
      </p:sp>
    </p:spTree>
    <p:extLst>
      <p:ext uri="{BB962C8B-B14F-4D97-AF65-F5344CB8AC3E}">
        <p14:creationId xmlns:p14="http://schemas.microsoft.com/office/powerpoint/2010/main" xmlns="" val="18940792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62571FBD-42FB-4585-A6C9-149E4F154A1D}" type="slidenum">
              <a:rPr lang="zh-CN" altLang="en-US"/>
              <a:pPr fontAlgn="base">
                <a:spcBef>
                  <a:spcPct val="0"/>
                </a:spcBef>
                <a:spcAft>
                  <a:spcPct val="0"/>
                </a:spcAft>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7892"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3F2AFDF0-EA89-4D9B-B4CF-4865AA17B502}" type="slidenum">
              <a:rPr lang="zh-CN" altLang="en-US"/>
              <a:pPr fontAlgn="base">
                <a:spcBef>
                  <a:spcPct val="0"/>
                </a:spcBef>
                <a:spcAft>
                  <a:spcPct val="0"/>
                </a:spcAft>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891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76AC3FB9-C89A-4272-B83C-6124B782DEBF}" type="slidenum">
              <a:rPr lang="zh-CN" altLang="en-US"/>
              <a:pPr fontAlgn="base">
                <a:spcBef>
                  <a:spcPct val="0"/>
                </a:spcBef>
                <a:spcAft>
                  <a:spcPct val="0"/>
                </a:spcAft>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9940"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6985DDF0-1955-430C-A777-0DFB733BE561}" type="slidenum">
              <a:rPr lang="zh-CN" altLang="en-US"/>
              <a:pPr fontAlgn="base">
                <a:spcBef>
                  <a:spcPct val="0"/>
                </a:spcBef>
                <a:spcAft>
                  <a:spcPct val="0"/>
                </a:spcAft>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40964"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B4C52EB4-26E6-441F-8D2E-869B00197EE1}" type="slidenum">
              <a:rPr lang="zh-CN" altLang="en-US"/>
              <a:pPr fontAlgn="base">
                <a:spcBef>
                  <a:spcPct val="0"/>
                </a:spcBef>
                <a:spcAft>
                  <a:spcPct val="0"/>
                </a:spcAft>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41988"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03AD0282-C69E-4B16-BE84-5CD5C6256FA3}" type="slidenum">
              <a:rPr lang="zh-CN" altLang="en-US"/>
              <a:pPr fontAlgn="base">
                <a:spcBef>
                  <a:spcPct val="0"/>
                </a:spcBef>
                <a:spcAft>
                  <a:spcPct val="0"/>
                </a:spcAft>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46186C7C-5114-4680-9DB8-F3F3EBB73C10}" type="slidenum">
              <a:rPr lang="zh-CN" altLang="en-US"/>
              <a:pPr fontAlgn="base">
                <a:spcBef>
                  <a:spcPct val="0"/>
                </a:spcBef>
                <a:spcAft>
                  <a:spcPct val="0"/>
                </a:spcAft>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4403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6999DB17-EE4E-4449-AEB6-1A3C386DC21C}" type="slidenum">
              <a:rPr lang="zh-CN" altLang="en-US"/>
              <a:pPr fontAlgn="base">
                <a:spcBef>
                  <a:spcPct val="0"/>
                </a:spcBef>
                <a:spcAft>
                  <a:spcPct val="0"/>
                </a:spcAft>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45060"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8D899AB0-1972-424E-9138-C69A45EC64A3}" type="slidenum">
              <a:rPr lang="zh-CN" altLang="en-US"/>
              <a:pPr fontAlgn="base">
                <a:spcBef>
                  <a:spcPct val="0"/>
                </a:spcBef>
                <a:spcAft>
                  <a:spcPct val="0"/>
                </a:spcAft>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6083"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46084"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E5083846-9CA2-43A4-B8B7-40C31199014B}" type="slidenum">
              <a:rPr lang="zh-CN" altLang="en-US"/>
              <a:pPr fontAlgn="base">
                <a:spcBef>
                  <a:spcPct val="0"/>
                </a:spcBef>
                <a:spcAft>
                  <a:spcPct val="0"/>
                </a:spcAft>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a:p>
            <a:pPr>
              <a:spcBef>
                <a:spcPct val="0"/>
              </a:spcBef>
            </a:pPr>
            <a:endParaRPr lang="zh-CN" altLang="en-US" dirty="0" smtClean="0"/>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9A1A61B6-49C1-4EDF-B823-26EDE52BB85C}" type="slidenum">
              <a:rPr lang="zh-CN" altLang="en-US"/>
              <a:pPr fontAlgn="base">
                <a:spcBef>
                  <a:spcPct val="0"/>
                </a:spcBef>
                <a:spcAft>
                  <a:spcPct val="0"/>
                </a:spcAft>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zh-CN" altLang="en-US" dirty="0" smtClean="0"/>
              <a:t>从</a:t>
            </a:r>
            <a:r>
              <a:rPr lang="zh-CN" altLang="en-US" dirty="0" smtClean="0"/>
              <a:t>两个模式的误差对比图来看，</a:t>
            </a:r>
            <a:r>
              <a:rPr lang="en-US" altLang="zh-CN" dirty="0" smtClean="0"/>
              <a:t>EC-EPS</a:t>
            </a:r>
            <a:r>
              <a:rPr lang="zh-CN" altLang="en-US" dirty="0" smtClean="0"/>
              <a:t>在</a:t>
            </a:r>
            <a:r>
              <a:rPr lang="en-US" altLang="zh-CN" dirty="0" smtClean="0"/>
              <a:t>72</a:t>
            </a:r>
            <a:r>
              <a:rPr lang="zh-CN" altLang="en-US" dirty="0" smtClean="0"/>
              <a:t>小时之前的短时效预报较</a:t>
            </a:r>
            <a:r>
              <a:rPr lang="en-US" altLang="zh-CN" dirty="0" smtClean="0"/>
              <a:t>NCEP</a:t>
            </a:r>
            <a:r>
              <a:rPr lang="zh-CN" altLang="en-US" dirty="0" smtClean="0"/>
              <a:t>好，而</a:t>
            </a:r>
            <a:r>
              <a:rPr lang="en-US" altLang="zh-CN" dirty="0" smtClean="0"/>
              <a:t>84-120</a:t>
            </a:r>
            <a:r>
              <a:rPr lang="zh-CN" altLang="en-US" dirty="0" smtClean="0"/>
              <a:t>小时的长时效预报，</a:t>
            </a:r>
            <a:r>
              <a:rPr lang="en-US" altLang="zh-CN" dirty="0" smtClean="0"/>
              <a:t>NCEP</a:t>
            </a:r>
            <a:r>
              <a:rPr lang="zh-CN" altLang="en-US" dirty="0" smtClean="0"/>
              <a:t>则</a:t>
            </a:r>
            <a:r>
              <a:rPr lang="zh-CN" altLang="en-US" dirty="0" smtClean="0"/>
              <a:t>逐渐优于</a:t>
            </a:r>
            <a:r>
              <a:rPr lang="en-US" altLang="zh-CN" dirty="0" smtClean="0"/>
              <a:t>EC</a:t>
            </a:r>
            <a:r>
              <a:rPr lang="zh-CN" altLang="en-US" dirty="0" smtClean="0"/>
              <a:t>。当两个模式组成超级集合之后，即使在没有应用</a:t>
            </a:r>
            <a:r>
              <a:rPr lang="en-US" altLang="zh-CN" dirty="0" smtClean="0"/>
              <a:t>OBEST</a:t>
            </a:r>
            <a:r>
              <a:rPr lang="zh-CN" altLang="en-US" dirty="0" smtClean="0"/>
              <a:t>的方法挑选成员的时候，较任意单个模式，超级集合的误差在所有预报时效（</a:t>
            </a:r>
            <a:r>
              <a:rPr lang="en-US" altLang="zh-CN" dirty="0" smtClean="0"/>
              <a:t>lead time</a:t>
            </a:r>
            <a:r>
              <a:rPr lang="zh-CN" altLang="en-US" dirty="0" smtClean="0"/>
              <a:t>）都处于领先地位。</a:t>
            </a:r>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zh-CN" altLang="en-US" dirty="0" smtClean="0"/>
              <a:t>图</a:t>
            </a:r>
            <a:r>
              <a:rPr lang="en-US" altLang="zh-CN" dirty="0" smtClean="0"/>
              <a:t>14</a:t>
            </a:r>
            <a:r>
              <a:rPr lang="zh-CN" altLang="en-US" dirty="0" smtClean="0"/>
              <a:t>是将</a:t>
            </a:r>
            <a:r>
              <a:rPr lang="en-US" altLang="zh-CN" dirty="0" smtClean="0"/>
              <a:t>OBEST</a:t>
            </a:r>
            <a:r>
              <a:rPr lang="zh-CN" altLang="en-US" dirty="0" smtClean="0"/>
              <a:t>方法分别应用于</a:t>
            </a:r>
            <a:r>
              <a:rPr lang="en-US" altLang="zh-CN" dirty="0" smtClean="0"/>
              <a:t>EC</a:t>
            </a:r>
            <a:r>
              <a:rPr lang="zh-CN" altLang="en-US" dirty="0" smtClean="0"/>
              <a:t>，</a:t>
            </a:r>
            <a:r>
              <a:rPr lang="en-US" altLang="zh-CN" dirty="0" smtClean="0"/>
              <a:t>NCEP</a:t>
            </a:r>
            <a:r>
              <a:rPr lang="zh-CN" altLang="en-US" dirty="0" smtClean="0"/>
              <a:t>和</a:t>
            </a:r>
            <a:r>
              <a:rPr lang="en-US" altLang="zh-CN" dirty="0" smtClean="0"/>
              <a:t>SUPER</a:t>
            </a:r>
            <a:r>
              <a:rPr lang="zh-CN" altLang="en-US" dirty="0" smtClean="0"/>
              <a:t> 集合，并选取最佳成员数</a:t>
            </a:r>
            <a:r>
              <a:rPr lang="en-US" altLang="zh-CN" dirty="0" smtClean="0"/>
              <a:t>20</a:t>
            </a:r>
            <a:r>
              <a:rPr lang="zh-CN" altLang="en-US" dirty="0" smtClean="0"/>
              <a:t>，</a:t>
            </a:r>
            <a:r>
              <a:rPr lang="en-US" altLang="zh-CN" dirty="0" smtClean="0"/>
              <a:t>8</a:t>
            </a:r>
            <a:r>
              <a:rPr lang="zh-CN" altLang="en-US" dirty="0" smtClean="0"/>
              <a:t>和</a:t>
            </a:r>
            <a:r>
              <a:rPr lang="en-US" altLang="zh-CN" dirty="0" smtClean="0"/>
              <a:t>28</a:t>
            </a:r>
            <a:r>
              <a:rPr lang="zh-CN" altLang="en-US" dirty="0" smtClean="0"/>
              <a:t>的误差对比。从图中可以看出，将</a:t>
            </a:r>
            <a:r>
              <a:rPr lang="en-US" altLang="zh-CN" dirty="0" smtClean="0"/>
              <a:t>OBEST</a:t>
            </a:r>
            <a:r>
              <a:rPr lang="zh-CN" altLang="en-US" dirty="0" smtClean="0"/>
              <a:t>方法应用于超级集合时，较目前</a:t>
            </a:r>
            <a:r>
              <a:rPr lang="en-US" altLang="zh-CN" dirty="0" smtClean="0"/>
              <a:t>CMA</a:t>
            </a:r>
            <a:r>
              <a:rPr lang="zh-CN" altLang="en-US" dirty="0" smtClean="0"/>
              <a:t>仅使用</a:t>
            </a:r>
            <a:r>
              <a:rPr lang="en-US" altLang="zh-CN" dirty="0" smtClean="0"/>
              <a:t>EC-EPS</a:t>
            </a:r>
            <a:r>
              <a:rPr lang="zh-CN" altLang="en-US" dirty="0" smtClean="0"/>
              <a:t>一种集合预报资料而言，从</a:t>
            </a:r>
            <a:r>
              <a:rPr lang="en-US" altLang="zh-CN" dirty="0" smtClean="0"/>
              <a:t>24</a:t>
            </a:r>
            <a:r>
              <a:rPr lang="zh-CN" altLang="en-US" dirty="0" smtClean="0"/>
              <a:t>小时到</a:t>
            </a:r>
            <a:r>
              <a:rPr lang="en-US" altLang="zh-CN" dirty="0" smtClean="0"/>
              <a:t>120</a:t>
            </a:r>
            <a:r>
              <a:rPr lang="zh-CN" altLang="en-US" dirty="0" smtClean="0"/>
              <a:t>小时预报时效，误差减小了</a:t>
            </a:r>
            <a:r>
              <a:rPr lang="en-US" altLang="zh-CN" dirty="0" smtClean="0"/>
              <a:t>5%-11%.</a:t>
            </a:r>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77500" lnSpcReduction="20000"/>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77500" lnSpcReduction="20000"/>
          </a:bodyPr>
          <a:lstStyle/>
          <a:p>
            <a:endParaRPr lang="zh-CN" altLang="en-US" dirty="0"/>
          </a:p>
        </p:txBody>
      </p:sp>
      <p:sp>
        <p:nvSpPr>
          <p:cNvPr id="4" name="灯片编号占位符 3"/>
          <p:cNvSpPr>
            <a:spLocks noGrp="1"/>
          </p:cNvSpPr>
          <p:nvPr>
            <p:ph type="sldNum" sz="quarter" idx="10"/>
          </p:nvPr>
        </p:nvSpPr>
        <p:spPr/>
        <p:txBody>
          <a:bodyPr/>
          <a:lstStyle/>
          <a:p>
            <a:pPr>
              <a:defRPr/>
            </a:pPr>
            <a:fld id="{B81E6CB6-8D13-4BA9-9738-7B4151CEA6C6}" type="slidenum">
              <a:rPr lang="zh-CN" altLang="en-US" smtClean="0"/>
              <a:pPr>
                <a:defRPr/>
              </a:pPr>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1571020C-CA1A-493F-913B-378588C7C529}" type="slidenum">
              <a:rPr lang="zh-CN" altLang="en-US"/>
              <a:pPr fontAlgn="base">
                <a:spcBef>
                  <a:spcPct val="0"/>
                </a:spcBef>
                <a:spcAft>
                  <a:spcPct val="0"/>
                </a:spcAft>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备注占位符 2"/>
          <p:cNvSpPr>
            <a:spLocks noGrp="1"/>
          </p:cNvSpPr>
          <p:nvPr>
            <p:ph type="body" idx="1"/>
          </p:nvPr>
        </p:nvSpPr>
        <p:spPr/>
        <p:txBody>
          <a:bodyPr>
            <a:normAutofit fontScale="85000" lnSpcReduction="10000"/>
          </a:bodyPr>
          <a:lstStyle/>
          <a:p>
            <a:pPr fontAlgn="auto">
              <a:spcBef>
                <a:spcPts val="0"/>
              </a:spcBef>
              <a:spcAft>
                <a:spcPts val="0"/>
              </a:spcAft>
              <a:defRPr/>
            </a:pPr>
            <a:endParaRPr lang="zh-CN" altLang="zh-CN" dirty="0"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4501314C-D82A-43D4-BE70-3F1522429F55}" type="slidenum">
              <a:rPr lang="zh-CN" altLang="en-US"/>
              <a:pPr fontAlgn="base">
                <a:spcBef>
                  <a:spcPct val="0"/>
                </a:spcBef>
                <a:spcAft>
                  <a:spcPct val="0"/>
                </a:spcAft>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备注占位符 2"/>
          <p:cNvSpPr>
            <a:spLocks noGrp="1"/>
          </p:cNvSpPr>
          <p:nvPr>
            <p:ph type="body" idx="1"/>
          </p:nvPr>
        </p:nvSpPr>
        <p:spPr/>
        <p:txBody>
          <a:bodyPr>
            <a:normAutofit fontScale="85000" lnSpcReduction="10000"/>
          </a:bodyPr>
          <a:lstStyle/>
          <a:p>
            <a:pPr fontAlgn="auto">
              <a:spcBef>
                <a:spcPts val="0"/>
              </a:spcBef>
              <a:spcAft>
                <a:spcPts val="0"/>
              </a:spcAft>
              <a:defRPr/>
            </a:pPr>
            <a:endParaRPr lang="zh-CN" altLang="zh-CN" dirty="0"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4501314C-D82A-43D4-BE70-3F1522429F55}" type="slidenum">
              <a:rPr lang="zh-CN" altLang="en-US"/>
              <a:pPr fontAlgn="base">
                <a:spcBef>
                  <a:spcPct val="0"/>
                </a:spcBef>
                <a:spcAft>
                  <a:spcPct val="0"/>
                </a:spcAft>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altLang="zh-CN" dirty="0" smtClean="0"/>
          </a:p>
          <a:p>
            <a:pPr>
              <a:spcBef>
                <a:spcPct val="0"/>
              </a:spcBef>
            </a:pPr>
            <a:endParaRPr lang="zh-CN" altLang="en-US" dirty="0"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2FA4FB68-46D7-4470-816F-F0E2C6FDD172}" type="slidenum">
              <a:rPr lang="zh-CN" altLang="en-US"/>
              <a:pPr fontAlgn="base">
                <a:spcBef>
                  <a:spcPct val="0"/>
                </a:spcBef>
                <a:spcAft>
                  <a:spcPct val="0"/>
                </a:spcAft>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4820"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36D660BF-D3EA-4950-91A8-8255637D225D}" type="slidenum">
              <a:rPr lang="zh-CN" altLang="en-US"/>
              <a:pPr fontAlgn="base">
                <a:spcBef>
                  <a:spcPct val="0"/>
                </a:spcBef>
                <a:spcAft>
                  <a:spcPct val="0"/>
                </a:spcAft>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B75CD329-9C0C-4EC8-8916-4304FCBD55B2}" type="slidenum">
              <a:rPr lang="zh-CN" altLang="en-US"/>
              <a:pPr fontAlgn="base">
                <a:spcBef>
                  <a:spcPct val="0"/>
                </a:spcBef>
                <a:spcAft>
                  <a:spcPct val="0"/>
                </a:spcAft>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备注占位符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dirty="0" smtClean="0"/>
          </a:p>
        </p:txBody>
      </p:sp>
      <p:sp>
        <p:nvSpPr>
          <p:cNvPr id="36868" name="灯片编号占位符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fontAlgn="base">
              <a:spcBef>
                <a:spcPct val="0"/>
              </a:spcBef>
              <a:spcAft>
                <a:spcPct val="0"/>
              </a:spcAft>
            </a:pPr>
            <a:fld id="{3D0EAC78-B5F0-4FBD-AD3B-705EC03E84DC}" type="slidenum">
              <a:rPr lang="zh-CN" altLang="en-US"/>
              <a:pPr fontAlgn="base">
                <a:spcBef>
                  <a:spcPct val="0"/>
                </a:spcBef>
                <a:spcAft>
                  <a:spcPct val="0"/>
                </a:spcAft>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EED74C11-85B1-4626-84AC-5B53111C5E26}" type="datetimeFigureOut">
              <a:rPr lang="zh-CN" altLang="en-US"/>
              <a:pPr>
                <a:defRPr/>
              </a:pPr>
              <a:t>2014/8/13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EAA8EC-190E-4818-B93A-712F1E73E32A}" type="slidenum">
              <a:rPr lang="zh-CN" altLang="en-US"/>
              <a:pPr>
                <a:defRPr/>
              </a:pPr>
              <a:t>‹#›</a:t>
            </a:fld>
            <a:endParaRPr lang="zh-CN" altLang="en-US"/>
          </a:p>
        </p:txBody>
      </p:sp>
    </p:spTree>
    <p:extLst>
      <p:ext uri="{BB962C8B-B14F-4D97-AF65-F5344CB8AC3E}">
        <p14:creationId xmlns:p14="http://schemas.microsoft.com/office/powerpoint/2010/main" xmlns="" val="2233579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01CD719-D74B-42C4-8DBA-6D5B2FA1E4C6}" type="datetimeFigureOut">
              <a:rPr lang="zh-CN" altLang="en-US"/>
              <a:pPr>
                <a:defRPr/>
              </a:pPr>
              <a:t>2014/8/13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C2AF47-21B5-4559-8C83-AA849713AD1B}" type="slidenum">
              <a:rPr lang="zh-CN" altLang="en-US"/>
              <a:pPr>
                <a:defRPr/>
              </a:pPr>
              <a:t>‹#›</a:t>
            </a:fld>
            <a:endParaRPr lang="zh-CN" altLang="en-US"/>
          </a:p>
        </p:txBody>
      </p:sp>
    </p:spTree>
    <p:extLst>
      <p:ext uri="{BB962C8B-B14F-4D97-AF65-F5344CB8AC3E}">
        <p14:creationId xmlns:p14="http://schemas.microsoft.com/office/powerpoint/2010/main" xmlns="" val="214100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29CE16-E74F-47AB-AAD6-C92ECD324F61}" type="datetimeFigureOut">
              <a:rPr lang="zh-CN" altLang="en-US"/>
              <a:pPr>
                <a:defRPr/>
              </a:pPr>
              <a:t>2014/8/13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C205C06-6E02-4E1B-8034-3946F9128C47}" type="slidenum">
              <a:rPr lang="zh-CN" altLang="en-US"/>
              <a:pPr>
                <a:defRPr/>
              </a:pPr>
              <a:t>‹#›</a:t>
            </a:fld>
            <a:endParaRPr lang="zh-CN" altLang="en-US"/>
          </a:p>
        </p:txBody>
      </p:sp>
    </p:spTree>
    <p:extLst>
      <p:ext uri="{BB962C8B-B14F-4D97-AF65-F5344CB8AC3E}">
        <p14:creationId xmlns:p14="http://schemas.microsoft.com/office/powerpoint/2010/main" xmlns="" val="15739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EDD2FC2-0DBA-4B01-BFED-742C46709444}" type="datetimeFigureOut">
              <a:rPr lang="zh-CN" altLang="en-US"/>
              <a:pPr>
                <a:defRPr/>
              </a:pPr>
              <a:t>2014/8/13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7D2C1EC-D402-4FCB-B590-EE0612BD880F}" type="slidenum">
              <a:rPr lang="zh-CN" altLang="en-US"/>
              <a:pPr>
                <a:defRPr/>
              </a:pPr>
              <a:t>‹#›</a:t>
            </a:fld>
            <a:endParaRPr lang="zh-CN" altLang="en-US"/>
          </a:p>
        </p:txBody>
      </p:sp>
    </p:spTree>
    <p:extLst>
      <p:ext uri="{BB962C8B-B14F-4D97-AF65-F5344CB8AC3E}">
        <p14:creationId xmlns:p14="http://schemas.microsoft.com/office/powerpoint/2010/main" xmlns="" val="318365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471C1F4-6472-4FC6-9FCB-E74042438E0F}" type="datetimeFigureOut">
              <a:rPr lang="zh-CN" altLang="en-US"/>
              <a:pPr>
                <a:defRPr/>
              </a:pPr>
              <a:t>2014/8/13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9A4D907-DF01-471A-A9E7-614167C29804}" type="slidenum">
              <a:rPr lang="zh-CN" altLang="en-US"/>
              <a:pPr>
                <a:defRPr/>
              </a:pPr>
              <a:t>‹#›</a:t>
            </a:fld>
            <a:endParaRPr lang="zh-CN" altLang="en-US"/>
          </a:p>
        </p:txBody>
      </p:sp>
    </p:spTree>
    <p:extLst>
      <p:ext uri="{BB962C8B-B14F-4D97-AF65-F5344CB8AC3E}">
        <p14:creationId xmlns:p14="http://schemas.microsoft.com/office/powerpoint/2010/main" xmlns="" val="330171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267550DD-A70C-4D05-99F4-3C231271AF5B}" type="datetimeFigureOut">
              <a:rPr lang="zh-CN" altLang="en-US"/>
              <a:pPr>
                <a:defRPr/>
              </a:pPr>
              <a:t>2014/8/13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754EFAB-07C7-4729-95B1-C03C51F94DCC}" type="slidenum">
              <a:rPr lang="zh-CN" altLang="en-US"/>
              <a:pPr>
                <a:defRPr/>
              </a:pPr>
              <a:t>‹#›</a:t>
            </a:fld>
            <a:endParaRPr lang="zh-CN" altLang="en-US"/>
          </a:p>
        </p:txBody>
      </p:sp>
    </p:spTree>
    <p:extLst>
      <p:ext uri="{BB962C8B-B14F-4D97-AF65-F5344CB8AC3E}">
        <p14:creationId xmlns:p14="http://schemas.microsoft.com/office/powerpoint/2010/main" xmlns="" val="282583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0EE80F5C-FEB9-4CD8-99B9-54EB5BE2786C}" type="datetimeFigureOut">
              <a:rPr lang="zh-CN" altLang="en-US"/>
              <a:pPr>
                <a:defRPr/>
              </a:pPr>
              <a:t>2014/8/13</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028FCD31-B6D4-4A97-827C-4542F90243B5}" type="slidenum">
              <a:rPr lang="zh-CN" altLang="en-US"/>
              <a:pPr>
                <a:defRPr/>
              </a:pPr>
              <a:t>‹#›</a:t>
            </a:fld>
            <a:endParaRPr lang="zh-CN" altLang="en-US"/>
          </a:p>
        </p:txBody>
      </p:sp>
    </p:spTree>
    <p:extLst>
      <p:ext uri="{BB962C8B-B14F-4D97-AF65-F5344CB8AC3E}">
        <p14:creationId xmlns:p14="http://schemas.microsoft.com/office/powerpoint/2010/main" xmlns="" val="2145604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8B9ACAC5-E116-47AA-860C-D362172AD888}" type="datetimeFigureOut">
              <a:rPr lang="zh-CN" altLang="en-US"/>
              <a:pPr>
                <a:defRPr/>
              </a:pPr>
              <a:t>2014/8/13</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987CA67-6C65-46D0-A8C9-EBC3CE678CB0}" type="slidenum">
              <a:rPr lang="zh-CN" altLang="en-US"/>
              <a:pPr>
                <a:defRPr/>
              </a:pPr>
              <a:t>‹#›</a:t>
            </a:fld>
            <a:endParaRPr lang="zh-CN" altLang="en-US"/>
          </a:p>
        </p:txBody>
      </p:sp>
    </p:spTree>
    <p:extLst>
      <p:ext uri="{BB962C8B-B14F-4D97-AF65-F5344CB8AC3E}">
        <p14:creationId xmlns:p14="http://schemas.microsoft.com/office/powerpoint/2010/main" xmlns="" val="221797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6448973-0553-48BA-A193-AEFE217FF232}" type="datetimeFigureOut">
              <a:rPr lang="zh-CN" altLang="en-US"/>
              <a:pPr>
                <a:defRPr/>
              </a:pPr>
              <a:t>2014/8/13</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B6E327D-6AF5-4A12-B07E-32A147C0A55C}" type="slidenum">
              <a:rPr lang="zh-CN" altLang="en-US"/>
              <a:pPr>
                <a:defRPr/>
              </a:pPr>
              <a:t>‹#›</a:t>
            </a:fld>
            <a:endParaRPr lang="zh-CN" altLang="en-US"/>
          </a:p>
        </p:txBody>
      </p:sp>
    </p:spTree>
    <p:extLst>
      <p:ext uri="{BB962C8B-B14F-4D97-AF65-F5344CB8AC3E}">
        <p14:creationId xmlns:p14="http://schemas.microsoft.com/office/powerpoint/2010/main" xmlns="" val="73572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85307EE-7F17-40E7-A860-42BEC71B50D0}" type="datetimeFigureOut">
              <a:rPr lang="zh-CN" altLang="en-US"/>
              <a:pPr>
                <a:defRPr/>
              </a:pPr>
              <a:t>2014/8/13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5DA48D3-B163-48FA-9631-43ACCA8572F7}" type="slidenum">
              <a:rPr lang="zh-CN" altLang="en-US"/>
              <a:pPr>
                <a:defRPr/>
              </a:pPr>
              <a:t>‹#›</a:t>
            </a:fld>
            <a:endParaRPr lang="zh-CN" altLang="en-US"/>
          </a:p>
        </p:txBody>
      </p:sp>
    </p:spTree>
    <p:extLst>
      <p:ext uri="{BB962C8B-B14F-4D97-AF65-F5344CB8AC3E}">
        <p14:creationId xmlns:p14="http://schemas.microsoft.com/office/powerpoint/2010/main" xmlns="" val="317318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85D558-4965-4CCC-98C7-2CB4BE6B5B7D}" type="datetimeFigureOut">
              <a:rPr lang="zh-CN" altLang="en-US"/>
              <a:pPr>
                <a:defRPr/>
              </a:pPr>
              <a:t>2014/8/13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CFA0EEB-D3CD-4C86-9803-8519203E19B9}" type="slidenum">
              <a:rPr lang="zh-CN" altLang="en-US"/>
              <a:pPr>
                <a:defRPr/>
              </a:pPr>
              <a:t>‹#›</a:t>
            </a:fld>
            <a:endParaRPr lang="zh-CN" altLang="en-US"/>
          </a:p>
        </p:txBody>
      </p:sp>
    </p:spTree>
    <p:extLst>
      <p:ext uri="{BB962C8B-B14F-4D97-AF65-F5344CB8AC3E}">
        <p14:creationId xmlns:p14="http://schemas.microsoft.com/office/powerpoint/2010/main" xmlns="" val="198438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E9380932-4F35-4DDE-838B-CEA45D1E3BA5}" type="datetimeFigureOut">
              <a:rPr lang="zh-CN" altLang="en-US"/>
              <a:pPr>
                <a:defRPr/>
              </a:pPr>
              <a:t>2014/8/13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B478EFF5-7B52-4C0F-ADD7-9955A6F08E6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igge-portal.ecmwf.int/d/tigge/levtype=sfc/type=c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jma.go.jp/jma/jma-eng/jma-center/rsmc-hp-pub-eg/trackarchives.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p:cNvSpPr>
            <a:spLocks noGrp="1"/>
          </p:cNvSpPr>
          <p:nvPr>
            <p:ph type="ctrTitle"/>
          </p:nvPr>
        </p:nvSpPr>
        <p:spPr>
          <a:xfrm>
            <a:off x="0" y="1341438"/>
            <a:ext cx="9144000" cy="2592387"/>
          </a:xfrm>
        </p:spPr>
        <p:txBody>
          <a:bodyPr/>
          <a:lstStyle/>
          <a:p>
            <a:r>
              <a:rPr lang="en-US" altLang="zh-CN" dirty="0" smtClean="0">
                <a:solidFill>
                  <a:srgbClr val="FF0000"/>
                </a:solidFill>
              </a:rPr>
              <a:t>O</a:t>
            </a:r>
            <a:r>
              <a:rPr lang="en-US" altLang="zh-CN" dirty="0" smtClean="0"/>
              <a:t>bservation-</a:t>
            </a:r>
            <a:r>
              <a:rPr lang="en-US" altLang="zh-CN" dirty="0" smtClean="0">
                <a:solidFill>
                  <a:srgbClr val="FF0000"/>
                </a:solidFill>
              </a:rPr>
              <a:t>B</a:t>
            </a:r>
            <a:r>
              <a:rPr lang="en-US" altLang="zh-CN" dirty="0" smtClean="0"/>
              <a:t>ased </a:t>
            </a:r>
            <a:r>
              <a:rPr lang="en-US" altLang="zh-CN" dirty="0" smtClean="0">
                <a:solidFill>
                  <a:srgbClr val="FF0000"/>
                </a:solidFill>
              </a:rPr>
              <a:t>E</a:t>
            </a:r>
            <a:r>
              <a:rPr lang="en-US" altLang="zh-CN" dirty="0" smtClean="0"/>
              <a:t>nsemble </a:t>
            </a:r>
            <a:br>
              <a:rPr lang="en-US" altLang="zh-CN" dirty="0" smtClean="0"/>
            </a:br>
            <a:r>
              <a:rPr lang="en-US" altLang="zh-CN" dirty="0" smtClean="0">
                <a:solidFill>
                  <a:srgbClr val="FF0000"/>
                </a:solidFill>
              </a:rPr>
              <a:t>S</a:t>
            </a:r>
            <a:r>
              <a:rPr lang="en-US" altLang="zh-CN" dirty="0" smtClean="0"/>
              <a:t>ub-setting </a:t>
            </a:r>
            <a:r>
              <a:rPr lang="en-US" altLang="zh-CN" dirty="0" smtClean="0">
                <a:solidFill>
                  <a:srgbClr val="FF0000"/>
                </a:solidFill>
              </a:rPr>
              <a:t>T</a:t>
            </a:r>
            <a:r>
              <a:rPr lang="en-US" altLang="zh-CN" dirty="0" smtClean="0"/>
              <a:t>echnique for Tropical Cyclone Track Prediction</a:t>
            </a:r>
            <a:br>
              <a:rPr lang="en-US" altLang="zh-CN" dirty="0" smtClean="0"/>
            </a:br>
            <a:endParaRPr lang="zh-CN" altLang="en-US" sz="2800" dirty="0" smtClean="0"/>
          </a:p>
        </p:txBody>
      </p:sp>
      <p:sp>
        <p:nvSpPr>
          <p:cNvPr id="3" name="副标题 2"/>
          <p:cNvSpPr>
            <a:spLocks noGrp="1"/>
          </p:cNvSpPr>
          <p:nvPr>
            <p:ph type="subTitle" idx="1"/>
          </p:nvPr>
        </p:nvSpPr>
        <p:spPr>
          <a:xfrm>
            <a:off x="1476375" y="4437063"/>
            <a:ext cx="6400800" cy="1752600"/>
          </a:xfrm>
        </p:spPr>
        <p:txBody>
          <a:bodyPr rtlCol="0">
            <a:normAutofit/>
          </a:bodyPr>
          <a:lstStyle/>
          <a:p>
            <a:pPr fontAlgn="auto">
              <a:spcAft>
                <a:spcPts val="0"/>
              </a:spcAft>
              <a:buFont typeface="Arial" pitchFamily="34" charset="0"/>
              <a:buNone/>
              <a:defRPr/>
            </a:pPr>
            <a:r>
              <a:rPr lang="en-US" altLang="zh-CN" dirty="0" smtClean="0"/>
              <a:t>Lin Dong</a:t>
            </a:r>
          </a:p>
          <a:p>
            <a:pPr fontAlgn="auto">
              <a:spcAft>
                <a:spcPts val="0"/>
              </a:spcAft>
              <a:buFont typeface="Arial" pitchFamily="34" charset="0"/>
              <a:buNone/>
              <a:defRPr/>
            </a:pPr>
            <a:r>
              <a:rPr lang="en-US" altLang="zh-CN" dirty="0" smtClean="0"/>
              <a:t>Group Meeting   14/8, 2014</a:t>
            </a:r>
          </a:p>
        </p:txBody>
      </p:sp>
      <p:sp>
        <p:nvSpPr>
          <p:cNvPr id="4" name="矩形 3"/>
          <p:cNvSpPr/>
          <p:nvPr/>
        </p:nvSpPr>
        <p:spPr>
          <a:xfrm>
            <a:off x="323850" y="333375"/>
            <a:ext cx="1665288" cy="768350"/>
          </a:xfrm>
          <a:prstGeom prst="rect">
            <a:avLst/>
          </a:prstGeom>
        </p:spPr>
        <p:txBody>
          <a:bodyPr wrap="none">
            <a:spAutoFit/>
          </a:bodyPr>
          <a:lstStyle/>
          <a:p>
            <a:pPr fontAlgn="auto">
              <a:spcBef>
                <a:spcPts val="0"/>
              </a:spcBef>
              <a:spcAft>
                <a:spcPts val="0"/>
              </a:spcAft>
              <a:defRPr/>
            </a:pPr>
            <a:r>
              <a:rPr lang="en-US" altLang="zh-CN" sz="4400" dirty="0">
                <a:solidFill>
                  <a:srgbClr val="FF0000"/>
                </a:solidFill>
                <a:latin typeface="+mn-lt"/>
                <a:ea typeface="+mn-ea"/>
                <a:cs typeface="+mj-cs"/>
              </a:rPr>
              <a:t>OBEST</a:t>
            </a:r>
            <a:endParaRPr lang="zh-CN" altLang="en-US" dirty="0">
              <a:solidFill>
                <a:srgbClr val="FF0000"/>
              </a:solidFill>
              <a:latin typeface="+mn-lt"/>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21"/>
          <p:cNvSpPr>
            <a:spLocks noChangeArrowheads="1"/>
          </p:cNvSpPr>
          <p:nvPr/>
        </p:nvSpPr>
        <p:spPr bwMode="auto">
          <a:xfrm>
            <a:off x="7308850" y="6488113"/>
            <a:ext cx="157956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homogeneous</a:t>
            </a:r>
            <a:endParaRPr lang="zh-CN" altLang="en-US"/>
          </a:p>
        </p:txBody>
      </p:sp>
      <p:graphicFrame>
        <p:nvGraphicFramePr>
          <p:cNvPr id="7" name="表格 6"/>
          <p:cNvGraphicFramePr>
            <a:graphicFrameLocks noGrp="1"/>
          </p:cNvGraphicFramePr>
          <p:nvPr/>
        </p:nvGraphicFramePr>
        <p:xfrm>
          <a:off x="1115617" y="5301208"/>
          <a:ext cx="6336705" cy="684212"/>
        </p:xfrm>
        <a:graphic>
          <a:graphicData uri="http://schemas.openxmlformats.org/drawingml/2006/table">
            <a:tbl>
              <a:tblPr/>
              <a:tblGrid>
                <a:gridCol w="853016"/>
                <a:gridCol w="446819"/>
                <a:gridCol w="446819"/>
                <a:gridCol w="446819"/>
                <a:gridCol w="446819"/>
                <a:gridCol w="528059"/>
                <a:gridCol w="528059"/>
                <a:gridCol w="528059"/>
                <a:gridCol w="528059"/>
                <a:gridCol w="528059"/>
                <a:gridCol w="528059"/>
                <a:gridCol w="528059"/>
              </a:tblGrid>
              <a:tr h="684212">
                <a:tc>
                  <a:txBody>
                    <a:bodyPr/>
                    <a:lstStyle/>
                    <a:p>
                      <a:pPr algn="ctr" fontAlgn="ctr"/>
                      <a:r>
                        <a:rPr lang="en-US" sz="1200" b="1" i="0" u="none" strike="noStrike" dirty="0" smtClean="0">
                          <a:solidFill>
                            <a:srgbClr val="0070C0"/>
                          </a:solidFill>
                          <a:latin typeface="宋体"/>
                        </a:rPr>
                        <a:t>sample</a:t>
                      </a:r>
                      <a:endParaRPr lang="en-US" sz="1200" b="1" i="0" u="none" strike="noStrike" dirty="0">
                        <a:solidFill>
                          <a:srgbClr val="0070C0"/>
                        </a:solidFill>
                        <a:latin typeface="宋体"/>
                      </a:endParaRP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257</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265</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241</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216</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192</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169</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150</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131</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112</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94</a:t>
                      </a:r>
                    </a:p>
                  </a:txBody>
                  <a:tcPr marL="0" marR="0" marT="0" marB="0" anchor="ctr">
                    <a:lnL>
                      <a:noFill/>
                    </a:lnL>
                    <a:lnR>
                      <a:noFill/>
                    </a:lnR>
                    <a:lnT>
                      <a:noFill/>
                    </a:lnT>
                    <a:lnB>
                      <a:noFill/>
                    </a:lnB>
                  </a:tcPr>
                </a:tc>
                <a:tc>
                  <a:txBody>
                    <a:bodyPr/>
                    <a:lstStyle/>
                    <a:p>
                      <a:pPr algn="ctr" fontAlgn="ctr"/>
                      <a:r>
                        <a:rPr lang="en-US" altLang="zh-CN" sz="1200" b="1" i="0" u="none" strike="noStrike" dirty="0">
                          <a:solidFill>
                            <a:srgbClr val="0070C0"/>
                          </a:solidFill>
                          <a:latin typeface="宋体"/>
                        </a:rPr>
                        <a:t>77</a:t>
                      </a:r>
                    </a:p>
                  </a:txBody>
                  <a:tcPr marL="0" marR="0" marT="0" marB="0" anchor="ctr">
                    <a:lnL>
                      <a:noFill/>
                    </a:lnL>
                    <a:lnR>
                      <a:noFill/>
                    </a:lnR>
                    <a:lnT>
                      <a:noFill/>
                    </a:lnT>
                    <a:lnB>
                      <a:noFill/>
                    </a:lnB>
                  </a:tcPr>
                </a:tc>
              </a:tr>
            </a:tbl>
          </a:graphicData>
        </a:graphic>
      </p:graphicFrame>
      <p:sp>
        <p:nvSpPr>
          <p:cNvPr id="10257" name="TextBox 5"/>
          <p:cNvSpPr txBox="1">
            <a:spLocks noChangeArrowheads="1"/>
          </p:cNvSpPr>
          <p:nvPr/>
        </p:nvSpPr>
        <p:spPr bwMode="auto">
          <a:xfrm>
            <a:off x="7812088" y="2492375"/>
            <a:ext cx="9366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a:t>Fig 4</a:t>
            </a:r>
            <a:endParaRPr lang="zh-CN" altLang="en-US" sz="2800" b="1"/>
          </a:p>
        </p:txBody>
      </p:sp>
      <p:sp>
        <p:nvSpPr>
          <p:cNvPr id="11" name="内容占位符 2"/>
          <p:cNvSpPr>
            <a:spLocks noGrp="1"/>
          </p:cNvSpPr>
          <p:nvPr>
            <p:ph idx="1"/>
          </p:nvPr>
        </p:nvSpPr>
        <p:spPr>
          <a:xfrm>
            <a:off x="0" y="0"/>
            <a:ext cx="2952750" cy="863600"/>
          </a:xfrm>
        </p:spPr>
        <p:txBody>
          <a:bodyPr rtlCol="0">
            <a:normAutofit fontScale="85000" lnSpcReduction="20000"/>
          </a:bodyPr>
          <a:lstStyle/>
          <a:p>
            <a:pPr fontAlgn="auto">
              <a:spcAft>
                <a:spcPts val="0"/>
              </a:spcAft>
              <a:buFont typeface="Arial" pitchFamily="34" charset="0"/>
              <a:buChar char="•"/>
              <a:defRPr/>
            </a:pPr>
            <a:r>
              <a:rPr lang="en-US" altLang="zh-CN" dirty="0" smtClean="0"/>
              <a:t>Methodology-4</a:t>
            </a:r>
          </a:p>
          <a:p>
            <a:pPr fontAlgn="auto">
              <a:spcAft>
                <a:spcPts val="0"/>
              </a:spcAft>
              <a:buFont typeface="Arial" pitchFamily="34" charset="0"/>
              <a:buNone/>
              <a:defRPr/>
            </a:pPr>
            <a:r>
              <a:rPr lang="en-US" altLang="zh-CN" dirty="0" smtClean="0"/>
              <a:t>  </a:t>
            </a:r>
          </a:p>
        </p:txBody>
      </p:sp>
      <p:sp>
        <p:nvSpPr>
          <p:cNvPr id="10259" name="矩形 11"/>
          <p:cNvSpPr>
            <a:spLocks noChangeArrowheads="1"/>
          </p:cNvSpPr>
          <p:nvPr/>
        </p:nvSpPr>
        <p:spPr bwMode="auto">
          <a:xfrm>
            <a:off x="7219950" y="0"/>
            <a:ext cx="19240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Data and Methods</a:t>
            </a:r>
            <a:endParaRPr lang="en-US" altLang="zh-CN" b="1"/>
          </a:p>
        </p:txBody>
      </p:sp>
      <p:sp>
        <p:nvSpPr>
          <p:cNvPr id="10260" name="标题 1"/>
          <p:cNvSpPr>
            <a:spLocks noGrp="1"/>
          </p:cNvSpPr>
          <p:nvPr>
            <p:ph type="title"/>
          </p:nvPr>
        </p:nvSpPr>
        <p:spPr>
          <a:xfrm>
            <a:off x="1908175" y="549275"/>
            <a:ext cx="5184775" cy="792163"/>
          </a:xfrm>
        </p:spPr>
        <p:txBody>
          <a:bodyPr/>
          <a:lstStyle/>
          <a:p>
            <a:r>
              <a:rPr lang="en-US" altLang="zh-CN" sz="2400" smtClean="0"/>
              <a:t>2010-2011 EC Track Errors</a:t>
            </a:r>
            <a:endParaRPr lang="zh-CN" altLang="en-US" sz="2400" smtClean="0"/>
          </a:p>
        </p:txBody>
      </p:sp>
      <p:graphicFrame>
        <p:nvGraphicFramePr>
          <p:cNvPr id="9" name="图表 8"/>
          <p:cNvGraphicFramePr/>
          <p:nvPr/>
        </p:nvGraphicFramePr>
        <p:xfrm>
          <a:off x="1115616" y="1052736"/>
          <a:ext cx="6768752"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21"/>
          <p:cNvSpPr>
            <a:spLocks noChangeArrowheads="1"/>
          </p:cNvSpPr>
          <p:nvPr/>
        </p:nvSpPr>
        <p:spPr bwMode="auto">
          <a:xfrm>
            <a:off x="2339975" y="6021388"/>
            <a:ext cx="4956175"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1</a:t>
            </a:r>
            <a:r>
              <a:rPr lang="zh-CN" altLang="en-US"/>
              <a:t>、</a:t>
            </a:r>
            <a:r>
              <a:rPr lang="en-US" altLang="zh-CN"/>
              <a:t>Consider the time lag</a:t>
            </a:r>
          </a:p>
          <a:p>
            <a:r>
              <a:rPr lang="en-US" altLang="zh-CN"/>
              <a:t>2</a:t>
            </a:r>
            <a:r>
              <a:rPr lang="zh-CN" altLang="en-US"/>
              <a:t>、</a:t>
            </a:r>
            <a:r>
              <a:rPr lang="en-US" altLang="zh-CN"/>
              <a:t>calculate error based on CMA operational track</a:t>
            </a:r>
            <a:endParaRPr lang="zh-CN" altLang="en-US"/>
          </a:p>
        </p:txBody>
      </p:sp>
      <p:graphicFrame>
        <p:nvGraphicFramePr>
          <p:cNvPr id="8" name="表格 7"/>
          <p:cNvGraphicFramePr>
            <a:graphicFrameLocks noGrp="1"/>
          </p:cNvGraphicFramePr>
          <p:nvPr/>
        </p:nvGraphicFramePr>
        <p:xfrm>
          <a:off x="1619250" y="5732463"/>
          <a:ext cx="5524500" cy="214312"/>
        </p:xfrm>
        <a:graphic>
          <a:graphicData uri="http://schemas.openxmlformats.org/drawingml/2006/table">
            <a:tbl>
              <a:tblPr/>
              <a:tblGrid>
                <a:gridCol w="800100"/>
                <a:gridCol w="419100"/>
                <a:gridCol w="419100"/>
                <a:gridCol w="419100"/>
                <a:gridCol w="495300"/>
                <a:gridCol w="495300"/>
                <a:gridCol w="495300"/>
                <a:gridCol w="495300"/>
                <a:gridCol w="495300"/>
                <a:gridCol w="495300"/>
                <a:gridCol w="495300"/>
              </a:tblGrid>
              <a:tr h="214312">
                <a:tc>
                  <a:txBody>
                    <a:bodyPr/>
                    <a:lstStyle/>
                    <a:p>
                      <a:pPr algn="l" fontAlgn="ctr"/>
                      <a:r>
                        <a:rPr lang="en-US" sz="1400" b="0" i="0" u="none" strike="noStrike" dirty="0">
                          <a:solidFill>
                            <a:srgbClr val="0000FF"/>
                          </a:solidFill>
                          <a:latin typeface="宋体"/>
                        </a:rPr>
                        <a:t>sample</a:t>
                      </a:r>
                    </a:p>
                  </a:txBody>
                  <a:tcPr marL="0" marR="0" marT="0" marB="0" anchor="ctr">
                    <a:lnL>
                      <a:noFill/>
                    </a:lnL>
                    <a:lnR>
                      <a:noFill/>
                    </a:lnR>
                    <a:lnT>
                      <a:noFill/>
                    </a:lnT>
                    <a:lnB>
                      <a:noFill/>
                    </a:lnB>
                  </a:tcPr>
                </a:tc>
                <a:tc>
                  <a:txBody>
                    <a:bodyPr/>
                    <a:lstStyle/>
                    <a:p>
                      <a:pPr algn="r" fontAlgn="ctr"/>
                      <a:r>
                        <a:rPr lang="en-US" altLang="zh-CN" sz="1400" b="0" i="0" u="none" strike="noStrike" dirty="0">
                          <a:solidFill>
                            <a:srgbClr val="0000FF"/>
                          </a:solidFill>
                          <a:latin typeface="宋体"/>
                        </a:rPr>
                        <a:t>497</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449</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397</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347</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298</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251</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207</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171</a:t>
                      </a:r>
                    </a:p>
                  </a:txBody>
                  <a:tcPr marL="0" marR="0" marT="0" marB="0" anchor="ctr">
                    <a:lnL>
                      <a:noFill/>
                    </a:lnL>
                    <a:lnR>
                      <a:noFill/>
                    </a:lnR>
                    <a:lnT>
                      <a:noFill/>
                    </a:lnT>
                    <a:lnB>
                      <a:noFill/>
                    </a:lnB>
                  </a:tcPr>
                </a:tc>
                <a:tc>
                  <a:txBody>
                    <a:bodyPr/>
                    <a:lstStyle/>
                    <a:p>
                      <a:pPr algn="r" fontAlgn="ctr"/>
                      <a:r>
                        <a:rPr lang="en-US" altLang="zh-CN" sz="1400" b="0" i="0" u="none" strike="noStrike">
                          <a:solidFill>
                            <a:srgbClr val="0000FF"/>
                          </a:solidFill>
                          <a:latin typeface="宋体"/>
                        </a:rPr>
                        <a:t>138</a:t>
                      </a:r>
                    </a:p>
                  </a:txBody>
                  <a:tcPr marL="0" marR="0" marT="0" marB="0" anchor="ctr">
                    <a:lnL>
                      <a:noFill/>
                    </a:lnL>
                    <a:lnR>
                      <a:noFill/>
                    </a:lnR>
                    <a:lnT>
                      <a:noFill/>
                    </a:lnT>
                    <a:lnB>
                      <a:noFill/>
                    </a:lnB>
                  </a:tcPr>
                </a:tc>
                <a:tc>
                  <a:txBody>
                    <a:bodyPr/>
                    <a:lstStyle/>
                    <a:p>
                      <a:pPr algn="r" fontAlgn="ctr"/>
                      <a:r>
                        <a:rPr lang="en-US" altLang="zh-CN" sz="1400" b="0" i="0" u="none" strike="noStrike" dirty="0">
                          <a:solidFill>
                            <a:srgbClr val="0000FF"/>
                          </a:solidFill>
                          <a:latin typeface="宋体"/>
                        </a:rPr>
                        <a:t>110</a:t>
                      </a:r>
                    </a:p>
                  </a:txBody>
                  <a:tcPr marL="0" marR="0" marT="0" marB="0" anchor="ctr">
                    <a:lnL>
                      <a:noFill/>
                    </a:lnL>
                    <a:lnR>
                      <a:noFill/>
                    </a:lnR>
                    <a:lnT>
                      <a:noFill/>
                    </a:lnT>
                    <a:lnB>
                      <a:noFill/>
                    </a:lnB>
                  </a:tcPr>
                </a:tc>
              </a:tr>
            </a:tbl>
          </a:graphicData>
        </a:graphic>
      </p:graphicFrame>
      <p:sp>
        <p:nvSpPr>
          <p:cNvPr id="7" name="内容占位符 2"/>
          <p:cNvSpPr>
            <a:spLocks noGrp="1"/>
          </p:cNvSpPr>
          <p:nvPr>
            <p:ph idx="1"/>
          </p:nvPr>
        </p:nvSpPr>
        <p:spPr>
          <a:xfrm>
            <a:off x="0" y="0"/>
            <a:ext cx="2952750" cy="863600"/>
          </a:xfrm>
        </p:spPr>
        <p:txBody>
          <a:bodyPr rtlCol="0">
            <a:normAutofit fontScale="85000" lnSpcReduction="20000"/>
          </a:bodyPr>
          <a:lstStyle/>
          <a:p>
            <a:pPr fontAlgn="auto">
              <a:spcAft>
                <a:spcPts val="0"/>
              </a:spcAft>
              <a:buFont typeface="Arial" pitchFamily="34" charset="0"/>
              <a:buChar char="•"/>
              <a:defRPr/>
            </a:pPr>
            <a:r>
              <a:rPr lang="en-US" altLang="zh-CN" dirty="0" smtClean="0"/>
              <a:t>Methodology-5</a:t>
            </a:r>
          </a:p>
          <a:p>
            <a:pPr fontAlgn="auto">
              <a:spcAft>
                <a:spcPts val="0"/>
              </a:spcAft>
              <a:buFont typeface="Arial" pitchFamily="34" charset="0"/>
              <a:buNone/>
              <a:defRPr/>
            </a:pPr>
            <a:r>
              <a:rPr lang="en-US" altLang="zh-CN" dirty="0" smtClean="0"/>
              <a:t>  </a:t>
            </a:r>
          </a:p>
        </p:txBody>
      </p:sp>
      <p:sp>
        <p:nvSpPr>
          <p:cNvPr id="11281" name="矩形 8"/>
          <p:cNvSpPr>
            <a:spLocks noChangeArrowheads="1"/>
          </p:cNvSpPr>
          <p:nvPr/>
        </p:nvSpPr>
        <p:spPr bwMode="auto">
          <a:xfrm>
            <a:off x="7219950" y="0"/>
            <a:ext cx="19240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Data and Methods</a:t>
            </a:r>
            <a:endParaRPr lang="en-US" altLang="zh-CN" b="1"/>
          </a:p>
        </p:txBody>
      </p:sp>
      <p:sp>
        <p:nvSpPr>
          <p:cNvPr id="11282" name="标题 1"/>
          <p:cNvSpPr>
            <a:spLocks noGrp="1"/>
          </p:cNvSpPr>
          <p:nvPr>
            <p:ph type="title"/>
          </p:nvPr>
        </p:nvSpPr>
        <p:spPr>
          <a:xfrm>
            <a:off x="1908175" y="549275"/>
            <a:ext cx="5184775" cy="792163"/>
          </a:xfrm>
        </p:spPr>
        <p:txBody>
          <a:bodyPr/>
          <a:lstStyle/>
          <a:p>
            <a:r>
              <a:rPr lang="en-US" altLang="zh-CN" sz="2400" smtClean="0"/>
              <a:t>2012-2013 EC Track Errors</a:t>
            </a:r>
            <a:endParaRPr lang="zh-CN" altLang="en-US" sz="2400" smtClean="0"/>
          </a:p>
        </p:txBody>
      </p:sp>
      <p:sp>
        <p:nvSpPr>
          <p:cNvPr id="11283" name="TextBox 10"/>
          <p:cNvSpPr txBox="1">
            <a:spLocks noChangeArrowheads="1"/>
          </p:cNvSpPr>
          <p:nvPr/>
        </p:nvSpPr>
        <p:spPr bwMode="auto">
          <a:xfrm>
            <a:off x="7451725" y="2781300"/>
            <a:ext cx="93662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a:t>Fig 5</a:t>
            </a:r>
            <a:endParaRPr lang="zh-CN" altLang="en-US" sz="2800" b="1"/>
          </a:p>
        </p:txBody>
      </p:sp>
      <p:graphicFrame>
        <p:nvGraphicFramePr>
          <p:cNvPr id="9" name="图表 8"/>
          <p:cNvGraphicFramePr>
            <a:graphicFrameLocks/>
          </p:cNvGraphicFramePr>
          <p:nvPr/>
        </p:nvGraphicFramePr>
        <p:xfrm>
          <a:off x="1691680" y="1340768"/>
          <a:ext cx="6048672" cy="436984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zh-CN" smtClean="0"/>
              <a:t>LAF-1</a:t>
            </a:r>
            <a:endParaRPr lang="zh-CN" altLang="en-US" smtClean="0"/>
          </a:p>
        </p:txBody>
      </p:sp>
      <p:sp>
        <p:nvSpPr>
          <p:cNvPr id="12291" name="TextBox 55"/>
          <p:cNvSpPr txBox="1">
            <a:spLocks noChangeArrowheads="1"/>
          </p:cNvSpPr>
          <p:nvPr/>
        </p:nvSpPr>
        <p:spPr bwMode="auto">
          <a:xfrm>
            <a:off x="0" y="0"/>
            <a:ext cx="277177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Experiment-1</a:t>
            </a:r>
            <a:endParaRPr lang="zh-CN" altLang="en-US" dirty="0"/>
          </a:p>
        </p:txBody>
      </p:sp>
      <p:sp>
        <p:nvSpPr>
          <p:cNvPr id="12292" name="矩形 35"/>
          <p:cNvSpPr>
            <a:spLocks noChangeArrowheads="1"/>
          </p:cNvSpPr>
          <p:nvPr/>
        </p:nvSpPr>
        <p:spPr bwMode="auto">
          <a:xfrm>
            <a:off x="4458165" y="0"/>
            <a:ext cx="468583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smtClean="0"/>
              <a:t>Method Improvement</a:t>
            </a:r>
            <a:r>
              <a:rPr lang="zh-CN" altLang="en-US" dirty="0" smtClean="0"/>
              <a:t> </a:t>
            </a:r>
            <a:r>
              <a:rPr lang="en-US" altLang="zh-CN" dirty="0" smtClean="0"/>
              <a:t>and Experimental Results</a:t>
            </a:r>
          </a:p>
        </p:txBody>
      </p:sp>
      <p:pic>
        <p:nvPicPr>
          <p:cNvPr id="12293" name="对象 4"/>
          <p:cNvPicPr>
            <a:picLocks noChangeArrowheads="1"/>
          </p:cNvPicPr>
          <p:nvPr/>
        </p:nvPicPr>
        <p:blipFill>
          <a:blip r:embed="rId3" cstate="print">
            <a:extLst>
              <a:ext uri="{28A0092B-C50C-407E-A947-70E740481C1C}">
                <a14:useLocalDpi xmlns:a14="http://schemas.microsoft.com/office/drawing/2010/main" xmlns="" val="0"/>
              </a:ext>
            </a:extLst>
          </a:blip>
          <a:srcRect l="-1634" t="-2628" r="-3745" b="-1715"/>
          <a:stretch>
            <a:fillRect/>
          </a:stretch>
        </p:blipFill>
        <p:spPr bwMode="auto">
          <a:xfrm>
            <a:off x="1619250" y="1557338"/>
            <a:ext cx="5775325" cy="39878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2294" name="TextBox 42"/>
          <p:cNvSpPr txBox="1">
            <a:spLocks noChangeArrowheads="1"/>
          </p:cNvSpPr>
          <p:nvPr/>
        </p:nvSpPr>
        <p:spPr bwMode="auto">
          <a:xfrm>
            <a:off x="7451725" y="2781300"/>
            <a:ext cx="93662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a:t>Fig 6</a:t>
            </a:r>
            <a:endParaRPr lang="zh-CN" altLang="en-US" sz="28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899592" y="1700808"/>
          <a:ext cx="6697663" cy="4254500"/>
        </p:xfrm>
        <a:graphic>
          <a:graphicData uri="http://schemas.openxmlformats.org/drawingml/2006/table">
            <a:tbl>
              <a:tblPr/>
              <a:tblGrid>
                <a:gridCol w="1116013"/>
                <a:gridCol w="1116012"/>
                <a:gridCol w="1116013"/>
                <a:gridCol w="1116012"/>
                <a:gridCol w="1116013"/>
                <a:gridCol w="1117600"/>
              </a:tblGrid>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EC-JMA</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48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72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96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LAF20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38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57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118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191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280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FF0000"/>
                          </a:solidFill>
                          <a:effectLst/>
                          <a:latin typeface="宋体" charset="-122"/>
                          <a:ea typeface="宋体" charset="-122"/>
                        </a:rPr>
                        <a:t>LAF25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FF0000"/>
                          </a:solidFill>
                          <a:effectLst/>
                          <a:latin typeface="宋体" charset="-122"/>
                          <a:ea typeface="宋体" charset="-122"/>
                        </a:rPr>
                        <a:t>38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FF0000"/>
                          </a:solidFill>
                          <a:effectLst/>
                          <a:latin typeface="宋体" charset="-122"/>
                          <a:ea typeface="宋体" charset="-122"/>
                        </a:rPr>
                        <a:t>57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FF0000"/>
                          </a:solidFill>
                          <a:effectLst/>
                          <a:latin typeface="宋体" charset="-122"/>
                          <a:ea typeface="宋体" charset="-122"/>
                        </a:rPr>
                        <a:t>117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FF0000"/>
                          </a:solidFill>
                          <a:effectLst/>
                          <a:latin typeface="宋体" charset="-122"/>
                          <a:ea typeface="宋体" charset="-122"/>
                        </a:rPr>
                        <a:t>189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FF0000"/>
                          </a:solidFill>
                          <a:effectLst/>
                          <a:latin typeface="宋体" charset="-122"/>
                          <a:ea typeface="宋体" charset="-122"/>
                        </a:rPr>
                        <a:t>277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sng" strike="noStrike" cap="none" normalizeH="0" baseline="0" smtClean="0">
                          <a:ln>
                            <a:noFill/>
                          </a:ln>
                          <a:solidFill>
                            <a:schemeClr val="tx1"/>
                          </a:solidFill>
                          <a:effectLst/>
                          <a:latin typeface="宋体" charset="-122"/>
                          <a:ea typeface="宋体" charset="-122"/>
                        </a:rPr>
                        <a:t>LAF30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39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58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116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188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280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LAF35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39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59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117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189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282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LAF40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39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60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117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190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283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LAF45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39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61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117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190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283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LAF50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39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62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118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191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284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LAF55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40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64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119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191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285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5450">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LAF60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40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66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120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193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288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75" name="TextBox 5"/>
          <p:cNvSpPr txBox="1">
            <a:spLocks noChangeArrowheads="1"/>
          </p:cNvSpPr>
          <p:nvPr/>
        </p:nvSpPr>
        <p:spPr bwMode="auto">
          <a:xfrm>
            <a:off x="0" y="0"/>
            <a:ext cx="277177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Experiment-1</a:t>
            </a:r>
            <a:endParaRPr lang="zh-CN" altLang="en-US" dirty="0"/>
          </a:p>
        </p:txBody>
      </p:sp>
      <p:sp>
        <p:nvSpPr>
          <p:cNvPr id="13377" name="标题 1"/>
          <p:cNvSpPr>
            <a:spLocks noGrp="1"/>
          </p:cNvSpPr>
          <p:nvPr>
            <p:ph type="title"/>
          </p:nvPr>
        </p:nvSpPr>
        <p:spPr>
          <a:xfrm>
            <a:off x="1475656" y="404664"/>
            <a:ext cx="5745832" cy="1143000"/>
          </a:xfrm>
        </p:spPr>
        <p:txBody>
          <a:bodyPr/>
          <a:lstStyle/>
          <a:p>
            <a:r>
              <a:rPr lang="en-US" altLang="zh-CN" dirty="0" smtClean="0"/>
              <a:t>LAF-2</a:t>
            </a:r>
            <a:endParaRPr lang="zh-CN" altLang="en-US" dirty="0" smtClean="0"/>
          </a:p>
        </p:txBody>
      </p:sp>
      <p:sp>
        <p:nvSpPr>
          <p:cNvPr id="6" name="矩形 5"/>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1187450" y="4724400"/>
          <a:ext cx="5832475" cy="1730375"/>
        </p:xfrm>
        <a:graphic>
          <a:graphicData uri="http://schemas.openxmlformats.org/drawingml/2006/table">
            <a:tbl>
              <a:tblPr/>
              <a:tblGrid>
                <a:gridCol w="971550"/>
                <a:gridCol w="973138"/>
                <a:gridCol w="971550"/>
                <a:gridCol w="973137"/>
                <a:gridCol w="971550"/>
                <a:gridCol w="971550"/>
              </a:tblGrid>
              <a:tr h="34607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EC-LAF</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0h</a:t>
                      </a:r>
                      <a:endParaRPr kumimoji="0" lang="en-US" altLang="zh-CN" sz="1600" b="1"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24h</a:t>
                      </a:r>
                      <a:endParaRPr kumimoji="0" lang="en-US" altLang="zh-CN" sz="1600" b="1"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48h</a:t>
                      </a:r>
                      <a:endParaRPr kumimoji="0" lang="en-US" altLang="zh-CN" sz="1600" b="1"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72h</a:t>
                      </a:r>
                      <a:endParaRPr kumimoji="0" lang="en-US" altLang="zh-CN" sz="1600" b="1"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宋体" charset="-122"/>
                          <a:ea typeface="宋体" charset="-122"/>
                        </a:rPr>
                        <a:t>96h</a:t>
                      </a:r>
                      <a:endParaRPr kumimoji="0" lang="en-US" altLang="zh-CN" sz="1600" b="1"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ECM</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41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78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130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194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286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ECD</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42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78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129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201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0000"/>
                          </a:solidFill>
                          <a:effectLst/>
                          <a:latin typeface="宋体" charset="-122"/>
                          <a:ea typeface="宋体" charset="-122"/>
                        </a:rPr>
                        <a:t>294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宋体" charset="-122"/>
                          <a:ea typeface="宋体" charset="-122"/>
                        </a:rPr>
                        <a:t>OBEST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宋体" charset="-122"/>
                          <a:ea typeface="宋体" charset="-122"/>
                        </a:rPr>
                        <a:t>40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宋体" charset="-122"/>
                          <a:ea typeface="宋体" charset="-122"/>
                        </a:rPr>
                        <a:t>61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宋体" charset="-122"/>
                          <a:ea typeface="宋体" charset="-122"/>
                        </a:rPr>
                        <a:t>117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宋体" charset="-122"/>
                          <a:ea typeface="宋体" charset="-122"/>
                        </a:rPr>
                        <a:t>185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宋体" charset="-122"/>
                          <a:ea typeface="宋体" charset="-122"/>
                        </a:rPr>
                        <a:t>278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宋体" charset="-122"/>
                          <a:ea typeface="宋体" charset="-122"/>
                        </a:rPr>
                        <a:t>LAF25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宋体" charset="-122"/>
                          <a:ea typeface="宋体" charset="-122"/>
                        </a:rPr>
                        <a:t>38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宋体" charset="-122"/>
                          <a:ea typeface="宋体" charset="-122"/>
                        </a:rPr>
                        <a:t>57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宋体" charset="-122"/>
                          <a:ea typeface="宋体" charset="-122"/>
                        </a:rPr>
                        <a:t>117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C00000"/>
                          </a:solidFill>
                          <a:effectLst/>
                          <a:latin typeface="宋体" charset="-122"/>
                          <a:ea typeface="宋体" charset="-122"/>
                        </a:rPr>
                        <a:t>189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C00000"/>
                          </a:solidFill>
                          <a:effectLst/>
                          <a:latin typeface="宋体" charset="-122"/>
                          <a:ea typeface="宋体" charset="-122"/>
                        </a:rPr>
                        <a:t>277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70" name="标题 1"/>
          <p:cNvSpPr>
            <a:spLocks noGrp="1"/>
          </p:cNvSpPr>
          <p:nvPr>
            <p:ph type="title"/>
          </p:nvPr>
        </p:nvSpPr>
        <p:spPr>
          <a:xfrm>
            <a:off x="1692275" y="836613"/>
            <a:ext cx="5183188" cy="792162"/>
          </a:xfrm>
        </p:spPr>
        <p:txBody>
          <a:bodyPr/>
          <a:lstStyle/>
          <a:p>
            <a:r>
              <a:rPr lang="en-US" altLang="zh-CN" sz="2400" smtClean="0"/>
              <a:t>2012-2013 EC Track Errors</a:t>
            </a:r>
            <a:endParaRPr lang="zh-CN" altLang="en-US" sz="2400" smtClean="0"/>
          </a:p>
        </p:txBody>
      </p:sp>
      <p:sp>
        <p:nvSpPr>
          <p:cNvPr id="8" name="标题 1"/>
          <p:cNvSpPr txBox="1">
            <a:spLocks/>
          </p:cNvSpPr>
          <p:nvPr/>
        </p:nvSpPr>
        <p:spPr>
          <a:xfrm>
            <a:off x="2700338" y="0"/>
            <a:ext cx="3275012"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LAF-3</a:t>
            </a:r>
            <a:endParaRPr lang="zh-CN" altLang="en-US" sz="4400" dirty="0">
              <a:latin typeface="+mj-lt"/>
              <a:ea typeface="+mj-ea"/>
              <a:cs typeface="+mj-cs"/>
            </a:endParaRPr>
          </a:p>
        </p:txBody>
      </p:sp>
      <p:sp>
        <p:nvSpPr>
          <p:cNvPr id="14372" name="TextBox 8"/>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Experiment-1</a:t>
            </a:r>
            <a:endParaRPr lang="zh-CN" altLang="en-US"/>
          </a:p>
        </p:txBody>
      </p:sp>
      <p:sp>
        <p:nvSpPr>
          <p:cNvPr id="14374" name="TextBox 10"/>
          <p:cNvSpPr txBox="1">
            <a:spLocks noChangeArrowheads="1"/>
          </p:cNvSpPr>
          <p:nvPr/>
        </p:nvSpPr>
        <p:spPr bwMode="auto">
          <a:xfrm>
            <a:off x="7596188" y="1628775"/>
            <a:ext cx="9366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a:t>Fig 7</a:t>
            </a:r>
            <a:endParaRPr lang="zh-CN" altLang="en-US" sz="2800" b="1"/>
          </a:p>
        </p:txBody>
      </p:sp>
      <p:graphicFrame>
        <p:nvGraphicFramePr>
          <p:cNvPr id="9" name="图表 8"/>
          <p:cNvGraphicFramePr/>
          <p:nvPr/>
        </p:nvGraphicFramePr>
        <p:xfrm>
          <a:off x="1547664" y="764704"/>
          <a:ext cx="5598368" cy="3819872"/>
        </p:xfrm>
        <a:graphic>
          <a:graphicData uri="http://schemas.openxmlformats.org/drawingml/2006/chart">
            <c:chart xmlns:c="http://schemas.openxmlformats.org/drawingml/2006/chart" xmlns:r="http://schemas.openxmlformats.org/officeDocument/2006/relationships" r:id="rId3"/>
          </a:graphicData>
        </a:graphic>
      </p:graphicFrame>
      <p:sp>
        <p:nvSpPr>
          <p:cNvPr id="11" name="矩形 10"/>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55"/>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Experiment-2</a:t>
            </a:r>
            <a:endParaRPr lang="zh-CN" altLang="en-US"/>
          </a:p>
        </p:txBody>
      </p:sp>
      <p:sp>
        <p:nvSpPr>
          <p:cNvPr id="29" name="标题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(00h+12h)scheme-1</a:t>
            </a:r>
            <a:endParaRPr lang="zh-CN" altLang="en-US" sz="4400" dirty="0">
              <a:latin typeface="+mj-lt"/>
              <a:ea typeface="+mj-ea"/>
              <a:cs typeface="+mj-cs"/>
            </a:endParaRPr>
          </a:p>
        </p:txBody>
      </p:sp>
      <p:pic>
        <p:nvPicPr>
          <p:cNvPr id="15365" name="对象 6"/>
          <p:cNvPicPr>
            <a:picLocks noChangeArrowheads="1"/>
          </p:cNvPicPr>
          <p:nvPr/>
        </p:nvPicPr>
        <p:blipFill>
          <a:blip r:embed="rId3" cstate="print">
            <a:extLst>
              <a:ext uri="{28A0092B-C50C-407E-A947-70E740481C1C}">
                <a14:useLocalDpi xmlns:a14="http://schemas.microsoft.com/office/drawing/2010/main" xmlns="" val="0"/>
              </a:ext>
            </a:extLst>
          </a:blip>
          <a:srcRect l="-1575" t="-2742" b="-2087"/>
          <a:stretch>
            <a:fillRect/>
          </a:stretch>
        </p:blipFill>
        <p:spPr bwMode="auto">
          <a:xfrm>
            <a:off x="1476375" y="1700213"/>
            <a:ext cx="6119813" cy="41052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5366" name="TextBox 39"/>
          <p:cNvSpPr txBox="1">
            <a:spLocks noChangeArrowheads="1"/>
          </p:cNvSpPr>
          <p:nvPr/>
        </p:nvSpPr>
        <p:spPr bwMode="auto">
          <a:xfrm>
            <a:off x="7812088" y="1557338"/>
            <a:ext cx="93662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8</a:t>
            </a:r>
            <a:endParaRPr lang="zh-CN" altLang="en-US" sz="2800" b="1" dirty="0"/>
          </a:p>
        </p:txBody>
      </p:sp>
      <p:sp>
        <p:nvSpPr>
          <p:cNvPr id="7" name="矩形 6"/>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p:cNvSpPr>
          <p:nvPr/>
        </p:nvSpPr>
        <p:spPr>
          <a:xfrm>
            <a:off x="323850" y="188913"/>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(00h+12h)scheme-2</a:t>
            </a:r>
            <a:endParaRPr lang="zh-CN" altLang="en-US" sz="4400" dirty="0">
              <a:latin typeface="+mj-lt"/>
              <a:ea typeface="+mj-ea"/>
              <a:cs typeface="+mj-cs"/>
            </a:endParaRPr>
          </a:p>
        </p:txBody>
      </p:sp>
      <p:graphicFrame>
        <p:nvGraphicFramePr>
          <p:cNvPr id="9" name="表格 8"/>
          <p:cNvGraphicFramePr>
            <a:graphicFrameLocks noGrp="1"/>
          </p:cNvGraphicFramePr>
          <p:nvPr/>
        </p:nvGraphicFramePr>
        <p:xfrm>
          <a:off x="1763713" y="5084763"/>
          <a:ext cx="5688012" cy="1436690"/>
        </p:xfrm>
        <a:graphic>
          <a:graphicData uri="http://schemas.openxmlformats.org/drawingml/2006/table">
            <a:tbl>
              <a:tblPr/>
              <a:tblGrid>
                <a:gridCol w="812800"/>
                <a:gridCol w="812800"/>
                <a:gridCol w="812800"/>
                <a:gridCol w="812800"/>
                <a:gridCol w="812800"/>
                <a:gridCol w="811212"/>
                <a:gridCol w="812800"/>
              </a:tblGrid>
              <a:tr h="287338">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EC-0012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24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48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72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96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120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ECM</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41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78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130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194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286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398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ECD</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42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78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129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201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294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宋体" charset="-122"/>
                          <a:ea typeface="宋体" charset="-122"/>
                        </a:rPr>
                        <a:t>424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70C0"/>
                          </a:solidFill>
                          <a:effectLst/>
                          <a:latin typeface="宋体" charset="-122"/>
                          <a:ea typeface="宋体" charset="-122"/>
                        </a:rPr>
                        <a:t>OBEST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70C0"/>
                          </a:solidFill>
                          <a:effectLst/>
                          <a:latin typeface="宋体" charset="-122"/>
                          <a:ea typeface="宋体" charset="-122"/>
                        </a:rPr>
                        <a:t>40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70C0"/>
                          </a:solidFill>
                          <a:effectLst/>
                          <a:latin typeface="宋体" charset="-122"/>
                          <a:ea typeface="宋体" charset="-122"/>
                        </a:rPr>
                        <a:t>61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70C0"/>
                          </a:solidFill>
                          <a:effectLst/>
                          <a:latin typeface="宋体" charset="-122"/>
                          <a:ea typeface="宋体" charset="-122"/>
                        </a:rPr>
                        <a:t>117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70C0"/>
                          </a:solidFill>
                          <a:effectLst/>
                          <a:latin typeface="宋体" charset="-122"/>
                          <a:ea typeface="宋体" charset="-122"/>
                        </a:rPr>
                        <a:t>185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70C0"/>
                          </a:solidFill>
                          <a:effectLst/>
                          <a:latin typeface="宋体" charset="-122"/>
                          <a:ea typeface="宋体" charset="-122"/>
                        </a:rPr>
                        <a:t>278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70C0"/>
                          </a:solidFill>
                          <a:effectLst/>
                          <a:latin typeface="宋体" charset="-122"/>
                          <a:ea typeface="宋体" charset="-122"/>
                        </a:rPr>
                        <a:t>381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宋体" charset="-122"/>
                          <a:ea typeface="宋体" charset="-122"/>
                        </a:rPr>
                        <a:t>00+12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宋体" charset="-122"/>
                          <a:ea typeface="宋体" charset="-122"/>
                        </a:rPr>
                        <a:t>37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宋体" charset="-122"/>
                          <a:ea typeface="宋体" charset="-122"/>
                        </a:rPr>
                        <a:t>61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宋体" charset="-122"/>
                          <a:ea typeface="宋体" charset="-122"/>
                        </a:rPr>
                        <a:t>116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宋体" charset="-122"/>
                          <a:ea typeface="宋体" charset="-122"/>
                        </a:rPr>
                        <a:t>187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FF0000"/>
                          </a:solidFill>
                          <a:effectLst/>
                          <a:latin typeface="宋体" charset="-122"/>
                          <a:ea typeface="宋体" charset="-122"/>
                        </a:rPr>
                        <a:t>279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FF0000"/>
                          </a:solidFill>
                          <a:effectLst/>
                          <a:latin typeface="宋体" charset="-122"/>
                          <a:ea typeface="宋体" charset="-122"/>
                        </a:rPr>
                        <a:t>382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24" name="TextBox 9"/>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Experiment-2</a:t>
            </a:r>
            <a:endParaRPr lang="zh-CN" altLang="en-US"/>
          </a:p>
        </p:txBody>
      </p:sp>
      <p:sp>
        <p:nvSpPr>
          <p:cNvPr id="16426" name="TextBox 11"/>
          <p:cNvSpPr txBox="1">
            <a:spLocks noChangeArrowheads="1"/>
          </p:cNvSpPr>
          <p:nvPr/>
        </p:nvSpPr>
        <p:spPr bwMode="auto">
          <a:xfrm>
            <a:off x="7164388" y="1557338"/>
            <a:ext cx="93662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a:t>Fig 9</a:t>
            </a:r>
            <a:endParaRPr lang="zh-CN" altLang="en-US" sz="2800" b="1"/>
          </a:p>
        </p:txBody>
      </p:sp>
      <p:graphicFrame>
        <p:nvGraphicFramePr>
          <p:cNvPr id="8" name="图表 7"/>
          <p:cNvGraphicFramePr/>
          <p:nvPr/>
        </p:nvGraphicFramePr>
        <p:xfrm>
          <a:off x="1907704" y="1268760"/>
          <a:ext cx="612068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10" name="矩形 9"/>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9" descr="D:\2014美国\article\fig7-compaire\fig\72h-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16463" y="3978275"/>
            <a:ext cx="3716337" cy="287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1" name="Picture 8" descr="D:\2014美国\article\fig7-compaire\fig\48h-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8313" y="3978275"/>
            <a:ext cx="3859212" cy="287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2" name="Picture 6" descr="D:\2014美国\article\fig7-compaire\fig\00h-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95288" y="1196975"/>
            <a:ext cx="3865562" cy="287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7" descr="D:\2014美国\article\fig7-compaire\fig\24h-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787900" y="1268413"/>
            <a:ext cx="3733800" cy="287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4" name="TextBox 7"/>
          <p:cNvSpPr txBox="1">
            <a:spLocks noChangeArrowheads="1"/>
          </p:cNvSpPr>
          <p:nvPr/>
        </p:nvSpPr>
        <p:spPr bwMode="auto">
          <a:xfrm>
            <a:off x="1042988" y="1484313"/>
            <a:ext cx="79216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00h</a:t>
            </a:r>
            <a:endParaRPr lang="zh-CN" altLang="en-US"/>
          </a:p>
        </p:txBody>
      </p:sp>
      <p:sp>
        <p:nvSpPr>
          <p:cNvPr id="17415" name="TextBox 8"/>
          <p:cNvSpPr txBox="1">
            <a:spLocks noChangeArrowheads="1"/>
          </p:cNvSpPr>
          <p:nvPr/>
        </p:nvSpPr>
        <p:spPr bwMode="auto">
          <a:xfrm>
            <a:off x="5508625" y="1628775"/>
            <a:ext cx="7921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24h</a:t>
            </a:r>
            <a:endParaRPr lang="zh-CN" altLang="en-US"/>
          </a:p>
        </p:txBody>
      </p:sp>
      <p:sp>
        <p:nvSpPr>
          <p:cNvPr id="17416" name="TextBox 9"/>
          <p:cNvSpPr txBox="1">
            <a:spLocks noChangeArrowheads="1"/>
          </p:cNvSpPr>
          <p:nvPr/>
        </p:nvSpPr>
        <p:spPr bwMode="auto">
          <a:xfrm>
            <a:off x="1042988" y="4221163"/>
            <a:ext cx="79216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48h</a:t>
            </a:r>
            <a:endParaRPr lang="zh-CN" altLang="en-US"/>
          </a:p>
        </p:txBody>
      </p:sp>
      <p:sp>
        <p:nvSpPr>
          <p:cNvPr id="17417" name="TextBox 10"/>
          <p:cNvSpPr txBox="1">
            <a:spLocks noChangeArrowheads="1"/>
          </p:cNvSpPr>
          <p:nvPr/>
        </p:nvSpPr>
        <p:spPr bwMode="auto">
          <a:xfrm>
            <a:off x="5364163" y="4365625"/>
            <a:ext cx="79216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72h</a:t>
            </a:r>
            <a:endParaRPr lang="zh-CN" altLang="en-US"/>
          </a:p>
        </p:txBody>
      </p:sp>
      <p:sp>
        <p:nvSpPr>
          <p:cNvPr id="17418" name="矩形 15"/>
          <p:cNvSpPr>
            <a:spLocks noChangeArrowheads="1"/>
          </p:cNvSpPr>
          <p:nvPr/>
        </p:nvSpPr>
        <p:spPr bwMode="auto">
          <a:xfrm>
            <a:off x="1835150" y="1484313"/>
            <a:ext cx="12509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NCEP&gt;EC</a:t>
            </a:r>
          </a:p>
          <a:p>
            <a:r>
              <a:rPr lang="en-US" altLang="zh-CN"/>
              <a:t>43.4%(534)</a:t>
            </a:r>
            <a:endParaRPr lang="zh-CN" altLang="en-US"/>
          </a:p>
        </p:txBody>
      </p:sp>
      <p:sp>
        <p:nvSpPr>
          <p:cNvPr id="17419" name="矩形 16"/>
          <p:cNvSpPr>
            <a:spLocks noChangeArrowheads="1"/>
          </p:cNvSpPr>
          <p:nvPr/>
        </p:nvSpPr>
        <p:spPr bwMode="auto">
          <a:xfrm>
            <a:off x="6300788" y="1484313"/>
            <a:ext cx="1249362"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NCEP&gt;EC</a:t>
            </a:r>
          </a:p>
          <a:p>
            <a:r>
              <a:rPr lang="en-US" altLang="zh-CN"/>
              <a:t>50.3%(505)</a:t>
            </a:r>
            <a:endParaRPr lang="zh-CN" altLang="en-US"/>
          </a:p>
        </p:txBody>
      </p:sp>
      <p:sp>
        <p:nvSpPr>
          <p:cNvPr id="17420" name="矩形 17"/>
          <p:cNvSpPr>
            <a:spLocks noChangeArrowheads="1"/>
          </p:cNvSpPr>
          <p:nvPr/>
        </p:nvSpPr>
        <p:spPr bwMode="auto">
          <a:xfrm>
            <a:off x="1908175" y="4221163"/>
            <a:ext cx="12509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NCEP&gt;EC</a:t>
            </a:r>
          </a:p>
          <a:p>
            <a:r>
              <a:rPr lang="en-US" altLang="zh-CN"/>
              <a:t>57.1%(425)</a:t>
            </a:r>
            <a:endParaRPr lang="zh-CN" altLang="en-US"/>
          </a:p>
        </p:txBody>
      </p:sp>
      <p:sp>
        <p:nvSpPr>
          <p:cNvPr id="17421" name="矩形 18"/>
          <p:cNvSpPr>
            <a:spLocks noChangeArrowheads="1"/>
          </p:cNvSpPr>
          <p:nvPr/>
        </p:nvSpPr>
        <p:spPr bwMode="auto">
          <a:xfrm>
            <a:off x="6156325" y="4292600"/>
            <a:ext cx="125095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NCEP&gt;EC</a:t>
            </a:r>
          </a:p>
          <a:p>
            <a:r>
              <a:rPr lang="en-US" altLang="zh-CN"/>
              <a:t>59.1%(327)</a:t>
            </a:r>
            <a:endParaRPr lang="zh-CN" altLang="en-US"/>
          </a:p>
        </p:txBody>
      </p:sp>
      <p:sp>
        <p:nvSpPr>
          <p:cNvPr id="17422" name="TextBox 13"/>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Experiment-3</a:t>
            </a:r>
            <a:endParaRPr lang="zh-CN" altLang="en-US"/>
          </a:p>
        </p:txBody>
      </p:sp>
      <p:sp>
        <p:nvSpPr>
          <p:cNvPr id="20" name="标题 1"/>
          <p:cNvSpPr txBox="1">
            <a:spLocks/>
          </p:cNvSpPr>
          <p:nvPr/>
        </p:nvSpPr>
        <p:spPr>
          <a:xfrm>
            <a:off x="323850" y="188913"/>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super scheme-1</a:t>
            </a:r>
            <a:endParaRPr lang="zh-CN" altLang="en-US" sz="4400" dirty="0">
              <a:latin typeface="+mj-lt"/>
              <a:ea typeface="+mj-ea"/>
              <a:cs typeface="+mj-cs"/>
            </a:endParaRPr>
          </a:p>
        </p:txBody>
      </p:sp>
      <p:sp>
        <p:nvSpPr>
          <p:cNvPr id="17425" name="TextBox 20"/>
          <p:cNvSpPr txBox="1">
            <a:spLocks noChangeArrowheads="1"/>
          </p:cNvSpPr>
          <p:nvPr/>
        </p:nvSpPr>
        <p:spPr bwMode="auto">
          <a:xfrm>
            <a:off x="2916238" y="3213100"/>
            <a:ext cx="10795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Fig </a:t>
            </a:r>
            <a:r>
              <a:rPr lang="en-US" altLang="zh-CN" sz="2400" b="1" dirty="0" smtClean="0"/>
              <a:t>10a</a:t>
            </a:r>
            <a:endParaRPr lang="zh-CN" altLang="en-US" sz="2400" b="1" dirty="0"/>
          </a:p>
        </p:txBody>
      </p:sp>
      <p:sp>
        <p:nvSpPr>
          <p:cNvPr id="17426" name="TextBox 21"/>
          <p:cNvSpPr txBox="1">
            <a:spLocks noChangeArrowheads="1"/>
          </p:cNvSpPr>
          <p:nvPr/>
        </p:nvSpPr>
        <p:spPr bwMode="auto">
          <a:xfrm>
            <a:off x="7019924" y="3284538"/>
            <a:ext cx="129649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Fig </a:t>
            </a:r>
            <a:r>
              <a:rPr lang="en-US" altLang="zh-CN" sz="2400" b="1" dirty="0" smtClean="0"/>
              <a:t>10b</a:t>
            </a:r>
            <a:endParaRPr lang="zh-CN" altLang="en-US" sz="2400" b="1" dirty="0"/>
          </a:p>
        </p:txBody>
      </p:sp>
      <p:sp>
        <p:nvSpPr>
          <p:cNvPr id="17427" name="TextBox 22"/>
          <p:cNvSpPr txBox="1">
            <a:spLocks noChangeArrowheads="1"/>
          </p:cNvSpPr>
          <p:nvPr/>
        </p:nvSpPr>
        <p:spPr bwMode="auto">
          <a:xfrm>
            <a:off x="2843213" y="5949950"/>
            <a:ext cx="1081087"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Fig </a:t>
            </a:r>
            <a:r>
              <a:rPr lang="en-US" altLang="zh-CN" sz="2400" b="1" dirty="0" smtClean="0"/>
              <a:t>10c</a:t>
            </a:r>
            <a:endParaRPr lang="zh-CN" altLang="en-US" sz="2400" b="1" dirty="0"/>
          </a:p>
        </p:txBody>
      </p:sp>
      <p:sp>
        <p:nvSpPr>
          <p:cNvPr id="17428" name="TextBox 23"/>
          <p:cNvSpPr txBox="1">
            <a:spLocks noChangeArrowheads="1"/>
          </p:cNvSpPr>
          <p:nvPr/>
        </p:nvSpPr>
        <p:spPr bwMode="auto">
          <a:xfrm>
            <a:off x="7019924" y="5949950"/>
            <a:ext cx="136849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Fig </a:t>
            </a:r>
            <a:r>
              <a:rPr lang="en-US" altLang="zh-CN" sz="2400" b="1" dirty="0" smtClean="0"/>
              <a:t>10d</a:t>
            </a:r>
            <a:endParaRPr lang="zh-CN" altLang="en-US" sz="2400" b="1" dirty="0"/>
          </a:p>
        </p:txBody>
      </p:sp>
      <p:sp>
        <p:nvSpPr>
          <p:cNvPr id="21" name="矩形 20"/>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
        <p:nvSpPr>
          <p:cNvPr id="22" name="TextBox 21"/>
          <p:cNvSpPr txBox="1"/>
          <p:nvPr/>
        </p:nvSpPr>
        <p:spPr>
          <a:xfrm>
            <a:off x="6732240" y="1124744"/>
            <a:ext cx="1800200" cy="369332"/>
          </a:xfrm>
          <a:prstGeom prst="rect">
            <a:avLst/>
          </a:prstGeom>
          <a:noFill/>
        </p:spPr>
        <p:txBody>
          <a:bodyPr wrap="square" rtlCol="0">
            <a:spAutoFit/>
          </a:bodyPr>
          <a:lstStyle/>
          <a:p>
            <a:r>
              <a:rPr lang="en-US" altLang="zh-CN" dirty="0" smtClean="0"/>
              <a:t>2012-2013</a:t>
            </a:r>
            <a:endParaRPr lang="zh-CN" altLang="en-US" dirty="0"/>
          </a:p>
        </p:txBody>
      </p:sp>
      <p:sp>
        <p:nvSpPr>
          <p:cNvPr id="23" name="TextBox 22"/>
          <p:cNvSpPr txBox="1"/>
          <p:nvPr/>
        </p:nvSpPr>
        <p:spPr>
          <a:xfrm rot="5400000">
            <a:off x="-391906" y="1984194"/>
            <a:ext cx="1800200" cy="369332"/>
          </a:xfrm>
          <a:prstGeom prst="rect">
            <a:avLst/>
          </a:prstGeom>
          <a:noFill/>
        </p:spPr>
        <p:txBody>
          <a:bodyPr wrap="square" rtlCol="0">
            <a:spAutoFit/>
          </a:bodyPr>
          <a:lstStyle/>
          <a:p>
            <a:r>
              <a:rPr lang="en-US" altLang="zh-CN" dirty="0" smtClean="0"/>
              <a:t>NCEP</a:t>
            </a:r>
            <a:endParaRPr lang="zh-CN" altLang="en-US" dirty="0"/>
          </a:p>
        </p:txBody>
      </p:sp>
      <p:sp>
        <p:nvSpPr>
          <p:cNvPr id="24" name="TextBox 23"/>
          <p:cNvSpPr txBox="1"/>
          <p:nvPr/>
        </p:nvSpPr>
        <p:spPr>
          <a:xfrm>
            <a:off x="8243900" y="6237312"/>
            <a:ext cx="1800200" cy="369332"/>
          </a:xfrm>
          <a:prstGeom prst="rect">
            <a:avLst/>
          </a:prstGeom>
          <a:noFill/>
        </p:spPr>
        <p:txBody>
          <a:bodyPr wrap="square" rtlCol="0">
            <a:spAutoFit/>
          </a:bodyPr>
          <a:lstStyle/>
          <a:p>
            <a:r>
              <a:rPr lang="en-US" altLang="zh-CN" dirty="0" smtClean="0"/>
              <a:t>EC</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D:\2014美国\article\fig7-compaire\fig\96h-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1018637"/>
            <a:ext cx="4644330" cy="3453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435" name="Picture 6" descr="D:\2014美国\article\fig7-compaire\fig\120h-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3140968"/>
            <a:ext cx="4771142" cy="37170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6" name="TextBox 6"/>
          <p:cNvSpPr txBox="1">
            <a:spLocks noChangeArrowheads="1"/>
          </p:cNvSpPr>
          <p:nvPr/>
        </p:nvSpPr>
        <p:spPr bwMode="auto">
          <a:xfrm>
            <a:off x="1187450" y="1484313"/>
            <a:ext cx="79216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96h</a:t>
            </a:r>
            <a:endParaRPr lang="zh-CN" altLang="en-US"/>
          </a:p>
        </p:txBody>
      </p:sp>
      <p:sp>
        <p:nvSpPr>
          <p:cNvPr id="18437" name="TextBox 7"/>
          <p:cNvSpPr txBox="1">
            <a:spLocks noChangeArrowheads="1"/>
          </p:cNvSpPr>
          <p:nvPr/>
        </p:nvSpPr>
        <p:spPr bwMode="auto">
          <a:xfrm>
            <a:off x="5508625" y="3573463"/>
            <a:ext cx="792163"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120h</a:t>
            </a:r>
            <a:endParaRPr lang="zh-CN" altLang="en-US"/>
          </a:p>
        </p:txBody>
      </p:sp>
      <p:sp>
        <p:nvSpPr>
          <p:cNvPr id="18438" name="矩形 10"/>
          <p:cNvSpPr>
            <a:spLocks noChangeArrowheads="1"/>
          </p:cNvSpPr>
          <p:nvPr/>
        </p:nvSpPr>
        <p:spPr bwMode="auto">
          <a:xfrm>
            <a:off x="2700338" y="1412875"/>
            <a:ext cx="1249362"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NCEP&gt;EC</a:t>
            </a:r>
          </a:p>
          <a:p>
            <a:r>
              <a:rPr lang="en-US" altLang="zh-CN"/>
              <a:t>54.9%(237)</a:t>
            </a:r>
            <a:endParaRPr lang="zh-CN" altLang="en-US"/>
          </a:p>
        </p:txBody>
      </p:sp>
      <p:sp>
        <p:nvSpPr>
          <p:cNvPr id="18439" name="矩形 11"/>
          <p:cNvSpPr>
            <a:spLocks noChangeArrowheads="1"/>
          </p:cNvSpPr>
          <p:nvPr/>
        </p:nvSpPr>
        <p:spPr bwMode="auto">
          <a:xfrm>
            <a:off x="6443663" y="3429000"/>
            <a:ext cx="125095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NCEP&gt;EC</a:t>
            </a:r>
          </a:p>
          <a:p>
            <a:r>
              <a:rPr lang="en-US" altLang="zh-CN"/>
              <a:t>54.4%(160)</a:t>
            </a:r>
            <a:endParaRPr lang="zh-CN" altLang="en-US"/>
          </a:p>
        </p:txBody>
      </p:sp>
      <p:sp>
        <p:nvSpPr>
          <p:cNvPr id="9" name="标题 1"/>
          <p:cNvSpPr txBox="1">
            <a:spLocks/>
          </p:cNvSpPr>
          <p:nvPr/>
        </p:nvSpPr>
        <p:spPr>
          <a:xfrm>
            <a:off x="323850" y="188913"/>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super scheme-2</a:t>
            </a:r>
            <a:endParaRPr lang="zh-CN" altLang="en-US" sz="4400" dirty="0">
              <a:latin typeface="+mj-lt"/>
              <a:ea typeface="+mj-ea"/>
              <a:cs typeface="+mj-cs"/>
            </a:endParaRPr>
          </a:p>
        </p:txBody>
      </p:sp>
      <p:sp>
        <p:nvSpPr>
          <p:cNvPr id="18441" name="TextBox 9"/>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Experiment-3</a:t>
            </a:r>
            <a:endParaRPr lang="zh-CN" altLang="en-US" dirty="0"/>
          </a:p>
        </p:txBody>
      </p:sp>
      <p:sp>
        <p:nvSpPr>
          <p:cNvPr id="18443" name="TextBox 13"/>
          <p:cNvSpPr txBox="1">
            <a:spLocks noChangeArrowheads="1"/>
          </p:cNvSpPr>
          <p:nvPr/>
        </p:nvSpPr>
        <p:spPr bwMode="auto">
          <a:xfrm>
            <a:off x="3348038" y="3573463"/>
            <a:ext cx="10795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Fig </a:t>
            </a:r>
            <a:r>
              <a:rPr lang="en-US" altLang="zh-CN" sz="2400" b="1" dirty="0" smtClean="0"/>
              <a:t>10e</a:t>
            </a:r>
            <a:endParaRPr lang="zh-CN" altLang="en-US" sz="2400" b="1" dirty="0"/>
          </a:p>
        </p:txBody>
      </p:sp>
      <p:sp>
        <p:nvSpPr>
          <p:cNvPr id="18444" name="TextBox 14"/>
          <p:cNvSpPr txBox="1">
            <a:spLocks noChangeArrowheads="1"/>
          </p:cNvSpPr>
          <p:nvPr/>
        </p:nvSpPr>
        <p:spPr bwMode="auto">
          <a:xfrm>
            <a:off x="7380288" y="5661025"/>
            <a:ext cx="10795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Fig </a:t>
            </a:r>
            <a:r>
              <a:rPr lang="en-US" altLang="zh-CN" sz="2400" b="1" dirty="0" smtClean="0"/>
              <a:t>10f</a:t>
            </a:r>
            <a:endParaRPr lang="zh-CN" altLang="en-US" sz="2400" b="1" dirty="0"/>
          </a:p>
        </p:txBody>
      </p:sp>
      <p:sp>
        <p:nvSpPr>
          <p:cNvPr id="14" name="矩形 13"/>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
        <p:nvSpPr>
          <p:cNvPr id="13" name="TextBox 12"/>
          <p:cNvSpPr txBox="1"/>
          <p:nvPr/>
        </p:nvSpPr>
        <p:spPr>
          <a:xfrm rot="5400000">
            <a:off x="-463914" y="1984194"/>
            <a:ext cx="1800200" cy="369332"/>
          </a:xfrm>
          <a:prstGeom prst="rect">
            <a:avLst/>
          </a:prstGeom>
          <a:noFill/>
        </p:spPr>
        <p:txBody>
          <a:bodyPr wrap="square" rtlCol="0">
            <a:spAutoFit/>
          </a:bodyPr>
          <a:lstStyle/>
          <a:p>
            <a:r>
              <a:rPr lang="en-US" altLang="zh-CN" dirty="0" smtClean="0"/>
              <a:t>NCEP</a:t>
            </a:r>
            <a:endParaRPr lang="zh-CN" altLang="en-US" dirty="0"/>
          </a:p>
        </p:txBody>
      </p:sp>
      <p:sp>
        <p:nvSpPr>
          <p:cNvPr id="15" name="TextBox 14"/>
          <p:cNvSpPr txBox="1"/>
          <p:nvPr/>
        </p:nvSpPr>
        <p:spPr>
          <a:xfrm>
            <a:off x="8820472" y="6165304"/>
            <a:ext cx="1800200" cy="369332"/>
          </a:xfrm>
          <a:prstGeom prst="rect">
            <a:avLst/>
          </a:prstGeom>
          <a:noFill/>
        </p:spPr>
        <p:txBody>
          <a:bodyPr wrap="square" rtlCol="0">
            <a:spAutoFit/>
          </a:bodyPr>
          <a:lstStyle/>
          <a:p>
            <a:r>
              <a:rPr lang="en-US" altLang="zh-CN" dirty="0" smtClean="0"/>
              <a:t>EC</a:t>
            </a:r>
            <a:endParaRPr lang="zh-CN" altLang="en-US" dirty="0"/>
          </a:p>
        </p:txBody>
      </p:sp>
      <p:sp>
        <p:nvSpPr>
          <p:cNvPr id="16" name="TextBox 15"/>
          <p:cNvSpPr txBox="1"/>
          <p:nvPr/>
        </p:nvSpPr>
        <p:spPr>
          <a:xfrm>
            <a:off x="6804248" y="1268760"/>
            <a:ext cx="1800200" cy="369332"/>
          </a:xfrm>
          <a:prstGeom prst="rect">
            <a:avLst/>
          </a:prstGeom>
          <a:noFill/>
        </p:spPr>
        <p:txBody>
          <a:bodyPr wrap="square" rtlCol="0">
            <a:spAutoFit/>
          </a:bodyPr>
          <a:lstStyle/>
          <a:p>
            <a:r>
              <a:rPr lang="en-US" altLang="zh-CN" dirty="0" smtClean="0"/>
              <a:t>2012-2013</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组合 7"/>
          <p:cNvGrpSpPr>
            <a:grpSpLocks/>
          </p:cNvGrpSpPr>
          <p:nvPr/>
        </p:nvGrpSpPr>
        <p:grpSpPr bwMode="auto">
          <a:xfrm>
            <a:off x="467544" y="620688"/>
            <a:ext cx="8099425" cy="5949950"/>
            <a:chOff x="285486" y="0"/>
            <a:chExt cx="8858514" cy="6784217"/>
          </a:xfrm>
        </p:grpSpPr>
        <p:pic>
          <p:nvPicPr>
            <p:cNvPr id="19460" name="Picture 4" descr="D:\2014美国\article\fig7-compaire\all.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5486" y="0"/>
              <a:ext cx="8858514" cy="67842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1" name="TextBox 4"/>
            <p:cNvSpPr txBox="1">
              <a:spLocks noChangeArrowheads="1"/>
            </p:cNvSpPr>
            <p:nvPr/>
          </p:nvSpPr>
          <p:spPr bwMode="auto">
            <a:xfrm>
              <a:off x="2267744" y="980728"/>
              <a:ext cx="144016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00-120h</a:t>
              </a:r>
              <a:endParaRPr lang="zh-CN" altLang="en-US"/>
            </a:p>
          </p:txBody>
        </p:sp>
        <p:sp>
          <p:nvSpPr>
            <p:cNvPr id="19462" name="TextBox 5"/>
            <p:cNvSpPr txBox="1">
              <a:spLocks noChangeArrowheads="1"/>
            </p:cNvSpPr>
            <p:nvPr/>
          </p:nvSpPr>
          <p:spPr bwMode="auto">
            <a:xfrm>
              <a:off x="442999" y="164209"/>
              <a:ext cx="949602" cy="5263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NCEP</a:t>
              </a:r>
              <a:endParaRPr lang="zh-CN" altLang="en-US" sz="2400" b="1" dirty="0"/>
            </a:p>
          </p:txBody>
        </p:sp>
        <p:sp>
          <p:nvSpPr>
            <p:cNvPr id="19463" name="TextBox 6"/>
            <p:cNvSpPr txBox="1">
              <a:spLocks noChangeArrowheads="1"/>
            </p:cNvSpPr>
            <p:nvPr/>
          </p:nvSpPr>
          <p:spPr bwMode="auto">
            <a:xfrm>
              <a:off x="8316416" y="6021288"/>
              <a:ext cx="576064" cy="5263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EC</a:t>
              </a:r>
              <a:endParaRPr lang="zh-CN" altLang="en-US" sz="2400" b="1" dirty="0"/>
            </a:p>
          </p:txBody>
        </p:sp>
      </p:grpSp>
      <p:sp>
        <p:nvSpPr>
          <p:cNvPr id="19459" name="矩形 8"/>
          <p:cNvSpPr>
            <a:spLocks noChangeArrowheads="1"/>
          </p:cNvSpPr>
          <p:nvPr/>
        </p:nvSpPr>
        <p:spPr bwMode="auto">
          <a:xfrm>
            <a:off x="4716463" y="1341438"/>
            <a:ext cx="1366837"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NCEP&gt;EC</a:t>
            </a:r>
          </a:p>
          <a:p>
            <a:r>
              <a:rPr lang="en-US" altLang="zh-CN"/>
              <a:t>53.2%(2188)</a:t>
            </a:r>
            <a:endParaRPr lang="zh-CN" altLang="en-US"/>
          </a:p>
        </p:txBody>
      </p:sp>
      <p:sp>
        <p:nvSpPr>
          <p:cNvPr id="8" name="TextBox 13"/>
          <p:cNvSpPr txBox="1">
            <a:spLocks noChangeArrowheads="1"/>
          </p:cNvSpPr>
          <p:nvPr/>
        </p:nvSpPr>
        <p:spPr bwMode="auto">
          <a:xfrm>
            <a:off x="7812360" y="1052736"/>
            <a:ext cx="10795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400" b="1" dirty="0"/>
              <a:t>Fig </a:t>
            </a:r>
            <a:r>
              <a:rPr lang="en-US" altLang="zh-CN" sz="2400" b="1" dirty="0" smtClean="0"/>
              <a:t>10g</a:t>
            </a:r>
            <a:endParaRPr lang="zh-CN" altLang="en-US" sz="2400" b="1" dirty="0"/>
          </a:p>
        </p:txBody>
      </p:sp>
      <p:sp>
        <p:nvSpPr>
          <p:cNvPr id="9" name="矩形 8"/>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
        <p:nvSpPr>
          <p:cNvPr id="10" name="TextBox 9"/>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Experiment-3</a:t>
            </a:r>
            <a:endParaRPr lang="zh-CN" altLang="en-US" dirty="0"/>
          </a:p>
        </p:txBody>
      </p:sp>
      <p:sp>
        <p:nvSpPr>
          <p:cNvPr id="11" name="标题 1"/>
          <p:cNvSpPr txBox="1">
            <a:spLocks/>
          </p:cNvSpPr>
          <p:nvPr/>
        </p:nvSpPr>
        <p:spPr>
          <a:xfrm>
            <a:off x="323850" y="188913"/>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super </a:t>
            </a:r>
            <a:r>
              <a:rPr lang="en-US" altLang="zh-CN" sz="4400" dirty="0" smtClean="0">
                <a:latin typeface="+mj-lt"/>
                <a:ea typeface="+mj-ea"/>
                <a:cs typeface="+mj-cs"/>
              </a:rPr>
              <a:t>scheme-3</a:t>
            </a:r>
            <a:endParaRPr lang="zh-CN" alt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title"/>
          </p:nvPr>
        </p:nvSpPr>
        <p:spPr/>
        <p:txBody>
          <a:bodyPr/>
          <a:lstStyle/>
          <a:p>
            <a:r>
              <a:rPr lang="en-US" altLang="zh-CN" smtClean="0"/>
              <a:t>Outline</a:t>
            </a:r>
            <a:endParaRPr lang="zh-CN" altLang="en-US" smtClean="0"/>
          </a:p>
        </p:txBody>
      </p:sp>
      <p:sp>
        <p:nvSpPr>
          <p:cNvPr id="3075" name="内容占位符 2"/>
          <p:cNvSpPr>
            <a:spLocks noGrp="1"/>
          </p:cNvSpPr>
          <p:nvPr>
            <p:ph idx="1"/>
          </p:nvPr>
        </p:nvSpPr>
        <p:spPr>
          <a:xfrm>
            <a:off x="827584" y="2060848"/>
            <a:ext cx="7632848" cy="2665413"/>
          </a:xfrm>
        </p:spPr>
        <p:txBody>
          <a:bodyPr/>
          <a:lstStyle/>
          <a:p>
            <a:r>
              <a:rPr lang="en-US" altLang="zh-CN" dirty="0" smtClean="0"/>
              <a:t>Background</a:t>
            </a:r>
          </a:p>
          <a:p>
            <a:r>
              <a:rPr lang="en-US" altLang="zh-CN" dirty="0" smtClean="0"/>
              <a:t>Data and Methods</a:t>
            </a:r>
            <a:endParaRPr lang="en-US" altLang="zh-CN" b="1" dirty="0" smtClean="0"/>
          </a:p>
          <a:p>
            <a:r>
              <a:rPr lang="en-US" altLang="zh-CN" dirty="0" smtClean="0"/>
              <a:t>Method Improvement</a:t>
            </a:r>
            <a:r>
              <a:rPr lang="zh-CN" altLang="en-US" dirty="0" smtClean="0"/>
              <a:t> </a:t>
            </a:r>
            <a:r>
              <a:rPr lang="en-US" altLang="zh-CN" dirty="0" smtClean="0"/>
              <a:t>and Experimental Results</a:t>
            </a:r>
          </a:p>
          <a:p>
            <a:r>
              <a:rPr lang="en-US" altLang="zh-CN" dirty="0" smtClean="0"/>
              <a:t>Summary and Future Work</a:t>
            </a:r>
          </a:p>
          <a:p>
            <a:endParaRPr lang="zh-CN"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对象 7"/>
          <p:cNvPicPr>
            <a:picLocks noChangeArrowheads="1"/>
          </p:cNvPicPr>
          <p:nvPr/>
        </p:nvPicPr>
        <p:blipFill>
          <a:blip r:embed="rId3" cstate="print"/>
          <a:srcRect l="-1488" t="-2747" r="-1260" b="-1495"/>
          <a:stretch>
            <a:fillRect/>
          </a:stretch>
        </p:blipFill>
        <p:spPr bwMode="auto">
          <a:xfrm>
            <a:off x="971600" y="1988840"/>
            <a:ext cx="6984776" cy="4176464"/>
          </a:xfrm>
          <a:prstGeom prst="rect">
            <a:avLst/>
          </a:prstGeom>
          <a:noFill/>
          <a:ln w="9525">
            <a:solidFill>
              <a:schemeClr val="tx1"/>
            </a:solidFill>
            <a:miter lim="800000"/>
            <a:headEnd/>
            <a:tailEnd/>
          </a:ln>
        </p:spPr>
      </p:pic>
      <p:sp>
        <p:nvSpPr>
          <p:cNvPr id="5" name="TextBox 39"/>
          <p:cNvSpPr txBox="1">
            <a:spLocks noChangeArrowheads="1"/>
          </p:cNvSpPr>
          <p:nvPr/>
        </p:nvSpPr>
        <p:spPr bwMode="auto">
          <a:xfrm>
            <a:off x="8063608" y="2060848"/>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11</a:t>
            </a:r>
            <a:endParaRPr lang="zh-CN" altLang="en-US" sz="2800" b="1" dirty="0"/>
          </a:p>
        </p:txBody>
      </p:sp>
      <p:sp>
        <p:nvSpPr>
          <p:cNvPr id="6" name="标题 1"/>
          <p:cNvSpPr txBox="1">
            <a:spLocks/>
          </p:cNvSpPr>
          <p:nvPr/>
        </p:nvSpPr>
        <p:spPr>
          <a:xfrm>
            <a:off x="323528" y="548680"/>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super </a:t>
            </a:r>
            <a:r>
              <a:rPr lang="en-US" altLang="zh-CN" sz="4400" dirty="0" smtClean="0">
                <a:latin typeface="+mj-lt"/>
                <a:ea typeface="+mj-ea"/>
                <a:cs typeface="+mj-cs"/>
              </a:rPr>
              <a:t>scheme-4</a:t>
            </a:r>
            <a:endParaRPr lang="zh-CN" altLang="en-US" sz="4400" dirty="0">
              <a:latin typeface="+mj-lt"/>
              <a:ea typeface="+mj-ea"/>
              <a:cs typeface="+mj-cs"/>
            </a:endParaRPr>
          </a:p>
        </p:txBody>
      </p:sp>
      <p:sp>
        <p:nvSpPr>
          <p:cNvPr id="7" name="矩形 6"/>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
        <p:nvSpPr>
          <p:cNvPr id="8" name="TextBox 9"/>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Experiment-3</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4"/>
          <p:cNvSpPr txBox="1">
            <a:spLocks noChangeArrowheads="1"/>
          </p:cNvSpPr>
          <p:nvPr/>
        </p:nvSpPr>
        <p:spPr bwMode="auto">
          <a:xfrm>
            <a:off x="7019925" y="6488113"/>
            <a:ext cx="194468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homogeneous</a:t>
            </a:r>
            <a:endParaRPr lang="zh-CN" altLang="en-US"/>
          </a:p>
        </p:txBody>
      </p:sp>
      <p:graphicFrame>
        <p:nvGraphicFramePr>
          <p:cNvPr id="5" name="图表 4"/>
          <p:cNvGraphicFramePr/>
          <p:nvPr/>
        </p:nvGraphicFramePr>
        <p:xfrm>
          <a:off x="1475656" y="1772816"/>
          <a:ext cx="6048672" cy="42401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p:cNvGraphicFramePr>
            <a:graphicFrameLocks noGrp="1"/>
          </p:cNvGraphicFramePr>
          <p:nvPr/>
        </p:nvGraphicFramePr>
        <p:xfrm>
          <a:off x="899592" y="6165304"/>
          <a:ext cx="6480718" cy="414338"/>
        </p:xfrm>
        <a:graphic>
          <a:graphicData uri="http://schemas.openxmlformats.org/drawingml/2006/table">
            <a:tbl>
              <a:tblPr/>
              <a:tblGrid>
                <a:gridCol w="872633"/>
                <a:gridCol w="457658"/>
                <a:gridCol w="456473"/>
                <a:gridCol w="456472"/>
                <a:gridCol w="457658"/>
                <a:gridCol w="539467"/>
                <a:gridCol w="540652"/>
                <a:gridCol w="539467"/>
                <a:gridCol w="540652"/>
                <a:gridCol w="539467"/>
                <a:gridCol w="539467"/>
                <a:gridCol w="540652"/>
              </a:tblGrid>
              <a:tr h="414338">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sample</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483</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519</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473</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421</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372</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324</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273</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225</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182</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147</a:t>
                      </a:r>
                    </a:p>
                  </a:txBody>
                  <a:tcPr marL="0" marR="0" marT="0" marB="0" anchor="ctr" horzOverflow="overflow">
                    <a:lnL>
                      <a:noFill/>
                    </a:lnL>
                    <a:lnR>
                      <a:noFill/>
                    </a:lnR>
                    <a:lnT>
                      <a:noFill/>
                    </a:lnT>
                    <a:lnB>
                      <a:noFill/>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FF"/>
                          </a:solidFill>
                          <a:effectLst/>
                          <a:latin typeface="宋体" charset="-122"/>
                          <a:ea typeface="宋体" charset="-122"/>
                        </a:rPr>
                        <a:t>119</a:t>
                      </a:r>
                    </a:p>
                  </a:txBody>
                  <a:tcPr marL="0" marR="0" marT="0" marB="0" anchor="ctr" horzOverflow="overflow">
                    <a:lnL>
                      <a:noFill/>
                    </a:lnL>
                    <a:lnR>
                      <a:noFill/>
                    </a:lnR>
                    <a:lnT>
                      <a:noFill/>
                    </a:lnT>
                    <a:lnB>
                      <a:noFill/>
                    </a:lnB>
                    <a:lnTlToBr>
                      <a:noFill/>
                    </a:lnTlToBr>
                    <a:lnBlToTr>
                      <a:noFill/>
                    </a:lnBlToTr>
                    <a:noFill/>
                  </a:tcPr>
                </a:tc>
              </a:tr>
            </a:tbl>
          </a:graphicData>
        </a:graphic>
      </p:graphicFrame>
      <p:sp>
        <p:nvSpPr>
          <p:cNvPr id="9" name="标题 1"/>
          <p:cNvSpPr>
            <a:spLocks noGrp="1"/>
          </p:cNvSpPr>
          <p:nvPr/>
        </p:nvSpPr>
        <p:spPr>
          <a:xfrm>
            <a:off x="2195736" y="1268760"/>
            <a:ext cx="5246280" cy="824419"/>
          </a:xfrm>
          <a:prstGeom prst="rect">
            <a:avLst/>
          </a:prstGeom>
        </p:spPr>
        <p:txBody>
          <a:bodyPr vert="horz" lIns="91440" tIns="45720" rIns="91440" bIns="45720"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2400" dirty="0" smtClean="0"/>
              <a:t>2012-2013 EC and NCEP Track Errors</a:t>
            </a:r>
            <a:endParaRPr lang="zh-CN" altLang="en-US" sz="2400" dirty="0"/>
          </a:p>
        </p:txBody>
      </p:sp>
      <p:sp>
        <p:nvSpPr>
          <p:cNvPr id="10" name="TextBox 39"/>
          <p:cNvSpPr txBox="1">
            <a:spLocks noChangeArrowheads="1"/>
          </p:cNvSpPr>
          <p:nvPr/>
        </p:nvSpPr>
        <p:spPr bwMode="auto">
          <a:xfrm>
            <a:off x="7380312" y="1772816"/>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12</a:t>
            </a:r>
            <a:endParaRPr lang="zh-CN" altLang="en-US" sz="2800" b="1" dirty="0"/>
          </a:p>
        </p:txBody>
      </p:sp>
      <p:sp>
        <p:nvSpPr>
          <p:cNvPr id="11" name="标题 1"/>
          <p:cNvSpPr txBox="1">
            <a:spLocks/>
          </p:cNvSpPr>
          <p:nvPr/>
        </p:nvSpPr>
        <p:spPr>
          <a:xfrm>
            <a:off x="323528" y="332656"/>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super </a:t>
            </a:r>
            <a:r>
              <a:rPr lang="en-US" altLang="zh-CN" sz="4400" dirty="0" smtClean="0">
                <a:latin typeface="+mj-lt"/>
                <a:ea typeface="+mj-ea"/>
                <a:cs typeface="+mj-cs"/>
              </a:rPr>
              <a:t>scheme-5</a:t>
            </a:r>
            <a:endParaRPr lang="zh-CN" altLang="en-US" sz="4400" dirty="0">
              <a:latin typeface="+mj-lt"/>
              <a:ea typeface="+mj-ea"/>
              <a:cs typeface="+mj-cs"/>
            </a:endParaRPr>
          </a:p>
        </p:txBody>
      </p:sp>
      <p:sp>
        <p:nvSpPr>
          <p:cNvPr id="12" name="矩形 11"/>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
        <p:nvSpPr>
          <p:cNvPr id="13" name="TextBox 9"/>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Experiment-3</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395539" y="2204860"/>
          <a:ext cx="8280916" cy="3168360"/>
        </p:xfrm>
        <a:graphic>
          <a:graphicData uri="http://schemas.openxmlformats.org/drawingml/2006/table">
            <a:tbl>
              <a:tblPr/>
              <a:tblGrid>
                <a:gridCol w="1453709"/>
                <a:gridCol w="656948"/>
                <a:gridCol w="656948"/>
                <a:gridCol w="658633"/>
                <a:gridCol w="656948"/>
                <a:gridCol w="656948"/>
                <a:gridCol w="658632"/>
                <a:gridCol w="656948"/>
                <a:gridCol w="656948"/>
                <a:gridCol w="658633"/>
                <a:gridCol w="909621"/>
              </a:tblGrid>
              <a:tr h="39604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24h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36h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48h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60h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72h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84h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96h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108h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120h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宋体" charset="-122"/>
                          <a:ea typeface="宋体" charset="-122"/>
                        </a:rPr>
                        <a:t>AVE</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4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SUPER-OBEST20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0.903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0.962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0.991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0.999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1.003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1.011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0.965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宋体" charset="-122"/>
                          <a:ea typeface="宋体" charset="-122"/>
                        </a:rPr>
                        <a:t>0.9777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4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SUPER-OBEST28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0.972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0.977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0.981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0.988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0.972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0000"/>
                          </a:solidFill>
                          <a:effectLst/>
                          <a:latin typeface="宋体" charset="-122"/>
                          <a:ea typeface="宋体" charset="-122"/>
                        </a:rPr>
                        <a:t>0.978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FF0000"/>
                          </a:solidFill>
                          <a:effectLst/>
                          <a:latin typeface="宋体" charset="-122"/>
                          <a:ea typeface="宋体" charset="-122"/>
                        </a:rPr>
                        <a:t>0.9702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4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SUPER-OBEST35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0.953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0.968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0.969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0.995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宋体" charset="-122"/>
                          <a:ea typeface="宋体" charset="-122"/>
                        </a:rPr>
                        <a:t>0.975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4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SUPER-OBEST42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0.969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1.004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宋体" charset="-122"/>
                          <a:ea typeface="宋体" charset="-122"/>
                        </a:rPr>
                        <a:t>0.9819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4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SUPER-OBEST48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1.008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1.001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0.964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0.993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宋体" charset="-122"/>
                          <a:ea typeface="宋体" charset="-122"/>
                        </a:rPr>
                        <a:t>0.9834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4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SUPER-OBEST60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1.068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1.027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0.996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0.967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0.989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0.996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宋体" charset="-122"/>
                          <a:ea typeface="宋体" charset="-122"/>
                        </a:rPr>
                        <a:t>0.9969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45">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SUPER-MEAN</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9"/>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Experiment-3</a:t>
            </a:r>
            <a:endParaRPr lang="zh-CN" altLang="en-US" dirty="0"/>
          </a:p>
        </p:txBody>
      </p:sp>
      <p:sp>
        <p:nvSpPr>
          <p:cNvPr id="8" name="矩形 7"/>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
        <p:nvSpPr>
          <p:cNvPr id="9" name="标题 1"/>
          <p:cNvSpPr txBox="1">
            <a:spLocks/>
          </p:cNvSpPr>
          <p:nvPr/>
        </p:nvSpPr>
        <p:spPr>
          <a:xfrm>
            <a:off x="323528" y="476672"/>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super </a:t>
            </a:r>
            <a:r>
              <a:rPr lang="en-US" altLang="zh-CN" sz="4400" dirty="0" smtClean="0">
                <a:latin typeface="+mj-lt"/>
                <a:ea typeface="+mj-ea"/>
                <a:cs typeface="+mj-cs"/>
              </a:rPr>
              <a:t>scheme-6</a:t>
            </a:r>
            <a:endParaRPr lang="zh-CN" altLang="en-US" sz="4400" dirty="0">
              <a:latin typeface="+mj-lt"/>
              <a:ea typeface="+mj-ea"/>
              <a:cs typeface="+mj-cs"/>
            </a:endParaRPr>
          </a:p>
        </p:txBody>
      </p:sp>
      <p:sp>
        <p:nvSpPr>
          <p:cNvPr id="10" name="标题 1"/>
          <p:cNvSpPr>
            <a:spLocks noGrp="1"/>
          </p:cNvSpPr>
          <p:nvPr>
            <p:ph type="title"/>
          </p:nvPr>
        </p:nvSpPr>
        <p:spPr>
          <a:xfrm>
            <a:off x="1979712" y="1412776"/>
            <a:ext cx="5184775" cy="792163"/>
          </a:xfrm>
        </p:spPr>
        <p:txBody>
          <a:bodyPr/>
          <a:lstStyle/>
          <a:p>
            <a:r>
              <a:rPr lang="en-US" altLang="zh-CN" sz="2400" dirty="0" smtClean="0"/>
              <a:t>Number </a:t>
            </a:r>
            <a:r>
              <a:rPr lang="en-US" altLang="zh-CN" sz="2400" dirty="0" smtClean="0"/>
              <a:t>of selected </a:t>
            </a:r>
            <a:r>
              <a:rPr lang="en-US" altLang="zh-CN" sz="2400" dirty="0" smtClean="0"/>
              <a:t>members</a:t>
            </a:r>
            <a:endParaRPr lang="zh-CN" alt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Box 5"/>
          <p:cNvSpPr txBox="1">
            <a:spLocks noChangeArrowheads="1"/>
          </p:cNvSpPr>
          <p:nvPr/>
        </p:nvSpPr>
        <p:spPr bwMode="auto">
          <a:xfrm>
            <a:off x="7380288" y="6488113"/>
            <a:ext cx="194468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homogeneous</a:t>
            </a:r>
            <a:endParaRPr lang="zh-CN" altLang="en-US"/>
          </a:p>
        </p:txBody>
      </p:sp>
      <p:graphicFrame>
        <p:nvGraphicFramePr>
          <p:cNvPr id="6" name="图表 5"/>
          <p:cNvGraphicFramePr/>
          <p:nvPr/>
        </p:nvGraphicFramePr>
        <p:xfrm>
          <a:off x="1691680" y="1484784"/>
          <a:ext cx="5819725" cy="30963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内容占位符 3"/>
          <p:cNvGraphicFramePr>
            <a:graphicFrameLocks noGrp="1"/>
          </p:cNvGraphicFramePr>
          <p:nvPr>
            <p:ph idx="1"/>
          </p:nvPr>
        </p:nvGraphicFramePr>
        <p:xfrm>
          <a:off x="539552" y="4797153"/>
          <a:ext cx="7776864" cy="1512166"/>
        </p:xfrm>
        <a:graphic>
          <a:graphicData uri="http://schemas.openxmlformats.org/drawingml/2006/table">
            <a:tbl>
              <a:tblPr/>
              <a:tblGrid>
                <a:gridCol w="1080120"/>
                <a:gridCol w="720080"/>
                <a:gridCol w="562520"/>
                <a:gridCol w="656876"/>
                <a:gridCol w="655426"/>
                <a:gridCol w="656876"/>
                <a:gridCol w="525208"/>
                <a:gridCol w="525209"/>
                <a:gridCol w="655426"/>
                <a:gridCol w="590319"/>
                <a:gridCol w="525209"/>
                <a:gridCol w="623595"/>
              </a:tblGrid>
              <a:tr h="258064">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Forecast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0h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12h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24h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36h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48h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60h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72h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84h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96h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108h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120h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034">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SUPERM</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59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82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111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145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182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222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262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301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360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034">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OBEST28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55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108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142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219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254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295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352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03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IMPROVEMENT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标题 1"/>
          <p:cNvSpPr txBox="1">
            <a:spLocks/>
          </p:cNvSpPr>
          <p:nvPr/>
        </p:nvSpPr>
        <p:spPr>
          <a:xfrm>
            <a:off x="395536" y="260648"/>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super </a:t>
            </a:r>
            <a:r>
              <a:rPr lang="en-US" altLang="zh-CN" sz="4400" dirty="0" smtClean="0">
                <a:latin typeface="+mj-lt"/>
                <a:ea typeface="+mj-ea"/>
                <a:cs typeface="+mj-cs"/>
              </a:rPr>
              <a:t>scheme-7</a:t>
            </a:r>
            <a:endParaRPr lang="zh-CN" altLang="en-US" sz="4400" dirty="0">
              <a:latin typeface="+mj-lt"/>
              <a:ea typeface="+mj-ea"/>
              <a:cs typeface="+mj-cs"/>
            </a:endParaRPr>
          </a:p>
        </p:txBody>
      </p:sp>
      <p:sp>
        <p:nvSpPr>
          <p:cNvPr id="10" name="标题 1"/>
          <p:cNvSpPr>
            <a:spLocks noGrp="1"/>
          </p:cNvSpPr>
          <p:nvPr/>
        </p:nvSpPr>
        <p:spPr>
          <a:xfrm>
            <a:off x="2411760" y="1052736"/>
            <a:ext cx="5246280" cy="824419"/>
          </a:xfrm>
          <a:prstGeom prst="rect">
            <a:avLst/>
          </a:prstGeom>
        </p:spPr>
        <p:txBody>
          <a:bodyPr vert="horz" lIns="91440" tIns="45720" rIns="91440" bIns="45720"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2400" dirty="0" smtClean="0"/>
              <a:t>2012-2013 SUPER-EPS Track Errors</a:t>
            </a:r>
            <a:endParaRPr lang="zh-CN" altLang="en-US" sz="2400" dirty="0"/>
          </a:p>
        </p:txBody>
      </p:sp>
      <p:sp>
        <p:nvSpPr>
          <p:cNvPr id="11" name="TextBox 39"/>
          <p:cNvSpPr txBox="1">
            <a:spLocks noChangeArrowheads="1"/>
          </p:cNvSpPr>
          <p:nvPr/>
        </p:nvSpPr>
        <p:spPr bwMode="auto">
          <a:xfrm>
            <a:off x="7452320" y="1628800"/>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13</a:t>
            </a:r>
            <a:endParaRPr lang="zh-CN" altLang="en-US" sz="2800" b="1" dirty="0"/>
          </a:p>
        </p:txBody>
      </p:sp>
      <p:sp>
        <p:nvSpPr>
          <p:cNvPr id="12" name="矩形 11"/>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
        <p:nvSpPr>
          <p:cNvPr id="13" name="TextBox 9"/>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Experiment-3</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Box 6"/>
          <p:cNvSpPr txBox="1">
            <a:spLocks noChangeArrowheads="1"/>
          </p:cNvSpPr>
          <p:nvPr/>
        </p:nvSpPr>
        <p:spPr bwMode="auto">
          <a:xfrm>
            <a:off x="7019925" y="6488113"/>
            <a:ext cx="194468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homogeneous</a:t>
            </a:r>
            <a:endParaRPr lang="zh-CN" altLang="en-US"/>
          </a:p>
        </p:txBody>
      </p:sp>
      <p:sp>
        <p:nvSpPr>
          <p:cNvPr id="6" name="标题 1"/>
          <p:cNvSpPr>
            <a:spLocks noGrp="1"/>
          </p:cNvSpPr>
          <p:nvPr/>
        </p:nvSpPr>
        <p:spPr>
          <a:xfrm>
            <a:off x="2267744" y="836712"/>
            <a:ext cx="5005064" cy="824419"/>
          </a:xfrm>
          <a:prstGeom prst="rect">
            <a:avLst/>
          </a:prstGeom>
        </p:spPr>
        <p:txBody>
          <a:bodyPr vert="horz" lIns="91440" tIns="45720" rIns="91440" bIns="45720"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1800" dirty="0" smtClean="0"/>
              <a:t>2012-2013 EC20,NCEP8 and SUPER28 Track Errors</a:t>
            </a:r>
            <a:endParaRPr lang="zh-CN" altLang="en-US" sz="1800" dirty="0"/>
          </a:p>
        </p:txBody>
      </p:sp>
      <p:graphicFrame>
        <p:nvGraphicFramePr>
          <p:cNvPr id="8" name="表格 7"/>
          <p:cNvGraphicFramePr>
            <a:graphicFrameLocks noGrp="1"/>
          </p:cNvGraphicFramePr>
          <p:nvPr/>
        </p:nvGraphicFramePr>
        <p:xfrm>
          <a:off x="467544" y="4509120"/>
          <a:ext cx="7920882" cy="1555372"/>
        </p:xfrm>
        <a:graphic>
          <a:graphicData uri="http://schemas.openxmlformats.org/drawingml/2006/table">
            <a:tbl>
              <a:tblPr/>
              <a:tblGrid>
                <a:gridCol w="1613512"/>
                <a:gridCol w="733414"/>
                <a:gridCol w="609787"/>
                <a:gridCol w="475495"/>
                <a:gridCol w="560220"/>
                <a:gridCol w="561948"/>
                <a:gridCol w="560220"/>
                <a:gridCol w="561949"/>
                <a:gridCol w="561948"/>
                <a:gridCol w="560220"/>
                <a:gridCol w="561949"/>
                <a:gridCol w="560220"/>
              </a:tblGrid>
              <a:tr h="388843">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0h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12h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24h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36h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48h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60h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72h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84h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96h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108h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120h</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843">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EC-OBEST20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60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87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116</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150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189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235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277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331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宋体" charset="-122"/>
                          <a:ea typeface="宋体" charset="-122"/>
                        </a:rPr>
                        <a:t>390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843">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SUPER-OBSET28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55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108</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141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179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219</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254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295</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352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843">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宋体" charset="-122"/>
                          <a:ea typeface="宋体" charset="-122"/>
                        </a:rPr>
                        <a:t>IMPROVEMENT</a:t>
                      </a:r>
                      <a:endParaRPr kumimoji="0" lang="zh-CN" altLang="en-US" sz="14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14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8%</a:t>
                      </a:r>
                      <a:endParaRPr kumimoji="0" lang="zh-CN" altLang="en-US" sz="18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9%</a:t>
                      </a:r>
                      <a:endParaRPr kumimoji="0" lang="zh-CN" altLang="en-US" sz="18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7%</a:t>
                      </a:r>
                      <a:endParaRPr kumimoji="0" lang="zh-CN" altLang="en-US" sz="18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6%</a:t>
                      </a:r>
                      <a:endParaRPr kumimoji="0" lang="zh-CN" altLang="en-US" sz="18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5%</a:t>
                      </a:r>
                      <a:endParaRPr kumimoji="0" lang="zh-CN" altLang="en-US" sz="18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7%</a:t>
                      </a:r>
                      <a:endParaRPr kumimoji="0" lang="zh-CN" altLang="en-US" sz="18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8%</a:t>
                      </a:r>
                      <a:endParaRPr kumimoji="0" lang="zh-CN" altLang="en-US" sz="18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11%</a:t>
                      </a:r>
                      <a:endParaRPr kumimoji="0" lang="zh-CN" altLang="en-US" sz="1800" b="0" i="0" u="none" strike="noStrike" cap="none" normalizeH="0" baseline="0" dirty="0" smtClean="0">
                        <a:ln>
                          <a:noFill/>
                        </a:ln>
                        <a:solidFill>
                          <a:srgbClr val="000000"/>
                        </a:solidFill>
                        <a:effectLst/>
                        <a:latin typeface="宋体" charset="-122"/>
                        <a:ea typeface="宋体" charset="-122"/>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charset="0"/>
                        <a:defRPr sz="2800">
                          <a:solidFill>
                            <a:schemeClr val="tx1"/>
                          </a:solidFill>
                          <a:latin typeface="Calibri" pitchFamily="34" charset="0"/>
                          <a:ea typeface="宋体" charset="-122"/>
                        </a:defRPr>
                      </a:lvl1pPr>
                      <a:lvl2pPr marL="742950" indent="-285750">
                        <a:spcBef>
                          <a:spcPct val="20000"/>
                        </a:spcBef>
                        <a:buFont typeface="Arial" charset="0"/>
                        <a:defRPr sz="2400">
                          <a:solidFill>
                            <a:schemeClr val="tx1"/>
                          </a:solidFill>
                          <a:latin typeface="Calibri" pitchFamily="34" charset="0"/>
                          <a:ea typeface="宋体" charset="-122"/>
                        </a:defRPr>
                      </a:lvl2pPr>
                      <a:lvl3pPr marL="1143000" indent="-228600">
                        <a:spcBef>
                          <a:spcPct val="20000"/>
                        </a:spcBef>
                        <a:buFont typeface="Arial" charset="0"/>
                        <a:defRPr sz="2000">
                          <a:solidFill>
                            <a:schemeClr val="tx1"/>
                          </a:solidFill>
                          <a:latin typeface="Calibri" pitchFamily="34" charset="0"/>
                          <a:ea typeface="宋体" charset="-122"/>
                        </a:defRPr>
                      </a:lvl3pPr>
                      <a:lvl4pPr marL="1600200" indent="-228600">
                        <a:spcBef>
                          <a:spcPct val="20000"/>
                        </a:spcBef>
                        <a:buFont typeface="Arial" charset="0"/>
                        <a:defRPr>
                          <a:solidFill>
                            <a:schemeClr val="tx1"/>
                          </a:solidFill>
                          <a:latin typeface="Calibri" pitchFamily="34" charset="0"/>
                          <a:ea typeface="宋体" charset="-122"/>
                        </a:defRPr>
                      </a:lvl4pPr>
                      <a:lvl5pPr marL="2057400" indent="-228600">
                        <a:spcBef>
                          <a:spcPct val="20000"/>
                        </a:spcBef>
                        <a:buFont typeface="Arial" charset="0"/>
                        <a:defRPr>
                          <a:solidFill>
                            <a:schemeClr val="tx1"/>
                          </a:solidFill>
                          <a:latin typeface="Calibri" pitchFamily="34" charset="0"/>
                          <a:ea typeface="宋体" charset="-122"/>
                        </a:defRPr>
                      </a:lvl5pPr>
                      <a:lvl6pPr marL="2514600" indent="-228600" fontAlgn="base">
                        <a:spcBef>
                          <a:spcPct val="20000"/>
                        </a:spcBef>
                        <a:spcAft>
                          <a:spcPct val="0"/>
                        </a:spcAft>
                        <a:buFont typeface="Arial" charset="0"/>
                        <a:defRPr>
                          <a:solidFill>
                            <a:schemeClr val="tx1"/>
                          </a:solidFill>
                          <a:latin typeface="Calibri" pitchFamily="34" charset="0"/>
                          <a:ea typeface="宋体" charset="-122"/>
                        </a:defRPr>
                      </a:lvl6pPr>
                      <a:lvl7pPr marL="2971800" indent="-228600" fontAlgn="base">
                        <a:spcBef>
                          <a:spcPct val="20000"/>
                        </a:spcBef>
                        <a:spcAft>
                          <a:spcPct val="0"/>
                        </a:spcAft>
                        <a:buFont typeface="Arial" charset="0"/>
                        <a:defRPr>
                          <a:solidFill>
                            <a:schemeClr val="tx1"/>
                          </a:solidFill>
                          <a:latin typeface="Calibri" pitchFamily="34" charset="0"/>
                          <a:ea typeface="宋体" charset="-122"/>
                        </a:defRPr>
                      </a:lvl7pPr>
                      <a:lvl8pPr marL="3429000" indent="-228600" fontAlgn="base">
                        <a:spcBef>
                          <a:spcPct val="20000"/>
                        </a:spcBef>
                        <a:spcAft>
                          <a:spcPct val="0"/>
                        </a:spcAft>
                        <a:buFont typeface="Arial" charset="0"/>
                        <a:defRPr>
                          <a:solidFill>
                            <a:schemeClr val="tx1"/>
                          </a:solidFill>
                          <a:latin typeface="Calibri" pitchFamily="34" charset="0"/>
                          <a:ea typeface="宋体" charset="-122"/>
                        </a:defRPr>
                      </a:lvl8pPr>
                      <a:lvl9pPr marL="3886200" indent="-228600" fontAlgn="base">
                        <a:spcBef>
                          <a:spcPct val="20000"/>
                        </a:spcBef>
                        <a:spcAft>
                          <a:spcPct val="0"/>
                        </a:spcAft>
                        <a:buFont typeface="Arial" charset="0"/>
                        <a:defRPr>
                          <a:solidFill>
                            <a:schemeClr val="tx1"/>
                          </a:solidFill>
                          <a:latin typeface="Calibri" pitchFamily="34" charset="0"/>
                          <a:ea typeface="宋体"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000000"/>
                          </a:solidFill>
                          <a:effectLst/>
                          <a:latin typeface="宋体" charset="-122"/>
                          <a:ea typeface="宋体" charset="-122"/>
                        </a:rPr>
                        <a:t>10%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图表 9"/>
          <p:cNvGraphicFramePr/>
          <p:nvPr/>
        </p:nvGraphicFramePr>
        <p:xfrm>
          <a:off x="1979712" y="1340768"/>
          <a:ext cx="5184576"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39"/>
          <p:cNvSpPr txBox="1">
            <a:spLocks noChangeArrowheads="1"/>
          </p:cNvSpPr>
          <p:nvPr/>
        </p:nvSpPr>
        <p:spPr bwMode="auto">
          <a:xfrm>
            <a:off x="7164288" y="1412776"/>
            <a:ext cx="108039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a:t>
            </a:r>
            <a:r>
              <a:rPr lang="en-US" altLang="zh-CN" sz="2800" b="1" dirty="0" smtClean="0"/>
              <a:t>14</a:t>
            </a:r>
            <a:endParaRPr lang="zh-CN" altLang="en-US" sz="2800" b="1" dirty="0"/>
          </a:p>
        </p:txBody>
      </p:sp>
      <p:sp>
        <p:nvSpPr>
          <p:cNvPr id="12" name="标题 1"/>
          <p:cNvSpPr txBox="1">
            <a:spLocks/>
          </p:cNvSpPr>
          <p:nvPr/>
        </p:nvSpPr>
        <p:spPr>
          <a:xfrm>
            <a:off x="251520" y="188640"/>
            <a:ext cx="8229600" cy="1143000"/>
          </a:xfrm>
          <a:prstGeom prst="rect">
            <a:avLst/>
          </a:prstGeom>
        </p:spPr>
        <p:txBody>
          <a:bodyPr anchor="ctr">
            <a:normAutofit/>
          </a:bodyPr>
          <a:lstStyle/>
          <a:p>
            <a:pPr algn="ctr" fontAlgn="auto">
              <a:spcAft>
                <a:spcPts val="0"/>
              </a:spcAft>
              <a:defRPr/>
            </a:pPr>
            <a:r>
              <a:rPr lang="en-US" altLang="zh-CN" sz="4400" dirty="0">
                <a:latin typeface="+mj-lt"/>
                <a:ea typeface="+mj-ea"/>
                <a:cs typeface="+mj-cs"/>
              </a:rPr>
              <a:t>super </a:t>
            </a:r>
            <a:r>
              <a:rPr lang="en-US" altLang="zh-CN" sz="4400" dirty="0" smtClean="0">
                <a:latin typeface="+mj-lt"/>
                <a:ea typeface="+mj-ea"/>
                <a:cs typeface="+mj-cs"/>
              </a:rPr>
              <a:t>scheme-8</a:t>
            </a:r>
            <a:endParaRPr lang="zh-CN" altLang="en-US" sz="4400" dirty="0">
              <a:latin typeface="+mj-lt"/>
              <a:ea typeface="+mj-ea"/>
              <a:cs typeface="+mj-cs"/>
            </a:endParaRPr>
          </a:p>
        </p:txBody>
      </p:sp>
      <p:sp>
        <p:nvSpPr>
          <p:cNvPr id="13" name="TextBox 9"/>
          <p:cNvSpPr txBox="1">
            <a:spLocks noChangeArrowheads="1"/>
          </p:cNvSpPr>
          <p:nvPr/>
        </p:nvSpPr>
        <p:spPr bwMode="auto">
          <a:xfrm>
            <a:off x="0" y="0"/>
            <a:ext cx="27717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dirty="0"/>
              <a:t>Experiment-3</a:t>
            </a:r>
            <a:endParaRPr lang="zh-CN" altLang="en-US" dirty="0"/>
          </a:p>
        </p:txBody>
      </p:sp>
      <p:sp>
        <p:nvSpPr>
          <p:cNvPr id="14" name="矩形 13"/>
          <p:cNvSpPr/>
          <p:nvPr/>
        </p:nvSpPr>
        <p:spPr>
          <a:xfrm>
            <a:off x="4067944" y="0"/>
            <a:ext cx="5076056" cy="369332"/>
          </a:xfrm>
          <a:prstGeom prst="rect">
            <a:avLst/>
          </a:prstGeom>
        </p:spPr>
        <p:txBody>
          <a:bodyPr wrap="square">
            <a:spAutoFit/>
          </a:bodyPr>
          <a:lstStyle/>
          <a:p>
            <a:r>
              <a:rPr lang="en-US" altLang="zh-CN" dirty="0" smtClean="0"/>
              <a:t>Method Improvement</a:t>
            </a:r>
            <a:r>
              <a:rPr lang="zh-CN" altLang="en-US" dirty="0" smtClean="0"/>
              <a:t> </a:t>
            </a:r>
            <a:r>
              <a:rPr lang="en-US" altLang="zh-CN" dirty="0" smtClean="0"/>
              <a:t>and Experimental Results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and Future Work</a:t>
            </a:r>
            <a:endParaRPr lang="zh-CN" altLang="en-US" dirty="0"/>
          </a:p>
        </p:txBody>
      </p:sp>
      <p:sp>
        <p:nvSpPr>
          <p:cNvPr id="4" name="内容占位符 2"/>
          <p:cNvSpPr>
            <a:spLocks noGrp="1"/>
          </p:cNvSpPr>
          <p:nvPr>
            <p:ph idx="1"/>
          </p:nvPr>
        </p:nvSpPr>
        <p:spPr>
          <a:xfrm>
            <a:off x="457200" y="1268760"/>
            <a:ext cx="8229600" cy="5256584"/>
          </a:xfrm>
        </p:spPr>
        <p:txBody>
          <a:bodyPr/>
          <a:lstStyle/>
          <a:p>
            <a:r>
              <a:rPr lang="en-US" altLang="zh-CN" dirty="0" smtClean="0"/>
              <a:t>Summary</a:t>
            </a:r>
          </a:p>
          <a:p>
            <a:r>
              <a:rPr lang="en-US" altLang="zh-CN" sz="2000" dirty="0" smtClean="0"/>
              <a:t>1, </a:t>
            </a:r>
            <a:r>
              <a:rPr lang="en-US" altLang="zh-CN" sz="2000" dirty="0" smtClean="0"/>
              <a:t>    OBEST </a:t>
            </a:r>
            <a:r>
              <a:rPr lang="en-US" altLang="zh-CN" sz="2000" dirty="0" smtClean="0"/>
              <a:t>method is an objective method in which the forecast errors are calculated based on forecast and real positions, and a portion of members whose forecast errors are minimal are selected. The premise of this technique is that members with good short-term forecast also gives good performance in long-term forecast.</a:t>
            </a:r>
          </a:p>
          <a:p>
            <a:r>
              <a:rPr lang="en-US" altLang="zh-CN" sz="2000" dirty="0" smtClean="0"/>
              <a:t>2, </a:t>
            </a:r>
            <a:r>
              <a:rPr lang="en-US" altLang="zh-CN" sz="2000" dirty="0" smtClean="0"/>
              <a:t>    In </a:t>
            </a:r>
            <a:r>
              <a:rPr lang="en-US" altLang="zh-CN" sz="2000" dirty="0" smtClean="0"/>
              <a:t>order to improve the OBEST method, we have carried out three experiments, LAF, 00+12H, and SUPER ensemble. The experimental results show that there is no pronounced improvement in the first two experiments but a encouraging one in the third experiment. There is a 5%-11% forecast errors reduction in SUPER-OBEST method.</a:t>
            </a:r>
          </a:p>
          <a:p>
            <a:r>
              <a:rPr lang="en-US" altLang="zh-CN" sz="2000" dirty="0" smtClean="0"/>
              <a:t>3</a:t>
            </a:r>
            <a:r>
              <a:rPr lang="en-US" altLang="zh-CN" sz="2000" dirty="0" smtClean="0"/>
              <a:t>,    </a:t>
            </a:r>
            <a:r>
              <a:rPr lang="en-US" altLang="zh-CN" sz="2000" dirty="0" smtClean="0"/>
              <a:t>When it comes to the number of selected good members, we found the ratio between good members and all members is around 40%, this applies to EC, NCEP and SUPER ensemble data sets</a:t>
            </a:r>
            <a:r>
              <a:rPr lang="en-US" altLang="zh-CN" sz="2000" dirty="0" smtClean="0"/>
              <a:t>.</a:t>
            </a:r>
            <a:endParaRPr lang="en-US" altLang="zh-CN"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and Future Work</a:t>
            </a:r>
            <a:endParaRPr lang="zh-CN" altLang="en-US" dirty="0"/>
          </a:p>
        </p:txBody>
      </p:sp>
      <p:sp>
        <p:nvSpPr>
          <p:cNvPr id="4" name="内容占位符 2"/>
          <p:cNvSpPr>
            <a:spLocks noGrp="1"/>
          </p:cNvSpPr>
          <p:nvPr>
            <p:ph idx="1"/>
          </p:nvPr>
        </p:nvSpPr>
        <p:spPr>
          <a:xfrm>
            <a:off x="539552" y="1601416"/>
            <a:ext cx="8229600" cy="2907704"/>
          </a:xfrm>
        </p:spPr>
        <p:txBody>
          <a:bodyPr/>
          <a:lstStyle/>
          <a:p>
            <a:r>
              <a:rPr lang="en-US" altLang="zh-CN" dirty="0" smtClean="0"/>
              <a:t>Future</a:t>
            </a:r>
            <a:r>
              <a:rPr lang="zh-CN" altLang="en-US" dirty="0" smtClean="0"/>
              <a:t>  </a:t>
            </a:r>
            <a:r>
              <a:rPr lang="en-US" altLang="zh-CN" dirty="0" smtClean="0"/>
              <a:t>Work</a:t>
            </a:r>
          </a:p>
          <a:p>
            <a:endParaRPr lang="en-US" altLang="zh-CN" sz="2000" dirty="0" smtClean="0"/>
          </a:p>
          <a:p>
            <a:r>
              <a:rPr lang="en-US" altLang="zh-CN" sz="2000" dirty="0" smtClean="0"/>
              <a:t>1</a:t>
            </a:r>
            <a:r>
              <a:rPr lang="en-US" altLang="zh-CN" sz="2000" dirty="0" smtClean="0"/>
              <a:t>, Perform uncertainty analysis to forecast errors of </a:t>
            </a:r>
            <a:r>
              <a:rPr lang="en-US" altLang="zh-CN" sz="2000" dirty="0" smtClean="0"/>
              <a:t>SUPER-OBEST.</a:t>
            </a:r>
          </a:p>
          <a:p>
            <a:r>
              <a:rPr lang="en-US" altLang="zh-CN" sz="2000" dirty="0" smtClean="0"/>
              <a:t>2</a:t>
            </a:r>
            <a:r>
              <a:rPr lang="en-US" altLang="zh-CN" sz="2000" dirty="0" smtClean="0"/>
              <a:t>, Do significance test to experimental results.</a:t>
            </a:r>
            <a:endParaRPr lang="en-US" altLang="zh-CN" sz="2000" dirty="0" smtClean="0"/>
          </a:p>
        </p:txBody>
      </p:sp>
      <p:sp>
        <p:nvSpPr>
          <p:cNvPr id="5" name="标题 1"/>
          <p:cNvSpPr txBox="1">
            <a:spLocks/>
          </p:cNvSpPr>
          <p:nvPr/>
        </p:nvSpPr>
        <p:spPr bwMode="auto">
          <a:xfrm>
            <a:off x="611560" y="4437112"/>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4400" b="0" i="0" u="none" strike="noStrike" kern="1200" cap="none" spc="0" normalizeH="0" baseline="0" noProof="0" smtClean="0">
                <a:ln>
                  <a:noFill/>
                </a:ln>
                <a:solidFill>
                  <a:schemeClr val="tx1"/>
                </a:solidFill>
                <a:effectLst/>
                <a:uLnTx/>
                <a:uFillTx/>
                <a:latin typeface="+mj-lt"/>
                <a:ea typeface="+mj-ea"/>
                <a:cs typeface="+mj-cs"/>
              </a:rPr>
              <a:t>Thank you for your time!</a:t>
            </a:r>
            <a:endParaRPr kumimoji="0" lang="zh-CN"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251521" y="5661246"/>
          <a:ext cx="8352925" cy="648073"/>
        </p:xfrm>
        <a:graphic>
          <a:graphicData uri="http://schemas.openxmlformats.org/drawingml/2006/table">
            <a:tbl>
              <a:tblPr>
                <a:tableStyleId>{2D5ABB26-0587-4C30-8999-92F81FD0307C}</a:tableStyleId>
              </a:tblPr>
              <a:tblGrid>
                <a:gridCol w="1193275"/>
                <a:gridCol w="1193275"/>
                <a:gridCol w="1193275"/>
                <a:gridCol w="1193275"/>
                <a:gridCol w="1193275"/>
                <a:gridCol w="1193275"/>
                <a:gridCol w="1193275"/>
              </a:tblGrid>
              <a:tr h="370312">
                <a:tc>
                  <a:txBody>
                    <a:bodyPr/>
                    <a:lstStyle/>
                    <a:p>
                      <a:pPr algn="ctr" fontAlgn="ctr"/>
                      <a:endParaRPr lang="zh-CN" altLang="en-US"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t>TC numbers</a:t>
                      </a:r>
                      <a:endParaRPr lang="en-US"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t>24h</a:t>
                      </a:r>
                      <a:endParaRPr lang="en-US" sz="1400" b="1" i="0" u="none" strike="noStrike">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t>48h</a:t>
                      </a:r>
                      <a:endParaRPr lang="en-US"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t>72h</a:t>
                      </a:r>
                      <a:endParaRPr lang="en-US"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t>96h</a:t>
                      </a:r>
                      <a:endParaRPr lang="en-US"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t>120h</a:t>
                      </a:r>
                      <a:endParaRPr lang="en-US"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761">
                <a:tc>
                  <a:txBody>
                    <a:bodyPr/>
                    <a:lstStyle/>
                    <a:p>
                      <a:pPr algn="ctr" fontAlgn="ctr"/>
                      <a:r>
                        <a:rPr lang="en-US" sz="1400" u="none" strike="noStrike" dirty="0" smtClean="0"/>
                        <a:t>sample</a:t>
                      </a:r>
                      <a:endParaRPr lang="en-US"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234</a:t>
                      </a:r>
                      <a:endParaRPr lang="en-US" altLang="zh-CN"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3832</a:t>
                      </a:r>
                      <a:endParaRPr lang="en-US" altLang="zh-CN"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3013</a:t>
                      </a:r>
                      <a:endParaRPr lang="en-US" altLang="zh-CN"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2277</a:t>
                      </a:r>
                      <a:endParaRPr lang="en-US" altLang="zh-CN"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819</a:t>
                      </a:r>
                      <a:endParaRPr lang="en-US" altLang="zh-CN"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384</a:t>
                      </a:r>
                      <a:endParaRPr lang="en-US" altLang="zh-CN" sz="1400" b="1" i="0" u="none" strike="noStrike" dirty="0">
                        <a:solidFill>
                          <a:srgbClr val="000000"/>
                        </a:solidFill>
                        <a:latin typeface="宋体"/>
                      </a:endParaRPr>
                    </a:p>
                  </a:txBody>
                  <a:tcPr marL="9525" marR="9525" marT="95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表格 7"/>
          <p:cNvGraphicFramePr>
            <a:graphicFrameLocks noGrp="1"/>
          </p:cNvGraphicFramePr>
          <p:nvPr/>
        </p:nvGraphicFramePr>
        <p:xfrm>
          <a:off x="6372200" y="1268760"/>
          <a:ext cx="2160240" cy="3744414"/>
        </p:xfrm>
        <a:graphic>
          <a:graphicData uri="http://schemas.openxmlformats.org/drawingml/2006/table">
            <a:tbl>
              <a:tblPr>
                <a:tableStyleId>{2D5ABB26-0587-4C30-8999-92F81FD0307C}</a:tableStyleId>
              </a:tblPr>
              <a:tblGrid>
                <a:gridCol w="540060"/>
                <a:gridCol w="540060"/>
                <a:gridCol w="540060"/>
                <a:gridCol w="540060"/>
              </a:tblGrid>
              <a:tr h="624069">
                <a:tc>
                  <a:txBody>
                    <a:bodyPr/>
                    <a:lstStyle/>
                    <a:p>
                      <a:pPr algn="ctr" fontAlgn="ct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2011</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2013</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b="1" i="0" u="none" strike="noStrike" dirty="0" smtClean="0">
                          <a:solidFill>
                            <a:srgbClr val="000000"/>
                          </a:solidFill>
                          <a:latin typeface="宋体"/>
                        </a:rPr>
                        <a:t>IMPRO</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4069">
                <a:tc>
                  <a:txBody>
                    <a:bodyPr/>
                    <a:lstStyle/>
                    <a:p>
                      <a:pPr algn="ctr" fontAlgn="ctr"/>
                      <a:r>
                        <a:rPr lang="en-US" altLang="zh-CN" sz="1400" u="none" strike="noStrike" dirty="0" smtClean="0"/>
                        <a:t>24h</a:t>
                      </a:r>
                      <a:endParaRPr lang="en-US" altLang="zh-CN" sz="1400" b="0"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120</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85</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b="1" i="0" u="none" strike="noStrike" dirty="0" smtClean="0">
                          <a:solidFill>
                            <a:srgbClr val="000000"/>
                          </a:solidFill>
                          <a:latin typeface="宋体"/>
                        </a:rPr>
                        <a:t>29%</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4069">
                <a:tc>
                  <a:txBody>
                    <a:bodyPr/>
                    <a:lstStyle/>
                    <a:p>
                      <a:pPr algn="ctr" fontAlgn="ctr"/>
                      <a:r>
                        <a:rPr lang="en-US" altLang="zh-CN" sz="1400" u="none" strike="noStrike" dirty="0" smtClean="0"/>
                        <a:t>48h</a:t>
                      </a:r>
                      <a:endParaRPr lang="en-US" altLang="zh-CN" sz="1400" b="0"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195</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134</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b="1" i="0" u="none" strike="noStrike" dirty="0" smtClean="0">
                          <a:solidFill>
                            <a:srgbClr val="000000"/>
                          </a:solidFill>
                          <a:latin typeface="宋体"/>
                        </a:rPr>
                        <a:t>31%</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4069">
                <a:tc>
                  <a:txBody>
                    <a:bodyPr/>
                    <a:lstStyle/>
                    <a:p>
                      <a:pPr algn="ctr" fontAlgn="ctr"/>
                      <a:r>
                        <a:rPr lang="en-US" altLang="zh-CN" sz="1400" u="none" strike="noStrike" dirty="0" smtClean="0"/>
                        <a:t>72h</a:t>
                      </a:r>
                      <a:endParaRPr lang="en-US" altLang="zh-CN" sz="1400" b="0"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289</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201</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b="1" i="0" u="none" strike="noStrike" dirty="0" smtClean="0">
                          <a:solidFill>
                            <a:srgbClr val="000000"/>
                          </a:solidFill>
                          <a:latin typeface="宋体"/>
                        </a:rPr>
                        <a:t>30%</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4069">
                <a:tc>
                  <a:txBody>
                    <a:bodyPr/>
                    <a:lstStyle/>
                    <a:p>
                      <a:pPr algn="ctr" fontAlgn="ctr"/>
                      <a:r>
                        <a:rPr lang="en-US" altLang="zh-CN" sz="1400" u="none" strike="noStrike" dirty="0" smtClean="0"/>
                        <a:t>96h</a:t>
                      </a:r>
                      <a:endParaRPr lang="en-US" altLang="zh-CN" sz="1400" b="0"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406</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309</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b="1" i="0" u="none" strike="noStrike" dirty="0" smtClean="0">
                          <a:solidFill>
                            <a:srgbClr val="000000"/>
                          </a:solidFill>
                          <a:latin typeface="宋体"/>
                        </a:rPr>
                        <a:t>24%</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4069">
                <a:tc>
                  <a:txBody>
                    <a:bodyPr/>
                    <a:lstStyle/>
                    <a:p>
                      <a:pPr algn="ctr" fontAlgn="ctr"/>
                      <a:r>
                        <a:rPr lang="en-US" altLang="zh-CN" sz="1400" u="none" strike="noStrike" dirty="0" smtClean="0"/>
                        <a:t>120h</a:t>
                      </a:r>
                      <a:endParaRPr lang="en-US" altLang="zh-CN" sz="1400" b="0"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513</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400" u="none" strike="noStrike" dirty="0"/>
                        <a:t>530</a:t>
                      </a: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altLang="zh-CN" sz="1400" b="1" i="0" u="none" strike="noStrike" dirty="0">
                        <a:solidFill>
                          <a:srgbClr val="000000"/>
                        </a:solidFill>
                        <a:latin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133" name="TextBox 8"/>
          <p:cNvSpPr txBox="1">
            <a:spLocks noChangeArrowheads="1"/>
          </p:cNvSpPr>
          <p:nvPr/>
        </p:nvSpPr>
        <p:spPr bwMode="auto">
          <a:xfrm>
            <a:off x="7667625" y="0"/>
            <a:ext cx="14763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Background</a:t>
            </a:r>
            <a:endParaRPr lang="zh-CN" altLang="en-US"/>
          </a:p>
        </p:txBody>
      </p:sp>
      <p:sp>
        <p:nvSpPr>
          <p:cNvPr id="4134" name="TextBox 9"/>
          <p:cNvSpPr txBox="1">
            <a:spLocks noChangeArrowheads="1"/>
          </p:cNvSpPr>
          <p:nvPr/>
        </p:nvSpPr>
        <p:spPr bwMode="auto">
          <a:xfrm>
            <a:off x="5076056" y="1268760"/>
            <a:ext cx="935037"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dirty="0"/>
              <a:t>Fig 1</a:t>
            </a:r>
            <a:endParaRPr lang="zh-CN" altLang="en-US" sz="2800" b="1" dirty="0"/>
          </a:p>
        </p:txBody>
      </p:sp>
      <p:graphicFrame>
        <p:nvGraphicFramePr>
          <p:cNvPr id="9" name="图表 8"/>
          <p:cNvGraphicFramePr/>
          <p:nvPr/>
        </p:nvGraphicFramePr>
        <p:xfrm>
          <a:off x="0" y="692696"/>
          <a:ext cx="6984776" cy="45721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smtClean="0"/>
              <a:t>Motivation</a:t>
            </a:r>
            <a:endParaRPr lang="zh-CN" altLang="en-US" smtClean="0"/>
          </a:p>
        </p:txBody>
      </p:sp>
      <p:sp>
        <p:nvSpPr>
          <p:cNvPr id="5123" name="内容占位符 2"/>
          <p:cNvSpPr>
            <a:spLocks noGrp="1"/>
          </p:cNvSpPr>
          <p:nvPr>
            <p:ph idx="1"/>
          </p:nvPr>
        </p:nvSpPr>
        <p:spPr>
          <a:xfrm>
            <a:off x="457200" y="1268760"/>
            <a:ext cx="8229600" cy="5256584"/>
          </a:xfrm>
        </p:spPr>
        <p:txBody>
          <a:bodyPr/>
          <a:lstStyle/>
          <a:p>
            <a:r>
              <a:rPr lang="en-US" altLang="zh-CN" dirty="0" smtClean="0"/>
              <a:t>Before</a:t>
            </a:r>
            <a:r>
              <a:rPr lang="zh-CN" altLang="en-US" dirty="0" smtClean="0"/>
              <a:t> </a:t>
            </a:r>
            <a:r>
              <a:rPr lang="en-US" altLang="zh-CN" dirty="0" smtClean="0"/>
              <a:t>2010</a:t>
            </a:r>
          </a:p>
          <a:p>
            <a:pPr>
              <a:buNone/>
            </a:pPr>
            <a:r>
              <a:rPr lang="zh-CN" altLang="en-US" sz="2000" dirty="0" smtClean="0"/>
              <a:t>      </a:t>
            </a:r>
            <a:r>
              <a:rPr lang="en-US" altLang="zh-CN" sz="2000" dirty="0" smtClean="0"/>
              <a:t>When forecasters made track forecast before 2010, they </a:t>
            </a:r>
            <a:r>
              <a:rPr lang="en-US" altLang="zh-CN" sz="2000" dirty="0" smtClean="0"/>
              <a:t>used deterministic </a:t>
            </a:r>
            <a:r>
              <a:rPr lang="en-US" altLang="zh-CN" sz="2000" dirty="0" smtClean="0"/>
              <a:t>models (both global and regional) from multiple centers, and then applied either a simple arithmetic average or a weighted average to the forecast results of all selected models, the calculation result would be used as the final official forecast.</a:t>
            </a:r>
          </a:p>
          <a:p>
            <a:r>
              <a:rPr lang="en-US" altLang="zh-CN" dirty="0" smtClean="0"/>
              <a:t>From </a:t>
            </a:r>
            <a:r>
              <a:rPr lang="en-US" altLang="zh-CN" dirty="0" smtClean="0"/>
              <a:t>2010 to 2011</a:t>
            </a:r>
          </a:p>
          <a:p>
            <a:pPr>
              <a:buNone/>
            </a:pPr>
            <a:r>
              <a:rPr lang="en-US" altLang="zh-CN" sz="2400" dirty="0" smtClean="0"/>
              <a:t> </a:t>
            </a:r>
            <a:r>
              <a:rPr lang="en-US" altLang="zh-CN" sz="2000" dirty="0" smtClean="0"/>
              <a:t>Firstly, </a:t>
            </a:r>
            <a:r>
              <a:rPr lang="en-US" altLang="zh-CN" sz="2000" dirty="0" smtClean="0"/>
              <a:t>from the prospect of annual track forecast verification, ensemble mean gives a slightly better results than deterministic results, but the spread is unreasonably large in cases of certain typhoons. </a:t>
            </a:r>
            <a:endParaRPr lang="en-US" altLang="zh-CN" sz="2000" dirty="0" smtClean="0"/>
          </a:p>
          <a:p>
            <a:pPr>
              <a:buNone/>
            </a:pPr>
            <a:r>
              <a:rPr lang="en-US" altLang="zh-CN" sz="2000" dirty="0" smtClean="0"/>
              <a:t>Secondly, </a:t>
            </a:r>
            <a:r>
              <a:rPr lang="en-US" altLang="zh-CN" sz="2000" dirty="0" smtClean="0"/>
              <a:t>for </a:t>
            </a:r>
            <a:r>
              <a:rPr lang="en-US" altLang="zh-CN" sz="2000" dirty="0" smtClean="0"/>
              <a:t>a special initial </a:t>
            </a:r>
            <a:r>
              <a:rPr lang="en-US" altLang="zh-CN" sz="2000" dirty="0" smtClean="0"/>
              <a:t>time model, some members gives small forecast errors, whereas other members yields poor forecast tracks that deviate far away from the real tracks. </a:t>
            </a:r>
            <a:endParaRPr lang="en-US" altLang="zh-CN" sz="2000" dirty="0" smtClean="0"/>
          </a:p>
        </p:txBody>
      </p:sp>
      <p:sp>
        <p:nvSpPr>
          <p:cNvPr id="5124" name="TextBox 3"/>
          <p:cNvSpPr txBox="1">
            <a:spLocks noChangeArrowheads="1"/>
          </p:cNvSpPr>
          <p:nvPr/>
        </p:nvSpPr>
        <p:spPr bwMode="auto">
          <a:xfrm>
            <a:off x="7667625" y="0"/>
            <a:ext cx="14763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Background</a:t>
            </a: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smtClean="0"/>
              <a:t>Motivation</a:t>
            </a:r>
            <a:endParaRPr lang="zh-CN" altLang="en-US" smtClean="0"/>
          </a:p>
        </p:txBody>
      </p:sp>
      <p:sp>
        <p:nvSpPr>
          <p:cNvPr id="5123" name="内容占位符 2"/>
          <p:cNvSpPr>
            <a:spLocks noGrp="1"/>
          </p:cNvSpPr>
          <p:nvPr>
            <p:ph idx="1"/>
          </p:nvPr>
        </p:nvSpPr>
        <p:spPr>
          <a:xfrm>
            <a:off x="395536" y="1196752"/>
            <a:ext cx="8229600" cy="5256584"/>
          </a:xfrm>
        </p:spPr>
        <p:txBody>
          <a:bodyPr/>
          <a:lstStyle/>
          <a:p>
            <a:endParaRPr lang="en-US" altLang="zh-CN" sz="2400" dirty="0" smtClean="0"/>
          </a:p>
          <a:p>
            <a:pPr>
              <a:buNone/>
            </a:pPr>
            <a:r>
              <a:rPr lang="en-US" altLang="zh-CN" sz="2400" dirty="0" smtClean="0"/>
              <a:t>We </a:t>
            </a:r>
            <a:r>
              <a:rPr lang="en-US" altLang="zh-CN" sz="2400" dirty="0" smtClean="0"/>
              <a:t>call the former good members and the latter bad members.</a:t>
            </a:r>
            <a:endParaRPr lang="zh-CN" altLang="zh-CN" sz="2400" dirty="0" smtClean="0"/>
          </a:p>
          <a:p>
            <a:pPr algn="just">
              <a:buNone/>
            </a:pPr>
            <a:r>
              <a:rPr lang="en-US" altLang="zh-CN" sz="2400" dirty="0" smtClean="0"/>
              <a:t>    </a:t>
            </a:r>
            <a:r>
              <a:rPr lang="en-US" altLang="zh-CN" sz="2400" dirty="0" smtClean="0"/>
              <a:t>    </a:t>
            </a:r>
            <a:r>
              <a:rPr lang="en-US" altLang="zh-CN" sz="2400" dirty="0" smtClean="0"/>
              <a:t>Now a natural question arises: Can we differentiate good members from bad members, and give more weights to good ones so as to improve forecast results? This idea is the preliminary motivation behind the OBEST developed in CMA. However for different initial time forecasts, good members are not fixed, and it is impossible to tell whether a member is good or not only based on the forecaster's subjective judgment. Therefore an objective method is required for this task.</a:t>
            </a:r>
            <a:endParaRPr lang="zh-CN" altLang="zh-CN" sz="2400" dirty="0" smtClean="0"/>
          </a:p>
        </p:txBody>
      </p:sp>
      <p:sp>
        <p:nvSpPr>
          <p:cNvPr id="5124" name="TextBox 3"/>
          <p:cNvSpPr txBox="1">
            <a:spLocks noChangeArrowheads="1"/>
          </p:cNvSpPr>
          <p:nvPr/>
        </p:nvSpPr>
        <p:spPr bwMode="auto">
          <a:xfrm>
            <a:off x="7667625" y="0"/>
            <a:ext cx="14763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Background</a:t>
            </a: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3"/>
          <p:cNvSpPr>
            <a:spLocks noChangeArrowheads="1"/>
          </p:cNvSpPr>
          <p:nvPr/>
        </p:nvSpPr>
        <p:spPr bwMode="auto">
          <a:xfrm>
            <a:off x="7219950" y="0"/>
            <a:ext cx="19240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Data and Methods</a:t>
            </a:r>
            <a:endParaRPr lang="en-US" altLang="zh-CN" b="1"/>
          </a:p>
        </p:txBody>
      </p:sp>
      <p:sp>
        <p:nvSpPr>
          <p:cNvPr id="6" name="内容占位符 2"/>
          <p:cNvSpPr>
            <a:spLocks noGrp="1"/>
          </p:cNvSpPr>
          <p:nvPr>
            <p:ph idx="1"/>
          </p:nvPr>
        </p:nvSpPr>
        <p:spPr>
          <a:xfrm>
            <a:off x="755650" y="2133600"/>
            <a:ext cx="8027988" cy="2735263"/>
          </a:xfrm>
        </p:spPr>
        <p:txBody>
          <a:bodyPr rtlCol="0">
            <a:normAutofit lnSpcReduction="10000"/>
          </a:bodyPr>
          <a:lstStyle/>
          <a:p>
            <a:pPr fontAlgn="auto">
              <a:spcAft>
                <a:spcPts val="0"/>
              </a:spcAft>
              <a:buFont typeface="Arial" pitchFamily="34" charset="0"/>
              <a:buNone/>
              <a:defRPr/>
            </a:pPr>
            <a:r>
              <a:rPr lang="en-US" altLang="zh-CN" dirty="0" smtClean="0"/>
              <a:t>1.  TIGGE :  ECMWF_EPS 120h track forecast</a:t>
            </a:r>
          </a:p>
          <a:p>
            <a:pPr fontAlgn="auto">
              <a:spcAft>
                <a:spcPts val="0"/>
              </a:spcAft>
              <a:buFont typeface="Arial" pitchFamily="34" charset="0"/>
              <a:buNone/>
              <a:defRPr/>
            </a:pPr>
            <a:r>
              <a:rPr lang="en-US" altLang="zh-CN" sz="2400" dirty="0" smtClean="0">
                <a:hlinkClick r:id="rId3"/>
              </a:rPr>
              <a:t>http://tigge-portal.ecmwf.int/d/tigge/levtype=sfc/type=cf/</a:t>
            </a:r>
            <a:endParaRPr lang="en-US" altLang="zh-CN" sz="2400" dirty="0" smtClean="0"/>
          </a:p>
          <a:p>
            <a:pPr fontAlgn="auto">
              <a:spcAft>
                <a:spcPts val="0"/>
              </a:spcAft>
              <a:buFont typeface="Arial" pitchFamily="34" charset="0"/>
              <a:buNone/>
              <a:defRPr/>
            </a:pPr>
            <a:endParaRPr lang="en-US" altLang="zh-CN" sz="2400" dirty="0" smtClean="0"/>
          </a:p>
          <a:p>
            <a:pPr marL="457200" indent="-457200" fontAlgn="auto">
              <a:spcAft>
                <a:spcPts val="0"/>
              </a:spcAft>
              <a:buFont typeface="Arial" pitchFamily="34" charset="0"/>
              <a:buAutoNum type="arabicPeriod" startAt="2"/>
              <a:defRPr/>
            </a:pPr>
            <a:r>
              <a:rPr lang="en-US" altLang="zh-CN" dirty="0" smtClean="0"/>
              <a:t>JMA –BEST TRACK</a:t>
            </a:r>
          </a:p>
          <a:p>
            <a:pPr marL="457200" indent="-457200" fontAlgn="auto">
              <a:spcAft>
                <a:spcPts val="0"/>
              </a:spcAft>
              <a:buFont typeface="Arial" pitchFamily="34" charset="0"/>
              <a:buNone/>
              <a:defRPr/>
            </a:pPr>
            <a:r>
              <a:rPr lang="en-US" altLang="zh-CN" sz="2400" dirty="0" smtClean="0">
                <a:hlinkClick r:id="rId4"/>
              </a:rPr>
              <a:t>http://www.jma.go.jp/jma/jma-eng/jma-center/rsmc-hp-pub-eg/trackarchives.html</a:t>
            </a:r>
            <a:endParaRPr lang="en-US" altLang="zh-CN" sz="2400" dirty="0" smtClean="0"/>
          </a:p>
          <a:p>
            <a:pPr marL="457200" indent="-457200" fontAlgn="auto">
              <a:spcAft>
                <a:spcPts val="0"/>
              </a:spcAft>
              <a:buFont typeface="Arial" pitchFamily="34" charset="0"/>
              <a:buNone/>
              <a:defRPr/>
            </a:pPr>
            <a:endParaRPr lang="en-US" altLang="zh-CN" sz="2400" dirty="0" smtClean="0"/>
          </a:p>
          <a:p>
            <a:pPr fontAlgn="auto">
              <a:spcAft>
                <a:spcPts val="0"/>
              </a:spcAft>
              <a:buFont typeface="Arial" pitchFamily="34" charset="0"/>
              <a:buNone/>
              <a:defRPr/>
            </a:pPr>
            <a:endParaRPr lang="en-US" altLang="zh-CN" sz="2400" dirty="0" smtClean="0"/>
          </a:p>
        </p:txBody>
      </p:sp>
      <p:sp>
        <p:nvSpPr>
          <p:cNvPr id="6148" name="矩形 6"/>
          <p:cNvSpPr>
            <a:spLocks noChangeArrowheads="1"/>
          </p:cNvSpPr>
          <p:nvPr/>
        </p:nvSpPr>
        <p:spPr bwMode="auto">
          <a:xfrm>
            <a:off x="0" y="260350"/>
            <a:ext cx="1728788" cy="425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pPr>
              <a:lnSpc>
                <a:spcPct val="80000"/>
              </a:lnSpc>
              <a:spcBef>
                <a:spcPct val="20000"/>
              </a:spcBef>
              <a:buFont typeface="Arial" charset="0"/>
              <a:buChar char="•"/>
            </a:pPr>
            <a:r>
              <a:rPr lang="en-US" altLang="zh-CN" sz="2700"/>
              <a:t>Dataset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对象 9"/>
          <p:cNvPicPr>
            <a:picLocks noChangeArrowheads="1"/>
          </p:cNvPicPr>
          <p:nvPr/>
        </p:nvPicPr>
        <p:blipFill>
          <a:blip r:embed="rId3" cstate="print"/>
          <a:srcRect l="-1514" t="-3371" r="-3137" b="-478"/>
          <a:stretch>
            <a:fillRect/>
          </a:stretch>
        </p:blipFill>
        <p:spPr bwMode="auto">
          <a:xfrm>
            <a:off x="1331640" y="1124744"/>
            <a:ext cx="5760640" cy="3024336"/>
          </a:xfrm>
          <a:prstGeom prst="rect">
            <a:avLst/>
          </a:prstGeom>
          <a:noFill/>
          <a:ln w="9525">
            <a:solidFill>
              <a:sysClr val="windowText" lastClr="000000">
                <a:lumMod val="50000"/>
                <a:lumOff val="50000"/>
              </a:sysClr>
            </a:solidFill>
            <a:miter lim="800000"/>
            <a:headEnd/>
            <a:tailEnd/>
          </a:ln>
        </p:spPr>
      </p:pic>
      <p:sp>
        <p:nvSpPr>
          <p:cNvPr id="44" name="内容占位符 2"/>
          <p:cNvSpPr>
            <a:spLocks noGrp="1"/>
          </p:cNvSpPr>
          <p:nvPr>
            <p:ph idx="1"/>
          </p:nvPr>
        </p:nvSpPr>
        <p:spPr>
          <a:xfrm>
            <a:off x="0" y="0"/>
            <a:ext cx="2952750" cy="863600"/>
          </a:xfrm>
        </p:spPr>
        <p:txBody>
          <a:bodyPr rtlCol="0">
            <a:normAutofit fontScale="85000" lnSpcReduction="20000"/>
          </a:bodyPr>
          <a:lstStyle/>
          <a:p>
            <a:pPr fontAlgn="auto">
              <a:spcAft>
                <a:spcPts val="0"/>
              </a:spcAft>
              <a:buFont typeface="Arial" pitchFamily="34" charset="0"/>
              <a:buChar char="•"/>
              <a:defRPr/>
            </a:pPr>
            <a:r>
              <a:rPr lang="en-US" altLang="zh-CN" dirty="0" smtClean="0"/>
              <a:t>Methodology-1</a:t>
            </a:r>
          </a:p>
          <a:p>
            <a:pPr fontAlgn="auto">
              <a:spcAft>
                <a:spcPts val="0"/>
              </a:spcAft>
              <a:buFont typeface="Arial" pitchFamily="34" charset="0"/>
              <a:buNone/>
              <a:defRPr/>
            </a:pPr>
            <a:r>
              <a:rPr lang="en-US" altLang="zh-CN" dirty="0" smtClean="0"/>
              <a:t>  </a:t>
            </a:r>
          </a:p>
        </p:txBody>
      </p:sp>
      <p:sp>
        <p:nvSpPr>
          <p:cNvPr id="7171" name="矩形 48"/>
          <p:cNvSpPr>
            <a:spLocks noChangeArrowheads="1"/>
          </p:cNvSpPr>
          <p:nvPr/>
        </p:nvSpPr>
        <p:spPr bwMode="auto">
          <a:xfrm>
            <a:off x="7219950" y="0"/>
            <a:ext cx="19240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Data and Methods</a:t>
            </a:r>
            <a:endParaRPr lang="en-US" altLang="zh-CN" b="1"/>
          </a:p>
        </p:txBody>
      </p:sp>
      <p:pic>
        <p:nvPicPr>
          <p:cNvPr id="7173" name="对象 1"/>
          <p:cNvPicPr>
            <a:picLocks noChangeArrowheads="1"/>
          </p:cNvPicPr>
          <p:nvPr/>
        </p:nvPicPr>
        <p:blipFill>
          <a:blip r:embed="rId4" cstate="print">
            <a:extLst>
              <a:ext uri="{28A0092B-C50C-407E-A947-70E740481C1C}">
                <a14:useLocalDpi xmlns:a14="http://schemas.microsoft.com/office/drawing/2010/main" xmlns="" val="0"/>
              </a:ext>
            </a:extLst>
          </a:blip>
          <a:srcRect l="-1720" t="-5093" r="-1492" b="-4295"/>
          <a:stretch>
            <a:fillRect/>
          </a:stretch>
        </p:blipFill>
        <p:spPr bwMode="auto">
          <a:xfrm>
            <a:off x="1258888" y="4652963"/>
            <a:ext cx="5834062" cy="18288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50" name="椭圆 49"/>
          <p:cNvSpPr/>
          <p:nvPr/>
        </p:nvSpPr>
        <p:spPr>
          <a:xfrm>
            <a:off x="2051720" y="2924944"/>
            <a:ext cx="648072"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175" name="TextBox 50"/>
          <p:cNvSpPr txBox="1">
            <a:spLocks noChangeArrowheads="1"/>
          </p:cNvSpPr>
          <p:nvPr/>
        </p:nvSpPr>
        <p:spPr bwMode="auto">
          <a:xfrm>
            <a:off x="7092950" y="765175"/>
            <a:ext cx="1079500"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a:t>Fig2 a</a:t>
            </a:r>
            <a:endParaRPr lang="zh-CN" altLang="en-US" sz="2800" b="1"/>
          </a:p>
        </p:txBody>
      </p:sp>
      <p:sp>
        <p:nvSpPr>
          <p:cNvPr id="7176" name="TextBox 51"/>
          <p:cNvSpPr txBox="1">
            <a:spLocks noChangeArrowheads="1"/>
          </p:cNvSpPr>
          <p:nvPr/>
        </p:nvSpPr>
        <p:spPr bwMode="auto">
          <a:xfrm>
            <a:off x="7164388" y="4652963"/>
            <a:ext cx="10795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a:t>Fig2 b</a:t>
            </a:r>
            <a:endParaRPr lang="zh-CN" altLang="en-US" sz="28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标题 1"/>
          <p:cNvSpPr>
            <a:spLocks noGrp="1"/>
          </p:cNvSpPr>
          <p:nvPr>
            <p:ph type="title"/>
          </p:nvPr>
        </p:nvSpPr>
        <p:spPr>
          <a:xfrm>
            <a:off x="1979613" y="765175"/>
            <a:ext cx="5184775" cy="792163"/>
          </a:xfrm>
        </p:spPr>
        <p:txBody>
          <a:bodyPr/>
          <a:lstStyle/>
          <a:p>
            <a:r>
              <a:rPr lang="en-US" altLang="zh-CN" sz="2400" dirty="0" smtClean="0"/>
              <a:t>Number </a:t>
            </a:r>
            <a:r>
              <a:rPr lang="en-US" altLang="zh-CN" sz="2400" dirty="0" smtClean="0"/>
              <a:t>of selected </a:t>
            </a:r>
            <a:r>
              <a:rPr lang="en-US" altLang="zh-CN" sz="2400" dirty="0" smtClean="0"/>
              <a:t>members</a:t>
            </a:r>
            <a:endParaRPr lang="zh-CN" altLang="en-US" sz="2400" dirty="0" smtClean="0"/>
          </a:p>
        </p:txBody>
      </p:sp>
      <p:sp>
        <p:nvSpPr>
          <p:cNvPr id="6" name="内容占位符 2"/>
          <p:cNvSpPr>
            <a:spLocks noGrp="1"/>
          </p:cNvSpPr>
          <p:nvPr>
            <p:ph idx="1"/>
          </p:nvPr>
        </p:nvSpPr>
        <p:spPr>
          <a:xfrm>
            <a:off x="0" y="0"/>
            <a:ext cx="2952750" cy="863600"/>
          </a:xfrm>
        </p:spPr>
        <p:txBody>
          <a:bodyPr rtlCol="0">
            <a:normAutofit fontScale="85000" lnSpcReduction="20000"/>
          </a:bodyPr>
          <a:lstStyle/>
          <a:p>
            <a:pPr fontAlgn="auto">
              <a:spcAft>
                <a:spcPts val="0"/>
              </a:spcAft>
              <a:buFont typeface="Arial" pitchFamily="34" charset="0"/>
              <a:buChar char="•"/>
              <a:defRPr/>
            </a:pPr>
            <a:r>
              <a:rPr lang="en-US" altLang="zh-CN" dirty="0" smtClean="0"/>
              <a:t>Methodology-2</a:t>
            </a:r>
          </a:p>
          <a:p>
            <a:pPr fontAlgn="auto">
              <a:spcAft>
                <a:spcPts val="0"/>
              </a:spcAft>
              <a:buFont typeface="Arial" pitchFamily="34" charset="0"/>
              <a:buNone/>
              <a:defRPr/>
            </a:pPr>
            <a:r>
              <a:rPr lang="en-US" altLang="zh-CN" dirty="0" smtClean="0"/>
              <a:t>  </a:t>
            </a:r>
          </a:p>
        </p:txBody>
      </p:sp>
      <p:sp>
        <p:nvSpPr>
          <p:cNvPr id="8197" name="矩形 6"/>
          <p:cNvSpPr>
            <a:spLocks noChangeArrowheads="1"/>
          </p:cNvSpPr>
          <p:nvPr/>
        </p:nvSpPr>
        <p:spPr bwMode="auto">
          <a:xfrm>
            <a:off x="7219950" y="0"/>
            <a:ext cx="19240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Data and Methods</a:t>
            </a:r>
            <a:endParaRPr lang="en-US" altLang="zh-CN" b="1"/>
          </a:p>
        </p:txBody>
      </p:sp>
      <p:sp>
        <p:nvSpPr>
          <p:cNvPr id="8198" name="TextBox 7"/>
          <p:cNvSpPr txBox="1">
            <a:spLocks noChangeArrowheads="1"/>
          </p:cNvSpPr>
          <p:nvPr/>
        </p:nvSpPr>
        <p:spPr bwMode="auto">
          <a:xfrm>
            <a:off x="7812088" y="1557338"/>
            <a:ext cx="936625"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sz="2800" b="1"/>
              <a:t>Fig 3</a:t>
            </a:r>
            <a:endParaRPr lang="zh-CN" altLang="en-US" sz="2800" b="1"/>
          </a:p>
        </p:txBody>
      </p:sp>
      <p:graphicFrame>
        <p:nvGraphicFramePr>
          <p:cNvPr id="7" name="图表 6"/>
          <p:cNvGraphicFramePr/>
          <p:nvPr/>
        </p:nvGraphicFramePr>
        <p:xfrm>
          <a:off x="1115616" y="1412776"/>
          <a:ext cx="6768752"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911752" y="5589240"/>
            <a:ext cx="2232248" cy="646331"/>
          </a:xfrm>
          <a:prstGeom prst="rect">
            <a:avLst/>
          </a:prstGeom>
          <a:noFill/>
        </p:spPr>
        <p:txBody>
          <a:bodyPr wrap="square" rtlCol="0">
            <a:spAutoFit/>
          </a:bodyPr>
          <a:lstStyle/>
          <a:p>
            <a:r>
              <a:rPr lang="en-US" altLang="zh-CN" dirty="0" smtClean="0"/>
              <a:t>number of selected</a:t>
            </a:r>
          </a:p>
          <a:p>
            <a:r>
              <a:rPr lang="en-US" altLang="zh-CN" dirty="0" smtClean="0"/>
              <a:t>members</a:t>
            </a:r>
            <a:endParaRPr lang="zh-CN" altLang="en-US" dirty="0"/>
          </a:p>
        </p:txBody>
      </p:sp>
      <p:sp>
        <p:nvSpPr>
          <p:cNvPr id="9" name="TextBox 8"/>
          <p:cNvSpPr txBox="1"/>
          <p:nvPr/>
        </p:nvSpPr>
        <p:spPr>
          <a:xfrm rot="5400000">
            <a:off x="-1256004" y="3856402"/>
            <a:ext cx="4392490" cy="369332"/>
          </a:xfrm>
          <a:prstGeom prst="rect">
            <a:avLst/>
          </a:prstGeom>
          <a:noFill/>
        </p:spPr>
        <p:txBody>
          <a:bodyPr wrap="square" rtlCol="0">
            <a:spAutoFit/>
          </a:bodyPr>
          <a:lstStyle/>
          <a:p>
            <a:r>
              <a:rPr lang="en-US" altLang="zh-CN" dirty="0" smtClean="0"/>
              <a:t>2010-2011 EC-EPS  Normalized errors</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a:spLocks noGrp="1"/>
          </p:cNvSpPr>
          <p:nvPr>
            <p:ph idx="1"/>
          </p:nvPr>
        </p:nvSpPr>
        <p:spPr>
          <a:xfrm>
            <a:off x="0" y="0"/>
            <a:ext cx="2952750" cy="863600"/>
          </a:xfrm>
        </p:spPr>
        <p:txBody>
          <a:bodyPr rtlCol="0">
            <a:normAutofit fontScale="85000" lnSpcReduction="20000"/>
          </a:bodyPr>
          <a:lstStyle/>
          <a:p>
            <a:pPr fontAlgn="auto">
              <a:spcAft>
                <a:spcPts val="0"/>
              </a:spcAft>
              <a:buFont typeface="Arial" pitchFamily="34" charset="0"/>
              <a:buChar char="•"/>
              <a:defRPr/>
            </a:pPr>
            <a:r>
              <a:rPr lang="en-US" altLang="zh-CN" dirty="0" smtClean="0"/>
              <a:t>Methodology-3</a:t>
            </a:r>
          </a:p>
          <a:p>
            <a:pPr fontAlgn="auto">
              <a:spcAft>
                <a:spcPts val="0"/>
              </a:spcAft>
              <a:buFont typeface="Arial" pitchFamily="34" charset="0"/>
              <a:buNone/>
              <a:defRPr/>
            </a:pPr>
            <a:r>
              <a:rPr lang="en-US" altLang="zh-CN" dirty="0" smtClean="0"/>
              <a:t>  </a:t>
            </a:r>
          </a:p>
        </p:txBody>
      </p:sp>
      <p:sp>
        <p:nvSpPr>
          <p:cNvPr id="9219" name="矩形 6"/>
          <p:cNvSpPr>
            <a:spLocks noChangeArrowheads="1"/>
          </p:cNvSpPr>
          <p:nvPr/>
        </p:nvSpPr>
        <p:spPr bwMode="auto">
          <a:xfrm>
            <a:off x="7219950" y="0"/>
            <a:ext cx="19240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charset="-122"/>
              </a:defRPr>
            </a:lvl1pPr>
            <a:lvl2pPr marL="742950" indent="-285750">
              <a:defRPr>
                <a:solidFill>
                  <a:schemeClr val="tx1"/>
                </a:solidFill>
                <a:latin typeface="Calibri" pitchFamily="34" charset="0"/>
                <a:ea typeface="宋体" charset="-122"/>
              </a:defRPr>
            </a:lvl2pPr>
            <a:lvl3pPr marL="1143000" indent="-228600">
              <a:defRPr>
                <a:solidFill>
                  <a:schemeClr val="tx1"/>
                </a:solidFill>
                <a:latin typeface="Calibri" pitchFamily="34" charset="0"/>
                <a:ea typeface="宋体" charset="-122"/>
              </a:defRPr>
            </a:lvl3pPr>
            <a:lvl4pPr marL="1600200" indent="-228600">
              <a:defRPr>
                <a:solidFill>
                  <a:schemeClr val="tx1"/>
                </a:solidFill>
                <a:latin typeface="Calibri" pitchFamily="34" charset="0"/>
                <a:ea typeface="宋体" charset="-122"/>
              </a:defRPr>
            </a:lvl4pPr>
            <a:lvl5pPr marL="2057400" indent="-228600">
              <a:defRPr>
                <a:solidFill>
                  <a:schemeClr val="tx1"/>
                </a:solidFill>
                <a:latin typeface="Calibri" pitchFamily="34" charset="0"/>
                <a:ea typeface="宋体" charset="-122"/>
              </a:defRPr>
            </a:lvl5pPr>
            <a:lvl6pPr marL="2514600" indent="-228600" fontAlgn="base">
              <a:spcBef>
                <a:spcPct val="0"/>
              </a:spcBef>
              <a:spcAft>
                <a:spcPct val="0"/>
              </a:spcAft>
              <a:defRPr>
                <a:solidFill>
                  <a:schemeClr val="tx1"/>
                </a:solidFill>
                <a:latin typeface="Calibri" pitchFamily="34" charset="0"/>
                <a:ea typeface="宋体" charset="-122"/>
              </a:defRPr>
            </a:lvl6pPr>
            <a:lvl7pPr marL="2971800" indent="-228600" fontAlgn="base">
              <a:spcBef>
                <a:spcPct val="0"/>
              </a:spcBef>
              <a:spcAft>
                <a:spcPct val="0"/>
              </a:spcAft>
              <a:defRPr>
                <a:solidFill>
                  <a:schemeClr val="tx1"/>
                </a:solidFill>
                <a:latin typeface="Calibri" pitchFamily="34" charset="0"/>
                <a:ea typeface="宋体" charset="-122"/>
              </a:defRPr>
            </a:lvl7pPr>
            <a:lvl8pPr marL="3429000" indent="-228600" fontAlgn="base">
              <a:spcBef>
                <a:spcPct val="0"/>
              </a:spcBef>
              <a:spcAft>
                <a:spcPct val="0"/>
              </a:spcAft>
              <a:defRPr>
                <a:solidFill>
                  <a:schemeClr val="tx1"/>
                </a:solidFill>
                <a:latin typeface="Calibri" pitchFamily="34" charset="0"/>
                <a:ea typeface="宋体" charset="-122"/>
              </a:defRPr>
            </a:lvl8pPr>
            <a:lvl9pPr marL="3886200" indent="-228600" fontAlgn="base">
              <a:spcBef>
                <a:spcPct val="0"/>
              </a:spcBef>
              <a:spcAft>
                <a:spcPct val="0"/>
              </a:spcAft>
              <a:defRPr>
                <a:solidFill>
                  <a:schemeClr val="tx1"/>
                </a:solidFill>
                <a:latin typeface="Calibri" pitchFamily="34" charset="0"/>
                <a:ea typeface="宋体" charset="-122"/>
              </a:defRPr>
            </a:lvl9pPr>
          </a:lstStyle>
          <a:p>
            <a:r>
              <a:rPr lang="en-US" altLang="zh-CN"/>
              <a:t>Data and Methods</a:t>
            </a:r>
            <a:endParaRPr lang="en-US" altLang="zh-CN" b="1"/>
          </a:p>
        </p:txBody>
      </p:sp>
      <p:sp>
        <p:nvSpPr>
          <p:cNvPr id="10" name="矩形 9"/>
          <p:cNvSpPr/>
          <p:nvPr/>
        </p:nvSpPr>
        <p:spPr>
          <a:xfrm>
            <a:off x="539552" y="908050"/>
            <a:ext cx="7992888" cy="4708981"/>
          </a:xfrm>
          <a:prstGeom prst="rect">
            <a:avLst/>
          </a:prstGeom>
        </p:spPr>
        <p:txBody>
          <a:bodyPr wrap="square">
            <a:spAutoFit/>
          </a:bodyPr>
          <a:lstStyle/>
          <a:p>
            <a:pPr fontAlgn="auto">
              <a:spcBef>
                <a:spcPts val="0"/>
              </a:spcBef>
              <a:spcAft>
                <a:spcPts val="0"/>
              </a:spcAft>
              <a:defRPr/>
            </a:pPr>
            <a:r>
              <a:rPr lang="en-US" altLang="zh-CN" sz="2000" dirty="0">
                <a:latin typeface="+mn-lt"/>
                <a:ea typeface="+mn-ea"/>
              </a:rPr>
              <a:t>The </a:t>
            </a:r>
            <a:r>
              <a:rPr lang="en-US" altLang="zh-CN" sz="2000" dirty="0" smtClean="0">
                <a:latin typeface="+mn-lt"/>
                <a:ea typeface="+mn-ea"/>
              </a:rPr>
              <a:t>outline of OBEST :</a:t>
            </a:r>
          </a:p>
          <a:p>
            <a:pPr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buFontTx/>
              <a:buAutoNum type="arabicPeriod"/>
              <a:defRPr/>
            </a:pPr>
            <a:r>
              <a:rPr lang="en-US" altLang="zh-CN" sz="2000" dirty="0" smtClean="0">
                <a:latin typeface="+mn-lt"/>
                <a:ea typeface="+mn-ea"/>
              </a:rPr>
              <a:t>Calculate </a:t>
            </a:r>
            <a:r>
              <a:rPr lang="en-US" altLang="zh-CN" sz="2000" dirty="0">
                <a:latin typeface="+mn-lt"/>
                <a:ea typeface="+mn-ea"/>
              </a:rPr>
              <a:t>12h track forecast errors(SLT errors) </a:t>
            </a:r>
            <a:r>
              <a:rPr lang="en-US" altLang="zh-CN" sz="2000" dirty="0" smtClean="0">
                <a:latin typeface="+mn-lt"/>
                <a:ea typeface="+mn-ea"/>
              </a:rPr>
              <a:t>against observations for all </a:t>
            </a:r>
            <a:r>
              <a:rPr lang="en-US" altLang="zh-CN" sz="2000" dirty="0">
                <a:latin typeface="+mn-lt"/>
                <a:ea typeface="+mn-ea"/>
              </a:rPr>
              <a:t>51 </a:t>
            </a:r>
            <a:r>
              <a:rPr lang="en-US" altLang="zh-CN" sz="2000" dirty="0" smtClean="0">
                <a:latin typeface="+mn-lt"/>
                <a:ea typeface="+mn-ea"/>
              </a:rPr>
              <a:t>members.</a:t>
            </a:r>
            <a:endParaRPr lang="en-US" altLang="zh-CN" sz="2000" dirty="0">
              <a:latin typeface="+mn-lt"/>
              <a:ea typeface="+mn-ea"/>
            </a:endParaRPr>
          </a:p>
          <a:p>
            <a:pPr marL="342900" indent="-342900"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defRPr/>
            </a:pPr>
            <a:r>
              <a:rPr lang="en-US" altLang="zh-CN" sz="2000" dirty="0">
                <a:latin typeface="+mn-lt"/>
                <a:ea typeface="+mn-ea"/>
              </a:rPr>
              <a:t>2.  Sort the 51 SLT errors </a:t>
            </a:r>
            <a:r>
              <a:rPr lang="en-US" altLang="zh-CN" sz="2000" dirty="0" smtClean="0">
                <a:latin typeface="+mn-lt"/>
                <a:ea typeface="+mn-ea"/>
              </a:rPr>
              <a:t>in ascending order.</a:t>
            </a:r>
            <a:endParaRPr lang="en-US" altLang="zh-CN" sz="2000" dirty="0">
              <a:latin typeface="+mn-lt"/>
              <a:ea typeface="+mn-ea"/>
            </a:endParaRPr>
          </a:p>
          <a:p>
            <a:pPr marL="342900" indent="-342900"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defRPr/>
            </a:pPr>
            <a:r>
              <a:rPr lang="en-US" altLang="zh-CN" sz="2000" dirty="0">
                <a:latin typeface="+mn-lt"/>
                <a:ea typeface="+mn-ea"/>
              </a:rPr>
              <a:t>3.  Select the </a:t>
            </a:r>
            <a:r>
              <a:rPr lang="en-US" altLang="zh-CN" sz="2000" dirty="0" smtClean="0">
                <a:latin typeface="+mn-lt"/>
                <a:ea typeface="+mn-ea"/>
              </a:rPr>
              <a:t>first </a:t>
            </a:r>
            <a:r>
              <a:rPr lang="en-US" altLang="zh-CN" sz="2000" dirty="0">
                <a:latin typeface="+mn-lt"/>
                <a:ea typeface="+mn-ea"/>
              </a:rPr>
              <a:t>20 members </a:t>
            </a:r>
            <a:r>
              <a:rPr lang="en-US" altLang="zh-CN" sz="2000" dirty="0" smtClean="0">
                <a:latin typeface="+mn-lt"/>
                <a:ea typeface="+mn-ea"/>
              </a:rPr>
              <a:t>in sorted order as </a:t>
            </a:r>
            <a:r>
              <a:rPr lang="en-US" altLang="zh-CN" sz="2000" dirty="0">
                <a:latin typeface="+mn-lt"/>
                <a:ea typeface="+mn-ea"/>
              </a:rPr>
              <a:t>the good members.</a:t>
            </a:r>
          </a:p>
          <a:p>
            <a:pPr marL="342900" indent="-342900" fontAlgn="auto">
              <a:spcBef>
                <a:spcPts val="0"/>
              </a:spcBef>
              <a:spcAft>
                <a:spcPts val="0"/>
              </a:spcAft>
              <a:defRPr/>
            </a:pPr>
            <a:endParaRPr lang="en-US" altLang="zh-CN" sz="2000" dirty="0">
              <a:latin typeface="+mn-lt"/>
              <a:ea typeface="+mn-ea"/>
            </a:endParaRPr>
          </a:p>
          <a:p>
            <a:pPr marL="342900" indent="-342900" fontAlgn="auto">
              <a:spcBef>
                <a:spcPts val="0"/>
              </a:spcBef>
              <a:spcAft>
                <a:spcPts val="0"/>
              </a:spcAft>
              <a:defRPr/>
            </a:pPr>
            <a:r>
              <a:rPr lang="en-US" altLang="zh-CN" sz="2000" dirty="0">
                <a:latin typeface="+mn-lt"/>
                <a:ea typeface="+mn-ea"/>
              </a:rPr>
              <a:t>4.  </a:t>
            </a:r>
            <a:r>
              <a:rPr lang="en-US" altLang="zh-CN" sz="2000" dirty="0" smtClean="0">
                <a:latin typeface="+mn-lt"/>
                <a:ea typeface="+mn-ea"/>
              </a:rPr>
              <a:t>Perform a weighted average </a:t>
            </a:r>
            <a:r>
              <a:rPr lang="en-US" altLang="zh-CN" sz="2000" dirty="0">
                <a:latin typeface="+mn-lt"/>
                <a:ea typeface="+mn-ea"/>
              </a:rPr>
              <a:t>of forecast position </a:t>
            </a:r>
            <a:r>
              <a:rPr lang="en-US" altLang="zh-CN" sz="2000" dirty="0" smtClean="0">
                <a:latin typeface="+mn-lt"/>
                <a:ea typeface="+mn-ea"/>
              </a:rPr>
              <a:t>of good </a:t>
            </a:r>
            <a:r>
              <a:rPr lang="en-US" altLang="zh-CN" sz="2000" dirty="0">
                <a:latin typeface="+mn-lt"/>
                <a:ea typeface="+mn-ea"/>
              </a:rPr>
              <a:t>members </a:t>
            </a:r>
            <a:r>
              <a:rPr lang="en-US" altLang="zh-CN" sz="2000" dirty="0" smtClean="0">
                <a:latin typeface="+mn-lt"/>
                <a:ea typeface="+mn-ea"/>
              </a:rPr>
              <a:t>to obtain a </a:t>
            </a:r>
            <a:r>
              <a:rPr lang="en-US" altLang="zh-CN" sz="2000" dirty="0">
                <a:latin typeface="+mn-lt"/>
                <a:ea typeface="+mn-ea"/>
              </a:rPr>
              <a:t>mean </a:t>
            </a:r>
            <a:r>
              <a:rPr lang="en-US" altLang="zh-CN" sz="2000" dirty="0" smtClean="0">
                <a:latin typeface="+mn-lt"/>
                <a:ea typeface="+mn-ea"/>
              </a:rPr>
              <a:t>track(SEAV TRACK). </a:t>
            </a:r>
            <a:endParaRPr lang="en-US" altLang="zh-CN" sz="2000" dirty="0">
              <a:latin typeface="+mn-lt"/>
              <a:ea typeface="+mn-ea"/>
            </a:endParaRPr>
          </a:p>
          <a:p>
            <a:pPr fontAlgn="auto">
              <a:spcBef>
                <a:spcPts val="0"/>
              </a:spcBef>
              <a:spcAft>
                <a:spcPts val="0"/>
              </a:spcAft>
              <a:defRPr/>
            </a:pPr>
            <a:endParaRPr lang="en-US" altLang="zh-CN" sz="2000" dirty="0">
              <a:latin typeface="+mn-lt"/>
              <a:ea typeface="+mn-ea"/>
            </a:endParaRPr>
          </a:p>
          <a:p>
            <a:pPr fontAlgn="auto">
              <a:spcBef>
                <a:spcPts val="0"/>
              </a:spcBef>
              <a:spcAft>
                <a:spcPts val="0"/>
              </a:spcAft>
              <a:defRPr/>
            </a:pPr>
            <a:r>
              <a:rPr lang="en-US" altLang="zh-CN" sz="2000" dirty="0">
                <a:latin typeface="+mn-lt"/>
                <a:ea typeface="+mn-ea"/>
              </a:rPr>
              <a:t>5. </a:t>
            </a:r>
            <a:r>
              <a:rPr lang="en-US" altLang="zh-CN" sz="2000" dirty="0" smtClean="0">
                <a:latin typeface="+mn-lt"/>
                <a:ea typeface="+mn-ea"/>
              </a:rPr>
              <a:t>Remove the </a:t>
            </a:r>
            <a:r>
              <a:rPr lang="en-US" altLang="zh-CN" sz="2000" dirty="0">
                <a:latin typeface="+mn-lt"/>
                <a:ea typeface="+mn-ea"/>
              </a:rPr>
              <a:t>model initial time position and translate the 12h forecast position to the latest observation. This is the OBEST track.</a:t>
            </a:r>
          </a:p>
          <a:p>
            <a:pPr fontAlgn="auto">
              <a:spcBef>
                <a:spcPts val="0"/>
              </a:spcBef>
              <a:spcAft>
                <a:spcPts val="0"/>
              </a:spcAft>
              <a:defRPr/>
            </a:pPr>
            <a:endParaRPr lang="en-US" altLang="zh-CN" sz="2000" dirty="0">
              <a:latin typeface="+mn-lt"/>
              <a:ea typeface="+mn-ea"/>
            </a:endParaRPr>
          </a:p>
        </p:txBody>
      </p:sp>
      <p:sp>
        <p:nvSpPr>
          <p:cNvPr id="7" name="矩形 6"/>
          <p:cNvSpPr/>
          <p:nvPr/>
        </p:nvSpPr>
        <p:spPr>
          <a:xfrm>
            <a:off x="539552" y="5517232"/>
            <a:ext cx="7920880" cy="646331"/>
          </a:xfrm>
          <a:prstGeom prst="rect">
            <a:avLst/>
          </a:prstGeom>
        </p:spPr>
        <p:txBody>
          <a:bodyPr wrap="square">
            <a:spAutoFit/>
          </a:bodyPr>
          <a:lstStyle/>
          <a:p>
            <a:r>
              <a:rPr lang="en-US" altLang="zh-CN" b="1" dirty="0" smtClean="0"/>
              <a:t>The inherent premise of this technique is that members with good short-term forecast also </a:t>
            </a:r>
            <a:r>
              <a:rPr lang="en-US" altLang="zh-CN" b="1" dirty="0" smtClean="0"/>
              <a:t>give </a:t>
            </a:r>
            <a:r>
              <a:rPr lang="en-US" altLang="zh-CN" b="1" dirty="0" smtClean="0"/>
              <a:t>good performance in long-term forecast.</a:t>
            </a:r>
            <a:endParaRPr lang="zh-CN" alt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54549</TotalTime>
  <Words>1451</Words>
  <Application>Microsoft Office PowerPoint</Application>
  <PresentationFormat>全屏显示(4:3)</PresentationFormat>
  <Paragraphs>592</Paragraphs>
  <Slides>26</Slides>
  <Notes>26</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Office 主题</vt:lpstr>
      <vt:lpstr>Observation-Based Ensemble  Sub-setting Technique for Tropical Cyclone Track Prediction </vt:lpstr>
      <vt:lpstr>Outline</vt:lpstr>
      <vt:lpstr>幻灯片 3</vt:lpstr>
      <vt:lpstr>Motivation</vt:lpstr>
      <vt:lpstr>Motivation</vt:lpstr>
      <vt:lpstr>幻灯片 6</vt:lpstr>
      <vt:lpstr>幻灯片 7</vt:lpstr>
      <vt:lpstr>Number of selected members</vt:lpstr>
      <vt:lpstr>幻灯片 9</vt:lpstr>
      <vt:lpstr>2010-2011 EC Track Errors</vt:lpstr>
      <vt:lpstr>2012-2013 EC Track Errors</vt:lpstr>
      <vt:lpstr>LAF-1</vt:lpstr>
      <vt:lpstr>LAF-2</vt:lpstr>
      <vt:lpstr>2012-2013 EC Track Errors</vt:lpstr>
      <vt:lpstr>幻灯片 15</vt:lpstr>
      <vt:lpstr>幻灯片 16</vt:lpstr>
      <vt:lpstr>幻灯片 17</vt:lpstr>
      <vt:lpstr>幻灯片 18</vt:lpstr>
      <vt:lpstr>幻灯片 19</vt:lpstr>
      <vt:lpstr>幻灯片 20</vt:lpstr>
      <vt:lpstr>幻灯片 21</vt:lpstr>
      <vt:lpstr>Number of selected members</vt:lpstr>
      <vt:lpstr>幻灯片 23</vt:lpstr>
      <vt:lpstr>幻灯片 24</vt:lpstr>
      <vt:lpstr>Summary and Future Work</vt:lpstr>
      <vt:lpstr>Summary and Future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dc:title>
  <dc:creator>Donglin</dc:creator>
  <cp:lastModifiedBy>Donglin</cp:lastModifiedBy>
  <cp:revision>894</cp:revision>
  <dcterms:created xsi:type="dcterms:W3CDTF">2014-05-05T20:16:43Z</dcterms:created>
  <dcterms:modified xsi:type="dcterms:W3CDTF">2014-08-13T16:59:00Z</dcterms:modified>
</cp:coreProperties>
</file>