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5"/>
  </p:notesMasterIdLst>
  <p:sldIdLst>
    <p:sldId id="257" r:id="rId3"/>
    <p:sldId id="278" r:id="rId4"/>
    <p:sldId id="280" r:id="rId5"/>
    <p:sldId id="279" r:id="rId6"/>
    <p:sldId id="287" r:id="rId7"/>
    <p:sldId id="266" r:id="rId8"/>
    <p:sldId id="263" r:id="rId9"/>
    <p:sldId id="265" r:id="rId10"/>
    <p:sldId id="267" r:id="rId11"/>
    <p:sldId id="270" r:id="rId12"/>
    <p:sldId id="283" r:id="rId13"/>
    <p:sldId id="269" r:id="rId14"/>
    <p:sldId id="272" r:id="rId15"/>
    <p:sldId id="285" r:id="rId16"/>
    <p:sldId id="274" r:id="rId17"/>
    <p:sldId id="277" r:id="rId18"/>
    <p:sldId id="284" r:id="rId19"/>
    <p:sldId id="282" r:id="rId20"/>
    <p:sldId id="286" r:id="rId21"/>
    <p:sldId id="288" r:id="rId22"/>
    <p:sldId id="289" r:id="rId23"/>
    <p:sldId id="273" r:id="rId2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39EC"/>
    <a:srgbClr val="F5910B"/>
    <a:srgbClr val="897BF1"/>
    <a:srgbClr val="A196F4"/>
    <a:srgbClr val="F694B9"/>
    <a:srgbClr val="F8AAC8"/>
    <a:srgbClr val="BA46DE"/>
    <a:srgbClr val="E739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606" autoAdjust="0"/>
  </p:normalViewPr>
  <p:slideViewPr>
    <p:cSldViewPr>
      <p:cViewPr>
        <p:scale>
          <a:sx n="46" d="100"/>
          <a:sy n="46" d="100"/>
        </p:scale>
        <p:origin x="-1536"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2A67F7-AB12-46B7-8DD8-500D58D85983}" type="datetimeFigureOut">
              <a:rPr lang="zh-CN" altLang="en-US" smtClean="0"/>
              <a:t>2014/8/14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89CCCD-CB30-4DD0-89DD-05E4450D1B8E}" type="slidenum">
              <a:rPr lang="zh-CN" altLang="en-US" smtClean="0"/>
              <a:t>‹#›</a:t>
            </a:fld>
            <a:endParaRPr lang="zh-CN" altLang="en-US"/>
          </a:p>
        </p:txBody>
      </p:sp>
    </p:spTree>
    <p:extLst>
      <p:ext uri="{BB962C8B-B14F-4D97-AF65-F5344CB8AC3E}">
        <p14:creationId xmlns:p14="http://schemas.microsoft.com/office/powerpoint/2010/main" val="3123572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1"/>
          <p:cNvSpPr>
            <a:spLocks noGrp="1" noRot="1" noChangeAspect="1" noTextEdit="1"/>
          </p:cNvSpPr>
          <p:nvPr>
            <p:ph type="sldImg"/>
          </p:nvPr>
        </p:nvSpPr>
        <p:spPr>
          <a:ln/>
        </p:spPr>
      </p:sp>
      <p:sp>
        <p:nvSpPr>
          <p:cNvPr id="8499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ea typeface="宋体" charset="-122"/>
              </a:rPr>
              <a:t>It</a:t>
            </a:r>
            <a:r>
              <a:rPr lang="en-US" altLang="zh-CN" baseline="0" dirty="0" smtClean="0">
                <a:ea typeface="宋体" charset="-122"/>
              </a:rPr>
              <a:t> has been found that hail occurrence show different trend in the different area of the world. IN North America, in increasing trend was found in </a:t>
            </a:r>
            <a:r>
              <a:rPr lang="en-US" altLang="zh-CN" baseline="0" dirty="0" err="1" smtClean="0">
                <a:ea typeface="宋体" charset="-122"/>
              </a:rPr>
              <a:t>Otarria</a:t>
            </a:r>
            <a:r>
              <a:rPr lang="en-US" altLang="zh-CN" baseline="0" dirty="0" smtClean="0">
                <a:ea typeface="宋体" charset="-122"/>
              </a:rPr>
              <a:t> of </a:t>
            </a:r>
            <a:r>
              <a:rPr lang="en-US" altLang="zh-CN" baseline="0" dirty="0" err="1" smtClean="0">
                <a:ea typeface="宋体" charset="-122"/>
              </a:rPr>
              <a:t>Cananda</a:t>
            </a:r>
            <a:r>
              <a:rPr lang="en-US" altLang="zh-CN" baseline="0" dirty="0" smtClean="0">
                <a:ea typeface="宋体" charset="-122"/>
              </a:rPr>
              <a:t>, and decreasing trend in United states. I </a:t>
            </a:r>
            <a:r>
              <a:rPr lang="en-US" altLang="zh-CN" baseline="0" dirty="0" err="1" smtClean="0">
                <a:ea typeface="宋体" charset="-122"/>
              </a:rPr>
              <a:t>Ueope</a:t>
            </a:r>
            <a:r>
              <a:rPr lang="en-US" altLang="zh-CN" baseline="0" dirty="0" smtClean="0">
                <a:ea typeface="宋体" charset="-122"/>
              </a:rPr>
              <a:t>, Kunz 2009 showed </a:t>
            </a:r>
            <a:r>
              <a:rPr lang="en-US" altLang="zh-CN" baseline="0" dirty="0" err="1" smtClean="0">
                <a:ea typeface="宋体" charset="-122"/>
              </a:rPr>
              <a:t>dereasing</a:t>
            </a:r>
            <a:r>
              <a:rPr lang="en-US" altLang="zh-CN" baseline="0" dirty="0" smtClean="0">
                <a:ea typeface="宋体" charset="-122"/>
              </a:rPr>
              <a:t> hail occurrence trend in south of German. In Asia, my student and I found the trend of hail is </a:t>
            </a:r>
            <a:r>
              <a:rPr lang="en-US" altLang="zh-CN" baseline="0" dirty="0" err="1" smtClean="0">
                <a:ea typeface="宋体" charset="-122"/>
              </a:rPr>
              <a:t>dereaseing</a:t>
            </a:r>
            <a:r>
              <a:rPr lang="en-US" altLang="zh-CN" baseline="0" dirty="0" smtClean="0">
                <a:ea typeface="宋体" charset="-122"/>
              </a:rPr>
              <a:t> in north China but flat in South China. </a:t>
            </a:r>
            <a:r>
              <a:rPr lang="en-US" altLang="zh-CN" dirty="0" smtClean="0">
                <a:ea typeface="宋体" charset="-122"/>
              </a:rPr>
              <a:t>In the mean</a:t>
            </a:r>
            <a:r>
              <a:rPr lang="en-US" altLang="zh-CN" baseline="0" dirty="0" smtClean="0">
                <a:ea typeface="宋体" charset="-122"/>
              </a:rPr>
              <a:t> while, It has been found that the number of severe storm or thunder storm did not show significant trend in Unite and German, </a:t>
            </a:r>
            <a:r>
              <a:rPr lang="en-US" altLang="zh-CN" baseline="0" dirty="0" err="1" smtClean="0">
                <a:ea typeface="宋体" charset="-122"/>
              </a:rPr>
              <a:t>respectivally</a:t>
            </a:r>
            <a:r>
              <a:rPr lang="en-US" altLang="zh-CN" baseline="0" dirty="0" smtClean="0">
                <a:ea typeface="宋体" charset="-122"/>
              </a:rPr>
              <a:t>. Recently we do found the hail frequency are </a:t>
            </a:r>
            <a:r>
              <a:rPr lang="en-US" altLang="zh-CN" baseline="0" dirty="0" err="1" smtClean="0">
                <a:ea typeface="宋体" charset="-122"/>
              </a:rPr>
              <a:t>dereasing</a:t>
            </a:r>
            <a:r>
              <a:rPr lang="en-US" altLang="zh-CN" baseline="0" dirty="0" smtClean="0">
                <a:ea typeface="宋体" charset="-122"/>
              </a:rPr>
              <a:t> in Tibetan </a:t>
            </a:r>
            <a:r>
              <a:rPr lang="en-US" altLang="zh-CN" baseline="0" dirty="0" err="1" smtClean="0">
                <a:ea typeface="宋体" charset="-122"/>
              </a:rPr>
              <a:t>Plataeu</a:t>
            </a:r>
            <a:r>
              <a:rPr lang="en-US" altLang="zh-CN" baseline="0" dirty="0" smtClean="0">
                <a:ea typeface="宋体" charset="-122"/>
              </a:rPr>
              <a:t>. How to understand the potential effects of global-scale changes on local scale weather is a </a:t>
            </a:r>
            <a:r>
              <a:rPr lang="en-US" altLang="zh-CN" baseline="0" dirty="0" err="1" smtClean="0">
                <a:ea typeface="宋体" charset="-122"/>
              </a:rPr>
              <a:t>persistant</a:t>
            </a:r>
            <a:r>
              <a:rPr lang="en-US" altLang="zh-CN" baseline="0" dirty="0" smtClean="0">
                <a:ea typeface="宋体" charset="-122"/>
              </a:rPr>
              <a:t> challenge for </a:t>
            </a:r>
            <a:r>
              <a:rPr lang="en-US" altLang="zh-CN" baseline="0" dirty="0" err="1" smtClean="0">
                <a:ea typeface="宋体" charset="-122"/>
              </a:rPr>
              <a:t>reasarch</a:t>
            </a:r>
            <a:r>
              <a:rPr lang="en-US" altLang="zh-CN" baseline="0" dirty="0" smtClean="0">
                <a:ea typeface="宋体" charset="-122"/>
              </a:rPr>
              <a:t>.</a:t>
            </a:r>
            <a:endParaRPr lang="zh-CN" altLang="en-US" dirty="0" smtClean="0">
              <a:ea typeface="宋体" charset="-122"/>
            </a:endParaRPr>
          </a:p>
        </p:txBody>
      </p:sp>
      <p:sp>
        <p:nvSpPr>
          <p:cNvPr id="8499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09ECD553-A848-4EDE-BEC7-8BC598A753D6}" type="slidenum">
              <a:rPr lang="en-US" altLang="zh-CN" smtClean="0"/>
              <a:pPr eaLnBrk="1" hangingPunct="1"/>
              <a:t>2</a:t>
            </a:fld>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t> </a:t>
            </a:r>
          </a:p>
          <a:p>
            <a:r>
              <a:rPr lang="en-US" altLang="zh-CN" sz="1200" dirty="0" smtClean="0"/>
              <a:t>One of the challenges inherent to understanding hail changes</a:t>
            </a:r>
          </a:p>
          <a:p>
            <a:r>
              <a:rPr lang="en-US" altLang="zh-CN" sz="1200" dirty="0" smtClean="0"/>
              <a:t>in the context of global climate change is the stark mismatch</a:t>
            </a:r>
          </a:p>
          <a:p>
            <a:r>
              <a:rPr lang="en-US" altLang="zh-CN" sz="1200" dirty="0" smtClean="0"/>
              <a:t>of scale. Climate models simulate large-scale patterns of change.</a:t>
            </a:r>
          </a:p>
          <a:p>
            <a:r>
              <a:rPr lang="en-US" altLang="zh-CN" sz="1200" dirty="0" smtClean="0"/>
              <a:t>It requires novel research approaches to connect the questions and processes across both weather and climate scales</a:t>
            </a:r>
            <a:endParaRPr lang="zh-CN" altLang="en-US" dirty="0"/>
          </a:p>
        </p:txBody>
      </p:sp>
      <p:sp>
        <p:nvSpPr>
          <p:cNvPr id="4" name="灯片编号占位符 3"/>
          <p:cNvSpPr>
            <a:spLocks noGrp="1"/>
          </p:cNvSpPr>
          <p:nvPr>
            <p:ph type="sldNum" sz="quarter" idx="10"/>
          </p:nvPr>
        </p:nvSpPr>
        <p:spPr/>
        <p:txBody>
          <a:bodyPr/>
          <a:lstStyle/>
          <a:p>
            <a:fld id="{B089CCCD-CB30-4DD0-89DD-05E4450D1B8E}" type="slidenum">
              <a:rPr lang="zh-CN" altLang="en-US" smtClean="0"/>
              <a:t>3</a:t>
            </a:fld>
            <a:endParaRPr lang="zh-CN" altLang="en-US"/>
          </a:p>
        </p:txBody>
      </p:sp>
    </p:spTree>
    <p:extLst>
      <p:ext uri="{BB962C8B-B14F-4D97-AF65-F5344CB8AC3E}">
        <p14:creationId xmlns:p14="http://schemas.microsoft.com/office/powerpoint/2010/main" val="2445449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幻灯片图像占位符 1"/>
          <p:cNvSpPr>
            <a:spLocks noGrp="1" noRot="1" noChangeAspect="1" noTextEdit="1"/>
          </p:cNvSpPr>
          <p:nvPr>
            <p:ph type="sldImg"/>
          </p:nvPr>
        </p:nvSpPr>
        <p:spPr>
          <a:ln/>
        </p:spPr>
      </p:sp>
      <p:sp>
        <p:nvSpPr>
          <p:cNvPr id="9421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1200" b="0" i="0" u="none" strike="noStrike" kern="1200" baseline="0" dirty="0" smtClean="0">
                <a:solidFill>
                  <a:schemeClr val="tx1"/>
                </a:solidFill>
                <a:latin typeface="+mn-lt"/>
                <a:ea typeface="+mn-ea"/>
                <a:cs typeface="+mn-cs"/>
              </a:rPr>
              <a:t>Although the exact mechanisms for hail formation within a cumulus cloud</a:t>
            </a:r>
          </a:p>
          <a:p>
            <a:r>
              <a:rPr lang="en-US" altLang="zh-CN" sz="1200" b="0" i="0" u="none" strike="noStrike" kern="1200" baseline="0" dirty="0" smtClean="0">
                <a:solidFill>
                  <a:schemeClr val="tx1"/>
                </a:solidFill>
                <a:latin typeface="+mn-lt"/>
                <a:ea typeface="+mn-ea"/>
                <a:cs typeface="+mn-cs"/>
              </a:rPr>
              <a:t>are very complex and not yet fully understood, the prerequisites</a:t>
            </a:r>
          </a:p>
          <a:p>
            <a:r>
              <a:rPr lang="en-US" altLang="zh-CN" sz="1200" b="0" i="0" u="none" strike="noStrike" kern="1200" baseline="0" dirty="0" smtClean="0">
                <a:solidFill>
                  <a:schemeClr val="tx1"/>
                </a:solidFill>
                <a:latin typeface="+mn-lt"/>
                <a:ea typeface="+mn-ea"/>
                <a:cs typeface="+mn-cs"/>
              </a:rPr>
              <a:t>for severe convective storms are well known: CAPE, which is the energy content of the prevailing</a:t>
            </a:r>
          </a:p>
          <a:p>
            <a:r>
              <a:rPr lang="en-US" altLang="zh-CN" sz="1200" b="0" i="0" u="none" strike="noStrike" kern="1200" baseline="0" dirty="0" smtClean="0">
                <a:solidFill>
                  <a:schemeClr val="tx1"/>
                </a:solidFill>
                <a:latin typeface="+mn-lt"/>
                <a:ea typeface="+mn-ea"/>
                <a:cs typeface="+mn-cs"/>
              </a:rPr>
              <a:t>environment, vertical wind shear is relevant for determining</a:t>
            </a:r>
          </a:p>
          <a:p>
            <a:r>
              <a:rPr lang="en-US" altLang="zh-CN" sz="1200" b="0" i="0" u="none" strike="noStrike" kern="1200" baseline="0" dirty="0" smtClean="0">
                <a:solidFill>
                  <a:schemeClr val="tx1"/>
                </a:solidFill>
                <a:latin typeface="+mn-lt"/>
                <a:ea typeface="+mn-ea"/>
                <a:cs typeface="+mn-cs"/>
              </a:rPr>
              <a:t>the kind of convective organization, Freezing level height determine the melting of hail drop from the cloud to the ground, and the fourth for the release of atmospheric instability.</a:t>
            </a:r>
          </a:p>
          <a:p>
            <a:r>
              <a:rPr lang="en-US" altLang="zh-CN" sz="1200" b="0" i="0" u="none" strike="noStrike" kern="1200" baseline="0" dirty="0" smtClean="0">
                <a:solidFill>
                  <a:schemeClr val="tx1"/>
                </a:solidFill>
                <a:latin typeface="+mn-lt"/>
                <a:ea typeface="+mn-ea"/>
                <a:cs typeface="+mn-cs"/>
              </a:rPr>
              <a:t>There is another connection is large scale circulation change may be associated with climate change, may change the frequency and intensity of severe convection storms embedded in large scale circulation, like cold vortex</a:t>
            </a:r>
          </a:p>
        </p:txBody>
      </p:sp>
      <p:sp>
        <p:nvSpPr>
          <p:cNvPr id="9421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418C3C61-1FB2-462C-8359-DB5CFE92F7CB}" type="slidenum">
              <a:rPr lang="en-US" altLang="zh-CN" smtClean="0"/>
              <a:pPr eaLnBrk="1" hangingPunct="1"/>
              <a:t>4</a:t>
            </a:fld>
            <a:endParaRPr lang="en-US"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89CCCD-CB30-4DD0-89DD-05E4450D1B8E}" type="slidenum">
              <a:rPr lang="zh-CN" altLang="en-US" smtClean="0"/>
              <a:t>8</a:t>
            </a:fld>
            <a:endParaRPr lang="zh-CN" altLang="en-US"/>
          </a:p>
        </p:txBody>
      </p:sp>
    </p:spTree>
    <p:extLst>
      <p:ext uri="{BB962C8B-B14F-4D97-AF65-F5344CB8AC3E}">
        <p14:creationId xmlns:p14="http://schemas.microsoft.com/office/powerpoint/2010/main" val="2075669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089CCCD-CB30-4DD0-89DD-05E4450D1B8E}" type="slidenum">
              <a:rPr lang="zh-CN" altLang="en-US" smtClean="0"/>
              <a:t>10</a:t>
            </a:fld>
            <a:endParaRPr lang="zh-CN" altLang="en-US"/>
          </a:p>
        </p:txBody>
      </p:sp>
    </p:spTree>
    <p:extLst>
      <p:ext uri="{BB962C8B-B14F-4D97-AF65-F5344CB8AC3E}">
        <p14:creationId xmlns:p14="http://schemas.microsoft.com/office/powerpoint/2010/main" val="3862458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p:cNvSpPr>
            <a:spLocks noChangeArrowheads="1"/>
          </p:cNvSpPr>
          <p:nvPr/>
        </p:nvSpPr>
        <p:spPr bwMode="gray">
          <a:xfrm>
            <a:off x="900113" y="2636838"/>
            <a:ext cx="7364412" cy="69850"/>
          </a:xfrm>
          <a:prstGeom prst="rect">
            <a:avLst/>
          </a:prstGeom>
          <a:gradFill rotWithShape="1">
            <a:gsLst>
              <a:gs pos="0">
                <a:srgbClr val="990000"/>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zh-CN" altLang="zh-CN" sz="2400">
              <a:solidFill>
                <a:srgbClr val="000000"/>
              </a:solidFill>
            </a:endParaRPr>
          </a:p>
        </p:txBody>
      </p:sp>
      <p:pic>
        <p:nvPicPr>
          <p:cNvPr id="5" name="Picture 5" descr="3_02"/>
          <p:cNvPicPr>
            <a:picLocks noChangeAspect="1" noChangeArrowheads="1"/>
          </p:cNvPicPr>
          <p:nvPr userDrawn="1"/>
        </p:nvPicPr>
        <p:blipFill>
          <a:blip r:embed="rId2">
            <a:extLst>
              <a:ext uri="{28A0092B-C50C-407E-A947-70E740481C1C}">
                <a14:useLocalDpi xmlns:a14="http://schemas.microsoft.com/office/drawing/2010/main" val="0"/>
              </a:ext>
            </a:extLst>
          </a:blip>
          <a:srcRect t="15799" r="66330"/>
          <a:stretch>
            <a:fillRect/>
          </a:stretch>
        </p:blipFill>
        <p:spPr bwMode="auto">
          <a:xfrm>
            <a:off x="7847013" y="0"/>
            <a:ext cx="1296987"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Rectangle 3"/>
          <p:cNvSpPr>
            <a:spLocks noGrp="1" noChangeArrowheads="1"/>
          </p:cNvSpPr>
          <p:nvPr>
            <p:ph type="ctrTitle"/>
          </p:nvPr>
        </p:nvSpPr>
        <p:spPr>
          <a:xfrm>
            <a:off x="900113" y="1700213"/>
            <a:ext cx="7345362" cy="822325"/>
          </a:xfrm>
        </p:spPr>
        <p:txBody>
          <a:bodyPr/>
          <a:lstStyle>
            <a:lvl1pPr>
              <a:defRPr sz="4000"/>
            </a:lvl1pPr>
          </a:lstStyle>
          <a:p>
            <a:r>
              <a:rPr lang="zh-CN" altLang="en-US"/>
              <a:t>单击此处编辑母版标题样式</a:t>
            </a:r>
          </a:p>
        </p:txBody>
      </p:sp>
      <p:sp>
        <p:nvSpPr>
          <p:cNvPr id="111620" name="Rectangle 4"/>
          <p:cNvSpPr>
            <a:spLocks noGrp="1" noChangeArrowheads="1"/>
          </p:cNvSpPr>
          <p:nvPr>
            <p:ph type="subTitle" idx="1"/>
          </p:nvPr>
        </p:nvSpPr>
        <p:spPr>
          <a:xfrm>
            <a:off x="1403350" y="3429000"/>
            <a:ext cx="6400800" cy="1752600"/>
          </a:xfrm>
        </p:spPr>
        <p:txBody>
          <a:bodyPr/>
          <a:lstStyle>
            <a:lvl1pPr marL="0" indent="0" algn="ctr">
              <a:buFont typeface="Wingdings" pitchFamily="2" charset="2"/>
              <a:buNone/>
              <a:defRPr/>
            </a:lvl1pPr>
          </a:lstStyle>
          <a:p>
            <a:r>
              <a:rPr lang="zh-CN" altLang="en-US"/>
              <a:t>单击此处编辑母版副标题样式</a:t>
            </a:r>
          </a:p>
        </p:txBody>
      </p:sp>
    </p:spTree>
    <p:extLst>
      <p:ext uri="{BB962C8B-B14F-4D97-AF65-F5344CB8AC3E}">
        <p14:creationId xmlns:p14="http://schemas.microsoft.com/office/powerpoint/2010/main" val="3963312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698838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78613" y="333375"/>
            <a:ext cx="2070100" cy="59753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313" y="333375"/>
            <a:ext cx="6057900" cy="59753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125117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a:defRPr>
                <a:solidFill>
                  <a:srgbClr val="000000"/>
                </a:solidFill>
                <a:latin typeface="Arial" pitchFamily="34" charset="0"/>
                <a:ea typeface="宋体" pitchFamily="2" charset="-122"/>
              </a:defRPr>
            </a:lvl1pPr>
          </a:lstStyle>
          <a:p>
            <a:pPr fontAlgn="base">
              <a:spcBef>
                <a:spcPct val="0"/>
              </a:spcBef>
              <a:spcAft>
                <a:spcPct val="0"/>
              </a:spcAft>
              <a:defRPr/>
            </a:pPr>
            <a:fld id="{9350DE3C-44CB-489A-8281-BBE795BA3DF4}" type="datetimeFigureOut">
              <a:rPr lang="zh-CN" altLang="en-US"/>
              <a:pPr fontAlgn="base">
                <a:spcBef>
                  <a:spcPct val="0"/>
                </a:spcBef>
                <a:spcAft>
                  <a:spcPct val="0"/>
                </a:spcAft>
                <a:defRPr/>
              </a:pPr>
              <a:t>2014/8/14</a:t>
            </a:fld>
            <a:endParaRPr lang="zh-CN" altLang="zh-CN"/>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a:defRPr>
                <a:solidFill>
                  <a:srgbClr val="000000"/>
                </a:solidFill>
                <a:latin typeface="Arial" pitchFamily="34" charset="0"/>
                <a:ea typeface="宋体" pitchFamily="2" charset="-122"/>
              </a:defRPr>
            </a:lvl1pPr>
          </a:lstStyle>
          <a:p>
            <a:pPr fontAlgn="base">
              <a:spcBef>
                <a:spcPct val="0"/>
              </a:spcBef>
              <a:spcAft>
                <a:spcPct val="0"/>
              </a:spcAft>
              <a:defRPr/>
            </a:pPr>
            <a:endParaRPr lang="zh-CN" altLang="zh-CN"/>
          </a:p>
        </p:txBody>
      </p:sp>
      <p:sp>
        <p:nvSpPr>
          <p:cNvPr id="6" name="灯片编号占位符 5"/>
          <p:cNvSpPr>
            <a:spLocks noGrp="1"/>
          </p:cNvSpPr>
          <p:nvPr>
            <p:ph type="sldNum" sz="quarter" idx="12"/>
          </p:nvPr>
        </p:nvSpPr>
        <p:spPr>
          <a:xfrm>
            <a:off x="6167438" y="5695950"/>
            <a:ext cx="2133600" cy="365125"/>
          </a:xfrm>
          <a:prstGeom prst="rect">
            <a:avLst/>
          </a:prstGeom>
        </p:spPr>
        <p:txBody>
          <a:bodyPr/>
          <a:lstStyle>
            <a:lvl1pPr>
              <a:defRPr>
                <a:solidFill>
                  <a:srgbClr val="000000"/>
                </a:solidFill>
                <a:latin typeface="Arial" pitchFamily="34" charset="0"/>
                <a:ea typeface="宋体" pitchFamily="2" charset="-122"/>
              </a:defRPr>
            </a:lvl1pPr>
          </a:lstStyle>
          <a:p>
            <a:pPr fontAlgn="base">
              <a:spcBef>
                <a:spcPct val="0"/>
              </a:spcBef>
              <a:spcAft>
                <a:spcPct val="0"/>
              </a:spcAft>
              <a:defRPr/>
            </a:pPr>
            <a:fld id="{430915B4-91A0-4A39-98D0-3D9BBA515855}" type="slidenum">
              <a:rPr lang="zh-CN" altLang="zh-CN"/>
              <a:pPr fontAlgn="base">
                <a:spcBef>
                  <a:spcPct val="0"/>
                </a:spcBef>
                <a:spcAft>
                  <a:spcPct val="0"/>
                </a:spcAft>
                <a:defRPr/>
              </a:pPr>
              <a:t>‹#›</a:t>
            </a:fld>
            <a:endParaRPr lang="zh-CN" altLang="zh-CN"/>
          </a:p>
        </p:txBody>
      </p:sp>
    </p:spTree>
    <p:extLst>
      <p:ext uri="{BB962C8B-B14F-4D97-AF65-F5344CB8AC3E}">
        <p14:creationId xmlns:p14="http://schemas.microsoft.com/office/powerpoint/2010/main" val="2721022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a:defRPr>
                <a:solidFill>
                  <a:srgbClr val="000000"/>
                </a:solidFill>
                <a:latin typeface="Arial" pitchFamily="34" charset="0"/>
                <a:ea typeface="宋体" pitchFamily="2" charset="-122"/>
              </a:defRPr>
            </a:lvl1pPr>
          </a:lstStyle>
          <a:p>
            <a:pPr fontAlgn="base">
              <a:spcBef>
                <a:spcPct val="0"/>
              </a:spcBef>
              <a:spcAft>
                <a:spcPct val="0"/>
              </a:spcAft>
              <a:defRPr/>
            </a:pPr>
            <a:fld id="{46B6C5C5-7A72-4F02-97E1-9E93DD880230}" type="datetimeFigureOut">
              <a:rPr lang="zh-CN" altLang="en-US"/>
              <a:pPr fontAlgn="base">
                <a:spcBef>
                  <a:spcPct val="0"/>
                </a:spcBef>
                <a:spcAft>
                  <a:spcPct val="0"/>
                </a:spcAft>
                <a:defRPr/>
              </a:pPr>
              <a:t>2014/8/14</a:t>
            </a:fld>
            <a:endParaRPr lang="zh-CN" altLang="zh-CN"/>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a:defRPr>
                <a:solidFill>
                  <a:srgbClr val="000000"/>
                </a:solidFill>
                <a:latin typeface="Arial" pitchFamily="34" charset="0"/>
                <a:ea typeface="宋体" pitchFamily="2" charset="-122"/>
              </a:defRPr>
            </a:lvl1pPr>
          </a:lstStyle>
          <a:p>
            <a:pPr fontAlgn="base">
              <a:spcBef>
                <a:spcPct val="0"/>
              </a:spcBef>
              <a:spcAft>
                <a:spcPct val="0"/>
              </a:spcAft>
              <a:defRPr/>
            </a:pPr>
            <a:endParaRPr lang="zh-CN" altLang="zh-CN"/>
          </a:p>
        </p:txBody>
      </p:sp>
      <p:sp>
        <p:nvSpPr>
          <p:cNvPr id="6" name="灯片编号占位符 5"/>
          <p:cNvSpPr>
            <a:spLocks noGrp="1"/>
          </p:cNvSpPr>
          <p:nvPr>
            <p:ph type="sldNum" sz="quarter" idx="12"/>
          </p:nvPr>
        </p:nvSpPr>
        <p:spPr>
          <a:xfrm>
            <a:off x="6167438" y="5695950"/>
            <a:ext cx="2133600" cy="365125"/>
          </a:xfrm>
          <a:prstGeom prst="rect">
            <a:avLst/>
          </a:prstGeom>
        </p:spPr>
        <p:txBody>
          <a:bodyPr/>
          <a:lstStyle>
            <a:lvl1pPr>
              <a:defRPr>
                <a:solidFill>
                  <a:srgbClr val="000000"/>
                </a:solidFill>
                <a:latin typeface="Arial" pitchFamily="34" charset="0"/>
                <a:ea typeface="宋体" pitchFamily="2" charset="-122"/>
              </a:defRPr>
            </a:lvl1pPr>
          </a:lstStyle>
          <a:p>
            <a:pPr fontAlgn="base">
              <a:spcBef>
                <a:spcPct val="0"/>
              </a:spcBef>
              <a:spcAft>
                <a:spcPct val="0"/>
              </a:spcAft>
              <a:defRPr/>
            </a:pPr>
            <a:fld id="{623CA217-04EA-4706-89CA-04D38BF2F2DA}" type="slidenum">
              <a:rPr lang="zh-CN" altLang="zh-CN"/>
              <a:pPr fontAlgn="base">
                <a:spcBef>
                  <a:spcPct val="0"/>
                </a:spcBef>
                <a:spcAft>
                  <a:spcPct val="0"/>
                </a:spcAft>
                <a:defRPr/>
              </a:pPr>
              <a:t>‹#›</a:t>
            </a:fld>
            <a:endParaRPr lang="zh-CN" altLang="zh-CN"/>
          </a:p>
        </p:txBody>
      </p:sp>
    </p:spTree>
    <p:extLst>
      <p:ext uri="{BB962C8B-B14F-4D97-AF65-F5344CB8AC3E}">
        <p14:creationId xmlns:p14="http://schemas.microsoft.com/office/powerpoint/2010/main" val="1715071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a:defRPr>
                <a:solidFill>
                  <a:srgbClr val="000000"/>
                </a:solidFill>
                <a:latin typeface="Arial" pitchFamily="34" charset="0"/>
                <a:ea typeface="宋体" pitchFamily="2" charset="-122"/>
              </a:defRPr>
            </a:lvl1pPr>
          </a:lstStyle>
          <a:p>
            <a:pPr fontAlgn="base">
              <a:spcBef>
                <a:spcPct val="0"/>
              </a:spcBef>
              <a:spcAft>
                <a:spcPct val="0"/>
              </a:spcAft>
              <a:defRPr/>
            </a:pPr>
            <a:fld id="{0BB6ADD6-15F3-4832-97F4-E765A520EA04}" type="datetimeFigureOut">
              <a:rPr lang="zh-CN" altLang="en-US"/>
              <a:pPr fontAlgn="base">
                <a:spcBef>
                  <a:spcPct val="0"/>
                </a:spcBef>
                <a:spcAft>
                  <a:spcPct val="0"/>
                </a:spcAft>
                <a:defRPr/>
              </a:pPr>
              <a:t>2014/8/14</a:t>
            </a:fld>
            <a:endParaRPr lang="zh-CN" altLang="zh-CN"/>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a:defRPr>
                <a:solidFill>
                  <a:srgbClr val="000000"/>
                </a:solidFill>
                <a:latin typeface="Arial" pitchFamily="34" charset="0"/>
                <a:ea typeface="宋体" pitchFamily="2" charset="-122"/>
              </a:defRPr>
            </a:lvl1pPr>
          </a:lstStyle>
          <a:p>
            <a:pPr fontAlgn="base">
              <a:spcBef>
                <a:spcPct val="0"/>
              </a:spcBef>
              <a:spcAft>
                <a:spcPct val="0"/>
              </a:spcAft>
              <a:defRPr/>
            </a:pPr>
            <a:endParaRPr lang="zh-CN" altLang="zh-CN"/>
          </a:p>
        </p:txBody>
      </p:sp>
      <p:sp>
        <p:nvSpPr>
          <p:cNvPr id="6" name="灯片编号占位符 5"/>
          <p:cNvSpPr>
            <a:spLocks noGrp="1"/>
          </p:cNvSpPr>
          <p:nvPr>
            <p:ph type="sldNum" sz="quarter" idx="12"/>
          </p:nvPr>
        </p:nvSpPr>
        <p:spPr>
          <a:xfrm>
            <a:off x="6167438" y="5695950"/>
            <a:ext cx="2133600" cy="365125"/>
          </a:xfrm>
          <a:prstGeom prst="rect">
            <a:avLst/>
          </a:prstGeom>
        </p:spPr>
        <p:txBody>
          <a:bodyPr/>
          <a:lstStyle>
            <a:lvl1pPr>
              <a:defRPr>
                <a:solidFill>
                  <a:srgbClr val="000000"/>
                </a:solidFill>
                <a:latin typeface="Arial" pitchFamily="34" charset="0"/>
                <a:ea typeface="宋体" pitchFamily="2" charset="-122"/>
              </a:defRPr>
            </a:lvl1pPr>
          </a:lstStyle>
          <a:p>
            <a:pPr fontAlgn="base">
              <a:spcBef>
                <a:spcPct val="0"/>
              </a:spcBef>
              <a:spcAft>
                <a:spcPct val="0"/>
              </a:spcAft>
              <a:defRPr/>
            </a:pPr>
            <a:fld id="{00E2FA8C-BC04-4475-9995-DC552E16E2AC}" type="slidenum">
              <a:rPr lang="zh-CN" altLang="zh-CN"/>
              <a:pPr fontAlgn="base">
                <a:spcBef>
                  <a:spcPct val="0"/>
                </a:spcBef>
                <a:spcAft>
                  <a:spcPct val="0"/>
                </a:spcAft>
                <a:defRPr/>
              </a:pPr>
              <a:t>‹#›</a:t>
            </a:fld>
            <a:endParaRPr lang="zh-CN" altLang="zh-CN"/>
          </a:p>
        </p:txBody>
      </p:sp>
    </p:spTree>
    <p:extLst>
      <p:ext uri="{BB962C8B-B14F-4D97-AF65-F5344CB8AC3E}">
        <p14:creationId xmlns:p14="http://schemas.microsoft.com/office/powerpoint/2010/main" val="3341739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356350"/>
            <a:ext cx="2133600" cy="365125"/>
          </a:xfrm>
          <a:prstGeom prst="rect">
            <a:avLst/>
          </a:prstGeom>
        </p:spPr>
        <p:txBody>
          <a:bodyPr/>
          <a:lstStyle>
            <a:lvl1pPr>
              <a:defRPr>
                <a:solidFill>
                  <a:srgbClr val="000000"/>
                </a:solidFill>
                <a:latin typeface="Arial" pitchFamily="34" charset="0"/>
                <a:ea typeface="宋体" pitchFamily="2" charset="-122"/>
              </a:defRPr>
            </a:lvl1pPr>
          </a:lstStyle>
          <a:p>
            <a:pPr fontAlgn="base">
              <a:spcBef>
                <a:spcPct val="0"/>
              </a:spcBef>
              <a:spcAft>
                <a:spcPct val="0"/>
              </a:spcAft>
              <a:defRPr/>
            </a:pPr>
            <a:fld id="{07DD3D86-EF15-4F6F-A220-941947E21451}" type="datetimeFigureOut">
              <a:rPr lang="zh-CN" altLang="en-US"/>
              <a:pPr fontAlgn="base">
                <a:spcBef>
                  <a:spcPct val="0"/>
                </a:spcBef>
                <a:spcAft>
                  <a:spcPct val="0"/>
                </a:spcAft>
                <a:defRPr/>
              </a:pPr>
              <a:t>2014/8/14</a:t>
            </a:fld>
            <a:endParaRPr lang="zh-CN" altLang="zh-CN"/>
          </a:p>
        </p:txBody>
      </p:sp>
      <p:sp>
        <p:nvSpPr>
          <p:cNvPr id="6" name="页脚占位符 5"/>
          <p:cNvSpPr>
            <a:spLocks noGrp="1"/>
          </p:cNvSpPr>
          <p:nvPr>
            <p:ph type="ftr" sz="quarter" idx="11"/>
          </p:nvPr>
        </p:nvSpPr>
        <p:spPr>
          <a:xfrm>
            <a:off x="3124200" y="6356350"/>
            <a:ext cx="2895600" cy="365125"/>
          </a:xfrm>
          <a:prstGeom prst="rect">
            <a:avLst/>
          </a:prstGeom>
        </p:spPr>
        <p:txBody>
          <a:bodyPr/>
          <a:lstStyle>
            <a:lvl1pPr>
              <a:defRPr>
                <a:solidFill>
                  <a:srgbClr val="000000"/>
                </a:solidFill>
                <a:latin typeface="Arial" pitchFamily="34" charset="0"/>
                <a:ea typeface="宋体" pitchFamily="2" charset="-122"/>
              </a:defRPr>
            </a:lvl1pPr>
          </a:lstStyle>
          <a:p>
            <a:pPr fontAlgn="base">
              <a:spcBef>
                <a:spcPct val="0"/>
              </a:spcBef>
              <a:spcAft>
                <a:spcPct val="0"/>
              </a:spcAft>
              <a:defRPr/>
            </a:pPr>
            <a:endParaRPr lang="zh-CN" altLang="zh-CN"/>
          </a:p>
        </p:txBody>
      </p:sp>
      <p:sp>
        <p:nvSpPr>
          <p:cNvPr id="7" name="灯片编号占位符 6"/>
          <p:cNvSpPr>
            <a:spLocks noGrp="1"/>
          </p:cNvSpPr>
          <p:nvPr>
            <p:ph type="sldNum" sz="quarter" idx="12"/>
          </p:nvPr>
        </p:nvSpPr>
        <p:spPr>
          <a:xfrm>
            <a:off x="6167438" y="5695950"/>
            <a:ext cx="2133600" cy="365125"/>
          </a:xfrm>
          <a:prstGeom prst="rect">
            <a:avLst/>
          </a:prstGeom>
        </p:spPr>
        <p:txBody>
          <a:bodyPr/>
          <a:lstStyle>
            <a:lvl1pPr>
              <a:defRPr>
                <a:solidFill>
                  <a:srgbClr val="000000"/>
                </a:solidFill>
                <a:latin typeface="Arial" pitchFamily="34" charset="0"/>
                <a:ea typeface="宋体" pitchFamily="2" charset="-122"/>
              </a:defRPr>
            </a:lvl1pPr>
          </a:lstStyle>
          <a:p>
            <a:pPr fontAlgn="base">
              <a:spcBef>
                <a:spcPct val="0"/>
              </a:spcBef>
              <a:spcAft>
                <a:spcPct val="0"/>
              </a:spcAft>
              <a:defRPr/>
            </a:pPr>
            <a:fld id="{99143077-68F7-4E1D-91F5-F454ED4D417B}" type="slidenum">
              <a:rPr lang="zh-CN" altLang="zh-CN"/>
              <a:pPr fontAlgn="base">
                <a:spcBef>
                  <a:spcPct val="0"/>
                </a:spcBef>
                <a:spcAft>
                  <a:spcPct val="0"/>
                </a:spcAft>
                <a:defRPr/>
              </a:pPr>
              <a:t>‹#›</a:t>
            </a:fld>
            <a:endParaRPr lang="zh-CN" altLang="zh-CN"/>
          </a:p>
        </p:txBody>
      </p:sp>
    </p:spTree>
    <p:extLst>
      <p:ext uri="{BB962C8B-B14F-4D97-AF65-F5344CB8AC3E}">
        <p14:creationId xmlns:p14="http://schemas.microsoft.com/office/powerpoint/2010/main" val="3071754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356350"/>
            <a:ext cx="2133600" cy="365125"/>
          </a:xfrm>
          <a:prstGeom prst="rect">
            <a:avLst/>
          </a:prstGeom>
        </p:spPr>
        <p:txBody>
          <a:bodyPr/>
          <a:lstStyle>
            <a:lvl1pPr>
              <a:defRPr>
                <a:solidFill>
                  <a:srgbClr val="000000"/>
                </a:solidFill>
                <a:latin typeface="Arial" pitchFamily="34" charset="0"/>
                <a:ea typeface="宋体" pitchFamily="2" charset="-122"/>
              </a:defRPr>
            </a:lvl1pPr>
          </a:lstStyle>
          <a:p>
            <a:pPr fontAlgn="base">
              <a:spcBef>
                <a:spcPct val="0"/>
              </a:spcBef>
              <a:spcAft>
                <a:spcPct val="0"/>
              </a:spcAft>
              <a:defRPr/>
            </a:pPr>
            <a:fld id="{F86B5CE9-BB22-45FA-B494-61B7C8EC09EE}" type="datetimeFigureOut">
              <a:rPr lang="zh-CN" altLang="en-US"/>
              <a:pPr fontAlgn="base">
                <a:spcBef>
                  <a:spcPct val="0"/>
                </a:spcBef>
                <a:spcAft>
                  <a:spcPct val="0"/>
                </a:spcAft>
                <a:defRPr/>
              </a:pPr>
              <a:t>2014/8/14</a:t>
            </a:fld>
            <a:endParaRPr lang="zh-CN" altLang="zh-CN"/>
          </a:p>
        </p:txBody>
      </p:sp>
      <p:sp>
        <p:nvSpPr>
          <p:cNvPr id="8" name="页脚占位符 7"/>
          <p:cNvSpPr>
            <a:spLocks noGrp="1"/>
          </p:cNvSpPr>
          <p:nvPr>
            <p:ph type="ftr" sz="quarter" idx="11"/>
          </p:nvPr>
        </p:nvSpPr>
        <p:spPr>
          <a:xfrm>
            <a:off x="3124200" y="6356350"/>
            <a:ext cx="2895600" cy="365125"/>
          </a:xfrm>
          <a:prstGeom prst="rect">
            <a:avLst/>
          </a:prstGeom>
        </p:spPr>
        <p:txBody>
          <a:bodyPr/>
          <a:lstStyle>
            <a:lvl1pPr>
              <a:defRPr>
                <a:solidFill>
                  <a:srgbClr val="000000"/>
                </a:solidFill>
                <a:latin typeface="Arial" pitchFamily="34" charset="0"/>
                <a:ea typeface="宋体" pitchFamily="2" charset="-122"/>
              </a:defRPr>
            </a:lvl1pPr>
          </a:lstStyle>
          <a:p>
            <a:pPr fontAlgn="base">
              <a:spcBef>
                <a:spcPct val="0"/>
              </a:spcBef>
              <a:spcAft>
                <a:spcPct val="0"/>
              </a:spcAft>
              <a:defRPr/>
            </a:pPr>
            <a:endParaRPr lang="zh-CN" altLang="zh-CN"/>
          </a:p>
        </p:txBody>
      </p:sp>
      <p:sp>
        <p:nvSpPr>
          <p:cNvPr id="9" name="灯片编号占位符 8"/>
          <p:cNvSpPr>
            <a:spLocks noGrp="1"/>
          </p:cNvSpPr>
          <p:nvPr>
            <p:ph type="sldNum" sz="quarter" idx="12"/>
          </p:nvPr>
        </p:nvSpPr>
        <p:spPr>
          <a:xfrm>
            <a:off x="6167438" y="5695950"/>
            <a:ext cx="2133600" cy="365125"/>
          </a:xfrm>
          <a:prstGeom prst="rect">
            <a:avLst/>
          </a:prstGeom>
        </p:spPr>
        <p:txBody>
          <a:bodyPr/>
          <a:lstStyle>
            <a:lvl1pPr>
              <a:defRPr>
                <a:solidFill>
                  <a:srgbClr val="000000"/>
                </a:solidFill>
                <a:latin typeface="Arial" pitchFamily="34" charset="0"/>
                <a:ea typeface="宋体" pitchFamily="2" charset="-122"/>
              </a:defRPr>
            </a:lvl1pPr>
          </a:lstStyle>
          <a:p>
            <a:pPr fontAlgn="base">
              <a:spcBef>
                <a:spcPct val="0"/>
              </a:spcBef>
              <a:spcAft>
                <a:spcPct val="0"/>
              </a:spcAft>
              <a:defRPr/>
            </a:pPr>
            <a:fld id="{1ADC3935-64AA-44BD-AB9C-D41C0ED80D26}" type="slidenum">
              <a:rPr lang="zh-CN" altLang="zh-CN"/>
              <a:pPr fontAlgn="base">
                <a:spcBef>
                  <a:spcPct val="0"/>
                </a:spcBef>
                <a:spcAft>
                  <a:spcPct val="0"/>
                </a:spcAft>
                <a:defRPr/>
              </a:pPr>
              <a:t>‹#›</a:t>
            </a:fld>
            <a:endParaRPr lang="zh-CN" altLang="zh-CN"/>
          </a:p>
        </p:txBody>
      </p:sp>
    </p:spTree>
    <p:extLst>
      <p:ext uri="{BB962C8B-B14F-4D97-AF65-F5344CB8AC3E}">
        <p14:creationId xmlns:p14="http://schemas.microsoft.com/office/powerpoint/2010/main" val="3303713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lvl1pPr>
              <a:defRPr>
                <a:solidFill>
                  <a:srgbClr val="000000"/>
                </a:solidFill>
                <a:latin typeface="Arial" pitchFamily="34" charset="0"/>
                <a:ea typeface="宋体" pitchFamily="2" charset="-122"/>
              </a:defRPr>
            </a:lvl1pPr>
          </a:lstStyle>
          <a:p>
            <a:pPr fontAlgn="base">
              <a:spcBef>
                <a:spcPct val="0"/>
              </a:spcBef>
              <a:spcAft>
                <a:spcPct val="0"/>
              </a:spcAft>
              <a:defRPr/>
            </a:pPr>
            <a:fld id="{48AE289A-D845-4A74-96A6-046B452FC63F}" type="datetimeFigureOut">
              <a:rPr lang="zh-CN" altLang="en-US"/>
              <a:pPr fontAlgn="base">
                <a:spcBef>
                  <a:spcPct val="0"/>
                </a:spcBef>
                <a:spcAft>
                  <a:spcPct val="0"/>
                </a:spcAft>
                <a:defRPr/>
              </a:pPr>
              <a:t>2014/8/14</a:t>
            </a:fld>
            <a:endParaRPr lang="zh-CN" altLang="zh-CN"/>
          </a:p>
        </p:txBody>
      </p:sp>
      <p:sp>
        <p:nvSpPr>
          <p:cNvPr id="4" name="页脚占位符 3"/>
          <p:cNvSpPr>
            <a:spLocks noGrp="1"/>
          </p:cNvSpPr>
          <p:nvPr>
            <p:ph type="ftr" sz="quarter" idx="11"/>
          </p:nvPr>
        </p:nvSpPr>
        <p:spPr>
          <a:xfrm>
            <a:off x="3124200" y="6356350"/>
            <a:ext cx="2895600" cy="365125"/>
          </a:xfrm>
          <a:prstGeom prst="rect">
            <a:avLst/>
          </a:prstGeom>
        </p:spPr>
        <p:txBody>
          <a:bodyPr/>
          <a:lstStyle>
            <a:lvl1pPr>
              <a:defRPr>
                <a:solidFill>
                  <a:srgbClr val="000000"/>
                </a:solidFill>
                <a:latin typeface="Arial" pitchFamily="34" charset="0"/>
                <a:ea typeface="宋体" pitchFamily="2" charset="-122"/>
              </a:defRPr>
            </a:lvl1pPr>
          </a:lstStyle>
          <a:p>
            <a:pPr fontAlgn="base">
              <a:spcBef>
                <a:spcPct val="0"/>
              </a:spcBef>
              <a:spcAft>
                <a:spcPct val="0"/>
              </a:spcAft>
              <a:defRPr/>
            </a:pPr>
            <a:endParaRPr lang="zh-CN" altLang="zh-CN"/>
          </a:p>
        </p:txBody>
      </p:sp>
      <p:sp>
        <p:nvSpPr>
          <p:cNvPr id="5" name="灯片编号占位符 4"/>
          <p:cNvSpPr>
            <a:spLocks noGrp="1"/>
          </p:cNvSpPr>
          <p:nvPr>
            <p:ph type="sldNum" sz="quarter" idx="12"/>
          </p:nvPr>
        </p:nvSpPr>
        <p:spPr>
          <a:xfrm>
            <a:off x="6167438" y="5695950"/>
            <a:ext cx="2133600" cy="365125"/>
          </a:xfrm>
          <a:prstGeom prst="rect">
            <a:avLst/>
          </a:prstGeom>
        </p:spPr>
        <p:txBody>
          <a:bodyPr/>
          <a:lstStyle>
            <a:lvl1pPr>
              <a:defRPr>
                <a:solidFill>
                  <a:srgbClr val="000000"/>
                </a:solidFill>
                <a:latin typeface="Arial" pitchFamily="34" charset="0"/>
                <a:ea typeface="宋体" pitchFamily="2" charset="-122"/>
              </a:defRPr>
            </a:lvl1pPr>
          </a:lstStyle>
          <a:p>
            <a:pPr fontAlgn="base">
              <a:spcBef>
                <a:spcPct val="0"/>
              </a:spcBef>
              <a:spcAft>
                <a:spcPct val="0"/>
              </a:spcAft>
              <a:defRPr/>
            </a:pPr>
            <a:fld id="{908A80DF-A84A-430A-8899-741B2450BB5D}" type="slidenum">
              <a:rPr lang="zh-CN" altLang="zh-CN"/>
              <a:pPr fontAlgn="base">
                <a:spcBef>
                  <a:spcPct val="0"/>
                </a:spcBef>
                <a:spcAft>
                  <a:spcPct val="0"/>
                </a:spcAft>
                <a:defRPr/>
              </a:pPr>
              <a:t>‹#›</a:t>
            </a:fld>
            <a:endParaRPr lang="zh-CN" altLang="zh-CN"/>
          </a:p>
        </p:txBody>
      </p:sp>
    </p:spTree>
    <p:extLst>
      <p:ext uri="{BB962C8B-B14F-4D97-AF65-F5344CB8AC3E}">
        <p14:creationId xmlns:p14="http://schemas.microsoft.com/office/powerpoint/2010/main" val="3365174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lvl1pPr>
              <a:defRPr>
                <a:solidFill>
                  <a:srgbClr val="000000"/>
                </a:solidFill>
                <a:latin typeface="Arial" pitchFamily="34" charset="0"/>
                <a:ea typeface="宋体" pitchFamily="2" charset="-122"/>
              </a:defRPr>
            </a:lvl1pPr>
          </a:lstStyle>
          <a:p>
            <a:pPr fontAlgn="base">
              <a:spcBef>
                <a:spcPct val="0"/>
              </a:spcBef>
              <a:spcAft>
                <a:spcPct val="0"/>
              </a:spcAft>
              <a:defRPr/>
            </a:pPr>
            <a:fld id="{501CF67A-884F-465A-BC8C-1F2ADE82ADBF}" type="datetimeFigureOut">
              <a:rPr lang="zh-CN" altLang="en-US"/>
              <a:pPr fontAlgn="base">
                <a:spcBef>
                  <a:spcPct val="0"/>
                </a:spcBef>
                <a:spcAft>
                  <a:spcPct val="0"/>
                </a:spcAft>
                <a:defRPr/>
              </a:pPr>
              <a:t>2014/8/14</a:t>
            </a:fld>
            <a:endParaRPr lang="zh-CN" altLang="zh-CN"/>
          </a:p>
        </p:txBody>
      </p:sp>
      <p:sp>
        <p:nvSpPr>
          <p:cNvPr id="3" name="页脚占位符 2"/>
          <p:cNvSpPr>
            <a:spLocks noGrp="1"/>
          </p:cNvSpPr>
          <p:nvPr>
            <p:ph type="ftr" sz="quarter" idx="11"/>
          </p:nvPr>
        </p:nvSpPr>
        <p:spPr>
          <a:xfrm>
            <a:off x="3124200" y="6356350"/>
            <a:ext cx="2895600" cy="365125"/>
          </a:xfrm>
          <a:prstGeom prst="rect">
            <a:avLst/>
          </a:prstGeom>
        </p:spPr>
        <p:txBody>
          <a:bodyPr/>
          <a:lstStyle>
            <a:lvl1pPr>
              <a:defRPr>
                <a:solidFill>
                  <a:srgbClr val="000000"/>
                </a:solidFill>
                <a:latin typeface="Arial" pitchFamily="34" charset="0"/>
                <a:ea typeface="宋体" pitchFamily="2" charset="-122"/>
              </a:defRPr>
            </a:lvl1pPr>
          </a:lstStyle>
          <a:p>
            <a:pPr fontAlgn="base">
              <a:spcBef>
                <a:spcPct val="0"/>
              </a:spcBef>
              <a:spcAft>
                <a:spcPct val="0"/>
              </a:spcAft>
              <a:defRPr/>
            </a:pPr>
            <a:endParaRPr lang="zh-CN" altLang="zh-CN"/>
          </a:p>
        </p:txBody>
      </p:sp>
      <p:sp>
        <p:nvSpPr>
          <p:cNvPr id="4" name="灯片编号占位符 3"/>
          <p:cNvSpPr>
            <a:spLocks noGrp="1"/>
          </p:cNvSpPr>
          <p:nvPr>
            <p:ph type="sldNum" sz="quarter" idx="12"/>
          </p:nvPr>
        </p:nvSpPr>
        <p:spPr>
          <a:xfrm>
            <a:off x="6167438" y="5695950"/>
            <a:ext cx="2133600" cy="365125"/>
          </a:xfrm>
          <a:prstGeom prst="rect">
            <a:avLst/>
          </a:prstGeom>
        </p:spPr>
        <p:txBody>
          <a:bodyPr/>
          <a:lstStyle>
            <a:lvl1pPr>
              <a:defRPr>
                <a:solidFill>
                  <a:srgbClr val="000000"/>
                </a:solidFill>
                <a:latin typeface="Arial" pitchFamily="34" charset="0"/>
                <a:ea typeface="宋体" pitchFamily="2" charset="-122"/>
              </a:defRPr>
            </a:lvl1pPr>
          </a:lstStyle>
          <a:p>
            <a:pPr fontAlgn="base">
              <a:spcBef>
                <a:spcPct val="0"/>
              </a:spcBef>
              <a:spcAft>
                <a:spcPct val="0"/>
              </a:spcAft>
              <a:defRPr/>
            </a:pPr>
            <a:fld id="{80BAE1DB-4CB4-4AF1-8F73-5706C6A89C57}" type="slidenum">
              <a:rPr lang="zh-CN" altLang="zh-CN"/>
              <a:pPr fontAlgn="base">
                <a:spcBef>
                  <a:spcPct val="0"/>
                </a:spcBef>
                <a:spcAft>
                  <a:spcPct val="0"/>
                </a:spcAft>
                <a:defRPr/>
              </a:pPr>
              <a:t>‹#›</a:t>
            </a:fld>
            <a:endParaRPr lang="zh-CN" altLang="zh-CN"/>
          </a:p>
        </p:txBody>
      </p:sp>
    </p:spTree>
    <p:extLst>
      <p:ext uri="{BB962C8B-B14F-4D97-AF65-F5344CB8AC3E}">
        <p14:creationId xmlns:p14="http://schemas.microsoft.com/office/powerpoint/2010/main" val="3566594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lvl1pPr>
              <a:defRPr>
                <a:solidFill>
                  <a:srgbClr val="000000"/>
                </a:solidFill>
                <a:latin typeface="Arial" pitchFamily="34" charset="0"/>
                <a:ea typeface="宋体" pitchFamily="2" charset="-122"/>
              </a:defRPr>
            </a:lvl1pPr>
          </a:lstStyle>
          <a:p>
            <a:pPr fontAlgn="base">
              <a:spcBef>
                <a:spcPct val="0"/>
              </a:spcBef>
              <a:spcAft>
                <a:spcPct val="0"/>
              </a:spcAft>
              <a:defRPr/>
            </a:pPr>
            <a:fld id="{F33ED02D-EB51-4428-B836-09B778B39301}" type="datetimeFigureOut">
              <a:rPr lang="zh-CN" altLang="en-US"/>
              <a:pPr fontAlgn="base">
                <a:spcBef>
                  <a:spcPct val="0"/>
                </a:spcBef>
                <a:spcAft>
                  <a:spcPct val="0"/>
                </a:spcAft>
                <a:defRPr/>
              </a:pPr>
              <a:t>2014/8/14</a:t>
            </a:fld>
            <a:endParaRPr lang="zh-CN" altLang="zh-CN"/>
          </a:p>
        </p:txBody>
      </p:sp>
      <p:sp>
        <p:nvSpPr>
          <p:cNvPr id="6" name="页脚占位符 5"/>
          <p:cNvSpPr>
            <a:spLocks noGrp="1"/>
          </p:cNvSpPr>
          <p:nvPr>
            <p:ph type="ftr" sz="quarter" idx="11"/>
          </p:nvPr>
        </p:nvSpPr>
        <p:spPr>
          <a:xfrm>
            <a:off x="3124200" y="6356350"/>
            <a:ext cx="2895600" cy="365125"/>
          </a:xfrm>
          <a:prstGeom prst="rect">
            <a:avLst/>
          </a:prstGeom>
        </p:spPr>
        <p:txBody>
          <a:bodyPr/>
          <a:lstStyle>
            <a:lvl1pPr>
              <a:defRPr>
                <a:solidFill>
                  <a:srgbClr val="000000"/>
                </a:solidFill>
                <a:latin typeface="Arial" pitchFamily="34" charset="0"/>
                <a:ea typeface="宋体" pitchFamily="2" charset="-122"/>
              </a:defRPr>
            </a:lvl1pPr>
          </a:lstStyle>
          <a:p>
            <a:pPr fontAlgn="base">
              <a:spcBef>
                <a:spcPct val="0"/>
              </a:spcBef>
              <a:spcAft>
                <a:spcPct val="0"/>
              </a:spcAft>
              <a:defRPr/>
            </a:pPr>
            <a:endParaRPr lang="zh-CN" altLang="zh-CN"/>
          </a:p>
        </p:txBody>
      </p:sp>
      <p:sp>
        <p:nvSpPr>
          <p:cNvPr id="7" name="灯片编号占位符 6"/>
          <p:cNvSpPr>
            <a:spLocks noGrp="1"/>
          </p:cNvSpPr>
          <p:nvPr>
            <p:ph type="sldNum" sz="quarter" idx="12"/>
          </p:nvPr>
        </p:nvSpPr>
        <p:spPr>
          <a:xfrm>
            <a:off x="6167438" y="5695950"/>
            <a:ext cx="2133600" cy="365125"/>
          </a:xfrm>
          <a:prstGeom prst="rect">
            <a:avLst/>
          </a:prstGeom>
        </p:spPr>
        <p:txBody>
          <a:bodyPr/>
          <a:lstStyle>
            <a:lvl1pPr>
              <a:defRPr>
                <a:solidFill>
                  <a:srgbClr val="000000"/>
                </a:solidFill>
                <a:latin typeface="Arial" pitchFamily="34" charset="0"/>
                <a:ea typeface="宋体" pitchFamily="2" charset="-122"/>
              </a:defRPr>
            </a:lvl1pPr>
          </a:lstStyle>
          <a:p>
            <a:pPr fontAlgn="base">
              <a:spcBef>
                <a:spcPct val="0"/>
              </a:spcBef>
              <a:spcAft>
                <a:spcPct val="0"/>
              </a:spcAft>
              <a:defRPr/>
            </a:pPr>
            <a:fld id="{B6B74BAF-2F6C-46C2-B6C5-EE79B07A9CEC}" type="slidenum">
              <a:rPr lang="zh-CN" altLang="zh-CN"/>
              <a:pPr fontAlgn="base">
                <a:spcBef>
                  <a:spcPct val="0"/>
                </a:spcBef>
                <a:spcAft>
                  <a:spcPct val="0"/>
                </a:spcAft>
                <a:defRPr/>
              </a:pPr>
              <a:t>‹#›</a:t>
            </a:fld>
            <a:endParaRPr lang="zh-CN" altLang="zh-CN"/>
          </a:p>
        </p:txBody>
      </p:sp>
    </p:spTree>
    <p:extLst>
      <p:ext uri="{BB962C8B-B14F-4D97-AF65-F5344CB8AC3E}">
        <p14:creationId xmlns:p14="http://schemas.microsoft.com/office/powerpoint/2010/main" val="864111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0507315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lvl1pPr>
              <a:defRPr>
                <a:solidFill>
                  <a:srgbClr val="000000"/>
                </a:solidFill>
                <a:latin typeface="Arial" pitchFamily="34" charset="0"/>
                <a:ea typeface="宋体" pitchFamily="2" charset="-122"/>
              </a:defRPr>
            </a:lvl1pPr>
          </a:lstStyle>
          <a:p>
            <a:pPr fontAlgn="base">
              <a:spcBef>
                <a:spcPct val="0"/>
              </a:spcBef>
              <a:spcAft>
                <a:spcPct val="0"/>
              </a:spcAft>
              <a:defRPr/>
            </a:pPr>
            <a:fld id="{DBAB0EFD-B507-4DB2-B579-EA5E390827F1}" type="datetimeFigureOut">
              <a:rPr lang="zh-CN" altLang="en-US"/>
              <a:pPr fontAlgn="base">
                <a:spcBef>
                  <a:spcPct val="0"/>
                </a:spcBef>
                <a:spcAft>
                  <a:spcPct val="0"/>
                </a:spcAft>
                <a:defRPr/>
              </a:pPr>
              <a:t>2014/8/14</a:t>
            </a:fld>
            <a:endParaRPr lang="zh-CN" altLang="zh-CN"/>
          </a:p>
        </p:txBody>
      </p:sp>
      <p:sp>
        <p:nvSpPr>
          <p:cNvPr id="6" name="页脚占位符 5"/>
          <p:cNvSpPr>
            <a:spLocks noGrp="1"/>
          </p:cNvSpPr>
          <p:nvPr>
            <p:ph type="ftr" sz="quarter" idx="11"/>
          </p:nvPr>
        </p:nvSpPr>
        <p:spPr>
          <a:xfrm>
            <a:off x="3124200" y="6356350"/>
            <a:ext cx="2895600" cy="365125"/>
          </a:xfrm>
          <a:prstGeom prst="rect">
            <a:avLst/>
          </a:prstGeom>
        </p:spPr>
        <p:txBody>
          <a:bodyPr/>
          <a:lstStyle>
            <a:lvl1pPr>
              <a:defRPr>
                <a:solidFill>
                  <a:srgbClr val="000000"/>
                </a:solidFill>
                <a:latin typeface="Arial" pitchFamily="34" charset="0"/>
                <a:ea typeface="宋体" pitchFamily="2" charset="-122"/>
              </a:defRPr>
            </a:lvl1pPr>
          </a:lstStyle>
          <a:p>
            <a:pPr fontAlgn="base">
              <a:spcBef>
                <a:spcPct val="0"/>
              </a:spcBef>
              <a:spcAft>
                <a:spcPct val="0"/>
              </a:spcAft>
              <a:defRPr/>
            </a:pPr>
            <a:endParaRPr lang="zh-CN" altLang="zh-CN"/>
          </a:p>
        </p:txBody>
      </p:sp>
      <p:sp>
        <p:nvSpPr>
          <p:cNvPr id="7" name="灯片编号占位符 6"/>
          <p:cNvSpPr>
            <a:spLocks noGrp="1"/>
          </p:cNvSpPr>
          <p:nvPr>
            <p:ph type="sldNum" sz="quarter" idx="12"/>
          </p:nvPr>
        </p:nvSpPr>
        <p:spPr>
          <a:xfrm>
            <a:off x="6167438" y="5695950"/>
            <a:ext cx="2133600" cy="365125"/>
          </a:xfrm>
          <a:prstGeom prst="rect">
            <a:avLst/>
          </a:prstGeom>
        </p:spPr>
        <p:txBody>
          <a:bodyPr/>
          <a:lstStyle>
            <a:lvl1pPr>
              <a:defRPr>
                <a:solidFill>
                  <a:srgbClr val="000000"/>
                </a:solidFill>
                <a:latin typeface="Arial" pitchFamily="34" charset="0"/>
                <a:ea typeface="宋体" pitchFamily="2" charset="-122"/>
              </a:defRPr>
            </a:lvl1pPr>
          </a:lstStyle>
          <a:p>
            <a:pPr fontAlgn="base">
              <a:spcBef>
                <a:spcPct val="0"/>
              </a:spcBef>
              <a:spcAft>
                <a:spcPct val="0"/>
              </a:spcAft>
              <a:defRPr/>
            </a:pPr>
            <a:fld id="{0805BA98-5A72-4859-A240-27225E5347A2}" type="slidenum">
              <a:rPr lang="zh-CN" altLang="zh-CN"/>
              <a:pPr fontAlgn="base">
                <a:spcBef>
                  <a:spcPct val="0"/>
                </a:spcBef>
                <a:spcAft>
                  <a:spcPct val="0"/>
                </a:spcAft>
                <a:defRPr/>
              </a:pPr>
              <a:t>‹#›</a:t>
            </a:fld>
            <a:endParaRPr lang="zh-CN" altLang="zh-CN"/>
          </a:p>
        </p:txBody>
      </p:sp>
    </p:spTree>
    <p:extLst>
      <p:ext uri="{BB962C8B-B14F-4D97-AF65-F5344CB8AC3E}">
        <p14:creationId xmlns:p14="http://schemas.microsoft.com/office/powerpoint/2010/main" val="3778436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a:defRPr>
                <a:solidFill>
                  <a:srgbClr val="000000"/>
                </a:solidFill>
                <a:latin typeface="Arial" pitchFamily="34" charset="0"/>
                <a:ea typeface="宋体" pitchFamily="2" charset="-122"/>
              </a:defRPr>
            </a:lvl1pPr>
          </a:lstStyle>
          <a:p>
            <a:pPr fontAlgn="base">
              <a:spcBef>
                <a:spcPct val="0"/>
              </a:spcBef>
              <a:spcAft>
                <a:spcPct val="0"/>
              </a:spcAft>
              <a:defRPr/>
            </a:pPr>
            <a:fld id="{7D445FE6-4D3D-4508-8157-BAFC1BB13E31}" type="datetimeFigureOut">
              <a:rPr lang="zh-CN" altLang="en-US"/>
              <a:pPr fontAlgn="base">
                <a:spcBef>
                  <a:spcPct val="0"/>
                </a:spcBef>
                <a:spcAft>
                  <a:spcPct val="0"/>
                </a:spcAft>
                <a:defRPr/>
              </a:pPr>
              <a:t>2014/8/14</a:t>
            </a:fld>
            <a:endParaRPr lang="zh-CN" altLang="zh-CN"/>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a:defRPr>
                <a:solidFill>
                  <a:srgbClr val="000000"/>
                </a:solidFill>
                <a:latin typeface="Arial" pitchFamily="34" charset="0"/>
                <a:ea typeface="宋体" pitchFamily="2" charset="-122"/>
              </a:defRPr>
            </a:lvl1pPr>
          </a:lstStyle>
          <a:p>
            <a:pPr fontAlgn="base">
              <a:spcBef>
                <a:spcPct val="0"/>
              </a:spcBef>
              <a:spcAft>
                <a:spcPct val="0"/>
              </a:spcAft>
              <a:defRPr/>
            </a:pPr>
            <a:endParaRPr lang="zh-CN" altLang="zh-CN"/>
          </a:p>
        </p:txBody>
      </p:sp>
      <p:sp>
        <p:nvSpPr>
          <p:cNvPr id="6" name="灯片编号占位符 5"/>
          <p:cNvSpPr>
            <a:spLocks noGrp="1"/>
          </p:cNvSpPr>
          <p:nvPr>
            <p:ph type="sldNum" sz="quarter" idx="12"/>
          </p:nvPr>
        </p:nvSpPr>
        <p:spPr>
          <a:xfrm>
            <a:off x="6167438" y="5695950"/>
            <a:ext cx="2133600" cy="365125"/>
          </a:xfrm>
          <a:prstGeom prst="rect">
            <a:avLst/>
          </a:prstGeom>
        </p:spPr>
        <p:txBody>
          <a:bodyPr/>
          <a:lstStyle>
            <a:lvl1pPr>
              <a:defRPr>
                <a:solidFill>
                  <a:srgbClr val="000000"/>
                </a:solidFill>
                <a:latin typeface="Arial" pitchFamily="34" charset="0"/>
                <a:ea typeface="宋体" pitchFamily="2" charset="-122"/>
              </a:defRPr>
            </a:lvl1pPr>
          </a:lstStyle>
          <a:p>
            <a:pPr fontAlgn="base">
              <a:spcBef>
                <a:spcPct val="0"/>
              </a:spcBef>
              <a:spcAft>
                <a:spcPct val="0"/>
              </a:spcAft>
              <a:defRPr/>
            </a:pPr>
            <a:fld id="{323FA634-8A42-4BD7-B4D4-794DCA827A6A}" type="slidenum">
              <a:rPr lang="zh-CN" altLang="zh-CN"/>
              <a:pPr fontAlgn="base">
                <a:spcBef>
                  <a:spcPct val="0"/>
                </a:spcBef>
                <a:spcAft>
                  <a:spcPct val="0"/>
                </a:spcAft>
                <a:defRPr/>
              </a:pPr>
              <a:t>‹#›</a:t>
            </a:fld>
            <a:endParaRPr lang="zh-CN" altLang="zh-CN"/>
          </a:p>
        </p:txBody>
      </p:sp>
    </p:spTree>
    <p:extLst>
      <p:ext uri="{BB962C8B-B14F-4D97-AF65-F5344CB8AC3E}">
        <p14:creationId xmlns:p14="http://schemas.microsoft.com/office/powerpoint/2010/main" val="679938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a:defRPr>
                <a:solidFill>
                  <a:srgbClr val="000000"/>
                </a:solidFill>
                <a:latin typeface="Arial" pitchFamily="34" charset="0"/>
                <a:ea typeface="宋体" pitchFamily="2" charset="-122"/>
              </a:defRPr>
            </a:lvl1pPr>
          </a:lstStyle>
          <a:p>
            <a:pPr fontAlgn="base">
              <a:spcBef>
                <a:spcPct val="0"/>
              </a:spcBef>
              <a:spcAft>
                <a:spcPct val="0"/>
              </a:spcAft>
              <a:defRPr/>
            </a:pPr>
            <a:fld id="{4000F1E0-2B3D-43AF-913C-24B043D712C3}" type="datetimeFigureOut">
              <a:rPr lang="zh-CN" altLang="en-US"/>
              <a:pPr fontAlgn="base">
                <a:spcBef>
                  <a:spcPct val="0"/>
                </a:spcBef>
                <a:spcAft>
                  <a:spcPct val="0"/>
                </a:spcAft>
                <a:defRPr/>
              </a:pPr>
              <a:t>2014/8/14</a:t>
            </a:fld>
            <a:endParaRPr lang="zh-CN" altLang="zh-CN"/>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a:defRPr>
                <a:solidFill>
                  <a:srgbClr val="000000"/>
                </a:solidFill>
                <a:latin typeface="Arial" pitchFamily="34" charset="0"/>
                <a:ea typeface="宋体" pitchFamily="2" charset="-122"/>
              </a:defRPr>
            </a:lvl1pPr>
          </a:lstStyle>
          <a:p>
            <a:pPr fontAlgn="base">
              <a:spcBef>
                <a:spcPct val="0"/>
              </a:spcBef>
              <a:spcAft>
                <a:spcPct val="0"/>
              </a:spcAft>
              <a:defRPr/>
            </a:pPr>
            <a:endParaRPr lang="zh-CN" altLang="zh-CN"/>
          </a:p>
        </p:txBody>
      </p:sp>
      <p:sp>
        <p:nvSpPr>
          <p:cNvPr id="6" name="灯片编号占位符 5"/>
          <p:cNvSpPr>
            <a:spLocks noGrp="1"/>
          </p:cNvSpPr>
          <p:nvPr>
            <p:ph type="sldNum" sz="quarter" idx="12"/>
          </p:nvPr>
        </p:nvSpPr>
        <p:spPr>
          <a:xfrm>
            <a:off x="6167438" y="5695950"/>
            <a:ext cx="2133600" cy="365125"/>
          </a:xfrm>
          <a:prstGeom prst="rect">
            <a:avLst/>
          </a:prstGeom>
        </p:spPr>
        <p:txBody>
          <a:bodyPr/>
          <a:lstStyle>
            <a:lvl1pPr>
              <a:defRPr>
                <a:solidFill>
                  <a:srgbClr val="000000"/>
                </a:solidFill>
                <a:latin typeface="Arial" pitchFamily="34" charset="0"/>
                <a:ea typeface="宋体" pitchFamily="2" charset="-122"/>
              </a:defRPr>
            </a:lvl1pPr>
          </a:lstStyle>
          <a:p>
            <a:pPr fontAlgn="base">
              <a:spcBef>
                <a:spcPct val="0"/>
              </a:spcBef>
              <a:spcAft>
                <a:spcPct val="0"/>
              </a:spcAft>
              <a:defRPr/>
            </a:pPr>
            <a:fld id="{3ECDB2B5-DA8C-4569-91D4-EB5B34CA551C}" type="slidenum">
              <a:rPr lang="zh-CN" altLang="zh-CN"/>
              <a:pPr fontAlgn="base">
                <a:spcBef>
                  <a:spcPct val="0"/>
                </a:spcBef>
                <a:spcAft>
                  <a:spcPct val="0"/>
                </a:spcAft>
                <a:defRPr/>
              </a:pPr>
              <a:t>‹#›</a:t>
            </a:fld>
            <a:endParaRPr lang="zh-CN" altLang="zh-CN"/>
          </a:p>
        </p:txBody>
      </p:sp>
    </p:spTree>
    <p:extLst>
      <p:ext uri="{BB962C8B-B14F-4D97-AF65-F5344CB8AC3E}">
        <p14:creationId xmlns:p14="http://schemas.microsoft.com/office/powerpoint/2010/main" val="3118281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947160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412875"/>
            <a:ext cx="406400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4713" y="1412875"/>
            <a:ext cx="406400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687213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866567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114682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82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950807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233574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570" name="Rectangle 2"/>
          <p:cNvSpPr>
            <a:spLocks noChangeArrowheads="1"/>
          </p:cNvSpPr>
          <p:nvPr/>
        </p:nvSpPr>
        <p:spPr bwMode="gray">
          <a:xfrm>
            <a:off x="473075" y="1252538"/>
            <a:ext cx="8264525" cy="69850"/>
          </a:xfrm>
          <a:prstGeom prst="rect">
            <a:avLst/>
          </a:prstGeom>
          <a:gradFill rotWithShape="1">
            <a:gsLst>
              <a:gs pos="0">
                <a:srgbClr val="990000"/>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zh-CN" altLang="zh-CN" sz="2400">
              <a:solidFill>
                <a:srgbClr val="000000"/>
              </a:solidFill>
            </a:endParaRPr>
          </a:p>
        </p:txBody>
      </p:sp>
      <p:sp>
        <p:nvSpPr>
          <p:cNvPr id="1027" name="Rectangle 3"/>
          <p:cNvSpPr>
            <a:spLocks noGrp="1" noChangeArrowheads="1"/>
          </p:cNvSpPr>
          <p:nvPr>
            <p:ph type="title"/>
          </p:nvPr>
        </p:nvSpPr>
        <p:spPr bwMode="auto">
          <a:xfrm>
            <a:off x="468313" y="333375"/>
            <a:ext cx="705643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28" name="Rectangle 4"/>
          <p:cNvSpPr>
            <a:spLocks noGrp="1" noChangeArrowheads="1"/>
          </p:cNvSpPr>
          <p:nvPr>
            <p:ph type="body" idx="1"/>
          </p:nvPr>
        </p:nvSpPr>
        <p:spPr bwMode="auto">
          <a:xfrm>
            <a:off x="468313" y="1412875"/>
            <a:ext cx="82804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p:txBody>
      </p:sp>
      <p:pic>
        <p:nvPicPr>
          <p:cNvPr id="1029" name="Picture 5" descr="3_02"/>
          <p:cNvPicPr>
            <a:picLocks noChangeAspect="1" noChangeArrowheads="1"/>
          </p:cNvPicPr>
          <p:nvPr userDrawn="1"/>
        </p:nvPicPr>
        <p:blipFill>
          <a:blip r:embed="rId13">
            <a:extLst>
              <a:ext uri="{28A0092B-C50C-407E-A947-70E740481C1C}">
                <a14:useLocalDpi xmlns:a14="http://schemas.microsoft.com/office/drawing/2010/main" val="0"/>
              </a:ext>
            </a:extLst>
          </a:blip>
          <a:srcRect t="15799" r="66330"/>
          <a:stretch>
            <a:fillRect/>
          </a:stretch>
        </p:blipFill>
        <p:spPr bwMode="auto">
          <a:xfrm>
            <a:off x="8027988" y="333375"/>
            <a:ext cx="7921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02698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600" b="1">
          <a:solidFill>
            <a:srgbClr val="990000"/>
          </a:solidFill>
          <a:latin typeface="+mj-lt"/>
          <a:ea typeface="+mj-ea"/>
          <a:cs typeface="+mj-cs"/>
        </a:defRPr>
      </a:lvl1pPr>
      <a:lvl2pPr algn="ctr" rtl="0" eaLnBrk="0" fontAlgn="base" hangingPunct="0">
        <a:spcBef>
          <a:spcPct val="0"/>
        </a:spcBef>
        <a:spcAft>
          <a:spcPct val="0"/>
        </a:spcAft>
        <a:defRPr sz="3600" b="1">
          <a:solidFill>
            <a:srgbClr val="990000"/>
          </a:solidFill>
          <a:latin typeface="Tahoma" pitchFamily="34" charset="0"/>
          <a:ea typeface="宋体" pitchFamily="2" charset="-122"/>
        </a:defRPr>
      </a:lvl2pPr>
      <a:lvl3pPr algn="ctr" rtl="0" eaLnBrk="0" fontAlgn="base" hangingPunct="0">
        <a:spcBef>
          <a:spcPct val="0"/>
        </a:spcBef>
        <a:spcAft>
          <a:spcPct val="0"/>
        </a:spcAft>
        <a:defRPr sz="3600" b="1">
          <a:solidFill>
            <a:srgbClr val="990000"/>
          </a:solidFill>
          <a:latin typeface="Tahoma" pitchFamily="34" charset="0"/>
          <a:ea typeface="宋体" pitchFamily="2" charset="-122"/>
        </a:defRPr>
      </a:lvl3pPr>
      <a:lvl4pPr algn="ctr" rtl="0" eaLnBrk="0" fontAlgn="base" hangingPunct="0">
        <a:spcBef>
          <a:spcPct val="0"/>
        </a:spcBef>
        <a:spcAft>
          <a:spcPct val="0"/>
        </a:spcAft>
        <a:defRPr sz="3600" b="1">
          <a:solidFill>
            <a:srgbClr val="990000"/>
          </a:solidFill>
          <a:latin typeface="Tahoma" pitchFamily="34" charset="0"/>
          <a:ea typeface="宋体" pitchFamily="2" charset="-122"/>
        </a:defRPr>
      </a:lvl4pPr>
      <a:lvl5pPr algn="ctr" rtl="0" eaLnBrk="0" fontAlgn="base" hangingPunct="0">
        <a:spcBef>
          <a:spcPct val="0"/>
        </a:spcBef>
        <a:spcAft>
          <a:spcPct val="0"/>
        </a:spcAft>
        <a:defRPr sz="3600" b="1">
          <a:solidFill>
            <a:srgbClr val="990000"/>
          </a:solidFill>
          <a:latin typeface="Tahoma" pitchFamily="34" charset="0"/>
          <a:ea typeface="宋体" pitchFamily="2" charset="-122"/>
        </a:defRPr>
      </a:lvl5pPr>
      <a:lvl6pPr marL="457200" algn="ctr" rtl="0" fontAlgn="base">
        <a:spcBef>
          <a:spcPct val="0"/>
        </a:spcBef>
        <a:spcAft>
          <a:spcPct val="0"/>
        </a:spcAft>
        <a:defRPr sz="3600" b="1">
          <a:solidFill>
            <a:srgbClr val="990000"/>
          </a:solidFill>
          <a:latin typeface="Tahoma" pitchFamily="34" charset="0"/>
          <a:ea typeface="宋体" pitchFamily="2" charset="-122"/>
        </a:defRPr>
      </a:lvl6pPr>
      <a:lvl7pPr marL="914400" algn="ctr" rtl="0" fontAlgn="base">
        <a:spcBef>
          <a:spcPct val="0"/>
        </a:spcBef>
        <a:spcAft>
          <a:spcPct val="0"/>
        </a:spcAft>
        <a:defRPr sz="3600" b="1">
          <a:solidFill>
            <a:srgbClr val="990000"/>
          </a:solidFill>
          <a:latin typeface="Tahoma" pitchFamily="34" charset="0"/>
          <a:ea typeface="宋体" pitchFamily="2" charset="-122"/>
        </a:defRPr>
      </a:lvl7pPr>
      <a:lvl8pPr marL="1371600" algn="ctr" rtl="0" fontAlgn="base">
        <a:spcBef>
          <a:spcPct val="0"/>
        </a:spcBef>
        <a:spcAft>
          <a:spcPct val="0"/>
        </a:spcAft>
        <a:defRPr sz="3600" b="1">
          <a:solidFill>
            <a:srgbClr val="990000"/>
          </a:solidFill>
          <a:latin typeface="Tahoma" pitchFamily="34" charset="0"/>
          <a:ea typeface="宋体" pitchFamily="2" charset="-122"/>
        </a:defRPr>
      </a:lvl8pPr>
      <a:lvl9pPr marL="1828800" algn="ctr" rtl="0" fontAlgn="base">
        <a:spcBef>
          <a:spcPct val="0"/>
        </a:spcBef>
        <a:spcAft>
          <a:spcPct val="0"/>
        </a:spcAft>
        <a:defRPr sz="3600" b="1">
          <a:solidFill>
            <a:srgbClr val="990000"/>
          </a:solidFill>
          <a:latin typeface="Tahoma" pitchFamily="34" charset="0"/>
          <a:ea typeface="宋体" pitchFamily="2" charset="-122"/>
        </a:defRPr>
      </a:lvl9pPr>
    </p:titleStyle>
    <p:bodyStyle>
      <a:lvl1pPr marL="342900" indent="-342900" algn="l" rtl="0" eaLnBrk="0" fontAlgn="base" hangingPunct="0">
        <a:spcBef>
          <a:spcPct val="50000"/>
        </a:spcBef>
        <a:spcAft>
          <a:spcPct val="0"/>
        </a:spcAft>
        <a:buClr>
          <a:schemeClr val="folHlink"/>
        </a:buClr>
        <a:buSzPct val="60000"/>
        <a:buFont typeface="Wingdings" pitchFamily="2" charset="2"/>
        <a:buChar char="n"/>
        <a:defRPr sz="2800" b="1">
          <a:solidFill>
            <a:schemeClr val="folHlink"/>
          </a:solidFill>
          <a:latin typeface="+mn-lt"/>
          <a:ea typeface="+mn-ea"/>
          <a:cs typeface="+mn-cs"/>
        </a:defRPr>
      </a:lvl1pPr>
      <a:lvl2pPr marL="742950" indent="-285750" algn="l" rtl="0" eaLnBrk="0" fontAlgn="base" hangingPunct="0">
        <a:spcBef>
          <a:spcPct val="50000"/>
        </a:spcBef>
        <a:spcAft>
          <a:spcPct val="0"/>
        </a:spcAft>
        <a:buClr>
          <a:schemeClr val="tx1"/>
        </a:buClr>
        <a:buSzPct val="50000"/>
        <a:buFont typeface="Wingdings" pitchFamily="2" charset="2"/>
        <a:buChar char="n"/>
        <a:defRPr sz="2400" b="1">
          <a:solidFill>
            <a:schemeClr val="tx1"/>
          </a:solidFill>
          <a:latin typeface="+mn-lt"/>
          <a:ea typeface="+mn-ea"/>
        </a:defRPr>
      </a:lvl2pPr>
      <a:lvl3pPr marL="1143000" indent="-228600" algn="l" rtl="0" eaLnBrk="0" fontAlgn="base" hangingPunct="0">
        <a:spcBef>
          <a:spcPct val="50000"/>
        </a:spcBef>
        <a:spcAft>
          <a:spcPct val="0"/>
        </a:spcAft>
        <a:buClr>
          <a:schemeClr val="hlink"/>
        </a:buClr>
        <a:buSzPct val="50000"/>
        <a:buFont typeface="Wingdings" pitchFamily="2" charset="2"/>
        <a:buChar char="n"/>
        <a:defRPr sz="2000" b="1">
          <a:solidFill>
            <a:schemeClr val="hlink"/>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1266" name="Rectangle 33"/>
          <p:cNvSpPr>
            <a:spLocks noChangeArrowheads="1"/>
          </p:cNvSpPr>
          <p:nvPr userDrawn="1"/>
        </p:nvSpPr>
        <p:spPr bwMode="auto">
          <a:xfrm>
            <a:off x="838200" y="685800"/>
            <a:ext cx="8305800" cy="5562600"/>
          </a:xfrm>
          <a:prstGeom prst="rect">
            <a:avLst/>
          </a:prstGeom>
          <a:gradFill rotWithShape="1">
            <a:gsLst>
              <a:gs pos="0">
                <a:srgbClr val="81CFEB">
                  <a:alpha val="18999"/>
                </a:srgbClr>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0"/>
              </a:spcBef>
              <a:spcAft>
                <a:spcPct val="0"/>
              </a:spcAft>
            </a:pPr>
            <a:endParaRPr lang="zh-CN" altLang="zh-CN" smtClean="0">
              <a:solidFill>
                <a:srgbClr val="000000"/>
              </a:solidFill>
              <a:latin typeface="Calibri" pitchFamily="34" charset="0"/>
            </a:endParaRPr>
          </a:p>
        </p:txBody>
      </p:sp>
      <p:sp>
        <p:nvSpPr>
          <p:cNvPr id="11267" name="Rectangle 13"/>
          <p:cNvSpPr>
            <a:spLocks noChangeArrowheads="1"/>
          </p:cNvSpPr>
          <p:nvPr userDrawn="1"/>
        </p:nvSpPr>
        <p:spPr bwMode="auto">
          <a:xfrm>
            <a:off x="0" y="0"/>
            <a:ext cx="9144000" cy="685800"/>
          </a:xfrm>
          <a:prstGeom prst="rect">
            <a:avLst/>
          </a:prstGeom>
          <a:gradFill rotWithShape="1">
            <a:gsLst>
              <a:gs pos="0">
                <a:srgbClr val="81CFEB"/>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0"/>
              </a:spcBef>
              <a:spcAft>
                <a:spcPct val="0"/>
              </a:spcAft>
            </a:pPr>
            <a:endParaRPr lang="zh-CN" altLang="zh-CN" smtClean="0">
              <a:solidFill>
                <a:srgbClr val="000000"/>
              </a:solidFill>
              <a:latin typeface="Calibri" pitchFamily="34" charset="0"/>
            </a:endParaRPr>
          </a:p>
        </p:txBody>
      </p:sp>
      <p:grpSp>
        <p:nvGrpSpPr>
          <p:cNvPr id="11268" name="Group 5"/>
          <p:cNvGrpSpPr>
            <a:grpSpLocks/>
          </p:cNvGrpSpPr>
          <p:nvPr userDrawn="1"/>
        </p:nvGrpSpPr>
        <p:grpSpPr bwMode="auto">
          <a:xfrm rot="10800000">
            <a:off x="8382000" y="0"/>
            <a:ext cx="762000" cy="685800"/>
            <a:chOff x="0" y="0"/>
            <a:chExt cx="546" cy="543"/>
          </a:xfrm>
        </p:grpSpPr>
        <p:sp>
          <p:nvSpPr>
            <p:cNvPr id="11274" name="Rectangle 14"/>
            <p:cNvSpPr>
              <a:spLocks noChangeArrowheads="1"/>
            </p:cNvSpPr>
            <p:nvPr userDrawn="1"/>
          </p:nvSpPr>
          <p:spPr bwMode="auto">
            <a:xfrm rot="-5400000">
              <a:off x="0" y="-1"/>
              <a:ext cx="165" cy="168"/>
            </a:xfrm>
            <a:prstGeom prst="rect">
              <a:avLst/>
            </a:prstGeom>
            <a:solidFill>
              <a:srgbClr val="297CDD">
                <a:alpha val="89803"/>
              </a:srgbClr>
            </a:solidFill>
            <a:ln w="19050">
              <a:solidFill>
                <a:schemeClr val="bg1">
                  <a:alpha val="70195"/>
                </a:schemeClr>
              </a:solidFill>
              <a:miter lim="800000"/>
              <a:headEnd/>
              <a:tailEnd/>
            </a:ln>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0"/>
                </a:spcBef>
                <a:spcAft>
                  <a:spcPct val="0"/>
                </a:spcAft>
              </a:pPr>
              <a:endParaRPr lang="zh-CN" altLang="zh-CN" smtClean="0">
                <a:solidFill>
                  <a:srgbClr val="000000"/>
                </a:solidFill>
                <a:latin typeface="Calibri" pitchFamily="34" charset="0"/>
              </a:endParaRPr>
            </a:p>
          </p:txBody>
        </p:sp>
        <p:sp>
          <p:nvSpPr>
            <p:cNvPr id="11275" name="Rectangle 15"/>
            <p:cNvSpPr>
              <a:spLocks noChangeArrowheads="1"/>
            </p:cNvSpPr>
            <p:nvPr userDrawn="1"/>
          </p:nvSpPr>
          <p:spPr bwMode="auto">
            <a:xfrm rot="-5400000">
              <a:off x="189" y="-1"/>
              <a:ext cx="165" cy="168"/>
            </a:xfrm>
            <a:prstGeom prst="rect">
              <a:avLst/>
            </a:prstGeom>
            <a:solidFill>
              <a:srgbClr val="297CDD">
                <a:alpha val="59999"/>
              </a:srgbClr>
            </a:solidFill>
            <a:ln w="19050">
              <a:solidFill>
                <a:schemeClr val="bg1">
                  <a:alpha val="70195"/>
                </a:schemeClr>
              </a:solidFill>
              <a:miter lim="800000"/>
              <a:headEnd/>
              <a:tailEnd/>
            </a:ln>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0"/>
                </a:spcBef>
                <a:spcAft>
                  <a:spcPct val="0"/>
                </a:spcAft>
              </a:pPr>
              <a:endParaRPr lang="zh-CN" altLang="zh-CN" smtClean="0">
                <a:solidFill>
                  <a:srgbClr val="000000"/>
                </a:solidFill>
                <a:latin typeface="Calibri" pitchFamily="34" charset="0"/>
              </a:endParaRPr>
            </a:p>
          </p:txBody>
        </p:sp>
        <p:sp>
          <p:nvSpPr>
            <p:cNvPr id="11276" name="Rectangle 16"/>
            <p:cNvSpPr>
              <a:spLocks noChangeArrowheads="1"/>
            </p:cNvSpPr>
            <p:nvPr userDrawn="1"/>
          </p:nvSpPr>
          <p:spPr bwMode="auto">
            <a:xfrm rot="-5400000">
              <a:off x="378" y="-1"/>
              <a:ext cx="165" cy="168"/>
            </a:xfrm>
            <a:prstGeom prst="rect">
              <a:avLst/>
            </a:prstGeom>
            <a:solidFill>
              <a:srgbClr val="297CDD">
                <a:alpha val="85097"/>
              </a:srgbClr>
            </a:solidFill>
            <a:ln w="19050">
              <a:solidFill>
                <a:schemeClr val="bg1">
                  <a:alpha val="70195"/>
                </a:schemeClr>
              </a:solidFill>
              <a:miter lim="800000"/>
              <a:headEnd/>
              <a:tailEnd/>
            </a:ln>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0"/>
                </a:spcBef>
                <a:spcAft>
                  <a:spcPct val="0"/>
                </a:spcAft>
              </a:pPr>
              <a:endParaRPr lang="zh-CN" altLang="zh-CN" smtClean="0">
                <a:solidFill>
                  <a:srgbClr val="000000"/>
                </a:solidFill>
                <a:latin typeface="Calibri" pitchFamily="34" charset="0"/>
              </a:endParaRPr>
            </a:p>
          </p:txBody>
        </p:sp>
        <p:sp>
          <p:nvSpPr>
            <p:cNvPr id="11277" name="Rectangle 17"/>
            <p:cNvSpPr>
              <a:spLocks noChangeArrowheads="1"/>
            </p:cNvSpPr>
            <p:nvPr userDrawn="1"/>
          </p:nvSpPr>
          <p:spPr bwMode="auto">
            <a:xfrm rot="-5400000">
              <a:off x="189" y="187"/>
              <a:ext cx="165" cy="168"/>
            </a:xfrm>
            <a:prstGeom prst="rect">
              <a:avLst/>
            </a:prstGeom>
            <a:solidFill>
              <a:srgbClr val="297CDD"/>
            </a:solidFill>
            <a:ln w="19050">
              <a:solidFill>
                <a:schemeClr val="bg1">
                  <a:alpha val="70195"/>
                </a:schemeClr>
              </a:solidFill>
              <a:miter lim="800000"/>
              <a:headEnd/>
              <a:tailEnd/>
            </a:ln>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0"/>
                </a:spcBef>
                <a:spcAft>
                  <a:spcPct val="0"/>
                </a:spcAft>
              </a:pPr>
              <a:endParaRPr lang="zh-CN" altLang="zh-CN" smtClean="0">
                <a:solidFill>
                  <a:srgbClr val="000000"/>
                </a:solidFill>
                <a:latin typeface="Calibri" pitchFamily="34" charset="0"/>
              </a:endParaRPr>
            </a:p>
          </p:txBody>
        </p:sp>
        <p:sp>
          <p:nvSpPr>
            <p:cNvPr id="11278" name="Rectangle 18"/>
            <p:cNvSpPr>
              <a:spLocks noChangeArrowheads="1"/>
            </p:cNvSpPr>
            <p:nvPr userDrawn="1"/>
          </p:nvSpPr>
          <p:spPr bwMode="auto">
            <a:xfrm rot="-5400000">
              <a:off x="0" y="187"/>
              <a:ext cx="165" cy="168"/>
            </a:xfrm>
            <a:prstGeom prst="rect">
              <a:avLst/>
            </a:prstGeom>
            <a:solidFill>
              <a:srgbClr val="297CDD">
                <a:alpha val="59999"/>
              </a:srgbClr>
            </a:solidFill>
            <a:ln w="19050">
              <a:solidFill>
                <a:schemeClr val="bg1">
                  <a:alpha val="70195"/>
                </a:schemeClr>
              </a:solidFill>
              <a:miter lim="800000"/>
              <a:headEnd/>
              <a:tailEnd/>
            </a:ln>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0"/>
                </a:spcBef>
                <a:spcAft>
                  <a:spcPct val="0"/>
                </a:spcAft>
              </a:pPr>
              <a:endParaRPr lang="zh-CN" altLang="zh-CN" smtClean="0">
                <a:solidFill>
                  <a:srgbClr val="000000"/>
                </a:solidFill>
                <a:latin typeface="Calibri" pitchFamily="34" charset="0"/>
              </a:endParaRPr>
            </a:p>
          </p:txBody>
        </p:sp>
        <p:sp>
          <p:nvSpPr>
            <p:cNvPr id="11279" name="Rectangle 19"/>
            <p:cNvSpPr>
              <a:spLocks noChangeArrowheads="1"/>
            </p:cNvSpPr>
            <p:nvPr userDrawn="1"/>
          </p:nvSpPr>
          <p:spPr bwMode="auto">
            <a:xfrm rot="-5400000">
              <a:off x="0" y="376"/>
              <a:ext cx="165" cy="168"/>
            </a:xfrm>
            <a:prstGeom prst="rect">
              <a:avLst/>
            </a:prstGeom>
            <a:solidFill>
              <a:srgbClr val="297CDD">
                <a:alpha val="89803"/>
              </a:srgbClr>
            </a:solidFill>
            <a:ln w="19050">
              <a:solidFill>
                <a:schemeClr val="bg1">
                  <a:alpha val="70195"/>
                </a:schemeClr>
              </a:solidFill>
              <a:miter lim="800000"/>
              <a:headEnd/>
              <a:tailEnd/>
            </a:ln>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0"/>
                </a:spcBef>
                <a:spcAft>
                  <a:spcPct val="0"/>
                </a:spcAft>
              </a:pPr>
              <a:endParaRPr lang="zh-CN" altLang="zh-CN" smtClean="0">
                <a:solidFill>
                  <a:srgbClr val="000000"/>
                </a:solidFill>
                <a:latin typeface="Calibri" pitchFamily="34" charset="0"/>
              </a:endParaRPr>
            </a:p>
          </p:txBody>
        </p:sp>
      </p:grpSp>
      <p:sp>
        <p:nvSpPr>
          <p:cNvPr id="11269" name="Rectangle 26"/>
          <p:cNvSpPr>
            <a:spLocks noChangeArrowheads="1"/>
          </p:cNvSpPr>
          <p:nvPr userDrawn="1"/>
        </p:nvSpPr>
        <p:spPr bwMode="auto">
          <a:xfrm>
            <a:off x="269875" y="0"/>
            <a:ext cx="284163" cy="6889750"/>
          </a:xfrm>
          <a:prstGeom prst="rect">
            <a:avLst/>
          </a:prstGeom>
          <a:solidFill>
            <a:srgbClr val="4A9ACC">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0"/>
              </a:spcBef>
              <a:spcAft>
                <a:spcPct val="0"/>
              </a:spcAft>
            </a:pPr>
            <a:endParaRPr lang="zh-CN" altLang="zh-CN" smtClean="0">
              <a:solidFill>
                <a:srgbClr val="000000"/>
              </a:solidFill>
              <a:latin typeface="Calibri" pitchFamily="34" charset="0"/>
            </a:endParaRPr>
          </a:p>
        </p:txBody>
      </p:sp>
      <p:sp>
        <p:nvSpPr>
          <p:cNvPr id="11270" name="Rectangle 27"/>
          <p:cNvSpPr>
            <a:spLocks noChangeArrowheads="1"/>
          </p:cNvSpPr>
          <p:nvPr userDrawn="1"/>
        </p:nvSpPr>
        <p:spPr bwMode="auto">
          <a:xfrm>
            <a:off x="-11113" y="0"/>
            <a:ext cx="328613" cy="6884988"/>
          </a:xfrm>
          <a:prstGeom prst="rect">
            <a:avLst/>
          </a:prstGeom>
          <a:gradFill rotWithShape="1">
            <a:gsLst>
              <a:gs pos="0">
                <a:srgbClr val="152C3A"/>
              </a:gs>
              <a:gs pos="100000">
                <a:srgbClr val="4A9ACC"/>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0"/>
              </a:spcBef>
              <a:spcAft>
                <a:spcPct val="0"/>
              </a:spcAft>
            </a:pPr>
            <a:endParaRPr lang="zh-CN" altLang="zh-CN" smtClean="0">
              <a:solidFill>
                <a:srgbClr val="000000"/>
              </a:solidFill>
              <a:latin typeface="Calibri" pitchFamily="34" charset="0"/>
            </a:endParaRPr>
          </a:p>
        </p:txBody>
      </p:sp>
      <p:sp>
        <p:nvSpPr>
          <p:cNvPr id="11271" name="Rectangle 28"/>
          <p:cNvSpPr>
            <a:spLocks noChangeArrowheads="1"/>
          </p:cNvSpPr>
          <p:nvPr userDrawn="1"/>
        </p:nvSpPr>
        <p:spPr bwMode="auto">
          <a:xfrm>
            <a:off x="749300" y="23813"/>
            <a:ext cx="71438" cy="6872287"/>
          </a:xfrm>
          <a:prstGeom prst="rect">
            <a:avLst/>
          </a:prstGeom>
          <a:solidFill>
            <a:srgbClr val="4A9ACC">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0"/>
              </a:spcBef>
              <a:spcAft>
                <a:spcPct val="0"/>
              </a:spcAft>
            </a:pPr>
            <a:endParaRPr lang="zh-CN" altLang="zh-CN" smtClean="0">
              <a:solidFill>
                <a:srgbClr val="000000"/>
              </a:solidFill>
              <a:latin typeface="Calibri" pitchFamily="34" charset="0"/>
            </a:endParaRPr>
          </a:p>
        </p:txBody>
      </p:sp>
      <p:sp>
        <p:nvSpPr>
          <p:cNvPr id="11272" name="Rectangle 29"/>
          <p:cNvSpPr>
            <a:spLocks noChangeArrowheads="1"/>
          </p:cNvSpPr>
          <p:nvPr userDrawn="1"/>
        </p:nvSpPr>
        <p:spPr bwMode="auto">
          <a:xfrm>
            <a:off x="508000" y="0"/>
            <a:ext cx="168275" cy="6865938"/>
          </a:xfrm>
          <a:prstGeom prst="rect">
            <a:avLst/>
          </a:prstGeom>
          <a:solidFill>
            <a:srgbClr val="4A9ACC">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0"/>
              </a:spcBef>
              <a:spcAft>
                <a:spcPct val="0"/>
              </a:spcAft>
            </a:pPr>
            <a:endParaRPr lang="zh-CN" altLang="zh-CN" smtClean="0">
              <a:solidFill>
                <a:srgbClr val="000000"/>
              </a:solidFill>
              <a:latin typeface="Calibri" pitchFamily="34" charset="0"/>
            </a:endParaRPr>
          </a:p>
        </p:txBody>
      </p:sp>
      <p:sp>
        <p:nvSpPr>
          <p:cNvPr id="11273" name="Rectangle 30"/>
          <p:cNvSpPr>
            <a:spLocks noChangeArrowheads="1"/>
          </p:cNvSpPr>
          <p:nvPr userDrawn="1"/>
        </p:nvSpPr>
        <p:spPr bwMode="auto">
          <a:xfrm>
            <a:off x="685800" y="0"/>
            <a:ext cx="114300" cy="6872288"/>
          </a:xfrm>
          <a:prstGeom prst="rect">
            <a:avLst/>
          </a:prstGeom>
          <a:solidFill>
            <a:srgbClr val="4A9ACC">
              <a:alpha val="3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0"/>
              </a:spcBef>
              <a:spcAft>
                <a:spcPct val="0"/>
              </a:spcAft>
            </a:pPr>
            <a:endParaRPr lang="zh-CN" altLang="zh-CN" smtClean="0">
              <a:solidFill>
                <a:srgbClr val="000000"/>
              </a:solidFill>
              <a:latin typeface="Calibri" pitchFamily="34" charset="0"/>
            </a:endParaRPr>
          </a:p>
        </p:txBody>
      </p:sp>
    </p:spTree>
    <p:extLst>
      <p:ext uri="{BB962C8B-B14F-4D97-AF65-F5344CB8AC3E}">
        <p14:creationId xmlns:p14="http://schemas.microsoft.com/office/powerpoint/2010/main" val="23464016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tLang="zh-CN" sz="2400" dirty="0"/>
              <a:t>The influence of atmospheric circulation on the occurrence of hail in China</a:t>
            </a:r>
            <a:r>
              <a:rPr lang="zh-CN" altLang="zh-CN" sz="2400" dirty="0"/>
              <a:t/>
            </a:r>
            <a:br>
              <a:rPr lang="zh-CN" altLang="zh-CN" sz="2400" dirty="0"/>
            </a:br>
            <a:endParaRPr lang="en-US" altLang="zh-CN" sz="2400" dirty="0" smtClean="0"/>
          </a:p>
        </p:txBody>
      </p:sp>
      <p:sp>
        <p:nvSpPr>
          <p:cNvPr id="3075" name="Rectangle 3"/>
          <p:cNvSpPr>
            <a:spLocks noGrp="1" noChangeArrowheads="1"/>
          </p:cNvSpPr>
          <p:nvPr>
            <p:ph type="subTitle" idx="1"/>
          </p:nvPr>
        </p:nvSpPr>
        <p:spPr/>
        <p:txBody>
          <a:bodyPr/>
          <a:lstStyle/>
          <a:p>
            <a:pPr eaLnBrk="1" hangingPunct="1"/>
            <a:r>
              <a:rPr lang="en-US" altLang="zh-CN" sz="2400" b="0" dirty="0" err="1" smtClean="0">
                <a:solidFill>
                  <a:schemeClr val="tx1"/>
                </a:solidFill>
              </a:rPr>
              <a:t>Qinghong</a:t>
            </a:r>
            <a:r>
              <a:rPr lang="en-US" altLang="zh-CN" sz="2400" b="0" dirty="0" smtClean="0">
                <a:solidFill>
                  <a:schemeClr val="tx1"/>
                </a:solidFill>
              </a:rPr>
              <a:t> Zhang and </a:t>
            </a:r>
            <a:r>
              <a:rPr lang="en-US" altLang="zh-CN" sz="2400" b="0" dirty="0" err="1" smtClean="0">
                <a:solidFill>
                  <a:schemeClr val="tx1"/>
                </a:solidFill>
              </a:rPr>
              <a:t>Mingxin</a:t>
            </a:r>
            <a:r>
              <a:rPr lang="en-US" altLang="zh-CN" sz="2400" b="0" dirty="0" smtClean="0">
                <a:solidFill>
                  <a:schemeClr val="tx1"/>
                </a:solidFill>
              </a:rPr>
              <a:t> Li</a:t>
            </a:r>
          </a:p>
          <a:p>
            <a:pPr eaLnBrk="1" hangingPunct="1"/>
            <a:endParaRPr lang="en-US" altLang="zh-CN" b="0" dirty="0">
              <a:solidFill>
                <a:schemeClr val="tx1"/>
              </a:solidFill>
            </a:endParaRPr>
          </a:p>
          <a:p>
            <a:pPr eaLnBrk="1" hangingPunct="1"/>
            <a:r>
              <a:rPr lang="en-US" altLang="zh-CN" sz="2000" b="0" dirty="0" smtClean="0">
                <a:solidFill>
                  <a:schemeClr val="tx1"/>
                </a:solidFill>
              </a:rPr>
              <a:t>Department of Atmospheric and Oceanic Sciences, Peking University, Beijing 100871</a:t>
            </a:r>
          </a:p>
        </p:txBody>
      </p:sp>
    </p:spTree>
    <p:extLst>
      <p:ext uri="{BB962C8B-B14F-4D97-AF65-F5344CB8AC3E}">
        <p14:creationId xmlns:p14="http://schemas.microsoft.com/office/powerpoint/2010/main" val="281829389"/>
      </p:ext>
    </p:extLst>
  </p:cSld>
  <p:clrMapOvr>
    <a:masterClrMapping/>
  </p:clrMapOvr>
  <mc:AlternateContent xmlns:mc="http://schemas.openxmlformats.org/markup-compatibility/2006" xmlns:p14="http://schemas.microsoft.com/office/powerpoint/2010/main">
    <mc:Choice Requires="p14">
      <p:transition spd="slow" p14:dur="2000" advTm="11468"/>
    </mc:Choice>
    <mc:Fallback xmlns="">
      <p:transition spd="slow" advTm="1146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333375"/>
            <a:ext cx="7649366" cy="692150"/>
          </a:xfrm>
        </p:spPr>
        <p:txBody>
          <a:bodyPr/>
          <a:lstStyle/>
          <a:p>
            <a:r>
              <a:rPr lang="en-US" altLang="zh-CN" sz="2400" dirty="0" smtClean="0"/>
              <a:t>The variance of the frequency of </a:t>
            </a:r>
            <a:br>
              <a:rPr lang="en-US" altLang="zh-CN" sz="2400" dirty="0" smtClean="0"/>
            </a:br>
            <a:r>
              <a:rPr lang="en-US" altLang="zh-CN" sz="2400" dirty="0" smtClean="0"/>
              <a:t>each circulation type in north china</a:t>
            </a:r>
            <a:endParaRPr lang="zh-CN" altLang="en-US" sz="2400" dirty="0"/>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6543" t="16491" r="8272" b="43882"/>
          <a:stretch/>
        </p:blipFill>
        <p:spPr>
          <a:xfrm>
            <a:off x="328346" y="1000153"/>
            <a:ext cx="7789333" cy="2716879"/>
          </a:xfrm>
          <a:prstGeom prst="rect">
            <a:avLst/>
          </a:prstGeom>
        </p:spPr>
      </p:pic>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t="10936" r="1235" b="39001"/>
          <a:stretch/>
        </p:blipFill>
        <p:spPr>
          <a:xfrm>
            <a:off x="0" y="3717032"/>
            <a:ext cx="9031111" cy="3140968"/>
          </a:xfrm>
          <a:prstGeom prst="rect">
            <a:avLst/>
          </a:prstGeom>
        </p:spPr>
      </p:pic>
      <p:sp>
        <p:nvSpPr>
          <p:cNvPr id="6" name="TextBox 5"/>
          <p:cNvSpPr txBox="1"/>
          <p:nvPr/>
        </p:nvSpPr>
        <p:spPr>
          <a:xfrm>
            <a:off x="1419210" y="2924944"/>
            <a:ext cx="6465157" cy="1015663"/>
          </a:xfrm>
          <a:prstGeom prst="rect">
            <a:avLst/>
          </a:prstGeom>
          <a:solidFill>
            <a:schemeClr val="bg1"/>
          </a:solidFill>
        </p:spPr>
        <p:txBody>
          <a:bodyPr wrap="square" rtlCol="0">
            <a:spAutoFit/>
          </a:bodyPr>
          <a:lstStyle/>
          <a:p>
            <a:r>
              <a:rPr lang="en-US" altLang="zh-CN" sz="2000" dirty="0" smtClean="0">
                <a:solidFill>
                  <a:srgbClr val="0070C0"/>
                </a:solidFill>
                <a:latin typeface="Berlin Sans FB Demi" panose="020E0802020502020306" pitchFamily="34" charset="0"/>
              </a:rPr>
              <a:t>Type 2 and type 3 are more related with hailstorm. </a:t>
            </a:r>
            <a:r>
              <a:rPr lang="en-US" altLang="zh-CN" sz="2000" dirty="0">
                <a:solidFill>
                  <a:srgbClr val="0070C0"/>
                </a:solidFill>
                <a:latin typeface="Berlin Sans FB Demi" panose="020E0802020502020306" pitchFamily="34" charset="0"/>
              </a:rPr>
              <a:t>The Weakened weather </a:t>
            </a:r>
            <a:r>
              <a:rPr lang="en-US" altLang="zh-CN" sz="2000" dirty="0" smtClean="0">
                <a:solidFill>
                  <a:srgbClr val="0070C0"/>
                </a:solidFill>
                <a:latin typeface="Berlin Sans FB Demi" panose="020E0802020502020306" pitchFamily="34" charset="0"/>
              </a:rPr>
              <a:t>systems from 90s mainly associated with the hail frequency decrease in the north.</a:t>
            </a:r>
            <a:endParaRPr lang="zh-CN" altLang="en-US" sz="2000" dirty="0">
              <a:solidFill>
                <a:srgbClr val="0070C0"/>
              </a:solidFill>
              <a:latin typeface="Berlin Sans FB Demi" panose="020E0802020502020306" pitchFamily="34" charset="0"/>
            </a:endParaRPr>
          </a:p>
        </p:txBody>
      </p:sp>
    </p:spTree>
    <p:extLst>
      <p:ext uri="{BB962C8B-B14F-4D97-AF65-F5344CB8AC3E}">
        <p14:creationId xmlns:p14="http://schemas.microsoft.com/office/powerpoint/2010/main" val="98434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dirty="0"/>
          </a:p>
        </p:txBody>
      </p:sp>
      <p:pic>
        <p:nvPicPr>
          <p:cNvPr id="1026" name="Picture 2" descr="C:\Users\pku\Desktop\new\new\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484784"/>
            <a:ext cx="7920880" cy="5015921"/>
          </a:xfrm>
          <a:prstGeom prst="rect">
            <a:avLst/>
          </a:prstGeom>
          <a:noFill/>
          <a:extLst>
            <a:ext uri="{909E8E84-426E-40DD-AFC4-6F175D3DCCD1}">
              <a14:hiddenFill xmlns:a14="http://schemas.microsoft.com/office/drawing/2010/main">
                <a:solidFill>
                  <a:srgbClr val="FFFFFF"/>
                </a:solidFill>
              </a14:hiddenFill>
            </a:ext>
          </a:extLst>
        </p:spPr>
      </p:pic>
      <p:sp>
        <p:nvSpPr>
          <p:cNvPr id="5" name="标题 1"/>
          <p:cNvSpPr>
            <a:spLocks noGrp="1"/>
          </p:cNvSpPr>
          <p:nvPr>
            <p:ph type="title"/>
          </p:nvPr>
        </p:nvSpPr>
        <p:spPr/>
        <p:txBody>
          <a:bodyPr anchor="b"/>
          <a:lstStyle/>
          <a:p>
            <a:pPr>
              <a:defRPr/>
            </a:pPr>
            <a:r>
              <a:rPr lang="en-US" altLang="zh-CN" sz="2400" dirty="0" smtClean="0">
                <a:latin typeface="+mn-lt"/>
                <a:ea typeface="宋体" pitchFamily="2" charset="-122"/>
              </a:rPr>
              <a:t>Spatial distribution in hail trends in North China 1960-2012</a:t>
            </a:r>
            <a:endParaRPr lang="zh-CN" altLang="en-US" sz="2400" dirty="0" smtClean="0">
              <a:latin typeface="+mn-lt"/>
              <a:ea typeface="宋体" pitchFamily="2" charset="-122"/>
            </a:endParaRPr>
          </a:p>
        </p:txBody>
      </p:sp>
      <p:sp>
        <p:nvSpPr>
          <p:cNvPr id="4" name="矩形 3"/>
          <p:cNvSpPr/>
          <p:nvPr/>
        </p:nvSpPr>
        <p:spPr>
          <a:xfrm>
            <a:off x="7524328" y="3632704"/>
            <a:ext cx="144016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  flat</a:t>
            </a:r>
            <a:endParaRPr lang="zh-CN" altLang="en-US" dirty="0">
              <a:solidFill>
                <a:schemeClr val="tx1"/>
              </a:solidFill>
            </a:endParaRPr>
          </a:p>
        </p:txBody>
      </p:sp>
    </p:spTree>
    <p:extLst>
      <p:ext uri="{BB962C8B-B14F-4D97-AF65-F5344CB8AC3E}">
        <p14:creationId xmlns:p14="http://schemas.microsoft.com/office/powerpoint/2010/main" val="3501753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t>Results of circulation classification in </a:t>
            </a:r>
            <a:r>
              <a:rPr lang="en-US" altLang="zh-CN" sz="2800" dirty="0" smtClean="0"/>
              <a:t>South China (</a:t>
            </a:r>
            <a:r>
              <a:rPr lang="en-US" altLang="zh-CN" sz="2800" dirty="0"/>
              <a:t>1960-2012</a:t>
            </a:r>
            <a:r>
              <a:rPr lang="en-US" altLang="zh-CN" sz="2800" dirty="0" smtClean="0"/>
              <a:t>) cold season</a:t>
            </a:r>
            <a:endParaRPr lang="zh-CN" altLang="en-US" sz="2800" dirty="0"/>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t="12473" r="1605" b="56373"/>
          <a:stretch/>
        </p:blipFill>
        <p:spPr>
          <a:xfrm>
            <a:off x="747877" y="1484784"/>
            <a:ext cx="8241668" cy="2016224"/>
          </a:xfrm>
          <a:prstGeom prst="rect">
            <a:avLst/>
          </a:prstGeom>
        </p:spPr>
      </p:pic>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12284" r="1605" b="55995"/>
          <a:stretch/>
        </p:blipFill>
        <p:spPr>
          <a:xfrm>
            <a:off x="747876" y="4653136"/>
            <a:ext cx="8241669" cy="2013024"/>
          </a:xfrm>
          <a:prstGeom prst="rect">
            <a:avLst/>
          </a:prstGeom>
        </p:spPr>
      </p:pic>
      <p:sp>
        <p:nvSpPr>
          <p:cNvPr id="6" name="TextBox 5"/>
          <p:cNvSpPr txBox="1"/>
          <p:nvPr/>
        </p:nvSpPr>
        <p:spPr>
          <a:xfrm>
            <a:off x="1253008" y="1432687"/>
            <a:ext cx="1224136" cy="369332"/>
          </a:xfrm>
          <a:prstGeom prst="rect">
            <a:avLst/>
          </a:prstGeom>
          <a:noFill/>
        </p:spPr>
        <p:txBody>
          <a:bodyPr wrap="square" rtlCol="0">
            <a:spAutoFit/>
          </a:bodyPr>
          <a:lstStyle/>
          <a:p>
            <a:r>
              <a:rPr lang="en-US" altLang="zh-CN" dirty="0" smtClean="0"/>
              <a:t>Type 1</a:t>
            </a:r>
            <a:endParaRPr lang="zh-CN" altLang="en-US" dirty="0"/>
          </a:p>
        </p:txBody>
      </p:sp>
      <p:sp>
        <p:nvSpPr>
          <p:cNvPr id="7" name="TextBox 6"/>
          <p:cNvSpPr txBox="1"/>
          <p:nvPr/>
        </p:nvSpPr>
        <p:spPr>
          <a:xfrm>
            <a:off x="2878201" y="1410651"/>
            <a:ext cx="1224136" cy="369332"/>
          </a:xfrm>
          <a:prstGeom prst="rect">
            <a:avLst/>
          </a:prstGeom>
          <a:noFill/>
        </p:spPr>
        <p:txBody>
          <a:bodyPr wrap="square" rtlCol="0">
            <a:spAutoFit/>
          </a:bodyPr>
          <a:lstStyle/>
          <a:p>
            <a:r>
              <a:rPr lang="en-US" altLang="zh-CN" dirty="0" smtClean="0"/>
              <a:t>Type 2</a:t>
            </a:r>
            <a:endParaRPr lang="zh-CN" altLang="en-US" dirty="0"/>
          </a:p>
        </p:txBody>
      </p:sp>
      <p:sp>
        <p:nvSpPr>
          <p:cNvPr id="8" name="TextBox 7"/>
          <p:cNvSpPr txBox="1"/>
          <p:nvPr/>
        </p:nvSpPr>
        <p:spPr>
          <a:xfrm>
            <a:off x="4283968" y="1432687"/>
            <a:ext cx="1440160" cy="369332"/>
          </a:xfrm>
          <a:prstGeom prst="rect">
            <a:avLst/>
          </a:prstGeom>
          <a:solidFill>
            <a:schemeClr val="bg1"/>
          </a:solidFill>
        </p:spPr>
        <p:txBody>
          <a:bodyPr wrap="square" rtlCol="0">
            <a:spAutoFit/>
          </a:bodyPr>
          <a:lstStyle/>
          <a:p>
            <a:r>
              <a:rPr lang="en-US" altLang="zh-CN" dirty="0" smtClean="0"/>
              <a:t>Type 3</a:t>
            </a:r>
            <a:endParaRPr lang="zh-CN" altLang="en-US" dirty="0"/>
          </a:p>
        </p:txBody>
      </p:sp>
      <p:sp>
        <p:nvSpPr>
          <p:cNvPr id="9" name="TextBox 8"/>
          <p:cNvSpPr txBox="1"/>
          <p:nvPr/>
        </p:nvSpPr>
        <p:spPr>
          <a:xfrm>
            <a:off x="6084168" y="1408526"/>
            <a:ext cx="1224136" cy="369332"/>
          </a:xfrm>
          <a:prstGeom prst="rect">
            <a:avLst/>
          </a:prstGeom>
          <a:noFill/>
        </p:spPr>
        <p:txBody>
          <a:bodyPr wrap="square" rtlCol="0">
            <a:spAutoFit/>
          </a:bodyPr>
          <a:lstStyle/>
          <a:p>
            <a:r>
              <a:rPr lang="en-US" altLang="zh-CN" dirty="0" smtClean="0"/>
              <a:t>Type 4</a:t>
            </a:r>
            <a:endParaRPr lang="zh-CN" altLang="en-US" dirty="0"/>
          </a:p>
        </p:txBody>
      </p:sp>
      <p:sp>
        <p:nvSpPr>
          <p:cNvPr id="10" name="TextBox 9"/>
          <p:cNvSpPr txBox="1"/>
          <p:nvPr/>
        </p:nvSpPr>
        <p:spPr>
          <a:xfrm>
            <a:off x="7452320" y="1422638"/>
            <a:ext cx="1224136" cy="369332"/>
          </a:xfrm>
          <a:prstGeom prst="rect">
            <a:avLst/>
          </a:prstGeom>
          <a:noFill/>
        </p:spPr>
        <p:txBody>
          <a:bodyPr wrap="square" rtlCol="0">
            <a:spAutoFit/>
          </a:bodyPr>
          <a:lstStyle/>
          <a:p>
            <a:r>
              <a:rPr lang="en-US" altLang="zh-CN" dirty="0" smtClean="0"/>
              <a:t>Type 5</a:t>
            </a:r>
            <a:endParaRPr lang="zh-CN" altLang="en-US" dirty="0"/>
          </a:p>
        </p:txBody>
      </p:sp>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l="36246" t="3691" r="8832" b="52595"/>
          <a:stretch/>
        </p:blipFill>
        <p:spPr>
          <a:xfrm>
            <a:off x="697503" y="3501008"/>
            <a:ext cx="3536092" cy="1271696"/>
          </a:xfrm>
          <a:prstGeom prst="rect">
            <a:avLst/>
          </a:pr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l="8519" t="50810" r="8907" b="5475"/>
          <a:stretch/>
        </p:blipFill>
        <p:spPr>
          <a:xfrm>
            <a:off x="4233595" y="3501008"/>
            <a:ext cx="4752528" cy="1271696"/>
          </a:xfrm>
          <a:prstGeom prst="rect">
            <a:avLst/>
          </a:prstGeom>
        </p:spPr>
      </p:pic>
      <p:sp>
        <p:nvSpPr>
          <p:cNvPr id="13" name="TextBox 12"/>
          <p:cNvSpPr txBox="1"/>
          <p:nvPr/>
        </p:nvSpPr>
        <p:spPr>
          <a:xfrm>
            <a:off x="-27346" y="2181734"/>
            <a:ext cx="1142962" cy="584775"/>
          </a:xfrm>
          <a:prstGeom prst="rect">
            <a:avLst/>
          </a:prstGeom>
          <a:noFill/>
        </p:spPr>
        <p:txBody>
          <a:bodyPr wrap="square" rtlCol="0">
            <a:spAutoFit/>
          </a:bodyPr>
          <a:lstStyle/>
          <a:p>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GPH 700hPa</a:t>
            </a:r>
            <a:endParaRPr lang="zh-CN" altLang="en-US" sz="16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4" name="TextBox 13"/>
          <p:cNvSpPr txBox="1"/>
          <p:nvPr/>
        </p:nvSpPr>
        <p:spPr>
          <a:xfrm>
            <a:off x="2131" y="5445224"/>
            <a:ext cx="1142962" cy="338554"/>
          </a:xfrm>
          <a:prstGeom prst="rect">
            <a:avLst/>
          </a:prstGeom>
          <a:noFill/>
        </p:spPr>
        <p:txBody>
          <a:bodyPr wrap="square" rtlCol="0">
            <a:spAutoFit/>
          </a:bodyPr>
          <a:lstStyle/>
          <a:p>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SLP</a:t>
            </a:r>
            <a:endParaRPr lang="zh-CN" altLang="en-US" sz="16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5" name="TextBox 14"/>
          <p:cNvSpPr txBox="1"/>
          <p:nvPr/>
        </p:nvSpPr>
        <p:spPr>
          <a:xfrm>
            <a:off x="2131" y="3946508"/>
            <a:ext cx="1142962" cy="584775"/>
          </a:xfrm>
          <a:prstGeom prst="rect">
            <a:avLst/>
          </a:prstGeom>
          <a:noFill/>
        </p:spPr>
        <p:txBody>
          <a:bodyPr wrap="square" rtlCol="0">
            <a:spAutoFit/>
          </a:bodyPr>
          <a:lstStyle/>
          <a:p>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Hail</a:t>
            </a:r>
          </a:p>
          <a:p>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frequency</a:t>
            </a:r>
            <a:endParaRPr lang="zh-CN" altLang="en-US" sz="16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 name="矩形 2"/>
          <p:cNvSpPr/>
          <p:nvPr/>
        </p:nvSpPr>
        <p:spPr>
          <a:xfrm>
            <a:off x="2627784" y="1268760"/>
            <a:ext cx="1605811" cy="5040560"/>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2377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5900" t="16526" r="8519" b="48642"/>
          <a:stretch/>
        </p:blipFill>
        <p:spPr>
          <a:xfrm>
            <a:off x="474558" y="1412776"/>
            <a:ext cx="8208912" cy="2520280"/>
          </a:xfrm>
          <a:prstGeom prst="rect">
            <a:avLst/>
          </a:prstGeom>
        </p:spPr>
      </p:pic>
      <p:sp>
        <p:nvSpPr>
          <p:cNvPr id="4" name="TextBox 3"/>
          <p:cNvSpPr txBox="1"/>
          <p:nvPr/>
        </p:nvSpPr>
        <p:spPr>
          <a:xfrm>
            <a:off x="474558" y="4293096"/>
            <a:ext cx="7344816" cy="1323439"/>
          </a:xfrm>
          <a:prstGeom prst="rect">
            <a:avLst/>
          </a:prstGeom>
          <a:noFill/>
        </p:spPr>
        <p:txBody>
          <a:bodyPr wrap="square" rtlCol="0">
            <a:spAutoFit/>
          </a:bodyPr>
          <a:lstStyle/>
          <a:p>
            <a:r>
              <a:rPr lang="en-US" altLang="zh-CN" sz="2000" dirty="0">
                <a:solidFill>
                  <a:srgbClr val="0070C0"/>
                </a:solidFill>
                <a:latin typeface="Berlin Sans FB Demi" panose="020E0802020502020306" pitchFamily="34" charset="0"/>
              </a:rPr>
              <a:t>Type 2 is a dominated </a:t>
            </a:r>
            <a:r>
              <a:rPr lang="en-US" altLang="zh-CN" sz="2000" dirty="0" smtClean="0">
                <a:solidFill>
                  <a:srgbClr val="0070C0"/>
                </a:solidFill>
                <a:latin typeface="Berlin Sans FB Demi" panose="020E0802020502020306" pitchFamily="34" charset="0"/>
              </a:rPr>
              <a:t>circulation </a:t>
            </a:r>
            <a:r>
              <a:rPr lang="en-US" altLang="zh-CN" sz="2000" dirty="0">
                <a:solidFill>
                  <a:srgbClr val="0070C0"/>
                </a:solidFill>
                <a:latin typeface="Berlin Sans FB Demi" panose="020E0802020502020306" pitchFamily="34" charset="0"/>
              </a:rPr>
              <a:t>type with </a:t>
            </a:r>
            <a:r>
              <a:rPr lang="en-US" altLang="zh-CN" sz="2000" dirty="0" smtClean="0">
                <a:solidFill>
                  <a:srgbClr val="0070C0"/>
                </a:solidFill>
                <a:latin typeface="Berlin Sans FB Demi" panose="020E0802020502020306" pitchFamily="34" charset="0"/>
              </a:rPr>
              <a:t>a </a:t>
            </a:r>
            <a:r>
              <a:rPr lang="en-US" altLang="zh-CN" sz="2000" dirty="0" err="1" smtClean="0">
                <a:solidFill>
                  <a:srgbClr val="0070C0"/>
                </a:solidFill>
                <a:latin typeface="Berlin Sans FB Demi" panose="020E0802020502020306" pitchFamily="34" charset="0"/>
              </a:rPr>
              <a:t>trorph</a:t>
            </a:r>
            <a:r>
              <a:rPr lang="en-US" altLang="zh-CN" sz="2000" dirty="0" smtClean="0">
                <a:solidFill>
                  <a:srgbClr val="0070C0"/>
                </a:solidFill>
                <a:latin typeface="Berlin Sans FB Demi" panose="020E0802020502020306" pitchFamily="34" charset="0"/>
              </a:rPr>
              <a:t> on 700hPa and </a:t>
            </a:r>
            <a:r>
              <a:rPr lang="en-US" altLang="zh-CN" sz="2000" dirty="0" err="1" smtClean="0">
                <a:solidFill>
                  <a:srgbClr val="0070C0"/>
                </a:solidFill>
                <a:latin typeface="Berlin Sans FB Demi" panose="020E0802020502020306" pitchFamily="34" charset="0"/>
              </a:rPr>
              <a:t>meridinol</a:t>
            </a:r>
            <a:r>
              <a:rPr lang="en-US" altLang="zh-CN" sz="2000" dirty="0" smtClean="0">
                <a:solidFill>
                  <a:srgbClr val="0070C0"/>
                </a:solidFill>
                <a:latin typeface="Berlin Sans FB Demi" panose="020E0802020502020306" pitchFamily="34" charset="0"/>
              </a:rPr>
              <a:t> flow near surface. </a:t>
            </a:r>
            <a:endParaRPr lang="en-US" altLang="zh-CN" sz="2000" dirty="0">
              <a:solidFill>
                <a:srgbClr val="0070C0"/>
              </a:solidFill>
              <a:latin typeface="Berlin Sans FB Demi" panose="020E0802020502020306" pitchFamily="34" charset="0"/>
            </a:endParaRPr>
          </a:p>
          <a:p>
            <a:r>
              <a:rPr lang="en-US" altLang="zh-CN" sz="2000" dirty="0" smtClean="0">
                <a:solidFill>
                  <a:srgbClr val="0070C0"/>
                </a:solidFill>
                <a:latin typeface="Berlin Sans FB Demi" panose="020E0802020502020306" pitchFamily="34" charset="0"/>
              </a:rPr>
              <a:t>Circulation frequency </a:t>
            </a:r>
            <a:r>
              <a:rPr lang="en-US" altLang="zh-CN" sz="2000" dirty="0">
                <a:solidFill>
                  <a:srgbClr val="0070C0"/>
                </a:solidFill>
                <a:latin typeface="Berlin Sans FB Demi" panose="020E0802020502020306" pitchFamily="34" charset="0"/>
              </a:rPr>
              <a:t>show no obvious trend and it’s more of an annual variation</a:t>
            </a:r>
            <a:endParaRPr lang="zh-CN" altLang="en-US" sz="2000" dirty="0">
              <a:solidFill>
                <a:srgbClr val="0070C0"/>
              </a:solidFill>
              <a:latin typeface="Berlin Sans FB Demi" panose="020E0802020502020306" pitchFamily="34" charset="0"/>
            </a:endParaRPr>
          </a:p>
        </p:txBody>
      </p:sp>
      <p:sp>
        <p:nvSpPr>
          <p:cNvPr id="6" name="标题 1"/>
          <p:cNvSpPr>
            <a:spLocks noGrp="1"/>
          </p:cNvSpPr>
          <p:nvPr>
            <p:ph type="title"/>
          </p:nvPr>
        </p:nvSpPr>
        <p:spPr>
          <a:xfrm>
            <a:off x="468313" y="333375"/>
            <a:ext cx="7632079" cy="692150"/>
          </a:xfrm>
        </p:spPr>
        <p:txBody>
          <a:bodyPr/>
          <a:lstStyle/>
          <a:p>
            <a:r>
              <a:rPr lang="en-US" altLang="zh-CN" sz="2400" dirty="0" smtClean="0"/>
              <a:t>The variance of the frequency of </a:t>
            </a:r>
            <a:br>
              <a:rPr lang="en-US" altLang="zh-CN" sz="2400" dirty="0" smtClean="0"/>
            </a:br>
            <a:r>
              <a:rPr lang="en-US" altLang="zh-CN" sz="2400" dirty="0" smtClean="0"/>
              <a:t>each circulation type in south china 1960-2012</a:t>
            </a:r>
            <a:endParaRPr lang="zh-CN" altLang="en-US" sz="2400" dirty="0"/>
          </a:p>
        </p:txBody>
      </p:sp>
    </p:spTree>
    <p:extLst>
      <p:ext uri="{BB962C8B-B14F-4D97-AF65-F5344CB8AC3E}">
        <p14:creationId xmlns:p14="http://schemas.microsoft.com/office/powerpoint/2010/main" val="220598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pic>
        <p:nvPicPr>
          <p:cNvPr id="3074" name="Picture 2" descr="C:\Users\pku\Desktop\new\new\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412776"/>
            <a:ext cx="7321621" cy="5057643"/>
          </a:xfrm>
          <a:prstGeom prst="rect">
            <a:avLst/>
          </a:prstGeom>
          <a:noFill/>
          <a:extLst>
            <a:ext uri="{909E8E84-426E-40DD-AFC4-6F175D3DCCD1}">
              <a14:hiddenFill xmlns:a14="http://schemas.microsoft.com/office/drawing/2010/main">
                <a:solidFill>
                  <a:srgbClr val="FFFFFF"/>
                </a:solidFill>
              </a14:hiddenFill>
            </a:ext>
          </a:extLst>
        </p:spPr>
      </p:pic>
      <p:sp>
        <p:nvSpPr>
          <p:cNvPr id="5" name="标题 1"/>
          <p:cNvSpPr>
            <a:spLocks noGrp="1"/>
          </p:cNvSpPr>
          <p:nvPr>
            <p:ph type="title"/>
          </p:nvPr>
        </p:nvSpPr>
        <p:spPr/>
        <p:txBody>
          <a:bodyPr anchor="b"/>
          <a:lstStyle/>
          <a:p>
            <a:pPr>
              <a:defRPr/>
            </a:pPr>
            <a:r>
              <a:rPr lang="en-US" altLang="zh-CN" sz="2400" dirty="0" smtClean="0">
                <a:latin typeface="+mn-lt"/>
                <a:ea typeface="宋体" pitchFamily="2" charset="-122"/>
              </a:rPr>
              <a:t>Spatial distribution in hail trends in South China 1960-2012</a:t>
            </a:r>
            <a:endParaRPr lang="zh-CN" altLang="en-US" sz="2400" dirty="0" smtClean="0">
              <a:latin typeface="+mn-lt"/>
              <a:ea typeface="宋体" pitchFamily="2" charset="-122"/>
            </a:endParaRPr>
          </a:p>
        </p:txBody>
      </p:sp>
      <p:sp>
        <p:nvSpPr>
          <p:cNvPr id="6" name="矩形 5"/>
          <p:cNvSpPr/>
          <p:nvPr/>
        </p:nvSpPr>
        <p:spPr>
          <a:xfrm>
            <a:off x="7524328" y="3632704"/>
            <a:ext cx="144016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  flat</a:t>
            </a:r>
            <a:endParaRPr lang="zh-CN" altLang="en-US" dirty="0">
              <a:solidFill>
                <a:schemeClr val="tx1"/>
              </a:solidFill>
            </a:endParaRPr>
          </a:p>
        </p:txBody>
      </p:sp>
    </p:spTree>
    <p:extLst>
      <p:ext uri="{BB962C8B-B14F-4D97-AF65-F5344CB8AC3E}">
        <p14:creationId xmlns:p14="http://schemas.microsoft.com/office/powerpoint/2010/main" val="1623643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t="12473" r="1235" b="55806"/>
          <a:stretch/>
        </p:blipFill>
        <p:spPr>
          <a:xfrm>
            <a:off x="0" y="1484784"/>
            <a:ext cx="9031111" cy="2315674"/>
          </a:xfrm>
          <a:prstGeom prst="rect">
            <a:avLst/>
          </a:prstGeom>
        </p:spPr>
      </p:pic>
      <p:sp>
        <p:nvSpPr>
          <p:cNvPr id="3" name="标题 2"/>
          <p:cNvSpPr>
            <a:spLocks noGrp="1"/>
          </p:cNvSpPr>
          <p:nvPr>
            <p:ph type="title"/>
          </p:nvPr>
        </p:nvSpPr>
        <p:spPr>
          <a:xfrm>
            <a:off x="467544" y="476672"/>
            <a:ext cx="7056437" cy="692150"/>
          </a:xfrm>
        </p:spPr>
        <p:txBody>
          <a:bodyPr/>
          <a:lstStyle/>
          <a:p>
            <a:r>
              <a:rPr lang="en-US" altLang="zh-CN" sz="2400" dirty="0">
                <a:latin typeface="Arial Unicode MS" panose="020B0604020202020204" pitchFamily="34" charset="-122"/>
                <a:ea typeface="Arial Unicode MS" panose="020B0604020202020204" pitchFamily="34" charset="-122"/>
                <a:cs typeface="Arial Unicode MS" panose="020B0604020202020204" pitchFamily="34" charset="-122"/>
              </a:rPr>
              <a:t>Results of circulation classification </a:t>
            </a: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and their associated hail frequency in </a:t>
            </a:r>
            <a:r>
              <a:rPr lang="en-US" altLang="zh-CN" sz="2400" dirty="0">
                <a:latin typeface="Arial Unicode MS" panose="020B0604020202020204" pitchFamily="34" charset="-122"/>
                <a:ea typeface="Arial Unicode MS" panose="020B0604020202020204" pitchFamily="34" charset="-122"/>
                <a:cs typeface="Arial Unicode MS" panose="020B0604020202020204" pitchFamily="34" charset="-122"/>
              </a:rPr>
              <a:t>T</a:t>
            </a: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ibetan </a:t>
            </a:r>
            <a:r>
              <a:rPr lang="en-US" altLang="zh-CN" sz="2400" dirty="0" smtClean="0"/>
              <a:t>plateau</a:t>
            </a:r>
            <a:r>
              <a:rPr lang="en-US" altLang="zh-CN" sz="24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(1960-2012)</a:t>
            </a:r>
            <a:endParaRPr lang="zh-CN" altLang="en-US" sz="2400" dirty="0"/>
          </a:p>
        </p:txBody>
      </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35726" t="3067" r="8004" b="51353"/>
          <a:stretch/>
        </p:blipFill>
        <p:spPr>
          <a:xfrm>
            <a:off x="0" y="4225099"/>
            <a:ext cx="3637000" cy="1552245"/>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8148" t="49933" r="8689" b="6297"/>
          <a:stretch/>
        </p:blipFill>
        <p:spPr>
          <a:xfrm>
            <a:off x="3575367" y="4221088"/>
            <a:ext cx="5422304" cy="1540086"/>
          </a:xfrm>
          <a:prstGeom prst="rect">
            <a:avLst/>
          </a:prstGeom>
        </p:spPr>
      </p:pic>
    </p:spTree>
    <p:extLst>
      <p:ext uri="{BB962C8B-B14F-4D97-AF65-F5344CB8AC3E}">
        <p14:creationId xmlns:p14="http://schemas.microsoft.com/office/powerpoint/2010/main" val="3150654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6790" t="17110" r="8519" b="46995"/>
          <a:stretch/>
        </p:blipFill>
        <p:spPr>
          <a:xfrm>
            <a:off x="399480" y="1484784"/>
            <a:ext cx="7916936" cy="2592288"/>
          </a:xfrm>
          <a:prstGeom prst="rect">
            <a:avLst/>
          </a:prstGeom>
        </p:spPr>
      </p:pic>
      <p:sp>
        <p:nvSpPr>
          <p:cNvPr id="6" name="TextBox 5"/>
          <p:cNvSpPr txBox="1"/>
          <p:nvPr/>
        </p:nvSpPr>
        <p:spPr>
          <a:xfrm>
            <a:off x="755576" y="4437112"/>
            <a:ext cx="7704856" cy="1015663"/>
          </a:xfrm>
          <a:prstGeom prst="rect">
            <a:avLst/>
          </a:prstGeom>
          <a:noFill/>
        </p:spPr>
        <p:txBody>
          <a:bodyPr wrap="square" rtlCol="0">
            <a:spAutoFit/>
          </a:bodyPr>
          <a:lstStyle/>
          <a:p>
            <a:r>
              <a:rPr lang="en-US" altLang="zh-CN" sz="2000" dirty="0">
                <a:solidFill>
                  <a:srgbClr val="0070C0"/>
                </a:solidFill>
                <a:latin typeface="Berlin Sans FB Demi" panose="020E0802020502020306" pitchFamily="34" charset="0"/>
              </a:rPr>
              <a:t>Hailstorms occur in all the types and all with a high frequency. We believe </a:t>
            </a:r>
            <a:r>
              <a:rPr lang="en-US" altLang="zh-CN" sz="2000" dirty="0" smtClean="0">
                <a:solidFill>
                  <a:srgbClr val="0070C0"/>
                </a:solidFill>
                <a:latin typeface="Berlin Sans FB Demi" panose="020E0802020502020306" pitchFamily="34" charset="0"/>
              </a:rPr>
              <a:t>that hailstorms are mostly isolated system in Tibetan plateau</a:t>
            </a:r>
            <a:endParaRPr lang="zh-CN" altLang="en-US" sz="2000" dirty="0">
              <a:solidFill>
                <a:srgbClr val="0070C0"/>
              </a:solidFill>
              <a:latin typeface="Berlin Sans FB Demi" panose="020E0802020502020306" pitchFamily="34" charset="0"/>
            </a:endParaRPr>
          </a:p>
        </p:txBody>
      </p:sp>
      <p:sp>
        <p:nvSpPr>
          <p:cNvPr id="7" name="标题 1"/>
          <p:cNvSpPr>
            <a:spLocks noGrp="1"/>
          </p:cNvSpPr>
          <p:nvPr>
            <p:ph type="title"/>
          </p:nvPr>
        </p:nvSpPr>
        <p:spPr/>
        <p:txBody>
          <a:bodyPr/>
          <a:lstStyle/>
          <a:p>
            <a:r>
              <a:rPr lang="en-US" altLang="zh-CN" sz="2400" dirty="0" smtClean="0"/>
              <a:t>The variance of the frequency of </a:t>
            </a:r>
            <a:br>
              <a:rPr lang="en-US" altLang="zh-CN" sz="2400" dirty="0" smtClean="0"/>
            </a:br>
            <a:r>
              <a:rPr lang="en-US" altLang="zh-CN" sz="2400" dirty="0" smtClean="0"/>
              <a:t>each circulation type in Tibetan Plateau</a:t>
            </a:r>
            <a:endParaRPr lang="zh-CN" altLang="en-US" sz="2400" dirty="0"/>
          </a:p>
        </p:txBody>
      </p:sp>
    </p:spTree>
    <p:extLst>
      <p:ext uri="{BB962C8B-B14F-4D97-AF65-F5344CB8AC3E}">
        <p14:creationId xmlns:p14="http://schemas.microsoft.com/office/powerpoint/2010/main" val="413179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dirty="0"/>
          </a:p>
        </p:txBody>
      </p:sp>
      <p:pic>
        <p:nvPicPr>
          <p:cNvPr id="2050" name="Picture 2" descr="C:\Users\pku\Desktop\new\new\p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368309"/>
            <a:ext cx="7321621" cy="5489691"/>
          </a:xfrm>
          <a:prstGeom prst="rect">
            <a:avLst/>
          </a:prstGeom>
          <a:noFill/>
          <a:extLst>
            <a:ext uri="{909E8E84-426E-40DD-AFC4-6F175D3DCCD1}">
              <a14:hiddenFill xmlns:a14="http://schemas.microsoft.com/office/drawing/2010/main">
                <a:solidFill>
                  <a:srgbClr val="FFFFFF"/>
                </a:solidFill>
              </a14:hiddenFill>
            </a:ext>
          </a:extLst>
        </p:spPr>
      </p:pic>
      <p:sp>
        <p:nvSpPr>
          <p:cNvPr id="5" name="标题 1"/>
          <p:cNvSpPr>
            <a:spLocks noGrp="1"/>
          </p:cNvSpPr>
          <p:nvPr>
            <p:ph type="title"/>
          </p:nvPr>
        </p:nvSpPr>
        <p:spPr/>
        <p:txBody>
          <a:bodyPr anchor="b"/>
          <a:lstStyle/>
          <a:p>
            <a:pPr>
              <a:defRPr/>
            </a:pPr>
            <a:r>
              <a:rPr lang="en-US" altLang="zh-CN" sz="2400" dirty="0" smtClean="0">
                <a:latin typeface="+mn-lt"/>
                <a:ea typeface="宋体" pitchFamily="2" charset="-122"/>
              </a:rPr>
              <a:t>Spatial distribution in hail trends in Tibetan Plateau 1962-2012</a:t>
            </a:r>
            <a:endParaRPr lang="zh-CN" altLang="en-US" sz="2400" dirty="0" smtClean="0">
              <a:latin typeface="+mn-lt"/>
              <a:ea typeface="宋体" pitchFamily="2" charset="-122"/>
            </a:endParaRPr>
          </a:p>
        </p:txBody>
      </p:sp>
      <p:sp>
        <p:nvSpPr>
          <p:cNvPr id="6" name="矩形 5"/>
          <p:cNvSpPr/>
          <p:nvPr/>
        </p:nvSpPr>
        <p:spPr>
          <a:xfrm>
            <a:off x="7524328" y="3632704"/>
            <a:ext cx="144016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  flat</a:t>
            </a:r>
            <a:endParaRPr lang="zh-CN" altLang="en-US" dirty="0">
              <a:solidFill>
                <a:schemeClr val="tx1"/>
              </a:solidFill>
            </a:endParaRPr>
          </a:p>
        </p:txBody>
      </p:sp>
    </p:spTree>
    <p:extLst>
      <p:ext uri="{BB962C8B-B14F-4D97-AF65-F5344CB8AC3E}">
        <p14:creationId xmlns:p14="http://schemas.microsoft.com/office/powerpoint/2010/main" val="620084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4353" y="332656"/>
            <a:ext cx="7906014" cy="692150"/>
          </a:xfrm>
        </p:spPr>
        <p:txBody>
          <a:bodyPr/>
          <a:lstStyle/>
          <a:p>
            <a:r>
              <a:rPr lang="en-US" altLang="zh-CN" sz="3200" dirty="0" smtClean="0">
                <a:solidFill>
                  <a:srgbClr val="C00000"/>
                </a:solidFill>
              </a:rPr>
              <a:t>Summary</a:t>
            </a:r>
            <a:endParaRPr lang="zh-CN" altLang="en-US" sz="3200" dirty="0">
              <a:solidFill>
                <a:srgbClr val="C00000"/>
              </a:solidFill>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1843225"/>
            <a:ext cx="7056784" cy="4995789"/>
          </a:xfrm>
          <a:prstGeom prst="rect">
            <a:avLst/>
          </a:prstGeom>
        </p:spPr>
      </p:pic>
      <p:sp>
        <p:nvSpPr>
          <p:cNvPr id="6" name="下箭头 5"/>
          <p:cNvSpPr/>
          <p:nvPr/>
        </p:nvSpPr>
        <p:spPr>
          <a:xfrm>
            <a:off x="4544829" y="3397340"/>
            <a:ext cx="360040" cy="43204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下箭头 6"/>
          <p:cNvSpPr/>
          <p:nvPr/>
        </p:nvSpPr>
        <p:spPr>
          <a:xfrm>
            <a:off x="2304739" y="4580943"/>
            <a:ext cx="360040" cy="43204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859475" y="5083073"/>
            <a:ext cx="655771" cy="216024"/>
          </a:xfrm>
          <a:prstGeom prst="rect">
            <a:avLst/>
          </a:prstGeom>
          <a:solidFill>
            <a:srgbClr val="3039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l="21877" t="16581" r="39941" b="61472"/>
          <a:stretch/>
        </p:blipFill>
        <p:spPr>
          <a:xfrm>
            <a:off x="592819" y="1387428"/>
            <a:ext cx="3266656" cy="1392931"/>
          </a:xfrm>
          <a:prstGeom prst="rect">
            <a:avLst/>
          </a:prstGeom>
        </p:spPr>
      </p:pic>
      <p:pic>
        <p:nvPicPr>
          <p:cNvPr id="10" name="图片 9"/>
          <p:cNvPicPr>
            <a:picLocks noChangeAspect="1"/>
          </p:cNvPicPr>
          <p:nvPr/>
        </p:nvPicPr>
        <p:blipFill rotWithShape="1">
          <a:blip r:embed="rId4">
            <a:extLst>
              <a:ext uri="{28A0092B-C50C-407E-A947-70E740481C1C}">
                <a14:useLocalDpi xmlns:a14="http://schemas.microsoft.com/office/drawing/2010/main" val="0"/>
              </a:ext>
            </a:extLst>
          </a:blip>
          <a:srcRect l="22671" t="16403" r="39221" b="61434"/>
          <a:stretch/>
        </p:blipFill>
        <p:spPr>
          <a:xfrm>
            <a:off x="643048" y="2729875"/>
            <a:ext cx="3277190" cy="1329377"/>
          </a:xfrm>
          <a:prstGeom prst="rect">
            <a:avLst/>
          </a:prstGeom>
        </p:spPr>
      </p:pic>
      <p:sp>
        <p:nvSpPr>
          <p:cNvPr id="11" name="TextBox 10"/>
          <p:cNvSpPr txBox="1"/>
          <p:nvPr/>
        </p:nvSpPr>
        <p:spPr>
          <a:xfrm>
            <a:off x="643926" y="1418786"/>
            <a:ext cx="1059942" cy="369332"/>
          </a:xfrm>
          <a:prstGeom prst="rect">
            <a:avLst/>
          </a:prstGeom>
          <a:noFill/>
        </p:spPr>
        <p:txBody>
          <a:bodyPr wrap="square" rtlCol="0">
            <a:spAutoFit/>
          </a:bodyPr>
          <a:lstStyle/>
          <a:p>
            <a:r>
              <a:rPr lang="en-US" altLang="zh-CN" dirty="0" smtClean="0"/>
              <a:t>500hPa</a:t>
            </a:r>
            <a:endParaRPr lang="zh-CN" altLang="en-US" dirty="0"/>
          </a:p>
        </p:txBody>
      </p:sp>
      <p:sp>
        <p:nvSpPr>
          <p:cNvPr id="12" name="TextBox 11"/>
          <p:cNvSpPr txBox="1"/>
          <p:nvPr/>
        </p:nvSpPr>
        <p:spPr>
          <a:xfrm>
            <a:off x="2304739" y="1424177"/>
            <a:ext cx="1059942" cy="369332"/>
          </a:xfrm>
          <a:prstGeom prst="rect">
            <a:avLst/>
          </a:prstGeom>
          <a:noFill/>
        </p:spPr>
        <p:txBody>
          <a:bodyPr wrap="square" rtlCol="0">
            <a:spAutoFit/>
          </a:bodyPr>
          <a:lstStyle/>
          <a:p>
            <a:r>
              <a:rPr lang="en-US" altLang="zh-CN" dirty="0" smtClean="0"/>
              <a:t>500hPa</a:t>
            </a:r>
            <a:endParaRPr lang="zh-CN" altLang="en-US" dirty="0"/>
          </a:p>
        </p:txBody>
      </p:sp>
      <p:sp>
        <p:nvSpPr>
          <p:cNvPr id="13" name="TextBox 12"/>
          <p:cNvSpPr txBox="1"/>
          <p:nvPr/>
        </p:nvSpPr>
        <p:spPr>
          <a:xfrm>
            <a:off x="643926" y="2825196"/>
            <a:ext cx="689532" cy="369332"/>
          </a:xfrm>
          <a:prstGeom prst="rect">
            <a:avLst/>
          </a:prstGeom>
          <a:noFill/>
        </p:spPr>
        <p:txBody>
          <a:bodyPr wrap="square" rtlCol="0">
            <a:spAutoFit/>
          </a:bodyPr>
          <a:lstStyle/>
          <a:p>
            <a:r>
              <a:rPr lang="en-US" altLang="zh-CN" dirty="0" smtClean="0"/>
              <a:t>SLP</a:t>
            </a:r>
            <a:endParaRPr lang="zh-CN" altLang="en-US" dirty="0"/>
          </a:p>
        </p:txBody>
      </p:sp>
      <p:sp>
        <p:nvSpPr>
          <p:cNvPr id="14" name="TextBox 13"/>
          <p:cNvSpPr txBox="1"/>
          <p:nvPr/>
        </p:nvSpPr>
        <p:spPr>
          <a:xfrm>
            <a:off x="2281643" y="2830219"/>
            <a:ext cx="1059942" cy="369332"/>
          </a:xfrm>
          <a:prstGeom prst="rect">
            <a:avLst/>
          </a:prstGeom>
          <a:noFill/>
        </p:spPr>
        <p:txBody>
          <a:bodyPr wrap="square" rtlCol="0">
            <a:spAutoFit/>
          </a:bodyPr>
          <a:lstStyle/>
          <a:p>
            <a:r>
              <a:rPr lang="en-US" altLang="zh-CN" dirty="0" smtClean="0"/>
              <a:t>SLP</a:t>
            </a:r>
            <a:endParaRPr lang="zh-CN" altLang="en-US" dirty="0"/>
          </a:p>
        </p:txBody>
      </p:sp>
      <p:sp>
        <p:nvSpPr>
          <p:cNvPr id="16" name="矩形 15"/>
          <p:cNvSpPr/>
          <p:nvPr/>
        </p:nvSpPr>
        <p:spPr>
          <a:xfrm>
            <a:off x="489046" y="1323854"/>
            <a:ext cx="1688824" cy="272230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2273620" y="1329416"/>
            <a:ext cx="1688824" cy="272230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4075326" y="1563838"/>
            <a:ext cx="3766126" cy="830997"/>
          </a:xfrm>
          <a:prstGeom prst="rect">
            <a:avLst/>
          </a:prstGeom>
          <a:noFill/>
        </p:spPr>
        <p:txBody>
          <a:bodyPr wrap="square" rtlCol="0">
            <a:spAutoFit/>
          </a:bodyPr>
          <a:lstStyle/>
          <a:p>
            <a:r>
              <a:rPr lang="en-US" altLang="zh-CN" sz="1600" b="1" dirty="0" smtClean="0">
                <a:solidFill>
                  <a:srgbClr val="F5910B"/>
                </a:solidFill>
              </a:rPr>
              <a:t>Circulation frequency did not changed significantly, but their intensity is weaker after 90’s</a:t>
            </a:r>
            <a:endParaRPr lang="zh-CN" altLang="en-US" sz="1600" b="1" dirty="0">
              <a:solidFill>
                <a:srgbClr val="F5910B"/>
              </a:solidFill>
            </a:endParaRPr>
          </a:p>
        </p:txBody>
      </p:sp>
      <p:pic>
        <p:nvPicPr>
          <p:cNvPr id="20" name="图片 19"/>
          <p:cNvPicPr>
            <a:picLocks noChangeAspect="1"/>
          </p:cNvPicPr>
          <p:nvPr/>
        </p:nvPicPr>
        <p:blipFill rotWithShape="1">
          <a:blip r:embed="rId5">
            <a:extLst>
              <a:ext uri="{28A0092B-C50C-407E-A947-70E740481C1C}">
                <a14:useLocalDpi xmlns:a14="http://schemas.microsoft.com/office/drawing/2010/main" val="0"/>
              </a:ext>
            </a:extLst>
          </a:blip>
          <a:srcRect l="22044" t="15266" r="58915" b="61534"/>
          <a:stretch/>
        </p:blipFill>
        <p:spPr>
          <a:xfrm>
            <a:off x="5076056" y="4413339"/>
            <a:ext cx="1594885" cy="1501487"/>
          </a:xfrm>
          <a:prstGeom prst="rect">
            <a:avLst/>
          </a:prstGeom>
        </p:spPr>
      </p:pic>
      <p:sp>
        <p:nvSpPr>
          <p:cNvPr id="21" name="TextBox 20"/>
          <p:cNvSpPr txBox="1"/>
          <p:nvPr/>
        </p:nvSpPr>
        <p:spPr>
          <a:xfrm>
            <a:off x="5145323" y="4580943"/>
            <a:ext cx="1059942" cy="369332"/>
          </a:xfrm>
          <a:prstGeom prst="rect">
            <a:avLst/>
          </a:prstGeom>
          <a:noFill/>
        </p:spPr>
        <p:txBody>
          <a:bodyPr wrap="square" rtlCol="0">
            <a:spAutoFit/>
          </a:bodyPr>
          <a:lstStyle/>
          <a:p>
            <a:r>
              <a:rPr lang="en-US" altLang="zh-CN" dirty="0"/>
              <a:t>7</a:t>
            </a:r>
            <a:r>
              <a:rPr lang="en-US" altLang="zh-CN" dirty="0" smtClean="0"/>
              <a:t>00hPa</a:t>
            </a:r>
            <a:endParaRPr lang="zh-CN" altLang="en-US" dirty="0"/>
          </a:p>
        </p:txBody>
      </p:sp>
      <p:pic>
        <p:nvPicPr>
          <p:cNvPr id="22" name="图片 21"/>
          <p:cNvPicPr>
            <a:picLocks noChangeAspect="1"/>
          </p:cNvPicPr>
          <p:nvPr/>
        </p:nvPicPr>
        <p:blipFill rotWithShape="1">
          <a:blip r:embed="rId6">
            <a:extLst>
              <a:ext uri="{28A0092B-C50C-407E-A947-70E740481C1C}">
                <a14:useLocalDpi xmlns:a14="http://schemas.microsoft.com/office/drawing/2010/main" val="0"/>
              </a:ext>
            </a:extLst>
          </a:blip>
          <a:srcRect l="22425" t="16870" r="58661" b="61349"/>
          <a:stretch/>
        </p:blipFill>
        <p:spPr>
          <a:xfrm>
            <a:off x="6714192" y="4532594"/>
            <a:ext cx="1584251" cy="1382232"/>
          </a:xfrm>
          <a:prstGeom prst="rect">
            <a:avLst/>
          </a:prstGeom>
        </p:spPr>
      </p:pic>
      <p:sp>
        <p:nvSpPr>
          <p:cNvPr id="23" name="TextBox 22"/>
          <p:cNvSpPr txBox="1"/>
          <p:nvPr/>
        </p:nvSpPr>
        <p:spPr>
          <a:xfrm>
            <a:off x="6781510" y="4580943"/>
            <a:ext cx="1059942" cy="369332"/>
          </a:xfrm>
          <a:prstGeom prst="rect">
            <a:avLst/>
          </a:prstGeom>
          <a:noFill/>
        </p:spPr>
        <p:txBody>
          <a:bodyPr wrap="square" rtlCol="0">
            <a:spAutoFit/>
          </a:bodyPr>
          <a:lstStyle/>
          <a:p>
            <a:r>
              <a:rPr lang="en-US" altLang="zh-CN" dirty="0" smtClean="0"/>
              <a:t>SLP</a:t>
            </a:r>
            <a:endParaRPr lang="zh-CN" altLang="en-US" dirty="0"/>
          </a:p>
        </p:txBody>
      </p:sp>
      <p:sp>
        <p:nvSpPr>
          <p:cNvPr id="24" name="矩形 23"/>
          <p:cNvSpPr/>
          <p:nvPr/>
        </p:nvSpPr>
        <p:spPr>
          <a:xfrm>
            <a:off x="4972294" y="4372390"/>
            <a:ext cx="3397293" cy="1637390"/>
          </a:xfrm>
          <a:prstGeom prst="rect">
            <a:avLst/>
          </a:prstGeom>
          <a:noFill/>
          <a:ln w="57150">
            <a:solidFill>
              <a:srgbClr val="3039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516254" y="5009028"/>
            <a:ext cx="2016224" cy="1200329"/>
          </a:xfrm>
          <a:prstGeom prst="rect">
            <a:avLst/>
          </a:prstGeom>
        </p:spPr>
        <p:txBody>
          <a:bodyPr wrap="square">
            <a:spAutoFit/>
          </a:bodyPr>
          <a:lstStyle/>
          <a:p>
            <a:r>
              <a:rPr lang="en-US" altLang="zh-CN" dirty="0" smtClean="0">
                <a:solidFill>
                  <a:srgbClr val="F5910B"/>
                </a:solidFill>
                <a:latin typeface="Berlin Sans FB Demi" panose="020E0802020502020306" pitchFamily="34" charset="0"/>
              </a:rPr>
              <a:t>Dominated by local </a:t>
            </a:r>
            <a:r>
              <a:rPr lang="en-US" altLang="zh-CN" dirty="0">
                <a:solidFill>
                  <a:srgbClr val="F5910B"/>
                </a:solidFill>
                <a:latin typeface="Berlin Sans FB Demi" panose="020E0802020502020306" pitchFamily="34" charset="0"/>
              </a:rPr>
              <a:t>factor rather than the large-scale circulation </a:t>
            </a:r>
            <a:endParaRPr lang="zh-CN" altLang="en-US" dirty="0">
              <a:solidFill>
                <a:srgbClr val="F5910B"/>
              </a:solidFill>
            </a:endParaRPr>
          </a:p>
        </p:txBody>
      </p:sp>
      <p:sp>
        <p:nvSpPr>
          <p:cNvPr id="26" name="矩形 25"/>
          <p:cNvSpPr/>
          <p:nvPr/>
        </p:nvSpPr>
        <p:spPr>
          <a:xfrm>
            <a:off x="5224036" y="6022668"/>
            <a:ext cx="4572000" cy="646331"/>
          </a:xfrm>
          <a:prstGeom prst="rect">
            <a:avLst/>
          </a:prstGeom>
        </p:spPr>
        <p:txBody>
          <a:bodyPr>
            <a:spAutoFit/>
          </a:bodyPr>
          <a:lstStyle/>
          <a:p>
            <a:r>
              <a:rPr lang="en-US" altLang="zh-CN" dirty="0">
                <a:solidFill>
                  <a:srgbClr val="0070C0"/>
                </a:solidFill>
                <a:latin typeface="Berlin Sans FB Demi" panose="020E0802020502020306" pitchFamily="34" charset="0"/>
              </a:rPr>
              <a:t>Circulation frequency </a:t>
            </a:r>
            <a:endParaRPr lang="en-US" altLang="zh-CN" dirty="0" smtClean="0">
              <a:solidFill>
                <a:srgbClr val="0070C0"/>
              </a:solidFill>
              <a:latin typeface="Berlin Sans FB Demi" panose="020E0802020502020306" pitchFamily="34" charset="0"/>
            </a:endParaRPr>
          </a:p>
          <a:p>
            <a:r>
              <a:rPr lang="en-US" altLang="zh-CN" dirty="0" smtClean="0">
                <a:solidFill>
                  <a:srgbClr val="0070C0"/>
                </a:solidFill>
                <a:latin typeface="Berlin Sans FB Demi" panose="020E0802020502020306" pitchFamily="34" charset="0"/>
              </a:rPr>
              <a:t>show </a:t>
            </a:r>
            <a:r>
              <a:rPr lang="en-US" altLang="zh-CN" dirty="0">
                <a:solidFill>
                  <a:srgbClr val="0070C0"/>
                </a:solidFill>
                <a:latin typeface="Berlin Sans FB Demi" panose="020E0802020502020306" pitchFamily="34" charset="0"/>
              </a:rPr>
              <a:t>no obvious trend </a:t>
            </a:r>
            <a:endParaRPr lang="zh-CN" altLang="en-US" dirty="0"/>
          </a:p>
        </p:txBody>
      </p:sp>
    </p:spTree>
    <p:extLst>
      <p:ext uri="{BB962C8B-B14F-4D97-AF65-F5344CB8AC3E}">
        <p14:creationId xmlns:p14="http://schemas.microsoft.com/office/powerpoint/2010/main" val="428000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p:bldP spid="12" grpId="0"/>
      <p:bldP spid="13" grpId="0"/>
      <p:bldP spid="14" grpId="0"/>
      <p:bldP spid="16" grpId="0" animBg="1"/>
      <p:bldP spid="17" grpId="0" animBg="1"/>
      <p:bldP spid="19" grpId="0"/>
      <p:bldP spid="21" grpId="0"/>
      <p:bldP spid="23" grpId="0"/>
      <p:bldP spid="24" grpId="0" animBg="1"/>
      <p:bldP spid="25"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404664"/>
            <a:ext cx="7056437" cy="692150"/>
          </a:xfrm>
        </p:spPr>
        <p:txBody>
          <a:bodyPr/>
          <a:lstStyle/>
          <a:p>
            <a:r>
              <a:rPr lang="en-US" altLang="zh-CN" dirty="0" smtClean="0"/>
              <a:t>Further Research</a:t>
            </a:r>
            <a:endParaRPr lang="zh-CN" altLang="en-US" dirty="0"/>
          </a:p>
        </p:txBody>
      </p:sp>
      <p:pic>
        <p:nvPicPr>
          <p:cNvPr id="4" name="图片 3"/>
          <p:cNvPicPr>
            <a:picLocks noChangeAspect="1"/>
          </p:cNvPicPr>
          <p:nvPr/>
        </p:nvPicPr>
        <p:blipFill>
          <a:blip r:embed="rId2">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1275724" y="2373240"/>
            <a:ext cx="5857875" cy="2798763"/>
          </a:xfrm>
          <a:prstGeom prst="rect">
            <a:avLst/>
          </a:prstGeom>
          <a:noFill/>
          <a:ln>
            <a:noFill/>
          </a:ln>
          <a:effectLst>
            <a:glow rad="1905000">
              <a:schemeClr val="accent1">
                <a:alpha val="0"/>
              </a:schemeClr>
            </a:glow>
            <a:softEdge rad="1270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descr="200511231021298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3200" y="4270682"/>
            <a:ext cx="1447800" cy="1380047"/>
          </a:xfrm>
          <a:prstGeom prst="ellipse">
            <a:avLst/>
          </a:prstGeom>
          <a:noFill/>
          <a:ln w="9525">
            <a:solidFill>
              <a:srgbClr val="0000FF"/>
            </a:solidFill>
            <a:miter lim="800000"/>
            <a:headEnd/>
            <a:tailEnd/>
          </a:ln>
          <a:effectLst>
            <a:softEdge rad="63500"/>
          </a:effectLst>
          <a:extLst>
            <a:ext uri="{909E8E84-426E-40DD-AFC4-6F175D3DCCD1}">
              <a14:hiddenFill xmlns:a14="http://schemas.microsoft.com/office/drawing/2010/main">
                <a:solidFill>
                  <a:srgbClr val="FFFFFF"/>
                </a:solidFill>
              </a14:hiddenFill>
            </a:ext>
          </a:extLst>
        </p:spPr>
      </p:pic>
      <p:pic>
        <p:nvPicPr>
          <p:cNvPr id="6" name="Picture 11" descr="http://picm.photophoto.cn/001/003/003/003003009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088" t="7061" r="9283" b="9791"/>
          <a:stretch/>
        </p:blipFill>
        <p:spPr bwMode="auto">
          <a:xfrm>
            <a:off x="6612006" y="2218247"/>
            <a:ext cx="2118450" cy="213173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04254" y="2810597"/>
            <a:ext cx="1299794" cy="923330"/>
          </a:xfrm>
          <a:prstGeom prst="rect">
            <a:avLst/>
          </a:prstGeom>
          <a:noFill/>
        </p:spPr>
        <p:txBody>
          <a:bodyPr wrap="square" rtlCol="0">
            <a:spAutoFit/>
          </a:bodyPr>
          <a:lstStyle/>
          <a:p>
            <a:r>
              <a:rPr lang="en-US" altLang="zh-CN" b="1" dirty="0" smtClean="0">
                <a:solidFill>
                  <a:srgbClr val="C00000"/>
                </a:solidFill>
              </a:rPr>
              <a:t>Local weather type</a:t>
            </a:r>
            <a:endParaRPr lang="zh-CN" altLang="en-US" b="1" dirty="0">
              <a:solidFill>
                <a:srgbClr val="C00000"/>
              </a:solidFill>
            </a:endParaRPr>
          </a:p>
        </p:txBody>
      </p:sp>
      <p:sp>
        <p:nvSpPr>
          <p:cNvPr id="7" name="TextBox 6"/>
          <p:cNvSpPr txBox="1"/>
          <p:nvPr/>
        </p:nvSpPr>
        <p:spPr>
          <a:xfrm>
            <a:off x="1569884" y="3284113"/>
            <a:ext cx="1800200" cy="646331"/>
          </a:xfrm>
          <a:prstGeom prst="rect">
            <a:avLst/>
          </a:prstGeom>
          <a:noFill/>
        </p:spPr>
        <p:txBody>
          <a:bodyPr wrap="square" rtlCol="0">
            <a:spAutoFit/>
          </a:bodyPr>
          <a:lstStyle/>
          <a:p>
            <a:r>
              <a:rPr lang="en-US" altLang="zh-CN" b="1" dirty="0" smtClean="0">
                <a:solidFill>
                  <a:srgbClr val="C00000"/>
                </a:solidFill>
              </a:rPr>
              <a:t>Number </a:t>
            </a:r>
          </a:p>
          <a:p>
            <a:r>
              <a:rPr lang="en-US" altLang="zh-CN" b="1" dirty="0" smtClean="0">
                <a:solidFill>
                  <a:srgbClr val="C00000"/>
                </a:solidFill>
              </a:rPr>
              <a:t>thunderstorm</a:t>
            </a:r>
            <a:endParaRPr lang="zh-CN" altLang="en-US" b="1" dirty="0">
              <a:solidFill>
                <a:srgbClr val="C00000"/>
              </a:solidFill>
            </a:endParaRPr>
          </a:p>
        </p:txBody>
      </p:sp>
      <p:sp>
        <p:nvSpPr>
          <p:cNvPr id="8" name="TextBox 7"/>
          <p:cNvSpPr txBox="1"/>
          <p:nvPr/>
        </p:nvSpPr>
        <p:spPr>
          <a:xfrm>
            <a:off x="3888015" y="4987337"/>
            <a:ext cx="1053494" cy="369332"/>
          </a:xfrm>
          <a:prstGeom prst="rect">
            <a:avLst/>
          </a:prstGeom>
          <a:noFill/>
        </p:spPr>
        <p:txBody>
          <a:bodyPr wrap="none" rtlCol="0">
            <a:spAutoFit/>
          </a:bodyPr>
          <a:lstStyle/>
          <a:p>
            <a:r>
              <a:rPr lang="en-US" altLang="zh-CN" b="1" dirty="0">
                <a:solidFill>
                  <a:srgbClr val="C00000"/>
                </a:solidFill>
              </a:rPr>
              <a:t>A</a:t>
            </a:r>
            <a:r>
              <a:rPr lang="en-US" altLang="zh-CN" b="1" dirty="0" smtClean="0">
                <a:solidFill>
                  <a:srgbClr val="C00000"/>
                </a:solidFill>
              </a:rPr>
              <a:t>erosol</a:t>
            </a:r>
            <a:endParaRPr lang="zh-CN" altLang="en-US" b="1" dirty="0">
              <a:solidFill>
                <a:srgbClr val="C00000"/>
              </a:solidFill>
            </a:endParaRPr>
          </a:p>
        </p:txBody>
      </p:sp>
      <p:sp>
        <p:nvSpPr>
          <p:cNvPr id="9" name="TextBox 8"/>
          <p:cNvSpPr txBox="1"/>
          <p:nvPr/>
        </p:nvSpPr>
        <p:spPr>
          <a:xfrm>
            <a:off x="5364088" y="2789094"/>
            <a:ext cx="1553487" cy="646331"/>
          </a:xfrm>
          <a:prstGeom prst="rect">
            <a:avLst/>
          </a:prstGeom>
          <a:noFill/>
        </p:spPr>
        <p:txBody>
          <a:bodyPr wrap="square" rtlCol="0">
            <a:spAutoFit/>
          </a:bodyPr>
          <a:lstStyle/>
          <a:p>
            <a:r>
              <a:rPr lang="en-US" altLang="zh-CN" dirty="0" smtClean="0"/>
              <a:t>Large scale circulation</a:t>
            </a:r>
            <a:endParaRPr lang="zh-CN" altLang="en-US" dirty="0"/>
          </a:p>
        </p:txBody>
      </p:sp>
      <p:cxnSp>
        <p:nvCxnSpPr>
          <p:cNvPr id="11" name="直接箭头连接符 10"/>
          <p:cNvCxnSpPr/>
          <p:nvPr/>
        </p:nvCxnSpPr>
        <p:spPr>
          <a:xfrm flipV="1">
            <a:off x="4941509" y="4725144"/>
            <a:ext cx="1199322" cy="4688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85525" y="4802671"/>
            <a:ext cx="1103902" cy="369332"/>
          </a:xfrm>
          <a:prstGeom prst="rect">
            <a:avLst/>
          </a:prstGeom>
          <a:noFill/>
        </p:spPr>
        <p:txBody>
          <a:bodyPr wrap="square" rtlCol="0">
            <a:spAutoFit/>
          </a:bodyPr>
          <a:lstStyle/>
          <a:p>
            <a:r>
              <a:rPr lang="en-US" altLang="zh-CN" dirty="0" smtClean="0"/>
              <a:t>radiation</a:t>
            </a:r>
            <a:endParaRPr lang="zh-CN" altLang="en-US" dirty="0"/>
          </a:p>
        </p:txBody>
      </p:sp>
      <p:cxnSp>
        <p:nvCxnSpPr>
          <p:cNvPr id="14" name="直接箭头连接符 13"/>
          <p:cNvCxnSpPr/>
          <p:nvPr/>
        </p:nvCxnSpPr>
        <p:spPr>
          <a:xfrm flipH="1" flipV="1">
            <a:off x="1979712" y="4950460"/>
            <a:ext cx="1724542" cy="2215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506837" y="4824680"/>
            <a:ext cx="670292" cy="369332"/>
          </a:xfrm>
          <a:prstGeom prst="rect">
            <a:avLst/>
          </a:prstGeom>
          <a:noFill/>
        </p:spPr>
        <p:txBody>
          <a:bodyPr wrap="square" rtlCol="0">
            <a:spAutoFit/>
          </a:bodyPr>
          <a:lstStyle/>
          <a:p>
            <a:r>
              <a:rPr lang="en-US" altLang="zh-CN" dirty="0" smtClean="0"/>
              <a:t>CCN</a:t>
            </a:r>
            <a:endParaRPr lang="zh-CN" altLang="en-US" dirty="0"/>
          </a:p>
        </p:txBody>
      </p:sp>
      <p:sp>
        <p:nvSpPr>
          <p:cNvPr id="16" name="TextBox 15"/>
          <p:cNvSpPr txBox="1"/>
          <p:nvPr/>
        </p:nvSpPr>
        <p:spPr>
          <a:xfrm>
            <a:off x="6189427" y="4270682"/>
            <a:ext cx="1080120" cy="646331"/>
          </a:xfrm>
          <a:prstGeom prst="rect">
            <a:avLst/>
          </a:prstGeom>
          <a:noFill/>
        </p:spPr>
        <p:txBody>
          <a:bodyPr wrap="square" rtlCol="0">
            <a:spAutoFit/>
          </a:bodyPr>
          <a:lstStyle/>
          <a:p>
            <a:r>
              <a:rPr lang="en-US" altLang="zh-CN" dirty="0" smtClean="0"/>
              <a:t>Local climate</a:t>
            </a:r>
            <a:endParaRPr lang="zh-CN" altLang="en-US" dirty="0"/>
          </a:p>
        </p:txBody>
      </p:sp>
    </p:spTree>
    <p:extLst>
      <p:ext uri="{BB962C8B-B14F-4D97-AF65-F5344CB8AC3E}">
        <p14:creationId xmlns:p14="http://schemas.microsoft.com/office/powerpoint/2010/main" val="2265591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1676400"/>
            <a:ext cx="8943975" cy="447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下箭头 3"/>
          <p:cNvSpPr/>
          <p:nvPr/>
        </p:nvSpPr>
        <p:spPr>
          <a:xfrm>
            <a:off x="7024688" y="3005138"/>
            <a:ext cx="276225" cy="306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7046913" y="3502025"/>
            <a:ext cx="304800" cy="152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下箭头 6"/>
          <p:cNvSpPr/>
          <p:nvPr/>
        </p:nvSpPr>
        <p:spPr>
          <a:xfrm>
            <a:off x="1676400" y="3121025"/>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下箭头 5"/>
          <p:cNvSpPr/>
          <p:nvPr/>
        </p:nvSpPr>
        <p:spPr>
          <a:xfrm flipH="1" flipV="1">
            <a:off x="4637088" y="2625725"/>
            <a:ext cx="304800" cy="3048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7895" name="矩形 7"/>
          <p:cNvSpPr>
            <a:spLocks noChangeArrowheads="1"/>
          </p:cNvSpPr>
          <p:nvPr/>
        </p:nvSpPr>
        <p:spPr bwMode="auto">
          <a:xfrm>
            <a:off x="120650" y="3573463"/>
            <a:ext cx="3416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a:t>Changnon &amp; Changnon</a:t>
            </a:r>
            <a:r>
              <a:rPr lang="zh-CN" altLang="zh-CN"/>
              <a:t>（</a:t>
            </a:r>
            <a:r>
              <a:rPr lang="en-US" altLang="zh-CN"/>
              <a:t>2000)</a:t>
            </a:r>
          </a:p>
          <a:p>
            <a:pPr eaLnBrk="1" hangingPunct="1"/>
            <a:r>
              <a:rPr lang="en-US" altLang="zh-CN"/>
              <a:t>Brooks and Dotzek 2008</a:t>
            </a:r>
            <a:endParaRPr lang="zh-CN" altLang="en-US"/>
          </a:p>
        </p:txBody>
      </p:sp>
      <p:sp>
        <p:nvSpPr>
          <p:cNvPr id="37896" name="TextBox 8"/>
          <p:cNvSpPr txBox="1">
            <a:spLocks noChangeArrowheads="1"/>
          </p:cNvSpPr>
          <p:nvPr/>
        </p:nvSpPr>
        <p:spPr bwMode="auto">
          <a:xfrm>
            <a:off x="7386638" y="3025775"/>
            <a:ext cx="15224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dirty="0" err="1"/>
              <a:t>Xie</a:t>
            </a:r>
            <a:r>
              <a:rPr lang="en-US" altLang="zh-CN" dirty="0"/>
              <a:t> &amp; Zhang </a:t>
            </a:r>
            <a:endParaRPr lang="en-US" altLang="zh-CN" dirty="0" smtClean="0"/>
          </a:p>
          <a:p>
            <a:pPr eaLnBrk="1" hangingPunct="1"/>
            <a:r>
              <a:rPr lang="en-US" altLang="zh-CN" dirty="0" smtClean="0"/>
              <a:t>et</a:t>
            </a:r>
            <a:r>
              <a:rPr lang="en-US" altLang="zh-CN" dirty="0"/>
              <a:t>. al 2008</a:t>
            </a:r>
            <a:endParaRPr lang="zh-CN" altLang="en-US" dirty="0"/>
          </a:p>
        </p:txBody>
      </p:sp>
      <p:sp>
        <p:nvSpPr>
          <p:cNvPr id="37897" name="TextBox 9"/>
          <p:cNvSpPr txBox="1">
            <a:spLocks noChangeArrowheads="1"/>
          </p:cNvSpPr>
          <p:nvPr/>
        </p:nvSpPr>
        <p:spPr bwMode="auto">
          <a:xfrm>
            <a:off x="2438400" y="2390775"/>
            <a:ext cx="1371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a:t>Cao 2008</a:t>
            </a:r>
            <a:endParaRPr lang="zh-CN" altLang="en-US"/>
          </a:p>
        </p:txBody>
      </p:sp>
      <p:sp>
        <p:nvSpPr>
          <p:cNvPr id="12" name="下箭头 11"/>
          <p:cNvSpPr/>
          <p:nvPr/>
        </p:nvSpPr>
        <p:spPr>
          <a:xfrm flipH="1" flipV="1">
            <a:off x="2133600" y="2598738"/>
            <a:ext cx="304800" cy="3048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7899" name="TextBox 10"/>
          <p:cNvSpPr txBox="1">
            <a:spLocks noChangeArrowheads="1"/>
          </p:cNvSpPr>
          <p:nvPr/>
        </p:nvSpPr>
        <p:spPr bwMode="auto">
          <a:xfrm>
            <a:off x="4637088" y="2144713"/>
            <a:ext cx="1851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a:t>Kunz et al. 2009</a:t>
            </a:r>
            <a:endParaRPr lang="zh-CN" altLang="en-US"/>
          </a:p>
        </p:txBody>
      </p:sp>
      <p:sp>
        <p:nvSpPr>
          <p:cNvPr id="37900" name="TextBox 2"/>
          <p:cNvSpPr txBox="1">
            <a:spLocks noChangeArrowheads="1"/>
          </p:cNvSpPr>
          <p:nvPr/>
        </p:nvSpPr>
        <p:spPr bwMode="auto">
          <a:xfrm>
            <a:off x="546347" y="548680"/>
            <a:ext cx="70438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400" b="1" dirty="0" smtClean="0">
                <a:solidFill>
                  <a:schemeClr val="tx2"/>
                </a:solidFill>
                <a:latin typeface="Arial Unicode MS" panose="020B0604020202020204" pitchFamily="34" charset="-122"/>
                <a:ea typeface="Arial Unicode MS" panose="020B0604020202020204" pitchFamily="34" charset="-122"/>
                <a:cs typeface="Arial Unicode MS" panose="020B0604020202020204" pitchFamily="34" charset="-122"/>
              </a:rPr>
              <a:t>Trends of hail occurrence</a:t>
            </a:r>
            <a:endParaRPr lang="en-US" altLang="zh-CN" sz="2400" b="1" dirty="0">
              <a:solidFill>
                <a:schemeClr val="tx2"/>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9951" name="TextBox 2"/>
          <p:cNvSpPr txBox="1">
            <a:spLocks noChangeArrowheads="1"/>
          </p:cNvSpPr>
          <p:nvPr/>
        </p:nvSpPr>
        <p:spPr bwMode="auto">
          <a:xfrm>
            <a:off x="546347" y="5589240"/>
            <a:ext cx="8256587" cy="707886"/>
          </a:xfrm>
          <a:prstGeom prst="rect">
            <a:avLst/>
          </a:prstGeom>
          <a:noFill/>
          <a:ln w="9525">
            <a:noFill/>
            <a:miter lim="800000"/>
            <a:headEnd/>
            <a:tailEnd/>
          </a:ln>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en-US" altLang="zh-CN" sz="2000" dirty="0"/>
              <a:t>U</a:t>
            </a:r>
            <a:r>
              <a:rPr lang="en-US" altLang="zh-CN" sz="2000" dirty="0" smtClean="0"/>
              <a:t>nderstanding </a:t>
            </a:r>
            <a:r>
              <a:rPr lang="en-US" altLang="zh-CN" sz="2000" dirty="0"/>
              <a:t>the potential effects of global-scale changes </a:t>
            </a:r>
            <a:r>
              <a:rPr lang="en-US" altLang="zh-CN" sz="2000" dirty="0" smtClean="0"/>
              <a:t>on local-scale hail weather is a </a:t>
            </a:r>
            <a:r>
              <a:rPr lang="en-US" altLang="zh-CN" sz="2000" dirty="0"/>
              <a:t>persistent challenge for </a:t>
            </a:r>
            <a:r>
              <a:rPr lang="en-US" altLang="zh-CN" sz="2000" dirty="0" smtClean="0"/>
              <a:t>research.</a:t>
            </a:r>
            <a:endParaRPr lang="en-US" altLang="zh-CN" sz="2000" b="1" dirty="0">
              <a:solidFill>
                <a:schemeClr val="bg1"/>
              </a:solidFill>
              <a:latin typeface="黑体" pitchFamily="49" charset="-122"/>
              <a:ea typeface="黑体" pitchFamily="49" charset="-122"/>
            </a:endParaRPr>
          </a:p>
        </p:txBody>
      </p:sp>
      <p:sp>
        <p:nvSpPr>
          <p:cNvPr id="14" name="下箭头 13"/>
          <p:cNvSpPr/>
          <p:nvPr/>
        </p:nvSpPr>
        <p:spPr>
          <a:xfrm>
            <a:off x="6568244" y="3211839"/>
            <a:ext cx="276225" cy="306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extLst>
      <p:ext uri="{BB962C8B-B14F-4D97-AF65-F5344CB8AC3E}">
        <p14:creationId xmlns:p14="http://schemas.microsoft.com/office/powerpoint/2010/main" val="649857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51"/>
                                        </p:tgtEl>
                                        <p:attrNameLst>
                                          <p:attrName>style.visibility</p:attrName>
                                        </p:attrNameLst>
                                      </p:cBhvr>
                                      <p:to>
                                        <p:strVal val="visible"/>
                                      </p:to>
                                    </p:set>
                                    <p:animEffect transition="in" filter="fade">
                                      <p:cBhvr>
                                        <p:cTn id="7" dur="500"/>
                                        <p:tgtEl>
                                          <p:spTgt spid="39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779433" y="748959"/>
            <a:ext cx="5204194" cy="6819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9552" y="191354"/>
            <a:ext cx="7560840" cy="830997"/>
          </a:xfrm>
          <a:prstGeom prst="rect">
            <a:avLst/>
          </a:prstGeom>
          <a:noFill/>
        </p:spPr>
        <p:txBody>
          <a:bodyPr wrap="square" rtlCol="0">
            <a:spAutoFit/>
          </a:bodyPr>
          <a:lstStyle/>
          <a:p>
            <a:r>
              <a:rPr lang="en-US" altLang="zh-CN" sz="2400" b="1" dirty="0" smtClean="0">
                <a:latin typeface="Arial Unicode MS" panose="020B0604020202020204" pitchFamily="34" charset="-122"/>
                <a:ea typeface="Arial Unicode MS" panose="020B0604020202020204" pitchFamily="34" charset="-122"/>
                <a:cs typeface="Arial Unicode MS" panose="020B0604020202020204" pitchFamily="34" charset="-122"/>
              </a:rPr>
              <a:t>Sensitivity of </a:t>
            </a:r>
            <a:r>
              <a:rPr lang="en-US" altLang="zh-CN" sz="2400" b="1"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area precipitation </a:t>
            </a:r>
            <a:r>
              <a:rPr lang="en-US" altLang="zh-CN" sz="2400" b="1" dirty="0" smtClean="0">
                <a:latin typeface="Arial Unicode MS" panose="020B0604020202020204" pitchFamily="34" charset="-122"/>
                <a:ea typeface="Arial Unicode MS" panose="020B0604020202020204" pitchFamily="34" charset="-122"/>
                <a:cs typeface="Arial Unicode MS" panose="020B0604020202020204" pitchFamily="34" charset="-122"/>
              </a:rPr>
              <a:t>and </a:t>
            </a:r>
            <a:r>
              <a:rPr lang="en-US" altLang="zh-CN" sz="2400" b="1" dirty="0" smtClean="0">
                <a:solidFill>
                  <a:srgbClr val="3039EC"/>
                </a:solidFill>
                <a:latin typeface="Arial Unicode MS" panose="020B0604020202020204" pitchFamily="34" charset="-122"/>
                <a:ea typeface="Arial Unicode MS" panose="020B0604020202020204" pitchFamily="34" charset="-122"/>
                <a:cs typeface="Arial Unicode MS" panose="020B0604020202020204" pitchFamily="34" charset="-122"/>
              </a:rPr>
              <a:t>relative hail contribution</a:t>
            </a:r>
            <a:r>
              <a:rPr lang="en-US" altLang="zh-CN" sz="2400" b="1" dirty="0" smtClean="0">
                <a:latin typeface="Arial Unicode MS" panose="020B0604020202020204" pitchFamily="34" charset="-122"/>
                <a:ea typeface="Arial Unicode MS" panose="020B0604020202020204" pitchFamily="34" charset="-122"/>
                <a:cs typeface="Arial Unicode MS" panose="020B0604020202020204" pitchFamily="34" charset="-122"/>
              </a:rPr>
              <a:t> to the initial CCN in idealized WRF model </a:t>
            </a:r>
            <a:endParaRPr lang="zh-CN" altLang="en-US" sz="24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 name="矩形 3"/>
          <p:cNvSpPr/>
          <p:nvPr/>
        </p:nvSpPr>
        <p:spPr>
          <a:xfrm>
            <a:off x="6937389" y="2403528"/>
            <a:ext cx="1178528" cy="338554"/>
          </a:xfrm>
          <a:prstGeom prst="rect">
            <a:avLst/>
          </a:prstGeom>
        </p:spPr>
        <p:txBody>
          <a:bodyPr wrap="none">
            <a:spAutoFit/>
          </a:bodyPr>
          <a:lstStyle/>
          <a:p>
            <a:pPr algn="ctr">
              <a:spcAft>
                <a:spcPts val="0"/>
              </a:spcAft>
            </a:pPr>
            <a:r>
              <a:rPr lang="en-US" altLang="zh-CN" sz="1600" kern="100" dirty="0"/>
              <a:t>3</a:t>
            </a:r>
            <a:r>
              <a:rPr lang="en-US" altLang="zh-CN" sz="1600" kern="100" dirty="0" smtClean="0"/>
              <a:t>×10</a:t>
            </a:r>
            <a:r>
              <a:rPr lang="en-US" altLang="zh-CN" sz="1600" kern="100" baseline="30000" dirty="0" smtClean="0"/>
              <a:t>8</a:t>
            </a:r>
            <a:r>
              <a:rPr lang="en-US" altLang="zh-CN" sz="1600" kern="100" dirty="0" smtClean="0"/>
              <a:t> /Kg</a:t>
            </a:r>
            <a:endParaRPr lang="zh-CN" altLang="zh-CN" sz="1600" kern="100" dirty="0">
              <a:latin typeface="Calibri"/>
              <a:cs typeface="Times New Roman"/>
            </a:endParaRPr>
          </a:p>
        </p:txBody>
      </p:sp>
      <p:sp>
        <p:nvSpPr>
          <p:cNvPr id="7" name="矩形 6"/>
          <p:cNvSpPr/>
          <p:nvPr/>
        </p:nvSpPr>
        <p:spPr>
          <a:xfrm>
            <a:off x="694160" y="2381229"/>
            <a:ext cx="1178528" cy="338554"/>
          </a:xfrm>
          <a:prstGeom prst="rect">
            <a:avLst/>
          </a:prstGeom>
        </p:spPr>
        <p:txBody>
          <a:bodyPr wrap="none">
            <a:spAutoFit/>
          </a:bodyPr>
          <a:lstStyle/>
          <a:p>
            <a:pPr algn="ctr">
              <a:spcAft>
                <a:spcPts val="0"/>
              </a:spcAft>
            </a:pPr>
            <a:r>
              <a:rPr lang="en-US" altLang="zh-CN" sz="1600" kern="100" dirty="0" smtClean="0"/>
              <a:t>1×10</a:t>
            </a:r>
            <a:r>
              <a:rPr lang="en-US" altLang="zh-CN" sz="1600" kern="100" baseline="30000" dirty="0" smtClean="0"/>
              <a:t>8</a:t>
            </a:r>
            <a:r>
              <a:rPr lang="en-US" altLang="zh-CN" sz="1600" kern="100" dirty="0" smtClean="0"/>
              <a:t> /Kg</a:t>
            </a:r>
            <a:endParaRPr lang="zh-CN" altLang="zh-CN" sz="1600" kern="100" dirty="0">
              <a:latin typeface="Calibri"/>
              <a:cs typeface="Times New Roman"/>
            </a:endParaRPr>
          </a:p>
        </p:txBody>
      </p:sp>
      <p:sp>
        <p:nvSpPr>
          <p:cNvPr id="8" name="矩形 7"/>
          <p:cNvSpPr/>
          <p:nvPr/>
        </p:nvSpPr>
        <p:spPr>
          <a:xfrm>
            <a:off x="694160" y="4581128"/>
            <a:ext cx="1178528" cy="338554"/>
          </a:xfrm>
          <a:prstGeom prst="rect">
            <a:avLst/>
          </a:prstGeom>
        </p:spPr>
        <p:txBody>
          <a:bodyPr wrap="none">
            <a:spAutoFit/>
          </a:bodyPr>
          <a:lstStyle/>
          <a:p>
            <a:pPr algn="ctr">
              <a:spcAft>
                <a:spcPts val="0"/>
              </a:spcAft>
            </a:pPr>
            <a:r>
              <a:rPr lang="en-US" altLang="zh-CN" sz="1600" kern="100" dirty="0" smtClean="0"/>
              <a:t>1×10</a:t>
            </a:r>
            <a:r>
              <a:rPr lang="en-US" altLang="zh-CN" sz="1600" kern="100" baseline="30000" dirty="0"/>
              <a:t>9</a:t>
            </a:r>
            <a:r>
              <a:rPr lang="en-US" altLang="zh-CN" sz="1600" kern="100" dirty="0" smtClean="0"/>
              <a:t> /Kg</a:t>
            </a:r>
            <a:endParaRPr lang="zh-CN" altLang="zh-CN" sz="1600" kern="100" dirty="0">
              <a:latin typeface="Calibri"/>
              <a:cs typeface="Times New Roman"/>
            </a:endParaRPr>
          </a:p>
        </p:txBody>
      </p:sp>
      <p:sp>
        <p:nvSpPr>
          <p:cNvPr id="9" name="矩形 8"/>
          <p:cNvSpPr/>
          <p:nvPr/>
        </p:nvSpPr>
        <p:spPr>
          <a:xfrm>
            <a:off x="694160" y="3444044"/>
            <a:ext cx="1178528" cy="338554"/>
          </a:xfrm>
          <a:prstGeom prst="rect">
            <a:avLst/>
          </a:prstGeom>
        </p:spPr>
        <p:txBody>
          <a:bodyPr wrap="none">
            <a:spAutoFit/>
          </a:bodyPr>
          <a:lstStyle/>
          <a:p>
            <a:pPr algn="ctr">
              <a:spcAft>
                <a:spcPts val="0"/>
              </a:spcAft>
            </a:pPr>
            <a:r>
              <a:rPr lang="en-US" altLang="zh-CN" sz="1600" kern="100" dirty="0"/>
              <a:t>5</a:t>
            </a:r>
            <a:r>
              <a:rPr lang="en-US" altLang="zh-CN" sz="1600" kern="100" dirty="0" smtClean="0"/>
              <a:t>×10</a:t>
            </a:r>
            <a:r>
              <a:rPr lang="en-US" altLang="zh-CN" sz="1600" kern="100" baseline="30000" dirty="0" smtClean="0"/>
              <a:t>8</a:t>
            </a:r>
            <a:r>
              <a:rPr lang="en-US" altLang="zh-CN" sz="1600" kern="100" dirty="0" smtClean="0"/>
              <a:t> /Kg</a:t>
            </a:r>
            <a:endParaRPr lang="zh-CN" altLang="zh-CN" sz="1600" kern="100" dirty="0">
              <a:latin typeface="Calibri"/>
              <a:cs typeface="Times New Roman"/>
            </a:endParaRPr>
          </a:p>
        </p:txBody>
      </p:sp>
      <p:sp>
        <p:nvSpPr>
          <p:cNvPr id="10" name="矩形 9"/>
          <p:cNvSpPr/>
          <p:nvPr/>
        </p:nvSpPr>
        <p:spPr>
          <a:xfrm>
            <a:off x="6921988" y="3465069"/>
            <a:ext cx="1178528" cy="338554"/>
          </a:xfrm>
          <a:prstGeom prst="rect">
            <a:avLst/>
          </a:prstGeom>
        </p:spPr>
        <p:txBody>
          <a:bodyPr wrap="none">
            <a:spAutoFit/>
          </a:bodyPr>
          <a:lstStyle/>
          <a:p>
            <a:pPr algn="ctr">
              <a:spcAft>
                <a:spcPts val="0"/>
              </a:spcAft>
            </a:pPr>
            <a:r>
              <a:rPr lang="en-US" altLang="zh-CN" sz="1600" kern="100" dirty="0"/>
              <a:t>7</a:t>
            </a:r>
            <a:r>
              <a:rPr lang="en-US" altLang="zh-CN" sz="1600" kern="100" dirty="0" smtClean="0"/>
              <a:t>×10</a:t>
            </a:r>
            <a:r>
              <a:rPr lang="en-US" altLang="zh-CN" sz="1600" kern="100" baseline="30000" dirty="0" smtClean="0"/>
              <a:t>8</a:t>
            </a:r>
            <a:r>
              <a:rPr lang="en-US" altLang="zh-CN" sz="1600" kern="100" dirty="0" smtClean="0"/>
              <a:t> /Kg</a:t>
            </a:r>
            <a:endParaRPr lang="zh-CN" altLang="zh-CN" sz="1600" kern="100" dirty="0">
              <a:latin typeface="Calibri"/>
              <a:cs typeface="Times New Roman"/>
            </a:endParaRPr>
          </a:p>
        </p:txBody>
      </p:sp>
      <p:sp>
        <p:nvSpPr>
          <p:cNvPr id="11" name="矩形 10"/>
          <p:cNvSpPr/>
          <p:nvPr/>
        </p:nvSpPr>
        <p:spPr>
          <a:xfrm>
            <a:off x="6931585" y="4581128"/>
            <a:ext cx="1178528" cy="338554"/>
          </a:xfrm>
          <a:prstGeom prst="rect">
            <a:avLst/>
          </a:prstGeom>
        </p:spPr>
        <p:txBody>
          <a:bodyPr wrap="none">
            <a:spAutoFit/>
          </a:bodyPr>
          <a:lstStyle/>
          <a:p>
            <a:pPr algn="ctr">
              <a:spcAft>
                <a:spcPts val="0"/>
              </a:spcAft>
            </a:pPr>
            <a:r>
              <a:rPr lang="en-US" altLang="zh-CN" sz="1600" kern="100" dirty="0"/>
              <a:t>3</a:t>
            </a:r>
            <a:r>
              <a:rPr lang="en-US" altLang="zh-CN" sz="1600" kern="100" dirty="0" smtClean="0"/>
              <a:t>×10</a:t>
            </a:r>
            <a:r>
              <a:rPr lang="en-US" altLang="zh-CN" sz="1600" kern="100" baseline="30000" dirty="0" smtClean="0"/>
              <a:t>9</a:t>
            </a:r>
            <a:r>
              <a:rPr lang="en-US" altLang="zh-CN" sz="1600" kern="100" dirty="0" smtClean="0"/>
              <a:t> /Kg</a:t>
            </a:r>
            <a:endParaRPr lang="zh-CN" altLang="zh-CN" sz="1600" kern="100" dirty="0">
              <a:latin typeface="Calibri"/>
              <a:cs typeface="Times New Roman"/>
            </a:endParaRPr>
          </a:p>
        </p:txBody>
      </p:sp>
      <p:sp>
        <p:nvSpPr>
          <p:cNvPr id="12" name="矩形 11"/>
          <p:cNvSpPr/>
          <p:nvPr/>
        </p:nvSpPr>
        <p:spPr>
          <a:xfrm>
            <a:off x="694160" y="5664705"/>
            <a:ext cx="1178528" cy="338554"/>
          </a:xfrm>
          <a:prstGeom prst="rect">
            <a:avLst/>
          </a:prstGeom>
        </p:spPr>
        <p:txBody>
          <a:bodyPr wrap="none">
            <a:spAutoFit/>
          </a:bodyPr>
          <a:lstStyle/>
          <a:p>
            <a:pPr algn="ctr">
              <a:spcAft>
                <a:spcPts val="0"/>
              </a:spcAft>
            </a:pPr>
            <a:r>
              <a:rPr lang="en-US" altLang="zh-CN" sz="1600" kern="100" dirty="0" smtClean="0"/>
              <a:t>5×10</a:t>
            </a:r>
            <a:r>
              <a:rPr lang="en-US" altLang="zh-CN" sz="1600" kern="100" baseline="30000" dirty="0"/>
              <a:t>9</a:t>
            </a:r>
            <a:r>
              <a:rPr lang="en-US" altLang="zh-CN" sz="1600" kern="100" dirty="0" smtClean="0"/>
              <a:t> /Kg</a:t>
            </a:r>
            <a:endParaRPr lang="zh-CN" altLang="zh-CN" sz="1600" kern="100" dirty="0">
              <a:latin typeface="Calibri"/>
              <a:cs typeface="Times New Roman"/>
            </a:endParaRPr>
          </a:p>
        </p:txBody>
      </p:sp>
      <p:sp>
        <p:nvSpPr>
          <p:cNvPr id="13" name="矩形 12"/>
          <p:cNvSpPr/>
          <p:nvPr/>
        </p:nvSpPr>
        <p:spPr>
          <a:xfrm>
            <a:off x="7009060" y="5664705"/>
            <a:ext cx="1178528" cy="338554"/>
          </a:xfrm>
          <a:prstGeom prst="rect">
            <a:avLst/>
          </a:prstGeom>
        </p:spPr>
        <p:txBody>
          <a:bodyPr wrap="none">
            <a:spAutoFit/>
          </a:bodyPr>
          <a:lstStyle/>
          <a:p>
            <a:pPr algn="ctr">
              <a:spcAft>
                <a:spcPts val="0"/>
              </a:spcAft>
            </a:pPr>
            <a:r>
              <a:rPr lang="en-US" altLang="zh-CN" sz="1600" kern="100" dirty="0" smtClean="0"/>
              <a:t>7×10</a:t>
            </a:r>
            <a:r>
              <a:rPr lang="en-US" altLang="zh-CN" sz="1600" kern="100" baseline="30000" dirty="0"/>
              <a:t>9</a:t>
            </a:r>
            <a:r>
              <a:rPr lang="en-US" altLang="zh-CN" sz="1600" kern="100" dirty="0" smtClean="0"/>
              <a:t> /Kg</a:t>
            </a:r>
            <a:endParaRPr lang="zh-CN" altLang="zh-CN" sz="1600" kern="100" dirty="0">
              <a:latin typeface="Calibri"/>
              <a:cs typeface="Times New Roman"/>
            </a:endParaRPr>
          </a:p>
        </p:txBody>
      </p:sp>
    </p:spTree>
    <p:extLst>
      <p:ext uri="{BB962C8B-B14F-4D97-AF65-F5344CB8AC3E}">
        <p14:creationId xmlns:p14="http://schemas.microsoft.com/office/powerpoint/2010/main" val="26393122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25253" b="19192"/>
          <a:stretch/>
        </p:blipFill>
        <p:spPr bwMode="auto">
          <a:xfrm>
            <a:off x="251520" y="1916832"/>
            <a:ext cx="8352928" cy="4631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65752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476672"/>
            <a:ext cx="7632848" cy="692150"/>
          </a:xfrm>
        </p:spPr>
        <p:txBody>
          <a:bodyPr/>
          <a:lstStyle/>
          <a:p>
            <a:r>
              <a:rPr lang="en-US" altLang="zh-CN" sz="2400" dirty="0" smtClean="0"/>
              <a:t>Further classification of type 2 based on SLP</a:t>
            </a:r>
            <a:endParaRPr lang="zh-CN" altLang="en-US" sz="2400" dirty="0"/>
          </a:p>
        </p:txBody>
      </p:sp>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t="16277" r="24568" b="49952"/>
          <a:stretch/>
        </p:blipFill>
        <p:spPr>
          <a:xfrm>
            <a:off x="611560" y="1484784"/>
            <a:ext cx="7200800" cy="2208761"/>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8765" t="27292" r="8889" b="23312"/>
          <a:stretch/>
        </p:blipFill>
        <p:spPr>
          <a:xfrm>
            <a:off x="591391" y="3693544"/>
            <a:ext cx="7653017" cy="2255735"/>
          </a:xfrm>
          <a:prstGeom prst="rect">
            <a:avLst/>
          </a:prstGeom>
        </p:spPr>
      </p:pic>
    </p:spTree>
    <p:extLst>
      <p:ext uri="{BB962C8B-B14F-4D97-AF65-F5344CB8AC3E}">
        <p14:creationId xmlns:p14="http://schemas.microsoft.com/office/powerpoint/2010/main" val="785902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61824" y="2470081"/>
            <a:ext cx="5857875"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descr="200511231021298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2710" y="4365104"/>
            <a:ext cx="1447800" cy="1380047"/>
          </a:xfrm>
          <a:prstGeom prst="ellipse">
            <a:avLst/>
          </a:prstGeom>
          <a:noFill/>
          <a:ln w="9525">
            <a:solidFill>
              <a:srgbClr val="0000FF"/>
            </a:solidFill>
            <a:miter lim="800000"/>
            <a:headEnd/>
            <a:tailEnd/>
          </a:ln>
          <a:effectLst>
            <a:softEdge rad="63500"/>
          </a:effectLst>
          <a:extLst>
            <a:ext uri="{909E8E84-426E-40DD-AFC4-6F175D3DCCD1}">
              <a14:hiddenFill xmlns:a14="http://schemas.microsoft.com/office/drawing/2010/main">
                <a:solidFill>
                  <a:srgbClr val="FFFFFF"/>
                </a:solidFill>
              </a14:hiddenFill>
            </a:ext>
          </a:extLst>
        </p:spPr>
      </p:pic>
      <p:pic>
        <p:nvPicPr>
          <p:cNvPr id="4" name="Picture 11" descr="http://picm.photophoto.cn/001/003/003/003003009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088" t="7061" r="9283" b="9791"/>
          <a:stretch/>
        </p:blipFill>
        <p:spPr bwMode="auto">
          <a:xfrm>
            <a:off x="6804248" y="2636912"/>
            <a:ext cx="2118450" cy="213173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4650" y="522166"/>
            <a:ext cx="7388821" cy="584775"/>
          </a:xfrm>
          <a:prstGeom prst="rect">
            <a:avLst/>
          </a:prstGeom>
          <a:noFill/>
        </p:spPr>
        <p:txBody>
          <a:bodyPr wrap="square" rtlCol="0">
            <a:spAutoFit/>
          </a:bodyPr>
          <a:lstStyle/>
          <a:p>
            <a:r>
              <a:rPr lang="en-US" altLang="zh-CN" sz="3200" dirty="0" smtClean="0">
                <a:solidFill>
                  <a:srgbClr val="C00000"/>
                </a:solidFill>
                <a:latin typeface="Arial" panose="020B0604020202020204" pitchFamily="34" charset="0"/>
                <a:cs typeface="Arial" panose="020B0604020202020204" pitchFamily="34" charset="0"/>
              </a:rPr>
              <a:t>Challenge: the stark mismatch of scale</a:t>
            </a:r>
            <a:endParaRPr lang="zh-CN" altLang="en-US" sz="3200" dirty="0">
              <a:solidFill>
                <a:srgbClr val="C00000"/>
              </a:solidFill>
              <a:latin typeface="Arial" panose="020B0604020202020204" pitchFamily="34" charset="0"/>
              <a:cs typeface="Arial" panose="020B0604020202020204" pitchFamily="34" charset="0"/>
            </a:endParaRPr>
          </a:p>
        </p:txBody>
      </p:sp>
      <p:sp>
        <p:nvSpPr>
          <p:cNvPr id="6" name="矩形 5"/>
          <p:cNvSpPr/>
          <p:nvPr/>
        </p:nvSpPr>
        <p:spPr>
          <a:xfrm>
            <a:off x="3491880" y="5268844"/>
            <a:ext cx="4572000" cy="923330"/>
          </a:xfrm>
          <a:prstGeom prst="rect">
            <a:avLst/>
          </a:prstGeom>
        </p:spPr>
        <p:txBody>
          <a:bodyPr>
            <a:spAutoFit/>
          </a:bodyPr>
          <a:lstStyle/>
          <a:p>
            <a:r>
              <a:rPr lang="en-US" altLang="zh-CN" dirty="0"/>
              <a:t>It requires novel research approaches to connect the questions and processes across both weather and climate scales</a:t>
            </a:r>
            <a:endParaRPr lang="zh-CN" altLang="en-US" dirty="0"/>
          </a:p>
        </p:txBody>
      </p:sp>
    </p:spTree>
    <p:extLst>
      <p:ext uri="{BB962C8B-B14F-4D97-AF65-F5344CB8AC3E}">
        <p14:creationId xmlns:p14="http://schemas.microsoft.com/office/powerpoint/2010/main" val="3701260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标题 1"/>
          <p:cNvSpPr>
            <a:spLocks noGrp="1"/>
          </p:cNvSpPr>
          <p:nvPr>
            <p:ph type="title"/>
          </p:nvPr>
        </p:nvSpPr>
        <p:spPr>
          <a:xfrm>
            <a:off x="289484" y="227013"/>
            <a:ext cx="8229600" cy="1143000"/>
          </a:xfrm>
        </p:spPr>
        <p:txBody>
          <a:bodyPr/>
          <a:lstStyle/>
          <a:p>
            <a:r>
              <a:rPr lang="en-US" altLang="zh-CN" sz="3200" dirty="0" smtClean="0">
                <a:solidFill>
                  <a:schemeClr val="tx2"/>
                </a:solidFill>
                <a:latin typeface="Arial Unicode MS" panose="020B0604020202020204" pitchFamily="34" charset="-122"/>
                <a:ea typeface="Arial Unicode MS" panose="020B0604020202020204" pitchFamily="34" charset="-122"/>
                <a:cs typeface="Arial Unicode MS" panose="020B0604020202020204" pitchFamily="34" charset="-122"/>
              </a:rPr>
              <a:t>Possible bridges between hail and </a:t>
            </a:r>
            <a:r>
              <a:rPr lang="en-US" altLang="zh-CN" sz="3200" dirty="0">
                <a:solidFill>
                  <a:schemeClr val="tx2"/>
                </a:solidFill>
                <a:latin typeface="Arial Unicode MS" panose="020B0604020202020204" pitchFamily="34" charset="-122"/>
                <a:ea typeface="Arial Unicode MS" panose="020B0604020202020204" pitchFamily="34" charset="-122"/>
                <a:cs typeface="Arial Unicode MS" panose="020B0604020202020204" pitchFamily="34" charset="-122"/>
              </a:rPr>
              <a:t>c</a:t>
            </a:r>
            <a:r>
              <a:rPr lang="en-US" altLang="zh-CN" sz="3200" dirty="0" smtClean="0">
                <a:solidFill>
                  <a:schemeClr val="tx2"/>
                </a:solidFill>
                <a:latin typeface="Arial Unicode MS" panose="020B0604020202020204" pitchFamily="34" charset="-122"/>
                <a:ea typeface="Arial Unicode MS" panose="020B0604020202020204" pitchFamily="34" charset="-122"/>
                <a:cs typeface="Arial Unicode MS" panose="020B0604020202020204" pitchFamily="34" charset="-122"/>
              </a:rPr>
              <a:t>limate change?</a:t>
            </a:r>
            <a:endParaRPr lang="zh-CN" altLang="en-US" sz="3200" b="1" dirty="0" smtClean="0">
              <a:solidFill>
                <a:schemeClr val="tx2"/>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6" name="图片 2" descr="200511231021298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33490"/>
            <a:ext cx="1122827" cy="1070282"/>
          </a:xfrm>
          <a:prstGeom prst="ellipse">
            <a:avLst/>
          </a:prstGeom>
          <a:noFill/>
          <a:ln w="9525">
            <a:solidFill>
              <a:srgbClr val="0000FF"/>
            </a:solidFill>
            <a:miter lim="800000"/>
            <a:headEnd/>
            <a:tailEnd/>
          </a:ln>
          <a:effectLst>
            <a:softEdge rad="63500"/>
          </a:effectLst>
          <a:extLst>
            <a:ext uri="{909E8E84-426E-40DD-AFC4-6F175D3DCCD1}">
              <a14:hiddenFill xmlns:a14="http://schemas.microsoft.com/office/drawing/2010/main">
                <a:solidFill>
                  <a:srgbClr val="FFFFFF"/>
                </a:solidFill>
              </a14:hiddenFill>
            </a:ext>
          </a:extLst>
        </p:spPr>
      </p:pic>
      <p:pic>
        <p:nvPicPr>
          <p:cNvPr id="43014" name="Picture 6" descr="http://weatherandclimate.blog.umt.edu.my/files/2011/04/formation-of-hail1.jpg"/>
          <p:cNvPicPr>
            <a:picLocks noChangeAspect="1" noChangeArrowheads="1"/>
          </p:cNvPicPr>
          <p:nvPr/>
        </p:nvPicPr>
        <p:blipFill rotWithShape="1">
          <a:blip r:embed="rId4">
            <a:extLst>
              <a:ext uri="{28A0092B-C50C-407E-A947-70E740481C1C}">
                <a14:useLocalDpi xmlns:a14="http://schemas.microsoft.com/office/drawing/2010/main" val="0"/>
              </a:ext>
            </a:extLst>
          </a:blip>
          <a:srcRect l="14372" r="36539"/>
          <a:stretch/>
        </p:blipFill>
        <p:spPr bwMode="auto">
          <a:xfrm>
            <a:off x="1903413" y="2500294"/>
            <a:ext cx="1731794" cy="2200311"/>
          </a:xfrm>
          <a:prstGeom prst="ellipse">
            <a:avLst/>
          </a:prstGeom>
          <a:noFill/>
          <a:extLst>
            <a:ext uri="{909E8E84-426E-40DD-AFC4-6F175D3DCCD1}">
              <a14:hiddenFill xmlns:a14="http://schemas.microsoft.com/office/drawing/2010/main">
                <a:solidFill>
                  <a:srgbClr val="FFFFFF"/>
                </a:solidFill>
              </a14:hiddenFill>
            </a:ext>
          </a:extLst>
        </p:spPr>
      </p:pic>
      <p:sp>
        <p:nvSpPr>
          <p:cNvPr id="47110" name="TextBox 4"/>
          <p:cNvSpPr txBox="1">
            <a:spLocks noChangeArrowheads="1"/>
          </p:cNvSpPr>
          <p:nvPr/>
        </p:nvSpPr>
        <p:spPr bwMode="auto">
          <a:xfrm>
            <a:off x="1731963" y="5212487"/>
            <a:ext cx="32210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b="1" dirty="0">
                <a:solidFill>
                  <a:srgbClr val="003399"/>
                </a:solidFill>
                <a:latin typeface="Arial" panose="020B0604020202020204" pitchFamily="34" charset="0"/>
                <a:ea typeface="黑体" pitchFamily="49" charset="-122"/>
                <a:cs typeface="Arial" panose="020B0604020202020204" pitchFamily="34" charset="0"/>
              </a:rPr>
              <a:t>CAPE</a:t>
            </a:r>
          </a:p>
          <a:p>
            <a:pPr eaLnBrk="1" hangingPunct="1"/>
            <a:r>
              <a:rPr lang="en-US" altLang="zh-CN" b="1" dirty="0" smtClean="0">
                <a:solidFill>
                  <a:srgbClr val="003399"/>
                </a:solidFill>
                <a:latin typeface="Arial" panose="020B0604020202020204" pitchFamily="34" charset="0"/>
                <a:ea typeface="黑体" pitchFamily="49" charset="-122"/>
                <a:cs typeface="Arial" panose="020B0604020202020204" pitchFamily="34" charset="0"/>
              </a:rPr>
              <a:t>Vertical wind shear</a:t>
            </a:r>
            <a:endParaRPr lang="en-US" altLang="zh-CN" b="1" dirty="0">
              <a:solidFill>
                <a:srgbClr val="003399"/>
              </a:solidFill>
              <a:latin typeface="Arial" panose="020B0604020202020204" pitchFamily="34" charset="0"/>
              <a:ea typeface="黑体" pitchFamily="49" charset="-122"/>
              <a:cs typeface="Arial" panose="020B0604020202020204" pitchFamily="34" charset="0"/>
            </a:endParaRPr>
          </a:p>
          <a:p>
            <a:pPr eaLnBrk="1" hangingPunct="1"/>
            <a:r>
              <a:rPr lang="en-US" altLang="zh-CN" b="1" dirty="0" smtClean="0">
                <a:solidFill>
                  <a:srgbClr val="003399"/>
                </a:solidFill>
                <a:latin typeface="Arial" panose="020B0604020202020204" pitchFamily="34" charset="0"/>
                <a:ea typeface="黑体" pitchFamily="49" charset="-122"/>
                <a:cs typeface="Arial" panose="020B0604020202020204" pitchFamily="34" charset="0"/>
              </a:rPr>
              <a:t>Freezing level height</a:t>
            </a:r>
            <a:endParaRPr lang="en-US" altLang="zh-CN" b="1" dirty="0">
              <a:solidFill>
                <a:srgbClr val="003399"/>
              </a:solidFill>
              <a:latin typeface="Arial" panose="020B0604020202020204" pitchFamily="34" charset="0"/>
              <a:ea typeface="黑体" pitchFamily="49" charset="-122"/>
              <a:cs typeface="Arial" panose="020B0604020202020204" pitchFamily="34" charset="0"/>
            </a:endParaRPr>
          </a:p>
          <a:p>
            <a:pPr eaLnBrk="1" hangingPunct="1"/>
            <a:r>
              <a:rPr lang="en-US" altLang="zh-CN" b="1" dirty="0" smtClean="0">
                <a:solidFill>
                  <a:srgbClr val="003399"/>
                </a:solidFill>
                <a:latin typeface="Arial" panose="020B0604020202020204" pitchFamily="34" charset="0"/>
                <a:ea typeface="黑体" pitchFamily="49" charset="-122"/>
                <a:cs typeface="Arial" panose="020B0604020202020204" pitchFamily="34" charset="0"/>
              </a:rPr>
              <a:t>Trigger</a:t>
            </a:r>
            <a:endParaRPr lang="en-US" altLang="zh-CN" b="1" dirty="0">
              <a:solidFill>
                <a:srgbClr val="003399"/>
              </a:solidFill>
              <a:latin typeface="Arial" panose="020B0604020202020204" pitchFamily="34" charset="0"/>
              <a:ea typeface="黑体" pitchFamily="49" charset="-122"/>
              <a:cs typeface="Arial" panose="020B0604020202020204" pitchFamily="34" charset="0"/>
            </a:endParaRPr>
          </a:p>
        </p:txBody>
      </p:sp>
      <p:sp>
        <p:nvSpPr>
          <p:cNvPr id="47111" name="TextBox 7"/>
          <p:cNvSpPr txBox="1">
            <a:spLocks noChangeArrowheads="1"/>
          </p:cNvSpPr>
          <p:nvPr/>
        </p:nvSpPr>
        <p:spPr bwMode="auto">
          <a:xfrm>
            <a:off x="2182812" y="1485476"/>
            <a:ext cx="23193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2000" b="1" dirty="0" smtClean="0">
                <a:latin typeface="Arial" panose="020B0604020202020204" pitchFamily="34" charset="0"/>
                <a:ea typeface="黑体" pitchFamily="49" charset="-122"/>
                <a:cs typeface="Arial" panose="020B0604020202020204" pitchFamily="34" charset="0"/>
              </a:rPr>
              <a:t> severe convective</a:t>
            </a:r>
          </a:p>
          <a:p>
            <a:pPr eaLnBrk="1" hangingPunct="1"/>
            <a:r>
              <a:rPr lang="en-US" altLang="zh-CN" sz="2000" b="1" dirty="0" smtClean="0">
                <a:latin typeface="Arial" panose="020B0604020202020204" pitchFamily="34" charset="0"/>
                <a:ea typeface="黑体" pitchFamily="49" charset="-122"/>
                <a:cs typeface="Arial" panose="020B0604020202020204" pitchFamily="34" charset="0"/>
              </a:rPr>
              <a:t> storm</a:t>
            </a:r>
            <a:endParaRPr lang="zh-CN" altLang="en-US" sz="2000" b="1" dirty="0">
              <a:latin typeface="Arial" panose="020B0604020202020204" pitchFamily="34" charset="0"/>
              <a:ea typeface="黑体" pitchFamily="49" charset="-122"/>
              <a:cs typeface="Arial" panose="020B0604020202020204" pitchFamily="34" charset="0"/>
            </a:endParaRPr>
          </a:p>
        </p:txBody>
      </p:sp>
      <p:sp>
        <p:nvSpPr>
          <p:cNvPr id="47112" name="TextBox 8"/>
          <p:cNvSpPr txBox="1">
            <a:spLocks noChangeArrowheads="1"/>
          </p:cNvSpPr>
          <p:nvPr/>
        </p:nvSpPr>
        <p:spPr bwMode="auto">
          <a:xfrm>
            <a:off x="4668837" y="1537802"/>
            <a:ext cx="16748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2000" b="1" dirty="0" smtClean="0">
                <a:latin typeface="Arial" panose="020B0604020202020204" pitchFamily="34" charset="0"/>
                <a:ea typeface="黑体" pitchFamily="49" charset="-122"/>
                <a:cs typeface="Arial" panose="020B0604020202020204" pitchFamily="34" charset="0"/>
              </a:rPr>
              <a:t>Large scale circulation</a:t>
            </a:r>
          </a:p>
          <a:p>
            <a:pPr eaLnBrk="1" hangingPunct="1"/>
            <a:r>
              <a:rPr lang="en-US" altLang="zh-CN" sz="2000" b="1" dirty="0" smtClean="0">
                <a:latin typeface="Arial" panose="020B0604020202020204" pitchFamily="34" charset="0"/>
                <a:ea typeface="黑体" pitchFamily="49" charset="-122"/>
                <a:cs typeface="Arial" panose="020B0604020202020204" pitchFamily="34" charset="0"/>
              </a:rPr>
              <a:t>change</a:t>
            </a:r>
            <a:endParaRPr lang="en-US" altLang="zh-CN" sz="2000" b="1" dirty="0">
              <a:latin typeface="Arial" panose="020B0604020202020204" pitchFamily="34" charset="0"/>
              <a:ea typeface="黑体" pitchFamily="49" charset="-122"/>
              <a:cs typeface="Arial" panose="020B0604020202020204" pitchFamily="34" charset="0"/>
            </a:endParaRPr>
          </a:p>
        </p:txBody>
      </p:sp>
      <p:pic>
        <p:nvPicPr>
          <p:cNvPr id="47113" name="Picture 5" descr="new_ir1"/>
          <p:cNvPicPr>
            <a:picLocks noChangeAspect="1" noChangeArrowheads="1"/>
          </p:cNvPicPr>
          <p:nvPr/>
        </p:nvPicPr>
        <p:blipFill>
          <a:blip r:embed="rId5" cstate="print">
            <a:extLst>
              <a:ext uri="{28A0092B-C50C-407E-A947-70E740481C1C}">
                <a14:useLocalDpi xmlns:a14="http://schemas.microsoft.com/office/drawing/2010/main" val="0"/>
              </a:ext>
            </a:extLst>
          </a:blip>
          <a:srcRect l="18898" t="16798" r="14174" b="12599"/>
          <a:stretch>
            <a:fillRect/>
          </a:stretch>
        </p:blipFill>
        <p:spPr bwMode="auto">
          <a:xfrm>
            <a:off x="4391025" y="2546350"/>
            <a:ext cx="195580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a:grpSpLocks/>
          </p:cNvGrpSpPr>
          <p:nvPr/>
        </p:nvGrpSpPr>
        <p:grpSpPr bwMode="auto">
          <a:xfrm>
            <a:off x="6477000" y="2540000"/>
            <a:ext cx="2667000" cy="2174875"/>
            <a:chOff x="2971800" y="1295400"/>
            <a:chExt cx="5943600" cy="4724400"/>
          </a:xfrm>
        </p:grpSpPr>
        <p:sp>
          <p:nvSpPr>
            <p:cNvPr id="16" name="弧形 15"/>
            <p:cNvSpPr/>
            <p:nvPr/>
          </p:nvSpPr>
          <p:spPr bwMode="auto">
            <a:xfrm>
              <a:off x="5713640" y="4716279"/>
              <a:ext cx="1071970" cy="568998"/>
            </a:xfrm>
            <a:prstGeom prst="arc">
              <a:avLst/>
            </a:prstGeom>
            <a:noFill/>
            <a:ln w="9525" cap="flat" cmpd="sng" algn="ctr">
              <a:noFill/>
              <a:prstDash val="solid"/>
              <a:round/>
              <a:headEnd type="none" w="med" len="med"/>
              <a:tailEnd type="none" w="med" len="med"/>
            </a:ln>
            <a:effectLst/>
          </p:spPr>
          <p:txBody>
            <a:bodyPr anchor="ctr"/>
            <a:lstStyle/>
            <a:p>
              <a:pPr algn="ctr" eaLnBrk="0" hangingPunct="0">
                <a:defRPr/>
              </a:pPr>
              <a:endParaRPr lang="zh-CN" altLang="en-US" sz="2800">
                <a:solidFill>
                  <a:srgbClr val="000000"/>
                </a:solidFill>
                <a:latin typeface="Arial" pitchFamily="34" charset="0"/>
                <a:ea typeface="宋体" pitchFamily="2" charset="-122"/>
              </a:endParaRPr>
            </a:p>
          </p:txBody>
        </p:sp>
        <p:sp>
          <p:nvSpPr>
            <p:cNvPr id="47152" name="TextBox 13"/>
            <p:cNvSpPr txBox="1">
              <a:spLocks noChangeArrowheads="1"/>
            </p:cNvSpPr>
            <p:nvPr/>
          </p:nvSpPr>
          <p:spPr bwMode="auto">
            <a:xfrm>
              <a:off x="4953000" y="48006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b="1">
                  <a:solidFill>
                    <a:schemeClr val="bg1"/>
                  </a:solidFill>
                </a:rPr>
                <a:t>３－５月</a:t>
              </a:r>
            </a:p>
          </p:txBody>
        </p:sp>
        <p:sp>
          <p:nvSpPr>
            <p:cNvPr id="47153" name="TextBox 14"/>
            <p:cNvSpPr txBox="1">
              <a:spLocks noChangeArrowheads="1"/>
            </p:cNvSpPr>
            <p:nvPr/>
          </p:nvSpPr>
          <p:spPr bwMode="auto">
            <a:xfrm>
              <a:off x="4648200" y="33528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b="1">
                  <a:solidFill>
                    <a:schemeClr val="bg1"/>
                  </a:solidFill>
                </a:rPr>
                <a:t>６－８月</a:t>
              </a:r>
            </a:p>
          </p:txBody>
        </p:sp>
        <p:pic>
          <p:nvPicPr>
            <p:cNvPr id="47154" name="Picture 4" descr="Fi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1295400"/>
              <a:ext cx="5943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等腰三角形 19"/>
            <p:cNvSpPr/>
            <p:nvPr/>
          </p:nvSpPr>
          <p:spPr>
            <a:xfrm>
              <a:off x="5943600" y="3733467"/>
              <a:ext cx="304256" cy="22759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等腰三角形 20"/>
            <p:cNvSpPr/>
            <p:nvPr/>
          </p:nvSpPr>
          <p:spPr>
            <a:xfrm>
              <a:off x="7012033" y="3198954"/>
              <a:ext cx="304256" cy="231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等腰三角形 21"/>
            <p:cNvSpPr/>
            <p:nvPr/>
          </p:nvSpPr>
          <p:spPr>
            <a:xfrm>
              <a:off x="6934200" y="2895489"/>
              <a:ext cx="304256" cy="22759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等腰三角形 22"/>
            <p:cNvSpPr/>
            <p:nvPr/>
          </p:nvSpPr>
          <p:spPr>
            <a:xfrm>
              <a:off x="7390585" y="3198954"/>
              <a:ext cx="304256" cy="231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等腰三角形 23"/>
            <p:cNvSpPr/>
            <p:nvPr/>
          </p:nvSpPr>
          <p:spPr>
            <a:xfrm>
              <a:off x="7238456" y="3354136"/>
              <a:ext cx="304256" cy="22759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等腰三角形 24"/>
            <p:cNvSpPr/>
            <p:nvPr/>
          </p:nvSpPr>
          <p:spPr>
            <a:xfrm>
              <a:off x="7468418" y="3430002"/>
              <a:ext cx="304256" cy="22759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等腰三角形 25"/>
            <p:cNvSpPr/>
            <p:nvPr/>
          </p:nvSpPr>
          <p:spPr>
            <a:xfrm>
              <a:off x="7694840" y="3430002"/>
              <a:ext cx="307792" cy="22759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7" name="等腰三角形 26"/>
            <p:cNvSpPr/>
            <p:nvPr/>
          </p:nvSpPr>
          <p:spPr>
            <a:xfrm>
              <a:off x="7468418" y="3733467"/>
              <a:ext cx="304256" cy="22759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8" name="等腰三角形 27"/>
            <p:cNvSpPr/>
            <p:nvPr/>
          </p:nvSpPr>
          <p:spPr>
            <a:xfrm>
              <a:off x="7238456" y="3809334"/>
              <a:ext cx="304256" cy="22759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 name="等腰三角形 28"/>
            <p:cNvSpPr/>
            <p:nvPr/>
          </p:nvSpPr>
          <p:spPr>
            <a:xfrm>
              <a:off x="7012033" y="3581735"/>
              <a:ext cx="304256" cy="22759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0" name="等腰三角形 29"/>
            <p:cNvSpPr/>
            <p:nvPr/>
          </p:nvSpPr>
          <p:spPr>
            <a:xfrm>
              <a:off x="7164162" y="3733467"/>
              <a:ext cx="304256" cy="22759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1" name="等腰三角形 30"/>
            <p:cNvSpPr/>
            <p:nvPr/>
          </p:nvSpPr>
          <p:spPr>
            <a:xfrm>
              <a:off x="6325689" y="3581735"/>
              <a:ext cx="304256" cy="22759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2" name="等腰三角形 31"/>
            <p:cNvSpPr/>
            <p:nvPr/>
          </p:nvSpPr>
          <p:spPr>
            <a:xfrm>
              <a:off x="6173562" y="3657601"/>
              <a:ext cx="304256" cy="22759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3" name="等腰三角形 32"/>
            <p:cNvSpPr/>
            <p:nvPr/>
          </p:nvSpPr>
          <p:spPr>
            <a:xfrm>
              <a:off x="6021433" y="4723176"/>
              <a:ext cx="304256" cy="231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4" name="等腰三角形 33"/>
            <p:cNvSpPr/>
            <p:nvPr/>
          </p:nvSpPr>
          <p:spPr>
            <a:xfrm>
              <a:off x="6399985" y="3733467"/>
              <a:ext cx="304256" cy="22759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5" name="等腰三角形 34"/>
            <p:cNvSpPr/>
            <p:nvPr/>
          </p:nvSpPr>
          <p:spPr>
            <a:xfrm>
              <a:off x="6095729" y="3809334"/>
              <a:ext cx="304256" cy="22759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 name="等腰三角形 35"/>
            <p:cNvSpPr/>
            <p:nvPr/>
          </p:nvSpPr>
          <p:spPr>
            <a:xfrm>
              <a:off x="6477818" y="3885200"/>
              <a:ext cx="304256" cy="2310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7" name="等腰三角形 36"/>
            <p:cNvSpPr/>
            <p:nvPr/>
          </p:nvSpPr>
          <p:spPr>
            <a:xfrm>
              <a:off x="6325689" y="4036932"/>
              <a:ext cx="304256" cy="2310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8" name="等腰三角形 37"/>
            <p:cNvSpPr/>
            <p:nvPr/>
          </p:nvSpPr>
          <p:spPr>
            <a:xfrm>
              <a:off x="6095729" y="3961066"/>
              <a:ext cx="304256" cy="2310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9" name="等腰三角形 38"/>
            <p:cNvSpPr/>
            <p:nvPr/>
          </p:nvSpPr>
          <p:spPr>
            <a:xfrm>
              <a:off x="6552111" y="4192112"/>
              <a:ext cx="304256" cy="22759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0" name="等腰三角形 39"/>
            <p:cNvSpPr/>
            <p:nvPr/>
          </p:nvSpPr>
          <p:spPr>
            <a:xfrm>
              <a:off x="6325689" y="4343845"/>
              <a:ext cx="304256" cy="22759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等腰三角形 40"/>
            <p:cNvSpPr/>
            <p:nvPr/>
          </p:nvSpPr>
          <p:spPr>
            <a:xfrm>
              <a:off x="6477818" y="4495578"/>
              <a:ext cx="304256" cy="22759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2" name="等腰三角形 41"/>
            <p:cNvSpPr/>
            <p:nvPr/>
          </p:nvSpPr>
          <p:spPr>
            <a:xfrm>
              <a:off x="4192362" y="4571444"/>
              <a:ext cx="304256" cy="22759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3" name="等腰三角形 42"/>
            <p:cNvSpPr/>
            <p:nvPr/>
          </p:nvSpPr>
          <p:spPr>
            <a:xfrm>
              <a:off x="6325689" y="4799043"/>
              <a:ext cx="304256" cy="231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12" name="矩形 11"/>
          <p:cNvSpPr/>
          <p:nvPr/>
        </p:nvSpPr>
        <p:spPr>
          <a:xfrm>
            <a:off x="6477000" y="2209800"/>
            <a:ext cx="2667000" cy="2505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47115" name="Picture 11" descr="http://picm.photophoto.cn/001/003/003/0030030094.jpg"/>
          <p:cNvPicPr>
            <a:picLocks noChangeAspect="1" noChangeArrowheads="1"/>
          </p:cNvPicPr>
          <p:nvPr/>
        </p:nvPicPr>
        <p:blipFill>
          <a:blip r:embed="rId7">
            <a:extLst>
              <a:ext uri="{28A0092B-C50C-407E-A947-70E740481C1C}">
                <a14:useLocalDpi xmlns:a14="http://schemas.microsoft.com/office/drawing/2010/main" val="0"/>
              </a:ext>
            </a:extLst>
          </a:blip>
          <a:srcRect l="8089" t="7060" r="9283" b="9792"/>
          <a:stretch>
            <a:fillRect/>
          </a:stretch>
        </p:blipFill>
        <p:spPr bwMode="auto">
          <a:xfrm>
            <a:off x="6780213" y="2508250"/>
            <a:ext cx="2128837"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6" name="TextBox 1"/>
          <p:cNvSpPr txBox="1">
            <a:spLocks noChangeArrowheads="1"/>
          </p:cNvSpPr>
          <p:nvPr/>
        </p:nvSpPr>
        <p:spPr bwMode="auto">
          <a:xfrm>
            <a:off x="7299325" y="1566863"/>
            <a:ext cx="12636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2000" b="1" dirty="0" smtClean="0">
                <a:latin typeface="Arial" panose="020B0604020202020204" pitchFamily="34" charset="0"/>
                <a:ea typeface="黑体" pitchFamily="49" charset="-122"/>
                <a:cs typeface="Arial" panose="020B0604020202020204" pitchFamily="34" charset="0"/>
              </a:rPr>
              <a:t>Climate change</a:t>
            </a:r>
            <a:endParaRPr lang="zh-CN" altLang="en-US" sz="2000" b="1" dirty="0">
              <a:latin typeface="Arial" panose="020B0604020202020204" pitchFamily="34" charset="0"/>
              <a:ea typeface="黑体" pitchFamily="49" charset="-122"/>
              <a:cs typeface="Arial" panose="020B0604020202020204" pitchFamily="34" charset="0"/>
            </a:endParaRPr>
          </a:p>
        </p:txBody>
      </p:sp>
      <p:cxnSp>
        <p:nvCxnSpPr>
          <p:cNvPr id="43008" name="直接箭头连接符 43007"/>
          <p:cNvCxnSpPr/>
          <p:nvPr/>
        </p:nvCxnSpPr>
        <p:spPr>
          <a:xfrm flipH="1">
            <a:off x="6526212" y="1920806"/>
            <a:ext cx="539751"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flipH="1">
            <a:off x="3951288" y="1963105"/>
            <a:ext cx="614362"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flipH="1">
            <a:off x="972932" y="2001135"/>
            <a:ext cx="836613" cy="63182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flipH="1">
            <a:off x="4129088" y="4595813"/>
            <a:ext cx="2838450" cy="1179512"/>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p:nvPr/>
        </p:nvCxnSpPr>
        <p:spPr>
          <a:xfrm flipH="1" flipV="1">
            <a:off x="790575" y="4343400"/>
            <a:ext cx="817563" cy="976313"/>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46" name="组合 1"/>
          <p:cNvGrpSpPr>
            <a:grpSpLocks/>
          </p:cNvGrpSpPr>
          <p:nvPr/>
        </p:nvGrpSpPr>
        <p:grpSpPr bwMode="auto">
          <a:xfrm>
            <a:off x="3951288" y="3600450"/>
            <a:ext cx="4338637" cy="3429000"/>
            <a:chOff x="2971800" y="1295400"/>
            <a:chExt cx="5943600" cy="4724400"/>
          </a:xfrm>
        </p:grpSpPr>
        <p:sp>
          <p:nvSpPr>
            <p:cNvPr id="47" name="弧形 46"/>
            <p:cNvSpPr/>
            <p:nvPr/>
          </p:nvSpPr>
          <p:spPr bwMode="auto">
            <a:xfrm>
              <a:off x="5714163" y="4714029"/>
              <a:ext cx="1072154" cy="573052"/>
            </a:xfrm>
            <a:prstGeom prst="arc">
              <a:avLst/>
            </a:prstGeom>
            <a:noFill/>
            <a:ln w="9525" cap="flat" cmpd="sng" algn="ctr">
              <a:noFill/>
              <a:prstDash val="solid"/>
              <a:round/>
              <a:headEnd type="none" w="med" len="med"/>
              <a:tailEnd type="none" w="med" len="med"/>
            </a:ln>
            <a:effectLst/>
          </p:spPr>
          <p:txBody>
            <a:bodyPr anchor="ctr"/>
            <a:lstStyle/>
            <a:p>
              <a:pPr algn="ctr" eaLnBrk="0" hangingPunct="0">
                <a:defRPr/>
              </a:pPr>
              <a:endParaRPr lang="zh-CN" altLang="en-US" sz="2800">
                <a:solidFill>
                  <a:srgbClr val="000000"/>
                </a:solidFill>
                <a:ea typeface="宋体" pitchFamily="2" charset="-122"/>
              </a:endParaRPr>
            </a:p>
          </p:txBody>
        </p:sp>
        <p:sp>
          <p:nvSpPr>
            <p:cNvPr id="47124" name="TextBox 13"/>
            <p:cNvSpPr txBox="1">
              <a:spLocks noChangeArrowheads="1"/>
            </p:cNvSpPr>
            <p:nvPr/>
          </p:nvSpPr>
          <p:spPr bwMode="auto">
            <a:xfrm>
              <a:off x="4953000" y="48006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b="1">
                  <a:solidFill>
                    <a:schemeClr val="bg1"/>
                  </a:solidFill>
                </a:rPr>
                <a:t>３－５月</a:t>
              </a:r>
            </a:p>
          </p:txBody>
        </p:sp>
        <p:sp>
          <p:nvSpPr>
            <p:cNvPr id="47125" name="TextBox 14"/>
            <p:cNvSpPr txBox="1">
              <a:spLocks noChangeArrowheads="1"/>
            </p:cNvSpPr>
            <p:nvPr/>
          </p:nvSpPr>
          <p:spPr bwMode="auto">
            <a:xfrm>
              <a:off x="4648200" y="33528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b="1">
                  <a:solidFill>
                    <a:schemeClr val="bg1"/>
                  </a:solidFill>
                </a:rPr>
                <a:t>６－８月</a:t>
              </a:r>
            </a:p>
          </p:txBody>
        </p:sp>
        <p:pic>
          <p:nvPicPr>
            <p:cNvPr id="47126" name="Picture 4" descr="Fi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1295400"/>
              <a:ext cx="5943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等腰三角形 51"/>
            <p:cNvSpPr/>
            <p:nvPr/>
          </p:nvSpPr>
          <p:spPr>
            <a:xfrm>
              <a:off x="5944687" y="3734153"/>
              <a:ext cx="304465" cy="227471"/>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4" name="等腰三角形 53"/>
            <p:cNvSpPr/>
            <p:nvPr/>
          </p:nvSpPr>
          <p:spPr>
            <a:xfrm>
              <a:off x="7010316" y="3200471"/>
              <a:ext cx="304465" cy="227471"/>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5" name="等腰三角形 54"/>
            <p:cNvSpPr/>
            <p:nvPr/>
          </p:nvSpPr>
          <p:spPr>
            <a:xfrm>
              <a:off x="6934200" y="2896447"/>
              <a:ext cx="304465" cy="227471"/>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7" name="等腰三角形 56"/>
            <p:cNvSpPr/>
            <p:nvPr/>
          </p:nvSpPr>
          <p:spPr>
            <a:xfrm>
              <a:off x="7390899" y="3200471"/>
              <a:ext cx="304465" cy="227471"/>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8" name="等腰三角形 57"/>
            <p:cNvSpPr/>
            <p:nvPr/>
          </p:nvSpPr>
          <p:spPr>
            <a:xfrm>
              <a:off x="7238666" y="3353577"/>
              <a:ext cx="304465" cy="227471"/>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0" name="等腰三角形 59"/>
            <p:cNvSpPr/>
            <p:nvPr/>
          </p:nvSpPr>
          <p:spPr>
            <a:xfrm>
              <a:off x="7467014" y="3427942"/>
              <a:ext cx="304465" cy="229658"/>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1" name="等腰三角形 60"/>
            <p:cNvSpPr/>
            <p:nvPr/>
          </p:nvSpPr>
          <p:spPr>
            <a:xfrm>
              <a:off x="7695364" y="3427942"/>
              <a:ext cx="306640" cy="229658"/>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2" name="等腰三角形 61"/>
            <p:cNvSpPr/>
            <p:nvPr/>
          </p:nvSpPr>
          <p:spPr>
            <a:xfrm>
              <a:off x="7467014" y="3734153"/>
              <a:ext cx="304465" cy="227471"/>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3" name="等腰三角形 62"/>
            <p:cNvSpPr/>
            <p:nvPr/>
          </p:nvSpPr>
          <p:spPr>
            <a:xfrm>
              <a:off x="7238666" y="3810706"/>
              <a:ext cx="304465" cy="227471"/>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4" name="等腰三角形 63"/>
            <p:cNvSpPr/>
            <p:nvPr/>
          </p:nvSpPr>
          <p:spPr>
            <a:xfrm>
              <a:off x="7010316" y="3581048"/>
              <a:ext cx="304465" cy="229658"/>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5" name="等腰三角形 64"/>
            <p:cNvSpPr/>
            <p:nvPr/>
          </p:nvSpPr>
          <p:spPr>
            <a:xfrm>
              <a:off x="7162549" y="3734153"/>
              <a:ext cx="304465" cy="227471"/>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6" name="等腰三角形 65"/>
            <p:cNvSpPr/>
            <p:nvPr/>
          </p:nvSpPr>
          <p:spPr>
            <a:xfrm>
              <a:off x="6325270" y="3581048"/>
              <a:ext cx="304465" cy="229658"/>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7" name="等腰三角形 66"/>
            <p:cNvSpPr/>
            <p:nvPr/>
          </p:nvSpPr>
          <p:spPr>
            <a:xfrm>
              <a:off x="6173037" y="3657600"/>
              <a:ext cx="304465" cy="229659"/>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8" name="等腰三角形 67"/>
            <p:cNvSpPr/>
            <p:nvPr/>
          </p:nvSpPr>
          <p:spPr>
            <a:xfrm>
              <a:off x="6020804" y="4724964"/>
              <a:ext cx="304465" cy="227471"/>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9" name="等腰三角形 68"/>
            <p:cNvSpPr/>
            <p:nvPr/>
          </p:nvSpPr>
          <p:spPr>
            <a:xfrm>
              <a:off x="6401385" y="3734153"/>
              <a:ext cx="304465" cy="227471"/>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0" name="等腰三角形 69"/>
            <p:cNvSpPr/>
            <p:nvPr/>
          </p:nvSpPr>
          <p:spPr>
            <a:xfrm>
              <a:off x="6096920" y="3810706"/>
              <a:ext cx="304465" cy="227471"/>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1" name="等腰三角形 70"/>
            <p:cNvSpPr/>
            <p:nvPr/>
          </p:nvSpPr>
          <p:spPr>
            <a:xfrm>
              <a:off x="6477502" y="3887259"/>
              <a:ext cx="304465" cy="227471"/>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2" name="等腰三角形 71"/>
            <p:cNvSpPr/>
            <p:nvPr/>
          </p:nvSpPr>
          <p:spPr>
            <a:xfrm>
              <a:off x="6325270" y="4038177"/>
              <a:ext cx="304465" cy="229659"/>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3" name="等腰三角形 72"/>
            <p:cNvSpPr/>
            <p:nvPr/>
          </p:nvSpPr>
          <p:spPr>
            <a:xfrm>
              <a:off x="6096920" y="3961625"/>
              <a:ext cx="304465" cy="229658"/>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4" name="等腰三角形 73"/>
            <p:cNvSpPr/>
            <p:nvPr/>
          </p:nvSpPr>
          <p:spPr>
            <a:xfrm>
              <a:off x="6553618" y="4191282"/>
              <a:ext cx="304465" cy="227471"/>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5" name="等腰三角形 74"/>
            <p:cNvSpPr/>
            <p:nvPr/>
          </p:nvSpPr>
          <p:spPr>
            <a:xfrm>
              <a:off x="6325270" y="4344388"/>
              <a:ext cx="304465" cy="227471"/>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6" name="等腰三角形 75"/>
            <p:cNvSpPr/>
            <p:nvPr/>
          </p:nvSpPr>
          <p:spPr>
            <a:xfrm>
              <a:off x="6477502" y="4495307"/>
              <a:ext cx="304465" cy="229658"/>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7" name="等腰三角形 76"/>
            <p:cNvSpPr/>
            <p:nvPr/>
          </p:nvSpPr>
          <p:spPr>
            <a:xfrm>
              <a:off x="4191836" y="4571859"/>
              <a:ext cx="304465" cy="229659"/>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8" name="等腰三角形 77"/>
            <p:cNvSpPr/>
            <p:nvPr/>
          </p:nvSpPr>
          <p:spPr>
            <a:xfrm>
              <a:off x="6325270" y="4801518"/>
              <a:ext cx="304465" cy="227471"/>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3" name="矩形 2"/>
          <p:cNvSpPr/>
          <p:nvPr/>
        </p:nvSpPr>
        <p:spPr>
          <a:xfrm>
            <a:off x="7302500" y="6261655"/>
            <a:ext cx="1911101" cy="369332"/>
          </a:xfrm>
          <a:prstGeom prst="rect">
            <a:avLst/>
          </a:prstGeom>
        </p:spPr>
        <p:txBody>
          <a:bodyPr wrap="none">
            <a:spAutoFit/>
          </a:bodyPr>
          <a:lstStyle/>
          <a:p>
            <a:r>
              <a:rPr lang="en-US" altLang="zh-CN" dirty="0" smtClean="0"/>
              <a:t> May 26-31 2005</a:t>
            </a:r>
            <a:endParaRPr lang="zh-CN" altLang="en-US" dirty="0"/>
          </a:p>
        </p:txBody>
      </p:sp>
    </p:spTree>
    <p:extLst>
      <p:ext uri="{BB962C8B-B14F-4D97-AF65-F5344CB8AC3E}">
        <p14:creationId xmlns:p14="http://schemas.microsoft.com/office/powerpoint/2010/main" val="3148830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3008"/>
                                        </p:tgtEl>
                                        <p:attrNameLst>
                                          <p:attrName>style.visibility</p:attrName>
                                        </p:attrNameLst>
                                      </p:cBhvr>
                                      <p:to>
                                        <p:strVal val="visible"/>
                                      </p:to>
                                    </p:set>
                                    <p:animEffect transition="in" filter="fade">
                                      <p:cBhvr>
                                        <p:cTn id="7" dur="500"/>
                                        <p:tgtEl>
                                          <p:spTgt spid="4300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112"/>
                                        </p:tgtEl>
                                        <p:attrNameLst>
                                          <p:attrName>style.visibility</p:attrName>
                                        </p:attrNameLst>
                                      </p:cBhvr>
                                      <p:to>
                                        <p:strVal val="visible"/>
                                      </p:to>
                                    </p:set>
                                    <p:animEffect transition="in" filter="fade">
                                      <p:cBhvr>
                                        <p:cTn id="10" dur="500"/>
                                        <p:tgtEl>
                                          <p:spTgt spid="47112"/>
                                        </p:tgtEl>
                                      </p:cBhvr>
                                    </p:animEffect>
                                  </p:childTnLst>
                                </p:cTn>
                              </p:par>
                              <p:par>
                                <p:cTn id="11" presetID="10" presetClass="entr" presetSubtype="0" fill="hold" nodeType="withEffect">
                                  <p:stCondLst>
                                    <p:cond delay="0"/>
                                  </p:stCondLst>
                                  <p:childTnLst>
                                    <p:set>
                                      <p:cBhvr>
                                        <p:cTn id="12" dur="1" fill="hold">
                                          <p:stCondLst>
                                            <p:cond delay="0"/>
                                          </p:stCondLst>
                                        </p:cTn>
                                        <p:tgtEl>
                                          <p:spTgt spid="47113"/>
                                        </p:tgtEl>
                                        <p:attrNameLst>
                                          <p:attrName>style.visibility</p:attrName>
                                        </p:attrNameLst>
                                      </p:cBhvr>
                                      <p:to>
                                        <p:strVal val="visible"/>
                                      </p:to>
                                    </p:set>
                                    <p:animEffect transition="in" filter="fade">
                                      <p:cBhvr>
                                        <p:cTn id="13" dur="500"/>
                                        <p:tgtEl>
                                          <p:spTgt spid="4711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500"/>
                                        <p:tgtEl>
                                          <p:spTgt spid="5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7111"/>
                                        </p:tgtEl>
                                        <p:attrNameLst>
                                          <p:attrName>style.visibility</p:attrName>
                                        </p:attrNameLst>
                                      </p:cBhvr>
                                      <p:to>
                                        <p:strVal val="visible"/>
                                      </p:to>
                                    </p:set>
                                    <p:animEffect transition="in" filter="fade">
                                      <p:cBhvr>
                                        <p:cTn id="21" dur="500"/>
                                        <p:tgtEl>
                                          <p:spTgt spid="47111"/>
                                        </p:tgtEl>
                                      </p:cBhvr>
                                    </p:animEffect>
                                  </p:childTnLst>
                                </p:cTn>
                              </p:par>
                              <p:par>
                                <p:cTn id="22" presetID="10" presetClass="entr" presetSubtype="0" fill="hold" nodeType="withEffect">
                                  <p:stCondLst>
                                    <p:cond delay="0"/>
                                  </p:stCondLst>
                                  <p:childTnLst>
                                    <p:set>
                                      <p:cBhvr>
                                        <p:cTn id="23" dur="1" fill="hold">
                                          <p:stCondLst>
                                            <p:cond delay="0"/>
                                          </p:stCondLst>
                                        </p:cTn>
                                        <p:tgtEl>
                                          <p:spTgt spid="43014"/>
                                        </p:tgtEl>
                                        <p:attrNameLst>
                                          <p:attrName>style.visibility</p:attrName>
                                        </p:attrNameLst>
                                      </p:cBhvr>
                                      <p:to>
                                        <p:strVal val="visible"/>
                                      </p:to>
                                    </p:set>
                                    <p:animEffect transition="in" filter="fade">
                                      <p:cBhvr>
                                        <p:cTn id="24" dur="500"/>
                                        <p:tgtEl>
                                          <p:spTgt spid="43014"/>
                                        </p:tgtEl>
                                      </p:cBhvr>
                                    </p:animEffect>
                                  </p:childTnLst>
                                </p:cTn>
                              </p:par>
                              <p:par>
                                <p:cTn id="25" presetID="10" presetClass="entr" presetSubtype="0"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1" grpId="0"/>
      <p:bldP spid="471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Objective</a:t>
            </a:r>
            <a:endParaRPr lang="zh-CN" altLang="en-US" dirty="0"/>
          </a:p>
        </p:txBody>
      </p:sp>
      <p:sp>
        <p:nvSpPr>
          <p:cNvPr id="3" name="内容占位符 2"/>
          <p:cNvSpPr>
            <a:spLocks noGrp="1"/>
          </p:cNvSpPr>
          <p:nvPr>
            <p:ph idx="1"/>
          </p:nvPr>
        </p:nvSpPr>
        <p:spPr>
          <a:xfrm>
            <a:off x="683568" y="2204864"/>
            <a:ext cx="6767983" cy="2736205"/>
          </a:xfrm>
        </p:spPr>
        <p:txBody>
          <a:bodyPr/>
          <a:lstStyle/>
          <a:p>
            <a:r>
              <a:rPr lang="en-US" altLang="zh-CN" sz="2400" dirty="0">
                <a:solidFill>
                  <a:schemeClr val="tx1"/>
                </a:solidFill>
              </a:rPr>
              <a:t>to investigate the </a:t>
            </a:r>
            <a:r>
              <a:rPr lang="en-US" altLang="zh-CN" sz="2400" dirty="0" smtClean="0">
                <a:solidFill>
                  <a:schemeClr val="tx1"/>
                </a:solidFill>
              </a:rPr>
              <a:t>effect of large scale circulation to the occurrence of  hail  </a:t>
            </a:r>
            <a:r>
              <a:rPr lang="en-US" altLang="zh-CN" sz="2400" dirty="0">
                <a:solidFill>
                  <a:schemeClr val="tx1"/>
                </a:solidFill>
              </a:rPr>
              <a:t>and </a:t>
            </a:r>
            <a:r>
              <a:rPr lang="en-US" altLang="zh-CN" sz="2400" dirty="0" smtClean="0">
                <a:solidFill>
                  <a:schemeClr val="tx1"/>
                </a:solidFill>
              </a:rPr>
              <a:t>its long term trend in China</a:t>
            </a:r>
            <a:endParaRPr lang="zh-CN" altLang="en-US" sz="2400" dirty="0">
              <a:solidFill>
                <a:schemeClr val="tx1"/>
              </a:solidFill>
            </a:endParaRPr>
          </a:p>
        </p:txBody>
      </p:sp>
    </p:spTree>
    <p:extLst>
      <p:ext uri="{BB962C8B-B14F-4D97-AF65-F5344CB8AC3E}">
        <p14:creationId xmlns:p14="http://schemas.microsoft.com/office/powerpoint/2010/main" val="2141974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smtClean="0"/>
              <a:t>Methodology and Data</a:t>
            </a:r>
            <a:endParaRPr lang="zh-CN" altLang="en-US" sz="3200" dirty="0"/>
          </a:p>
        </p:txBody>
      </p:sp>
      <p:sp>
        <p:nvSpPr>
          <p:cNvPr id="3" name="TextBox 2"/>
          <p:cNvSpPr txBox="1"/>
          <p:nvPr/>
        </p:nvSpPr>
        <p:spPr>
          <a:xfrm>
            <a:off x="662892" y="1916832"/>
            <a:ext cx="7776864" cy="3514808"/>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400" dirty="0"/>
              <a:t>Objective </a:t>
            </a:r>
            <a:r>
              <a:rPr lang="en-US" altLang="zh-CN" sz="2400" dirty="0" smtClean="0"/>
              <a:t>classification(PCA: T-mode </a:t>
            </a:r>
            <a:r>
              <a:rPr lang="en-US" altLang="zh-CN" sz="2400" dirty="0"/>
              <a:t>Principal component </a:t>
            </a:r>
            <a:r>
              <a:rPr lang="en-US" altLang="zh-CN" sz="2400" dirty="0" smtClean="0"/>
              <a:t>analysis)</a:t>
            </a:r>
          </a:p>
          <a:p>
            <a:pPr marL="742950" lvl="1" indent="-285750">
              <a:buFont typeface="Wingdings" panose="05000000000000000000" pitchFamily="2" charset="2"/>
              <a:buChar char="Ø"/>
            </a:pPr>
            <a:r>
              <a:rPr lang="en-US" altLang="zh-CN" sz="1600" dirty="0" err="1"/>
              <a:t>Huth</a:t>
            </a:r>
            <a:r>
              <a:rPr lang="en-US" altLang="zh-CN" sz="1600" dirty="0"/>
              <a:t> (2008) compared the classification methods and proposed that the </a:t>
            </a:r>
            <a:r>
              <a:rPr lang="en-US" altLang="zh-CN" sz="1600" b="1" dirty="0">
                <a:solidFill>
                  <a:srgbClr val="C00000"/>
                </a:solidFill>
              </a:rPr>
              <a:t>performance of the T-mode PCA is best </a:t>
            </a:r>
            <a:r>
              <a:rPr lang="en-US" altLang="zh-CN" sz="1600" dirty="0"/>
              <a:t>in terms of its reproduction of predefined types, its temporal and spatial stability, and its less dependence on pre-set parameters</a:t>
            </a:r>
            <a:r>
              <a:rPr lang="en-US" altLang="zh-CN" sz="1600" dirty="0" smtClean="0"/>
              <a:t>.</a:t>
            </a:r>
          </a:p>
          <a:p>
            <a:endParaRPr lang="en-US" altLang="zh-CN" sz="2400" dirty="0"/>
          </a:p>
          <a:p>
            <a:pPr marL="285750" indent="-285750">
              <a:lnSpc>
                <a:spcPct val="120000"/>
              </a:lnSpc>
              <a:buFont typeface="Wingdings" panose="05000000000000000000" pitchFamily="2" charset="2"/>
              <a:buChar char="Ø"/>
            </a:pPr>
            <a:r>
              <a:rPr lang="en-US" altLang="zh-CN" sz="2400" dirty="0"/>
              <a:t>Datasets </a:t>
            </a:r>
            <a:r>
              <a:rPr lang="en-US" altLang="zh-CN" sz="2400" dirty="0" smtClean="0"/>
              <a:t>1960-2012</a:t>
            </a:r>
          </a:p>
          <a:p>
            <a:pPr marL="742950" lvl="1" indent="-285750">
              <a:lnSpc>
                <a:spcPct val="120000"/>
              </a:lnSpc>
              <a:buFont typeface="Wingdings" panose="05000000000000000000" pitchFamily="2" charset="2"/>
              <a:buChar char="Ø"/>
            </a:pPr>
            <a:r>
              <a:rPr lang="en-US" altLang="zh-CN" sz="1600" b="1" dirty="0"/>
              <a:t>NCEP/NCAR reanalysis </a:t>
            </a:r>
            <a:endParaRPr lang="en-US" altLang="zh-CN" sz="1600" b="1" dirty="0" smtClean="0"/>
          </a:p>
          <a:p>
            <a:pPr marL="742950" lvl="1" indent="-285750">
              <a:lnSpc>
                <a:spcPct val="120000"/>
              </a:lnSpc>
              <a:buFont typeface="Wingdings" panose="05000000000000000000" pitchFamily="2" charset="2"/>
              <a:buChar char="Ø"/>
            </a:pPr>
            <a:r>
              <a:rPr lang="en-US" altLang="zh-CN" sz="1600" b="1" dirty="0" smtClean="0"/>
              <a:t>Hail  data </a:t>
            </a:r>
            <a:r>
              <a:rPr lang="en-US" altLang="zh-CN" sz="1600" b="1" dirty="0"/>
              <a:t>at 753 surface stations from </a:t>
            </a:r>
            <a:r>
              <a:rPr lang="en-US" altLang="zh-CN" sz="1600" b="1" dirty="0" smtClean="0"/>
              <a:t>information center of CMA  </a:t>
            </a:r>
          </a:p>
          <a:p>
            <a:pPr>
              <a:lnSpc>
                <a:spcPct val="120000"/>
              </a:lnSpc>
            </a:pPr>
            <a:r>
              <a:rPr lang="en-US" altLang="zh-CN" sz="1600" b="1" dirty="0" smtClean="0"/>
              <a:t>            (hail starting and ending time</a:t>
            </a:r>
            <a:r>
              <a:rPr lang="en-US" altLang="zh-CN" sz="1600" b="1" dirty="0"/>
              <a:t>)</a:t>
            </a:r>
            <a:r>
              <a:rPr lang="en-US" altLang="zh-CN" sz="1600" b="1" dirty="0" smtClean="0"/>
              <a:t>              </a:t>
            </a:r>
          </a:p>
        </p:txBody>
      </p:sp>
    </p:spTree>
    <p:extLst>
      <p:ext uri="{BB962C8B-B14F-4D97-AF65-F5344CB8AC3E}">
        <p14:creationId xmlns:p14="http://schemas.microsoft.com/office/powerpoint/2010/main" val="2034427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13709" y="508027"/>
            <a:ext cx="7542667" cy="692150"/>
          </a:xfrm>
        </p:spPr>
        <p:txBody>
          <a:bodyPr/>
          <a:lstStyle/>
          <a:p>
            <a:r>
              <a:rPr lang="en-US" altLang="zh-CN" sz="2400" dirty="0" smtClean="0"/>
              <a:t>Seasonal variation of 5-day annual  mean hail frequency in China 1960-2012</a:t>
            </a:r>
            <a:endParaRPr lang="zh-CN" altLang="en-US" sz="2400"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00" y="1124744"/>
            <a:ext cx="7704856" cy="5848796"/>
          </a:xfrm>
          <a:prstGeom prst="rect">
            <a:avLst/>
          </a:prstGeom>
        </p:spPr>
      </p:pic>
      <p:sp>
        <p:nvSpPr>
          <p:cNvPr id="3" name="TextBox 2"/>
          <p:cNvSpPr txBox="1"/>
          <p:nvPr/>
        </p:nvSpPr>
        <p:spPr>
          <a:xfrm>
            <a:off x="611560" y="5733256"/>
            <a:ext cx="1800200" cy="369332"/>
          </a:xfrm>
          <a:prstGeom prst="rect">
            <a:avLst/>
          </a:prstGeom>
          <a:noFill/>
        </p:spPr>
        <p:txBody>
          <a:bodyPr wrap="square" rtlCol="0">
            <a:spAutoFit/>
          </a:bodyPr>
          <a:lstStyle/>
          <a:p>
            <a:r>
              <a:rPr lang="en-US" altLang="zh-CN" dirty="0" smtClean="0"/>
              <a:t>548 Station</a:t>
            </a:r>
          </a:p>
        </p:txBody>
      </p:sp>
    </p:spTree>
    <p:extLst>
      <p:ext uri="{BB962C8B-B14F-4D97-AF65-F5344CB8AC3E}">
        <p14:creationId xmlns:p14="http://schemas.microsoft.com/office/powerpoint/2010/main" val="3870773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9078" y="548680"/>
            <a:ext cx="7056437" cy="692150"/>
          </a:xfrm>
        </p:spPr>
        <p:txBody>
          <a:bodyPr/>
          <a:lstStyle/>
          <a:p>
            <a:r>
              <a:rPr lang="en-US" altLang="zh-CN" sz="2400" dirty="0" smtClean="0"/>
              <a:t/>
            </a:r>
            <a:br>
              <a:rPr lang="en-US" altLang="zh-CN" sz="2400" dirty="0" smtClean="0"/>
            </a:br>
            <a:r>
              <a:rPr lang="en-US" altLang="zh-CN" sz="2400" dirty="0" smtClean="0"/>
              <a:t>Variation of annual mean hail frequency of different regions 1960 -2012  </a:t>
            </a:r>
            <a:endParaRPr lang="zh-CN" altLang="en-US" dirty="0"/>
          </a:p>
        </p:txBody>
      </p:sp>
      <p:sp>
        <p:nvSpPr>
          <p:cNvPr id="4" name="TextBox 3"/>
          <p:cNvSpPr txBox="1"/>
          <p:nvPr/>
        </p:nvSpPr>
        <p:spPr>
          <a:xfrm>
            <a:off x="726585" y="5726954"/>
            <a:ext cx="2701469" cy="369332"/>
          </a:xfrm>
          <a:prstGeom prst="rect">
            <a:avLst/>
          </a:prstGeom>
          <a:solidFill>
            <a:srgbClr val="FFC000"/>
          </a:solidFill>
        </p:spPr>
        <p:txBody>
          <a:bodyPr wrap="square" rtlCol="0">
            <a:spAutoFit/>
          </a:bodyPr>
          <a:lstStyle/>
          <a:p>
            <a:r>
              <a:rPr lang="en-US" altLang="zh-CN" dirty="0" smtClean="0"/>
              <a:t>Warm season </a:t>
            </a:r>
            <a:r>
              <a:rPr lang="en-US" altLang="zh-CN" dirty="0" err="1" smtClean="0"/>
              <a:t>Apr~Oct</a:t>
            </a:r>
            <a:endParaRPr lang="en-US" altLang="zh-CN" dirty="0" smtClean="0"/>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14198" t="10029" r="11852" b="8960"/>
          <a:stretch/>
        </p:blipFill>
        <p:spPr>
          <a:xfrm>
            <a:off x="179512" y="2060848"/>
            <a:ext cx="4517846" cy="3710818"/>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6296" t="5915" r="8395" b="4185"/>
          <a:stretch/>
        </p:blipFill>
        <p:spPr>
          <a:xfrm>
            <a:off x="4785065" y="2156890"/>
            <a:ext cx="4068275" cy="3214584"/>
          </a:xfrm>
          <a:prstGeom prst="rect">
            <a:avLst/>
          </a:prstGeom>
        </p:spPr>
      </p:pic>
      <p:grpSp>
        <p:nvGrpSpPr>
          <p:cNvPr id="12" name="组合 11"/>
          <p:cNvGrpSpPr/>
          <p:nvPr/>
        </p:nvGrpSpPr>
        <p:grpSpPr>
          <a:xfrm>
            <a:off x="971601" y="3254342"/>
            <a:ext cx="2679225" cy="2055577"/>
            <a:chOff x="971601" y="3254342"/>
            <a:chExt cx="2679225" cy="2055577"/>
          </a:xfrm>
        </p:grpSpPr>
        <p:sp>
          <p:nvSpPr>
            <p:cNvPr id="6" name="TextBox 5"/>
            <p:cNvSpPr txBox="1"/>
            <p:nvPr/>
          </p:nvSpPr>
          <p:spPr>
            <a:xfrm>
              <a:off x="971601" y="3916256"/>
              <a:ext cx="1105718" cy="584775"/>
            </a:xfrm>
            <a:prstGeom prst="rect">
              <a:avLst/>
            </a:prstGeom>
            <a:solidFill>
              <a:srgbClr val="FFC000"/>
            </a:solidFill>
          </p:spPr>
          <p:txBody>
            <a:bodyPr wrap="square" rtlCol="0">
              <a:spAutoFit/>
            </a:bodyPr>
            <a:lstStyle/>
            <a:p>
              <a:r>
                <a:rPr lang="en-US" altLang="zh-CN" sz="1600" b="1" dirty="0" smtClean="0">
                  <a:solidFill>
                    <a:srgbClr val="FF0000"/>
                  </a:solidFill>
                </a:rPr>
                <a:t>Tibetan Plateau</a:t>
              </a:r>
              <a:endParaRPr lang="zh-CN" altLang="en-US" sz="1600" b="1" dirty="0">
                <a:solidFill>
                  <a:srgbClr val="FF0000"/>
                </a:solidFill>
              </a:endParaRPr>
            </a:p>
          </p:txBody>
        </p:sp>
        <p:sp>
          <p:nvSpPr>
            <p:cNvPr id="7" name="TextBox 6"/>
            <p:cNvSpPr txBox="1"/>
            <p:nvPr/>
          </p:nvSpPr>
          <p:spPr>
            <a:xfrm>
              <a:off x="2786730" y="3254342"/>
              <a:ext cx="864096" cy="584775"/>
            </a:xfrm>
            <a:prstGeom prst="rect">
              <a:avLst/>
            </a:prstGeom>
            <a:solidFill>
              <a:srgbClr val="FFC000"/>
            </a:solidFill>
          </p:spPr>
          <p:txBody>
            <a:bodyPr wrap="square" rtlCol="0">
              <a:spAutoFit/>
            </a:bodyPr>
            <a:lstStyle/>
            <a:p>
              <a:r>
                <a:rPr lang="en-US" altLang="zh-CN" sz="1600" b="1" dirty="0" smtClean="0">
                  <a:solidFill>
                    <a:srgbClr val="3039EC"/>
                  </a:solidFill>
                  <a:latin typeface="Arial Unicode MS" panose="020B0604020202020204" pitchFamily="34" charset="-122"/>
                  <a:ea typeface="Arial Unicode MS" panose="020B0604020202020204" pitchFamily="34" charset="-122"/>
                  <a:cs typeface="Arial Unicode MS" panose="020B0604020202020204" pitchFamily="34" charset="-122"/>
                </a:rPr>
                <a:t>North China</a:t>
              </a:r>
              <a:endParaRPr lang="zh-CN" altLang="en-US" sz="1600" b="1" dirty="0">
                <a:solidFill>
                  <a:srgbClr val="3039EC"/>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TextBox 7"/>
            <p:cNvSpPr txBox="1"/>
            <p:nvPr/>
          </p:nvSpPr>
          <p:spPr>
            <a:xfrm>
              <a:off x="2771800" y="4725144"/>
              <a:ext cx="792088" cy="584775"/>
            </a:xfrm>
            <a:prstGeom prst="rect">
              <a:avLst/>
            </a:prstGeom>
            <a:solidFill>
              <a:schemeClr val="bg1"/>
            </a:solidFill>
          </p:spPr>
          <p:txBody>
            <a:bodyPr wrap="square" rtlCol="0">
              <a:spAutoFit/>
            </a:bodyPr>
            <a:lstStyle/>
            <a:p>
              <a:r>
                <a:rPr lang="en-US" altLang="zh-CN" sz="1600" b="1" dirty="0" smtClean="0">
                  <a:solidFill>
                    <a:srgbClr val="00B050"/>
                  </a:solidFill>
                  <a:latin typeface="Arial Unicode MS" panose="020B0604020202020204" pitchFamily="34" charset="-122"/>
                  <a:ea typeface="Arial Unicode MS" panose="020B0604020202020204" pitchFamily="34" charset="-122"/>
                  <a:cs typeface="Arial Unicode MS" panose="020B0604020202020204" pitchFamily="34" charset="-122"/>
                </a:rPr>
                <a:t>South China</a:t>
              </a:r>
              <a:endParaRPr lang="zh-CN" altLang="en-US" sz="1600" b="1" dirty="0">
                <a:solidFill>
                  <a:srgbClr val="00B05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9" name="TextBox 8"/>
          <p:cNvSpPr txBox="1"/>
          <p:nvPr/>
        </p:nvSpPr>
        <p:spPr>
          <a:xfrm>
            <a:off x="743524" y="6309320"/>
            <a:ext cx="2701469" cy="369332"/>
          </a:xfrm>
          <a:prstGeom prst="rect">
            <a:avLst/>
          </a:prstGeom>
          <a:noFill/>
        </p:spPr>
        <p:txBody>
          <a:bodyPr wrap="square" rtlCol="0">
            <a:spAutoFit/>
          </a:bodyPr>
          <a:lstStyle/>
          <a:p>
            <a:r>
              <a:rPr lang="en-US" altLang="zh-CN" dirty="0" smtClean="0"/>
              <a:t>Cold season   </a:t>
            </a:r>
            <a:r>
              <a:rPr lang="en-US" altLang="zh-CN" dirty="0" err="1" smtClean="0"/>
              <a:t>Oct~Apr</a:t>
            </a:r>
            <a:endParaRPr lang="zh-CN" altLang="en-US" dirty="0"/>
          </a:p>
        </p:txBody>
      </p:sp>
      <p:sp>
        <p:nvSpPr>
          <p:cNvPr id="10" name="TextBox 9"/>
          <p:cNvSpPr txBox="1"/>
          <p:nvPr/>
        </p:nvSpPr>
        <p:spPr>
          <a:xfrm>
            <a:off x="4785065" y="5140642"/>
            <a:ext cx="4320480" cy="338554"/>
          </a:xfrm>
          <a:prstGeom prst="rect">
            <a:avLst/>
          </a:prstGeom>
          <a:solidFill>
            <a:schemeClr val="bg1"/>
          </a:solidFill>
        </p:spPr>
        <p:txBody>
          <a:bodyPr wrap="square" rtlCol="0">
            <a:spAutoFit/>
          </a:bodyPr>
          <a:lstStyle/>
          <a:p>
            <a:r>
              <a:rPr lang="en-US" altLang="zh-CN" sz="1600" dirty="0" smtClean="0"/>
              <a:t>1960   1970    1980     1990    2000    2010</a:t>
            </a:r>
            <a:endParaRPr lang="zh-CN" altLang="en-US" sz="1600" dirty="0"/>
          </a:p>
        </p:txBody>
      </p:sp>
    </p:spTree>
    <p:extLst>
      <p:ext uri="{BB962C8B-B14F-4D97-AF65-F5344CB8AC3E}">
        <p14:creationId xmlns:p14="http://schemas.microsoft.com/office/powerpoint/2010/main" val="175236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494479"/>
            <a:ext cx="7704856" cy="692150"/>
          </a:xfrm>
          <a:solidFill>
            <a:schemeClr val="bg1"/>
          </a:solidFill>
        </p:spPr>
        <p:txBody>
          <a:bodyPr/>
          <a:lstStyle/>
          <a:p>
            <a:r>
              <a:rPr lang="en-US" altLang="zh-CN" sz="2400" dirty="0"/>
              <a:t>Results of circulation </a:t>
            </a:r>
            <a:r>
              <a:rPr lang="en-US" altLang="zh-CN" sz="2400" dirty="0" smtClean="0"/>
              <a:t>classification in North China(1960-2012)</a:t>
            </a:r>
            <a:endParaRPr lang="zh-CN" altLang="en-US" sz="2400" dirty="0"/>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t="11874" r="1112" b="56057"/>
          <a:stretch/>
        </p:blipFill>
        <p:spPr>
          <a:xfrm>
            <a:off x="755576" y="1625763"/>
            <a:ext cx="8244490" cy="2035272"/>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t="11459" r="1112" b="55995"/>
          <a:stretch/>
        </p:blipFill>
        <p:spPr>
          <a:xfrm>
            <a:off x="755576" y="4730267"/>
            <a:ext cx="8286824" cy="2107822"/>
          </a:xfrm>
          <a:prstGeom prst="rect">
            <a:avLst/>
          </a:prstGeom>
        </p:spPr>
      </p:pic>
      <p:sp>
        <p:nvSpPr>
          <p:cNvPr id="6" name="TextBox 5"/>
          <p:cNvSpPr txBox="1"/>
          <p:nvPr/>
        </p:nvSpPr>
        <p:spPr>
          <a:xfrm>
            <a:off x="1331640" y="1526016"/>
            <a:ext cx="1224136" cy="369332"/>
          </a:xfrm>
          <a:prstGeom prst="rect">
            <a:avLst/>
          </a:prstGeom>
          <a:noFill/>
        </p:spPr>
        <p:txBody>
          <a:bodyPr wrap="square" rtlCol="0">
            <a:spAutoFit/>
          </a:bodyPr>
          <a:lstStyle/>
          <a:p>
            <a:r>
              <a:rPr lang="en-US" altLang="zh-CN" dirty="0" smtClean="0"/>
              <a:t>Type 1</a:t>
            </a:r>
            <a:endParaRPr lang="zh-CN" altLang="en-US" dirty="0"/>
          </a:p>
        </p:txBody>
      </p:sp>
      <p:sp>
        <p:nvSpPr>
          <p:cNvPr id="7" name="TextBox 6"/>
          <p:cNvSpPr txBox="1"/>
          <p:nvPr/>
        </p:nvSpPr>
        <p:spPr>
          <a:xfrm>
            <a:off x="2964290" y="1516148"/>
            <a:ext cx="1224136" cy="369332"/>
          </a:xfrm>
          <a:prstGeom prst="rect">
            <a:avLst/>
          </a:prstGeom>
          <a:noFill/>
        </p:spPr>
        <p:txBody>
          <a:bodyPr wrap="square" rtlCol="0">
            <a:spAutoFit/>
          </a:bodyPr>
          <a:lstStyle/>
          <a:p>
            <a:r>
              <a:rPr lang="en-US" altLang="zh-CN" dirty="0" smtClean="0"/>
              <a:t>Type 2</a:t>
            </a:r>
            <a:endParaRPr lang="zh-CN" altLang="en-US" dirty="0"/>
          </a:p>
        </p:txBody>
      </p:sp>
      <p:sp>
        <p:nvSpPr>
          <p:cNvPr id="8" name="TextBox 7"/>
          <p:cNvSpPr txBox="1"/>
          <p:nvPr/>
        </p:nvSpPr>
        <p:spPr>
          <a:xfrm>
            <a:off x="4188426" y="1516148"/>
            <a:ext cx="1463694" cy="369332"/>
          </a:xfrm>
          <a:prstGeom prst="rect">
            <a:avLst/>
          </a:prstGeom>
          <a:solidFill>
            <a:schemeClr val="bg1"/>
          </a:solidFill>
          <a:ln>
            <a:solidFill>
              <a:schemeClr val="bg1"/>
            </a:solidFill>
          </a:ln>
        </p:spPr>
        <p:txBody>
          <a:bodyPr wrap="square" rtlCol="0">
            <a:spAutoFit/>
          </a:bodyPr>
          <a:lstStyle/>
          <a:p>
            <a:r>
              <a:rPr lang="en-US" altLang="zh-CN" dirty="0" smtClean="0"/>
              <a:t>      Type 3</a:t>
            </a:r>
            <a:endParaRPr lang="zh-CN" altLang="en-US" dirty="0"/>
          </a:p>
        </p:txBody>
      </p:sp>
      <p:sp>
        <p:nvSpPr>
          <p:cNvPr id="9" name="TextBox 8"/>
          <p:cNvSpPr txBox="1"/>
          <p:nvPr/>
        </p:nvSpPr>
        <p:spPr>
          <a:xfrm>
            <a:off x="6003591" y="1528035"/>
            <a:ext cx="1224136" cy="369332"/>
          </a:xfrm>
          <a:prstGeom prst="rect">
            <a:avLst/>
          </a:prstGeom>
          <a:noFill/>
        </p:spPr>
        <p:txBody>
          <a:bodyPr wrap="square" rtlCol="0">
            <a:spAutoFit/>
          </a:bodyPr>
          <a:lstStyle/>
          <a:p>
            <a:r>
              <a:rPr lang="en-US" altLang="zh-CN" dirty="0" smtClean="0"/>
              <a:t>Type 4</a:t>
            </a:r>
            <a:endParaRPr lang="zh-CN" altLang="en-US" dirty="0"/>
          </a:p>
        </p:txBody>
      </p:sp>
      <p:sp>
        <p:nvSpPr>
          <p:cNvPr id="10" name="TextBox 9"/>
          <p:cNvSpPr txBox="1"/>
          <p:nvPr/>
        </p:nvSpPr>
        <p:spPr>
          <a:xfrm>
            <a:off x="7570081" y="1526016"/>
            <a:ext cx="1224136" cy="369332"/>
          </a:xfrm>
          <a:prstGeom prst="rect">
            <a:avLst/>
          </a:prstGeom>
          <a:noFill/>
        </p:spPr>
        <p:txBody>
          <a:bodyPr wrap="square" rtlCol="0">
            <a:spAutoFit/>
          </a:bodyPr>
          <a:lstStyle/>
          <a:p>
            <a:r>
              <a:rPr lang="en-US" altLang="zh-CN" dirty="0" smtClean="0"/>
              <a:t>Type 5</a:t>
            </a:r>
            <a:endParaRPr lang="zh-CN" altLang="en-US" dirty="0"/>
          </a:p>
        </p:txBody>
      </p:sp>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l="36319" r="14448" b="52326"/>
          <a:stretch/>
        </p:blipFill>
        <p:spPr>
          <a:xfrm>
            <a:off x="623146" y="3577228"/>
            <a:ext cx="3565280" cy="1323336"/>
          </a:xfrm>
          <a:prstGeom prst="rect">
            <a:avLst/>
          </a:pr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l="9629" t="49895" r="14035" b="4651"/>
          <a:stretch/>
        </p:blipFill>
        <p:spPr>
          <a:xfrm>
            <a:off x="4130256" y="3646188"/>
            <a:ext cx="5046958" cy="1277747"/>
          </a:xfrm>
          <a:prstGeom prst="rect">
            <a:avLst/>
          </a:prstGeom>
        </p:spPr>
      </p:pic>
      <p:sp>
        <p:nvSpPr>
          <p:cNvPr id="5" name="TextBox 4"/>
          <p:cNvSpPr txBox="1"/>
          <p:nvPr/>
        </p:nvSpPr>
        <p:spPr>
          <a:xfrm>
            <a:off x="-27346" y="2181734"/>
            <a:ext cx="1142962" cy="584775"/>
          </a:xfrm>
          <a:prstGeom prst="rect">
            <a:avLst/>
          </a:prstGeom>
          <a:noFill/>
        </p:spPr>
        <p:txBody>
          <a:bodyPr wrap="square" rtlCol="0">
            <a:spAutoFit/>
          </a:bodyPr>
          <a:lstStyle/>
          <a:p>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GPH 500hPa</a:t>
            </a:r>
            <a:endParaRPr lang="zh-CN" altLang="en-US" sz="16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3" name="TextBox 12"/>
          <p:cNvSpPr txBox="1"/>
          <p:nvPr/>
        </p:nvSpPr>
        <p:spPr>
          <a:xfrm>
            <a:off x="2131" y="5445224"/>
            <a:ext cx="1142962" cy="338554"/>
          </a:xfrm>
          <a:prstGeom prst="rect">
            <a:avLst/>
          </a:prstGeom>
          <a:noFill/>
        </p:spPr>
        <p:txBody>
          <a:bodyPr wrap="square" rtlCol="0">
            <a:spAutoFit/>
          </a:bodyPr>
          <a:lstStyle/>
          <a:p>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SLP</a:t>
            </a:r>
            <a:endParaRPr lang="zh-CN" altLang="en-US" sz="16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4" name="TextBox 13"/>
          <p:cNvSpPr txBox="1"/>
          <p:nvPr/>
        </p:nvSpPr>
        <p:spPr>
          <a:xfrm>
            <a:off x="2131" y="3946508"/>
            <a:ext cx="1142962" cy="584775"/>
          </a:xfrm>
          <a:prstGeom prst="rect">
            <a:avLst/>
          </a:prstGeom>
          <a:noFill/>
        </p:spPr>
        <p:txBody>
          <a:bodyPr wrap="square" rtlCol="0">
            <a:spAutoFit/>
          </a:bodyPr>
          <a:lstStyle/>
          <a:p>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Hail</a:t>
            </a:r>
          </a:p>
          <a:p>
            <a:r>
              <a:rPr lang="en-US" altLang="zh-CN" sz="1600" b="1" dirty="0" smtClean="0">
                <a:latin typeface="Arial Unicode MS" panose="020B0604020202020204" pitchFamily="34" charset="-122"/>
                <a:ea typeface="Arial Unicode MS" panose="020B0604020202020204" pitchFamily="34" charset="-122"/>
                <a:cs typeface="Arial Unicode MS" panose="020B0604020202020204" pitchFamily="34" charset="-122"/>
              </a:rPr>
              <a:t>frequency</a:t>
            </a:r>
            <a:endParaRPr lang="zh-CN" altLang="en-US" sz="16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4141140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beida">
  <a:themeElements>
    <a:clrScheme name="相邻">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beida">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ida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eida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eida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eida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eida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eida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主题">
  <a:themeElements>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2098</TotalTime>
  <Words>879</Words>
  <Application>Microsoft Office PowerPoint</Application>
  <PresentationFormat>全屏显示(4:3)</PresentationFormat>
  <Paragraphs>129</Paragraphs>
  <Slides>22</Slides>
  <Notes>5</Notes>
  <HiddenSlides>0</HiddenSlides>
  <MMClips>0</MMClips>
  <ScaleCrop>false</ScaleCrop>
  <HeadingPairs>
    <vt:vector size="4" baseType="variant">
      <vt:variant>
        <vt:lpstr>主题</vt:lpstr>
      </vt:variant>
      <vt:variant>
        <vt:i4>2</vt:i4>
      </vt:variant>
      <vt:variant>
        <vt:lpstr>幻灯片标题</vt:lpstr>
      </vt:variant>
      <vt:variant>
        <vt:i4>22</vt:i4>
      </vt:variant>
    </vt:vector>
  </HeadingPairs>
  <TitlesOfParts>
    <vt:vector size="24" baseType="lpstr">
      <vt:lpstr>beida</vt:lpstr>
      <vt:lpstr>2_Office 主题</vt:lpstr>
      <vt:lpstr>The influence of atmospheric circulation on the occurrence of hail in China </vt:lpstr>
      <vt:lpstr>PowerPoint 演示文稿</vt:lpstr>
      <vt:lpstr>PowerPoint 演示文稿</vt:lpstr>
      <vt:lpstr>Possible bridges between hail and climate change?</vt:lpstr>
      <vt:lpstr>Objective</vt:lpstr>
      <vt:lpstr>Methodology and Data</vt:lpstr>
      <vt:lpstr>Seasonal variation of 5-day annual  mean hail frequency in China 1960-2012</vt:lpstr>
      <vt:lpstr> Variation of annual mean hail frequency of different regions 1960 -2012  </vt:lpstr>
      <vt:lpstr>Results of circulation classification in North China(1960-2012)</vt:lpstr>
      <vt:lpstr>The variance of the frequency of  each circulation type in north china</vt:lpstr>
      <vt:lpstr>Spatial distribution in hail trends in North China 1960-2012</vt:lpstr>
      <vt:lpstr>Results of circulation classification in South China (1960-2012) cold season</vt:lpstr>
      <vt:lpstr>The variance of the frequency of  each circulation type in south china 1960-2012</vt:lpstr>
      <vt:lpstr>Spatial distribution in hail trends in South China 1960-2012</vt:lpstr>
      <vt:lpstr>Results of circulation classification and their associated hail frequency in Tibetan plateau (1960-2012)</vt:lpstr>
      <vt:lpstr>The variance of the frequency of  each circulation type in Tibetan Plateau</vt:lpstr>
      <vt:lpstr>Spatial distribution in hail trends in Tibetan Plateau 1962-2012</vt:lpstr>
      <vt:lpstr>Summary</vt:lpstr>
      <vt:lpstr>Further Research</vt:lpstr>
      <vt:lpstr>PowerPoint 演示文稿</vt:lpstr>
      <vt:lpstr>PowerPoint 演示文稿</vt:lpstr>
      <vt:lpstr>Further classification of type 2 based on SLP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Corner</dc:title>
  <dc:creator>limingxin</dc:creator>
  <cp:lastModifiedBy>pku</cp:lastModifiedBy>
  <cp:revision>117</cp:revision>
  <dcterms:created xsi:type="dcterms:W3CDTF">2014-04-03T00:48:40Z</dcterms:created>
  <dcterms:modified xsi:type="dcterms:W3CDTF">2014-08-14T13:19:41Z</dcterms:modified>
</cp:coreProperties>
</file>