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5" r:id="rId5"/>
    <p:sldId id="266" r:id="rId6"/>
    <p:sldId id="263" r:id="rId7"/>
    <p:sldId id="261" r:id="rId8"/>
    <p:sldId id="270" r:id="rId9"/>
    <p:sldId id="267" r:id="rId10"/>
    <p:sldId id="268" r:id="rId11"/>
    <p:sldId id="269" r:id="rId12"/>
    <p:sldId id="271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91F37-E87E-E043-BD6C-613216A56B8C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D5510-F83B-2B46-9408-57A7786CB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1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7CB88-4609-9746-9ADA-0B246C326A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145C-B615-3B4C-A7D5-63BF36898835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CA7145C-B615-3B4C-A7D5-63BF36898835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145C-B615-3B4C-A7D5-63BF36898835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CA7145C-B615-3B4C-A7D5-63BF36898835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CA7145C-B615-3B4C-A7D5-63BF36898835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145C-B615-3B4C-A7D5-63BF36898835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145C-B615-3B4C-A7D5-63BF36898835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145C-B615-3B4C-A7D5-63BF36898835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145C-B615-3B4C-A7D5-63BF36898835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145C-B615-3B4C-A7D5-63BF36898835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CA7145C-B615-3B4C-A7D5-63BF36898835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CA7145C-B615-3B4C-A7D5-63BF36898835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145C-B615-3B4C-A7D5-63BF36898835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145C-B615-3B4C-A7D5-63BF36898835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CA7145C-B615-3B4C-A7D5-63BF36898835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CA7145C-B615-3B4C-A7D5-63BF36898835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C36A0D-61A6-D34D-AB9D-86F41B2B5F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37047"/>
            <a:ext cx="8915400" cy="1598096"/>
          </a:xfrm>
        </p:spPr>
        <p:txBody>
          <a:bodyPr lIns="1097280" rIns="182880">
            <a:noAutofit/>
          </a:bodyPr>
          <a:lstStyle/>
          <a:p>
            <a:r>
              <a:rPr lang="en-US" sz="3200" dirty="0" smtClean="0"/>
              <a:t>Toward Radiance Assimilation in an Ensemble Framework for Tropical Cyclone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Summer 2014 Group </a:t>
            </a:r>
            <a:r>
              <a:rPr lang="en-US" sz="2400" dirty="0"/>
              <a:t>Meeting</a:t>
            </a:r>
            <a:br>
              <a:rPr lang="en-US" sz="2400" dirty="0"/>
            </a:br>
            <a:r>
              <a:rPr lang="en-US" sz="2400" dirty="0" smtClean="0"/>
              <a:t>August 14, 2014</a:t>
            </a:r>
            <a:endParaRPr lang="en-US" sz="2400" dirty="0"/>
          </a:p>
          <a:p>
            <a:r>
              <a:rPr lang="en-US" sz="2400" dirty="0" smtClean="0"/>
              <a:t>Scott </a:t>
            </a:r>
            <a:r>
              <a:rPr lang="en-US" sz="2400" dirty="0" err="1" smtClean="0"/>
              <a:t>Sieron</a:t>
            </a: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31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ugust 2014 Group Meeting\20050828.1244.f13.x.geovis.12LKATRINA.140kts-908mb-257N-877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82706"/>
            <a:ext cx="4343400" cy="4343400"/>
          </a:xfrm>
          <a:prstGeom prst="rect">
            <a:avLst/>
          </a:prstGeom>
          <a:noFill/>
        </p:spPr>
      </p:pic>
      <p:pic>
        <p:nvPicPr>
          <p:cNvPr id="3074" name="Picture 2" descr="F:\August 2014 Group Meeting\20050828.1244.f13.x.85h.12LKATRINA.140kts-908mb-257N-877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82705"/>
            <a:ext cx="4343400" cy="43434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2" y="4926106"/>
            <a:ext cx="227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GOES-12 Visible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4926106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SSM/I  89GHz Brightness Temperature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410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Hurricane Katrina (2005) at August 28 ~12Z (140 </a:t>
            </a:r>
            <a:r>
              <a:rPr lang="en-US" sz="2400" dirty="0" err="1" smtClean="0"/>
              <a:t>kts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ugust 2014 Group Meeting\20050828.1244.f13.x.85h.12LKATRINA.140kts-908mb-257N-877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582705"/>
            <a:ext cx="4343400" cy="4343401"/>
          </a:xfrm>
          <a:prstGeom prst="rect">
            <a:avLst/>
          </a:prstGeom>
          <a:noFill/>
        </p:spPr>
      </p:pic>
      <p:pic>
        <p:nvPicPr>
          <p:cNvPr id="5" name="Picture 4" descr="F:\August 2014 Group Meeting\20050828.1244.f13.x.geoir.12LKATRINA.140kts-908mb-257N-877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82705"/>
            <a:ext cx="4343400" cy="43434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2" y="4926106"/>
            <a:ext cx="227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GOES-12 IR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4926106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SSM/I  89GHz Brightness Temperature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410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Hurricane Katrina (2005) at August 28 ~12Z (140 </a:t>
            </a:r>
            <a:r>
              <a:rPr lang="en-US" sz="2400" dirty="0" err="1" smtClean="0"/>
              <a:t>kts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Radiative</a:t>
            </a:r>
            <a:r>
              <a:rPr lang="en-US" dirty="0" smtClean="0"/>
              <a:t> Transfer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Tremendously complex observation operator: a </a:t>
            </a:r>
            <a:r>
              <a:rPr lang="en-US" dirty="0" err="1" smtClean="0"/>
              <a:t>radiative</a:t>
            </a:r>
            <a:r>
              <a:rPr lang="en-US" dirty="0" smtClean="0"/>
              <a:t> transfer model</a:t>
            </a:r>
          </a:p>
          <a:p>
            <a:pPr lvl="1"/>
            <a:r>
              <a:rPr lang="en-US" dirty="0" smtClean="0"/>
              <a:t>What would the radiance at frequency X be given the state of the atmosphere?</a:t>
            </a:r>
          </a:p>
          <a:p>
            <a:pPr lvl="1"/>
            <a:r>
              <a:rPr lang="en-US" dirty="0" smtClean="0"/>
              <a:t>Biggest challenge: cloud-impacted radiances</a:t>
            </a:r>
          </a:p>
          <a:p>
            <a:r>
              <a:rPr lang="en-US" dirty="0" smtClean="0"/>
              <a:t>RTM is a function of</a:t>
            </a:r>
          </a:p>
          <a:p>
            <a:pPr lvl="1"/>
            <a:r>
              <a:rPr lang="en-US" dirty="0" smtClean="0"/>
              <a:t>Temperatures</a:t>
            </a:r>
          </a:p>
          <a:p>
            <a:pPr lvl="1"/>
            <a:r>
              <a:rPr lang="en-US" dirty="0" smtClean="0"/>
              <a:t>Clouds and hydrometeors</a:t>
            </a:r>
          </a:p>
          <a:p>
            <a:pPr lvl="1"/>
            <a:r>
              <a:rPr lang="en-US" dirty="0" smtClean="0"/>
              <a:t>Emissivity of surface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Using the Community RTM (CRTM)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ensemble-derived correlations between radiance measurements and other field variables</a:t>
            </a:r>
          </a:p>
          <a:p>
            <a:pPr lvl="1"/>
            <a:r>
              <a:rPr lang="en-US" dirty="0" smtClean="0"/>
              <a:t>In-process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Assimilating clear-sky radiances (microwave, IR)</a:t>
            </a:r>
          </a:p>
          <a:p>
            <a:pPr lvl="1"/>
            <a:r>
              <a:rPr lang="en-US" dirty="0" smtClean="0"/>
              <a:t>Assimilating all-sky radiances (+ microwave cloudy and rainy scenes)</a:t>
            </a:r>
          </a:p>
          <a:p>
            <a:pPr lvl="1"/>
            <a:r>
              <a:rPr lang="en-US" dirty="0" smtClean="0"/>
              <a:t>Using hybrids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442913"/>
            <a:ext cx="644842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 Assimilation of Tropical Cyclones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Qualities of observations </a:t>
            </a:r>
            <a:r>
              <a:rPr lang="en-US" dirty="0" err="1" smtClean="0"/>
              <a:t>w.r.t</a:t>
            </a:r>
            <a:r>
              <a:rPr lang="en-US" dirty="0" smtClean="0"/>
              <a:t>. assimilation:</a:t>
            </a:r>
          </a:p>
          <a:p>
            <a:pPr lvl="1"/>
            <a:r>
              <a:rPr lang="en-US" dirty="0" smtClean="0"/>
              <a:t>Correlations with other variables</a:t>
            </a:r>
          </a:p>
          <a:p>
            <a:pPr lvl="1"/>
            <a:r>
              <a:rPr lang="en-US" dirty="0" smtClean="0"/>
              <a:t>Quantity and frequency</a:t>
            </a:r>
          </a:p>
          <a:p>
            <a:pPr lvl="1"/>
            <a:r>
              <a:rPr lang="en-US" dirty="0" smtClean="0"/>
              <a:t>Quality (accuracy)</a:t>
            </a:r>
          </a:p>
          <a:p>
            <a:pPr lvl="1"/>
            <a:r>
              <a:rPr lang="en-US" dirty="0" smtClean="0"/>
              <a:t>Location relative to phenomenon</a:t>
            </a:r>
          </a:p>
          <a:p>
            <a:r>
              <a:rPr lang="en-US" dirty="0" smtClean="0"/>
              <a:t>Success with radar velocity data assimilation with </a:t>
            </a:r>
            <a:r>
              <a:rPr lang="en-US" dirty="0" err="1" smtClean="0"/>
              <a:t>EnKF</a:t>
            </a:r>
            <a:endParaRPr lang="en-US" dirty="0" smtClean="0"/>
          </a:p>
          <a:p>
            <a:pPr lvl="1"/>
            <a:r>
              <a:rPr lang="en-US" dirty="0" smtClean="0"/>
              <a:t>Measurements of the inner dynamics of the storm</a:t>
            </a:r>
          </a:p>
          <a:p>
            <a:pPr lvl="1"/>
            <a:r>
              <a:rPr lang="en-US" dirty="0" smtClean="0"/>
              <a:t>Strong correlations between wind field and other atmospheric variables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82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Passive Remote Sensing,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6" y="2595562"/>
            <a:ext cx="5429810" cy="36707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Sensor on satellite measures how much radiation is hitting it through field of view</a:t>
            </a:r>
          </a:p>
          <a:p>
            <a:r>
              <a:rPr lang="en-US" dirty="0" smtClean="0"/>
              <a:t>Amount of emission is directly related to the temperature of the source matter</a:t>
            </a:r>
          </a:p>
          <a:p>
            <a:r>
              <a:rPr lang="en-US" dirty="0" smtClean="0"/>
              <a:t>Can convert this </a:t>
            </a:r>
            <a:r>
              <a:rPr lang="en-US" b="1" dirty="0" smtClean="0"/>
              <a:t>radiance</a:t>
            </a:r>
            <a:r>
              <a:rPr lang="en-US" dirty="0" smtClean="0"/>
              <a:t> measurement into </a:t>
            </a:r>
            <a:r>
              <a:rPr lang="en-US" b="1" dirty="0" smtClean="0"/>
              <a:t>brightness temperature</a:t>
            </a:r>
            <a:endParaRPr lang="en-US" dirty="0" smtClean="0"/>
          </a:p>
          <a:p>
            <a:pPr lvl="1"/>
            <a:r>
              <a:rPr lang="en-US" dirty="0" smtClean="0"/>
              <a:t>inverting the </a:t>
            </a:r>
            <a:r>
              <a:rPr lang="en-US" dirty="0" err="1" smtClean="0"/>
              <a:t>radiative</a:t>
            </a:r>
            <a:r>
              <a:rPr lang="en-US" dirty="0" smtClean="0"/>
              <a:t> transfer equation</a:t>
            </a:r>
          </a:p>
          <a:p>
            <a:r>
              <a:rPr lang="en-US" dirty="0" smtClean="0"/>
              <a:t>At many frequencies/bands, measured radiance depends on the state of the atmosphere</a:t>
            </a:r>
            <a:endParaRPr lang="en-US" dirty="0"/>
          </a:p>
        </p:txBody>
      </p:sp>
      <p:pic>
        <p:nvPicPr>
          <p:cNvPr id="1026" name="Picture 2" descr="D:\Downloads\SeaStar_satellite_orb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4236" y="2595562"/>
            <a:ext cx="2361662" cy="26535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04000" y="5249115"/>
            <a:ext cx="22764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courtesy http://oceancolor.gsfc.nasa.gov/SeaWiFS/SEASTAR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Passive Remote Sensing, Visible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Visible: Satellite sees primarily </a:t>
            </a:r>
            <a:r>
              <a:rPr lang="en-US" b="1" dirty="0" smtClean="0"/>
              <a:t>scattered</a:t>
            </a:r>
            <a:r>
              <a:rPr lang="en-US" dirty="0" smtClean="0"/>
              <a:t> (reflected) solar radiation</a:t>
            </a:r>
          </a:p>
          <a:p>
            <a:r>
              <a:rPr lang="en-US" dirty="0" smtClean="0"/>
              <a:t>Satellite radiance depends primarily on the density and composition of </a:t>
            </a:r>
            <a:r>
              <a:rPr lang="en-US" b="1" dirty="0" smtClean="0"/>
              <a:t>clouds</a:t>
            </a:r>
            <a:r>
              <a:rPr lang="en-US" dirty="0" smtClean="0"/>
              <a:t> in the field of view</a:t>
            </a:r>
          </a:p>
          <a:p>
            <a:pPr lvl="1"/>
            <a:r>
              <a:rPr lang="en-US" dirty="0" smtClean="0"/>
              <a:t>Cloud-free = satellite sees surface reflection (not much)</a:t>
            </a:r>
          </a:p>
          <a:p>
            <a:pPr lvl="1"/>
            <a:r>
              <a:rPr lang="en-US" dirty="0" smtClean="0"/>
              <a:t>Clouds = more reflection</a:t>
            </a:r>
          </a:p>
          <a:p>
            <a:pPr lvl="1"/>
            <a:r>
              <a:rPr lang="en-US" dirty="0" smtClean="0"/>
              <a:t>Thick, cumulus clouds reflect more than thin, cirrus clouds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Passive Remote Sensing, Far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Far Infrared (IR): Satellite sees primarily </a:t>
            </a:r>
            <a:r>
              <a:rPr lang="en-US" b="1" dirty="0" smtClean="0"/>
              <a:t>emissions</a:t>
            </a:r>
            <a:r>
              <a:rPr lang="en-US" dirty="0" smtClean="0"/>
              <a:t> from the Earth system</a:t>
            </a:r>
          </a:p>
          <a:p>
            <a:r>
              <a:rPr lang="en-US" dirty="0" smtClean="0"/>
              <a:t>Satellite radiance depends primarily on the density, composition and </a:t>
            </a:r>
            <a:r>
              <a:rPr lang="en-US" i="1" dirty="0" smtClean="0"/>
              <a:t>height</a:t>
            </a:r>
            <a:r>
              <a:rPr lang="en-US" dirty="0" smtClean="0"/>
              <a:t> of </a:t>
            </a:r>
            <a:r>
              <a:rPr lang="en-US" b="1" dirty="0" smtClean="0"/>
              <a:t>clouds</a:t>
            </a:r>
            <a:r>
              <a:rPr lang="en-US" dirty="0" smtClean="0"/>
              <a:t> in the field of view</a:t>
            </a:r>
          </a:p>
          <a:p>
            <a:pPr lvl="1"/>
            <a:r>
              <a:rPr lang="en-US" dirty="0" smtClean="0"/>
              <a:t>Cloud-free = high </a:t>
            </a:r>
            <a:r>
              <a:rPr lang="en-US" dirty="0" err="1" smtClean="0"/>
              <a:t>transmissivity</a:t>
            </a:r>
            <a:r>
              <a:rPr lang="en-US" dirty="0" smtClean="0"/>
              <a:t>: all of what satellite sees is all that is emitted by surface</a:t>
            </a:r>
          </a:p>
          <a:p>
            <a:pPr lvl="1"/>
            <a:r>
              <a:rPr lang="en-US" dirty="0" smtClean="0"/>
              <a:t>Clouds = low </a:t>
            </a:r>
            <a:r>
              <a:rPr lang="en-US" dirty="0" err="1" smtClean="0"/>
              <a:t>transmissivity</a:t>
            </a:r>
            <a:r>
              <a:rPr lang="en-US" dirty="0" smtClean="0"/>
              <a:t>: all surface emission is absorbed; satellite sees that emitted by top of highest cloud</a:t>
            </a:r>
          </a:p>
          <a:p>
            <a:pPr lvl="1"/>
            <a:r>
              <a:rPr lang="en-US" dirty="0" smtClean="0"/>
              <a:t>Lower, warmer cloud tops emit more than higher, colder cloud top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August 2014 Group Meeting\20050828.1244.f13.x.geovis.12LKATRINA.140kts-908mb-257N-877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82706"/>
            <a:ext cx="4343400" cy="4343400"/>
          </a:xfrm>
          <a:prstGeom prst="rect">
            <a:avLst/>
          </a:prstGeom>
          <a:noFill/>
        </p:spPr>
      </p:pic>
      <p:pic>
        <p:nvPicPr>
          <p:cNvPr id="4" name="Picture 4" descr="F:\August 2014 Group Meeting\20050828.1244.f13.x.geoir.12LKATRINA.140kts-908mb-257N-877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82705"/>
            <a:ext cx="4343400" cy="43434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2" y="4926106"/>
            <a:ext cx="227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GOES-12 Visible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4926106"/>
            <a:ext cx="227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GOES-12 IR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410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Hurricane Katrina (2005) at August 28 ~12Z (140 </a:t>
            </a:r>
            <a:r>
              <a:rPr lang="en-US" sz="2400" dirty="0" err="1" smtClean="0"/>
              <a:t>kts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Passive Remote Sensing, Microwave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Microwave: Satellite sees primarily </a:t>
            </a:r>
            <a:r>
              <a:rPr lang="en-US" b="1" dirty="0" smtClean="0"/>
              <a:t>emissions</a:t>
            </a:r>
            <a:r>
              <a:rPr lang="en-US" dirty="0" smtClean="0"/>
              <a:t> from the Earth system</a:t>
            </a:r>
          </a:p>
          <a:p>
            <a:r>
              <a:rPr lang="en-US" dirty="0" smtClean="0"/>
              <a:t>Dependency of radiance on state of atmosphere can be more complex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Passive Remote Sensing, Microwave cont.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5562"/>
            <a:ext cx="4885740" cy="36707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At some frequencies, emission/absorption depends on concentration of CO</a:t>
            </a:r>
            <a:r>
              <a:rPr lang="en-US" baseline="-25000" dirty="0" smtClean="0"/>
              <a:t>2</a:t>
            </a:r>
            <a:r>
              <a:rPr lang="en-US" dirty="0" smtClean="0"/>
              <a:t> or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lvl="1"/>
            <a:r>
              <a:rPr lang="en-US" dirty="0" smtClean="0"/>
              <a:t>Concentration depends on pressure/height and (for H</a:t>
            </a:r>
            <a:r>
              <a:rPr lang="en-US" baseline="-25000" dirty="0" smtClean="0"/>
              <a:t>2</a:t>
            </a:r>
            <a:r>
              <a:rPr lang="en-US" dirty="0" smtClean="0"/>
              <a:t>O) weather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 Slicing method constructs </a:t>
            </a:r>
            <a:r>
              <a:rPr lang="en-US" b="1" dirty="0" smtClean="0"/>
              <a:t>vertical temperature profiles</a:t>
            </a:r>
          </a:p>
          <a:p>
            <a:pPr lvl="1"/>
            <a:r>
              <a:rPr lang="en-US" dirty="0" smtClean="0"/>
              <a:t>Weaker absorption = satellite sees primarily emission from lower in atmosphere</a:t>
            </a:r>
          </a:p>
          <a:p>
            <a:pPr lvl="1"/>
            <a:r>
              <a:rPr lang="en-US" dirty="0" smtClean="0"/>
              <a:t>Stronger absorption = satellite sees primarily emission from higher in atmosphere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D:\Downloads\WeightingFunctions.gif"/>
          <p:cNvPicPr>
            <a:picLocks noChangeAspect="1" noChangeArrowheads="1"/>
          </p:cNvPicPr>
          <p:nvPr/>
        </p:nvPicPr>
        <p:blipFill>
          <a:blip r:embed="rId2"/>
          <a:srcRect l="44771" t="18464"/>
          <a:stretch>
            <a:fillRect/>
          </a:stretch>
        </p:blipFill>
        <p:spPr bwMode="auto">
          <a:xfrm>
            <a:off x="5495340" y="2428560"/>
            <a:ext cx="3420060" cy="3819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Passive Remote Sensing, Microwave cont.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emission at 89 GHz is weakly dependent on water vapor</a:t>
            </a:r>
          </a:p>
          <a:p>
            <a:r>
              <a:rPr lang="en-US" dirty="0" smtClean="0"/>
              <a:t>Satellite radiance depends primarily on the density and height of </a:t>
            </a:r>
            <a:r>
              <a:rPr lang="en-US" b="1" dirty="0" smtClean="0"/>
              <a:t>precipitation </a:t>
            </a:r>
            <a:r>
              <a:rPr lang="en-US" dirty="0" smtClean="0"/>
              <a:t>in the field of view</a:t>
            </a:r>
          </a:p>
          <a:p>
            <a:pPr lvl="1"/>
            <a:r>
              <a:rPr lang="en-US" dirty="0" smtClean="0"/>
              <a:t>Rain-free = high </a:t>
            </a:r>
            <a:r>
              <a:rPr lang="en-US" dirty="0" err="1" smtClean="0"/>
              <a:t>transmissivity</a:t>
            </a:r>
            <a:r>
              <a:rPr lang="en-US" dirty="0" smtClean="0"/>
              <a:t>: </a:t>
            </a:r>
            <a:r>
              <a:rPr lang="en-US" dirty="0" smtClean="0"/>
              <a:t>most of </a:t>
            </a:r>
            <a:r>
              <a:rPr lang="en-US" dirty="0" smtClean="0"/>
              <a:t>what satellite sees is </a:t>
            </a:r>
            <a:r>
              <a:rPr lang="en-US" dirty="0" smtClean="0"/>
              <a:t>that emitted </a:t>
            </a:r>
            <a:r>
              <a:rPr lang="en-US" dirty="0" smtClean="0"/>
              <a:t>by surface</a:t>
            </a:r>
          </a:p>
          <a:p>
            <a:pPr lvl="1"/>
            <a:r>
              <a:rPr lang="en-US" dirty="0" smtClean="0"/>
              <a:t>Rainy = lower </a:t>
            </a:r>
            <a:r>
              <a:rPr lang="en-US" dirty="0" err="1" smtClean="0"/>
              <a:t>transmissivity</a:t>
            </a:r>
            <a:r>
              <a:rPr lang="en-US" dirty="0" smtClean="0"/>
              <a:t>: some surface emission is absorbed; satellite sees some emitted by precipitation</a:t>
            </a:r>
          </a:p>
          <a:p>
            <a:pPr lvl="1"/>
            <a:r>
              <a:rPr lang="en-US" dirty="0" smtClean="0"/>
              <a:t>The more dense and the higher-up that there is precipitation, the colder the brightness temperature</a:t>
            </a:r>
          </a:p>
          <a:p>
            <a:r>
              <a:rPr lang="en-US" dirty="0" smtClean="0"/>
              <a:t>Height and density of precipitation correlates to </a:t>
            </a:r>
            <a:r>
              <a:rPr lang="en-US" b="1" dirty="0" smtClean="0"/>
              <a:t>intensity of convection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751</TotalTime>
  <Words>594</Words>
  <Application>Microsoft Office PowerPoint</Application>
  <PresentationFormat>On-screen Show (4:3)</PresentationFormat>
  <Paragraphs>74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Perception</vt:lpstr>
      <vt:lpstr>Toward Radiance Assimilation in an Ensemble Framework for Tropical Cyclone</vt:lpstr>
      <vt:lpstr>Data Assimilation of Tropical Cyclones</vt:lpstr>
      <vt:lpstr>Passive Remote Sensing, Overview</vt:lpstr>
      <vt:lpstr>Passive Remote Sensing, Visible</vt:lpstr>
      <vt:lpstr>Passive Remote Sensing, Far IR</vt:lpstr>
      <vt:lpstr>Slide 6</vt:lpstr>
      <vt:lpstr>Passive Remote Sensing, Microwave</vt:lpstr>
      <vt:lpstr>Passive Remote Sensing, Microwave cont.</vt:lpstr>
      <vt:lpstr>Passive Remote Sensing, Microwave cont.</vt:lpstr>
      <vt:lpstr>Slide 10</vt:lpstr>
      <vt:lpstr>Slide 11</vt:lpstr>
      <vt:lpstr>Radiative Transfer Model</vt:lpstr>
      <vt:lpstr>Research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Diagnosing the Intensity of Super Typhoon Haiyan</dc:title>
  <dc:creator>Scott</dc:creator>
  <cp:lastModifiedBy>Scott Buku Sieron</cp:lastModifiedBy>
  <cp:revision>20</cp:revision>
  <dcterms:created xsi:type="dcterms:W3CDTF">2013-12-10T17:03:03Z</dcterms:created>
  <dcterms:modified xsi:type="dcterms:W3CDTF">2014-08-14T13:57:57Z</dcterms:modified>
</cp:coreProperties>
</file>