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63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2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9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8B6B-A7CB-1944-8824-86F4775656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55F47-4111-AA46-8C01-C20F7A91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Error growth of </a:t>
            </a:r>
            <a:r>
              <a:rPr lang="en-US" sz="3600" dirty="0">
                <a:latin typeface="Helvetica"/>
                <a:cs typeface="Helvetica"/>
              </a:rPr>
              <a:t>Moist </a:t>
            </a:r>
            <a:r>
              <a:rPr lang="en-US" sz="3600" dirty="0" err="1">
                <a:latin typeface="Helvetica"/>
                <a:cs typeface="Helvetica"/>
              </a:rPr>
              <a:t>Baroclinic</a:t>
            </a:r>
            <a:r>
              <a:rPr lang="en-US" sz="3600" dirty="0">
                <a:latin typeface="Helvetica"/>
                <a:cs typeface="Helvetica"/>
              </a:rPr>
              <a:t> Waves: A Sensitivity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Y. </a:t>
            </a:r>
            <a:r>
              <a:rPr lang="en-US" sz="2400" dirty="0" err="1" smtClean="0">
                <a:latin typeface="Helvetica"/>
                <a:cs typeface="Helvetica"/>
              </a:rPr>
              <a:t>Qiang</a:t>
            </a:r>
            <a:r>
              <a:rPr lang="en-US" sz="2400" dirty="0" smtClean="0">
                <a:latin typeface="Helvetica"/>
                <a:cs typeface="Helvetica"/>
              </a:rPr>
              <a:t> Sun</a:t>
            </a:r>
          </a:p>
          <a:p>
            <a:r>
              <a:rPr lang="en-US" sz="2400" dirty="0" err="1" smtClean="0">
                <a:latin typeface="Helvetica"/>
                <a:cs typeface="Helvetica"/>
              </a:rPr>
              <a:t>Groupmeeting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May 8</a:t>
            </a:r>
            <a:r>
              <a:rPr lang="en-US" sz="2400" baseline="30000" dirty="0" smtClean="0">
                <a:latin typeface="Helvetica"/>
                <a:cs typeface="Helvetica"/>
              </a:rPr>
              <a:t>th</a:t>
            </a:r>
            <a:r>
              <a:rPr lang="en-US" sz="2400" dirty="0" smtClean="0">
                <a:latin typeface="Helvetica"/>
                <a:cs typeface="Helvetica"/>
              </a:rPr>
              <a:t>, 2014 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0246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Large-scale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9" y="779318"/>
            <a:ext cx="5299364" cy="6858000"/>
          </a:xfrm>
          <a:prstGeom prst="rect">
            <a:avLst/>
          </a:prstGeom>
        </p:spPr>
      </p:pic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50" y="77931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Large-scale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9" y="779318"/>
            <a:ext cx="5299364" cy="6858000"/>
          </a:xfrm>
          <a:prstGeom prst="rect">
            <a:avLst/>
          </a:prstGeom>
        </p:spPr>
      </p:pic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8" y="77931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Random Small-scale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4" y="779318"/>
            <a:ext cx="5299364" cy="6858000"/>
          </a:xfrm>
          <a:prstGeom prst="rect">
            <a:avLst/>
          </a:prstGeom>
        </p:spPr>
      </p:pic>
      <p:pic>
        <p:nvPicPr>
          <p:cNvPr id="6" name="Picture 5" descr="plotdiff_v3_rand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3" y="77931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7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Random Small-scale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4" y="779318"/>
            <a:ext cx="5299364" cy="6858000"/>
          </a:xfrm>
          <a:prstGeom prst="rect">
            <a:avLst/>
          </a:prstGeom>
        </p:spPr>
      </p:pic>
      <p:pic>
        <p:nvPicPr>
          <p:cNvPr id="5" name="Picture 4" descr="plotdiff_v3_rand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5" y="77931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Random Small-scale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4" y="779318"/>
            <a:ext cx="5299364" cy="6858000"/>
          </a:xfrm>
          <a:prstGeom prst="rect">
            <a:avLst/>
          </a:prstGeom>
        </p:spPr>
      </p:pic>
      <p:pic>
        <p:nvPicPr>
          <p:cNvPr id="5" name="Picture 4" descr="plotdiff_v3_rand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5" y="77931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Random Small-scale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4" y="779318"/>
            <a:ext cx="5299364" cy="6858000"/>
          </a:xfrm>
          <a:prstGeom prst="rect">
            <a:avLst/>
          </a:prstGeom>
        </p:spPr>
      </p:pic>
      <p:pic>
        <p:nvPicPr>
          <p:cNvPr id="6" name="Picture 5" descr="plotdiff_v3_rand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5" y="77931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Random Small-scale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4" y="779318"/>
            <a:ext cx="5299364" cy="6858000"/>
          </a:xfrm>
          <a:prstGeom prst="rect">
            <a:avLst/>
          </a:prstGeom>
        </p:spPr>
      </p:pic>
      <p:pic>
        <p:nvPicPr>
          <p:cNvPr id="5" name="Picture 4" descr="plotdiff_v3_rand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053" y="77931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dte_sml_Rando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4" b="36053"/>
          <a:stretch/>
        </p:blipFill>
        <p:spPr>
          <a:xfrm>
            <a:off x="372043" y="1675640"/>
            <a:ext cx="4856827" cy="2269199"/>
          </a:xfrm>
          <a:prstGeom prst="rect">
            <a:avLst/>
          </a:prstGeom>
        </p:spPr>
      </p:pic>
      <p:pic>
        <p:nvPicPr>
          <p:cNvPr id="3" name="Picture 2" descr="dte_spe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6" y="1675641"/>
            <a:ext cx="3373360" cy="2167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560" y="1306309"/>
            <a:ext cx="108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3560" y="3944840"/>
            <a:ext cx="79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pic>
        <p:nvPicPr>
          <p:cNvPr id="6" name="Picture 5" descr="plot_dte_sml_Larg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4" b="36320"/>
          <a:stretch/>
        </p:blipFill>
        <p:spPr>
          <a:xfrm>
            <a:off x="328243" y="4314172"/>
            <a:ext cx="4909447" cy="2276856"/>
          </a:xfrm>
          <a:prstGeom prst="rect">
            <a:avLst/>
          </a:prstGeom>
        </p:spPr>
      </p:pic>
      <p:pic>
        <p:nvPicPr>
          <p:cNvPr id="7" name="Picture 6" descr="dte_spe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6" y="4276035"/>
            <a:ext cx="3370230" cy="216511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Wave Spectrum Analysis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1572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Sensitivity to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magnitude</a:t>
            </a:r>
            <a:r>
              <a:rPr lang="en-US" sz="2800" dirty="0" smtClean="0">
                <a:latin typeface="Helvetica"/>
                <a:cs typeface="Helvetica"/>
              </a:rPr>
              <a:t> of perturbation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560" y="1306309"/>
            <a:ext cx="121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LARGE_1m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3560" y="3944840"/>
            <a:ext cx="79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pic>
        <p:nvPicPr>
          <p:cNvPr id="8" name="Picture 7" descr="plot_dte_sml_Larg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4" b="36320"/>
          <a:stretch/>
        </p:blipFill>
        <p:spPr>
          <a:xfrm>
            <a:off x="328243" y="4314172"/>
            <a:ext cx="4909447" cy="2276856"/>
          </a:xfrm>
          <a:prstGeom prst="rect">
            <a:avLst/>
          </a:prstGeom>
        </p:spPr>
      </p:pic>
      <p:pic>
        <p:nvPicPr>
          <p:cNvPr id="9" name="Picture 8" descr="dte_spe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6" y="4276035"/>
            <a:ext cx="3370230" cy="2165117"/>
          </a:xfrm>
          <a:prstGeom prst="rect">
            <a:avLst/>
          </a:prstGeom>
        </p:spPr>
      </p:pic>
      <p:pic>
        <p:nvPicPr>
          <p:cNvPr id="10" name="Picture 9" descr="plot_dte_sml_Larg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0" b="36586"/>
          <a:stretch/>
        </p:blipFill>
        <p:spPr>
          <a:xfrm>
            <a:off x="334196" y="1760741"/>
            <a:ext cx="4903494" cy="2240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6" y="1733617"/>
            <a:ext cx="3373359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3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Sensitivity to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magnitude</a:t>
            </a:r>
            <a:r>
              <a:rPr lang="en-US" sz="2800" dirty="0" smtClean="0">
                <a:latin typeface="Helvetica"/>
                <a:cs typeface="Helvetica"/>
              </a:rPr>
              <a:t> of 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plot_dte_sml_Rando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4" b="36053"/>
          <a:stretch/>
        </p:blipFill>
        <p:spPr>
          <a:xfrm>
            <a:off x="372043" y="1675640"/>
            <a:ext cx="4856827" cy="2269199"/>
          </a:xfrm>
          <a:prstGeom prst="rect">
            <a:avLst/>
          </a:prstGeom>
        </p:spPr>
      </p:pic>
      <p:pic>
        <p:nvPicPr>
          <p:cNvPr id="5" name="Picture 4" descr="dte_spe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6" y="1675641"/>
            <a:ext cx="3373360" cy="2167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560" y="1306309"/>
            <a:ext cx="108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3560" y="3944840"/>
            <a:ext cx="14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10%RANDOM</a:t>
            </a:r>
            <a:endParaRPr lang="en-US" dirty="0"/>
          </a:p>
        </p:txBody>
      </p:sp>
      <p:pic>
        <p:nvPicPr>
          <p:cNvPr id="10" name="Picture 9" descr="plot_dte_sml_Larg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4" b="36320"/>
          <a:stretch/>
        </p:blipFill>
        <p:spPr>
          <a:xfrm>
            <a:off x="319425" y="4314172"/>
            <a:ext cx="4909445" cy="2276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06" y="4296534"/>
            <a:ext cx="3373360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grows through instability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294" y="1231627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Large scale:  </a:t>
            </a:r>
            <a:r>
              <a:rPr lang="en-US" sz="2400" dirty="0" err="1" smtClean="0">
                <a:latin typeface="Helvetica"/>
                <a:cs typeface="Helvetica"/>
              </a:rPr>
              <a:t>Baroclinic</a:t>
            </a:r>
            <a:r>
              <a:rPr lang="en-US" sz="2400" dirty="0" smtClean="0">
                <a:latin typeface="Helvetica"/>
                <a:cs typeface="Helvetica"/>
              </a:rPr>
              <a:t> instability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8" name="Picture 7" descr="Screen Shot 2014-05-08 at 10.05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6"/>
          <a:stretch/>
        </p:blipFill>
        <p:spPr>
          <a:xfrm>
            <a:off x="842294" y="1761740"/>
            <a:ext cx="5011662" cy="2086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2294" y="3931519"/>
            <a:ext cx="491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Small scale:  Conditional instability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13" name="Picture 12" descr="Castellanu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7" y="4508196"/>
            <a:ext cx="4426081" cy="20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This explains the disagreement!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509" y="1675641"/>
            <a:ext cx="7558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Since Large-scale perturbation growth has a strong sensitivity to the magnitude of the initial large-scale perturbation, If the initial Large-scale error is big, the error growth will be dominated by the </a:t>
            </a:r>
            <a:r>
              <a:rPr lang="en-US" sz="2400" dirty="0" err="1" smtClean="0">
                <a:latin typeface="Helvetica"/>
                <a:cs typeface="Helvetica"/>
              </a:rPr>
              <a:t>Baroclinic</a:t>
            </a:r>
            <a:r>
              <a:rPr lang="en-US" sz="2400" dirty="0" smtClean="0">
                <a:latin typeface="Helvetica"/>
                <a:cs typeface="Helvetica"/>
              </a:rPr>
              <a:t> growth of the large-scale perturbation, which resolves the inconsistency between Zhang et al and </a:t>
            </a:r>
            <a:r>
              <a:rPr lang="en-US" sz="2400" dirty="0" err="1" smtClean="0">
                <a:latin typeface="Helvetica"/>
                <a:cs typeface="Helvetica"/>
              </a:rPr>
              <a:t>Durran</a:t>
            </a:r>
            <a:r>
              <a:rPr lang="en-US" sz="2400" dirty="0" smtClean="0">
                <a:latin typeface="Helvetica"/>
                <a:cs typeface="Helvetica"/>
              </a:rPr>
              <a:t> et al.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700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Sensitivity to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CAPE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plot_dte_sml_Rando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4" b="36053"/>
          <a:stretch/>
        </p:blipFill>
        <p:spPr>
          <a:xfrm>
            <a:off x="372043" y="1675640"/>
            <a:ext cx="4856827" cy="2269199"/>
          </a:xfrm>
          <a:prstGeom prst="rect">
            <a:avLst/>
          </a:prstGeom>
        </p:spPr>
      </p:pic>
      <p:pic>
        <p:nvPicPr>
          <p:cNvPr id="5" name="Picture 4" descr="dte_spe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6" y="1675641"/>
            <a:ext cx="3373360" cy="2167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560" y="1306309"/>
            <a:ext cx="108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6" y="4363120"/>
            <a:ext cx="3373361" cy="2167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3560" y="3906374"/>
            <a:ext cx="170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RANDOM_RH70</a:t>
            </a:r>
            <a:endParaRPr lang="en-US" dirty="0"/>
          </a:p>
        </p:txBody>
      </p:sp>
      <p:pic>
        <p:nvPicPr>
          <p:cNvPr id="9" name="Picture 8" descr="plot_dte_sml_Random_70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0" b="36186"/>
          <a:stretch/>
        </p:blipFill>
        <p:spPr>
          <a:xfrm>
            <a:off x="301103" y="4409448"/>
            <a:ext cx="4927767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767" y="1556361"/>
            <a:ext cx="233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Zhang et al 2007: </a:t>
            </a:r>
            <a:endParaRPr lang="en-US" sz="2400" dirty="0"/>
          </a:p>
        </p:txBody>
      </p:sp>
      <p:sp>
        <p:nvSpPr>
          <p:cNvPr id="3" name="Frame 2"/>
          <p:cNvSpPr/>
          <p:nvPr/>
        </p:nvSpPr>
        <p:spPr>
          <a:xfrm>
            <a:off x="1300446" y="2324488"/>
            <a:ext cx="1674869" cy="1414569"/>
          </a:xfrm>
          <a:prstGeom prst="frame">
            <a:avLst>
              <a:gd name="adj1" fmla="val 205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446" y="2468987"/>
            <a:ext cx="16748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Convective stage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   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512609" y="2324488"/>
            <a:ext cx="1674869" cy="1414569"/>
          </a:xfrm>
          <a:prstGeom prst="frame">
            <a:avLst>
              <a:gd name="adj1" fmla="val 205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2609" y="2468987"/>
            <a:ext cx="16748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ransition stage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  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741159" y="2324488"/>
            <a:ext cx="1674869" cy="1414569"/>
          </a:xfrm>
          <a:prstGeom prst="frame">
            <a:avLst>
              <a:gd name="adj1" fmla="val 205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1159" y="2468987"/>
            <a:ext cx="16748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Baroclinic</a:t>
            </a:r>
            <a:r>
              <a:rPr lang="en-US" sz="2400" dirty="0" smtClean="0">
                <a:solidFill>
                  <a:srgbClr val="0000FF"/>
                </a:solidFill>
              </a:rPr>
              <a:t> stage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   3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5712" y="3924527"/>
            <a:ext cx="2495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 adjustment process,</a:t>
            </a:r>
          </a:p>
          <a:p>
            <a:r>
              <a:rPr lang="en-US" dirty="0" smtClean="0"/>
              <a:t>During which gravity wave is released, can calculate the gravity wave propagation speed</a:t>
            </a:r>
          </a:p>
          <a:p>
            <a:r>
              <a:rPr lang="en-US" dirty="0" smtClean="0"/>
              <a:t>To further confirm this point.</a:t>
            </a:r>
          </a:p>
        </p:txBody>
      </p:sp>
    </p:spTree>
    <p:extLst>
      <p:ext uri="{BB962C8B-B14F-4D97-AF65-F5344CB8AC3E}">
        <p14:creationId xmlns:p14="http://schemas.microsoft.com/office/powerpoint/2010/main" val="148804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Future Work</a:t>
            </a:r>
            <a:endParaRPr lang="en-US" sz="2800" dirty="0">
              <a:latin typeface="Helvetica"/>
              <a:cs typeface="Helvetic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8509" y="1552172"/>
            <a:ext cx="74351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Perturbation at a single point,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check the propagation of the error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Add perturbation at different to study the sensitivity to the </a:t>
            </a:r>
            <a:r>
              <a:rPr lang="en-US" sz="3200" dirty="0" err="1" smtClean="0"/>
              <a:t>baroclinic</a:t>
            </a:r>
            <a:r>
              <a:rPr lang="en-US" sz="3200" dirty="0" smtClean="0"/>
              <a:t> instability. </a:t>
            </a:r>
            <a:endParaRPr lang="en-US" sz="3200" dirty="0"/>
          </a:p>
        </p:txBody>
      </p:sp>
      <p:pic>
        <p:nvPicPr>
          <p:cNvPr id="5" name="Picture 4" descr="EKE_pe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0" b="44825"/>
          <a:stretch/>
        </p:blipFill>
        <p:spPr>
          <a:xfrm>
            <a:off x="636706" y="3952346"/>
            <a:ext cx="7065819" cy="27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Future Work</a:t>
            </a:r>
            <a:endParaRPr lang="en-US" sz="2800" dirty="0">
              <a:latin typeface="Helvetica"/>
              <a:cs typeface="Helvetic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8509" y="1552172"/>
            <a:ext cx="7144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It might be interesting to think how the analysis would change in the tropics region, where this is little </a:t>
            </a:r>
            <a:r>
              <a:rPr lang="en-US" sz="3200" dirty="0" err="1" smtClean="0"/>
              <a:t>baroclinic</a:t>
            </a:r>
            <a:r>
              <a:rPr lang="en-US" sz="3200" dirty="0" smtClean="0"/>
              <a:t> instability.  Large-scale convectively couple wave is an option.</a:t>
            </a:r>
          </a:p>
        </p:txBody>
      </p:sp>
    </p:spTree>
    <p:extLst>
      <p:ext uri="{BB962C8B-B14F-4D97-AF65-F5344CB8AC3E}">
        <p14:creationId xmlns:p14="http://schemas.microsoft.com/office/powerpoint/2010/main" val="2906942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07700" y="2822131"/>
            <a:ext cx="227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564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Do these different scales talk to each other?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 descr="600px-Lorenz_attractor_y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53" y="1340106"/>
            <a:ext cx="2285193" cy="1846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088" y="1627515"/>
            <a:ext cx="3566721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Sure ! </a:t>
            </a:r>
            <a:r>
              <a:rPr lang="en-US" sz="2400" b="1" dirty="0"/>
              <a:t> </a:t>
            </a:r>
            <a:r>
              <a:rPr lang="en-US" sz="2400" dirty="0" smtClean="0"/>
              <a:t>That’s why the so called “butterfly effect” would make sense.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7088" y="3270241"/>
            <a:ext cx="233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Zhang et al 2007: </a:t>
            </a:r>
            <a:endParaRPr lang="en-US" sz="2400" dirty="0"/>
          </a:p>
        </p:txBody>
      </p:sp>
      <p:sp>
        <p:nvSpPr>
          <p:cNvPr id="9" name="Frame 8"/>
          <p:cNvSpPr/>
          <p:nvPr/>
        </p:nvSpPr>
        <p:spPr>
          <a:xfrm>
            <a:off x="1178767" y="4038368"/>
            <a:ext cx="1674869" cy="1414569"/>
          </a:xfrm>
          <a:prstGeom prst="frame">
            <a:avLst>
              <a:gd name="adj1" fmla="val 205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767" y="4182867"/>
            <a:ext cx="16748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Convective stage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   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390930" y="4038368"/>
            <a:ext cx="1674869" cy="1414569"/>
          </a:xfrm>
          <a:prstGeom prst="frame">
            <a:avLst>
              <a:gd name="adj1" fmla="val 205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0930" y="4182867"/>
            <a:ext cx="16748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ransition stage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  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619480" y="4038368"/>
            <a:ext cx="1674869" cy="1414569"/>
          </a:xfrm>
          <a:prstGeom prst="frame">
            <a:avLst>
              <a:gd name="adj1" fmla="val 205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480" y="4182867"/>
            <a:ext cx="16748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Baroclinic</a:t>
            </a:r>
            <a:r>
              <a:rPr lang="en-US" sz="2400" dirty="0" smtClean="0">
                <a:solidFill>
                  <a:srgbClr val="0000FF"/>
                </a:solidFill>
              </a:rPr>
              <a:t> stage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   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9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Disagreement with Zhang (2007)’ model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 descr="Screen Shot 2014-05-08 at 11.1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1" y="1076138"/>
            <a:ext cx="4687889" cy="2764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588" y="1946934"/>
            <a:ext cx="182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Durran</a:t>
            </a:r>
            <a:r>
              <a:rPr lang="en-US" dirty="0" smtClean="0"/>
              <a:t> et al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050" y="4137235"/>
            <a:ext cx="818219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Question: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How to resolve this disagreement?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What’s the sensitivity of error growth to different perturbation?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5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Model setup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6133" y="1203587"/>
            <a:ext cx="2474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 and Zhang (2013)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30603" y="1598734"/>
            <a:ext cx="3818278" cy="3409677"/>
            <a:chOff x="319854" y="2065434"/>
            <a:chExt cx="3818278" cy="3409677"/>
          </a:xfrm>
        </p:grpSpPr>
        <p:pic>
          <p:nvPicPr>
            <p:cNvPr id="6" name="Picture 5" descr="Screen Shot 2013-12-10 at 5.02.37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83"/>
            <a:stretch/>
          </p:blipFill>
          <p:spPr>
            <a:xfrm>
              <a:off x="319854" y="2065434"/>
              <a:ext cx="3818278" cy="3409677"/>
            </a:xfrm>
            <a:prstGeom prst="rect">
              <a:avLst/>
            </a:prstGeom>
          </p:spPr>
        </p:pic>
        <p:sp>
          <p:nvSpPr>
            <p:cNvPr id="7" name="Donut 6"/>
            <p:cNvSpPr/>
            <p:nvPr/>
          </p:nvSpPr>
          <p:spPr>
            <a:xfrm rot="20909125">
              <a:off x="2069630" y="2963333"/>
              <a:ext cx="921926" cy="1411111"/>
            </a:xfrm>
            <a:prstGeom prst="donut">
              <a:avLst>
                <a:gd name="adj" fmla="val 3292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3630" y="3490148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JET</a:t>
              </a:r>
              <a:endParaRPr lang="en-US" sz="20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01468" y="5165834"/>
            <a:ext cx="404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Model: WRF </a:t>
            </a:r>
            <a:r>
              <a:rPr lang="en-US" dirty="0" err="1" smtClean="0"/>
              <a:t>b_wave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Resolution: 10 km.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No parameterization scheme used.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87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E_pe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0" b="44825"/>
          <a:stretch/>
        </p:blipFill>
        <p:spPr>
          <a:xfrm>
            <a:off x="1024781" y="1068480"/>
            <a:ext cx="7065819" cy="2768325"/>
          </a:xfrm>
          <a:prstGeom prst="rect">
            <a:avLst/>
          </a:prstGeom>
        </p:spPr>
      </p:pic>
      <p:pic>
        <p:nvPicPr>
          <p:cNvPr id="3" name="Picture 2" descr="rainra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9" b="44945"/>
          <a:stretch/>
        </p:blipFill>
        <p:spPr>
          <a:xfrm>
            <a:off x="1024781" y="3941206"/>
            <a:ext cx="7065819" cy="272264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793245" y="1387449"/>
            <a:ext cx="9137" cy="5298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80686" y="1396268"/>
            <a:ext cx="0" cy="5316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62274" y="1861533"/>
            <a:ext cx="181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perturbation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Ctrl Experiment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237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Large-scale 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9" y="77931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Large-scale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9" y="779318"/>
            <a:ext cx="5299364" cy="6858000"/>
          </a:xfrm>
          <a:prstGeom prst="rect">
            <a:avLst/>
          </a:prstGeom>
        </p:spPr>
      </p:pic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8" y="77931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950655"/>
            <a:ext cx="7179071" cy="0"/>
          </a:xfrm>
          <a:prstGeom prst="line">
            <a:avLst/>
          </a:prstGeom>
          <a:ln w="5715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" y="365053"/>
            <a:ext cx="806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Error growth for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Large-scale </a:t>
            </a:r>
            <a:r>
              <a:rPr lang="en-US" sz="2800" dirty="0" smtClean="0">
                <a:latin typeface="Helvetica"/>
                <a:cs typeface="Helvetica"/>
              </a:rPr>
              <a:t>perturbation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 descr="plotdiff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9" y="779318"/>
            <a:ext cx="5299364" cy="6858000"/>
          </a:xfrm>
          <a:prstGeom prst="rect">
            <a:avLst/>
          </a:prstGeom>
        </p:spPr>
      </p:pic>
      <p:pic>
        <p:nvPicPr>
          <p:cNvPr id="4" name="Picture 3" descr="plotdiff_v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448" y="77931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374</Words>
  <Application>Microsoft Macintosh PowerPoint</Application>
  <PresentationFormat>On-screen Show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Error growth of Moist Baroclinic Waves: A Sensitivity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growth of Moist Baroclinic Waves: A Sensitivity Study</dc:title>
  <dc:creator>yq Sun</dc:creator>
  <cp:lastModifiedBy>yq Sun</cp:lastModifiedBy>
  <cp:revision>18</cp:revision>
  <dcterms:created xsi:type="dcterms:W3CDTF">2014-05-09T01:53:58Z</dcterms:created>
  <dcterms:modified xsi:type="dcterms:W3CDTF">2014-05-09T05:07:55Z</dcterms:modified>
</cp:coreProperties>
</file>