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63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08F4-E5CF-C74E-AEDC-7E18273FAFA4}" type="datetimeFigureOut">
              <a:rPr lang="en-US" smtClean="0"/>
              <a:t>12/12/13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766E5-755F-914C-BD52-7D22DDFB6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628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E0F8B-96EC-7C41-93AE-73EB740F4795}" type="datetimeFigureOut">
              <a:rPr lang="en-US" smtClean="0"/>
              <a:t>12/12/13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9AAB1-901F-7747-BDA4-DB5B9AD8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62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6F40-1B42-8E47-8F10-C7FE1432839F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5060-3268-DA42-9BC0-151AA70B926F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DEB1-8435-1C47-B56D-B1751B3FA422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AA76-05DA-5841-8829-AA118D75A310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F1EC-08F2-0546-8035-A3E81B445387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E931-3927-0F42-BD30-EA023379FE34}" type="datetime1">
              <a:rPr lang="en-US" smtClean="0"/>
              <a:t>12/12/13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C75C-8D31-3E44-BCAD-CE4E1659665A}" type="datetime1">
              <a:rPr lang="en-US" smtClean="0"/>
              <a:t>12/12/13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80DD-4E1F-634E-8358-98A1F9B1E8E8}" type="datetime1">
              <a:rPr lang="en-US" smtClean="0"/>
              <a:t>12/12/13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7899-6B2A-A64B-9445-95DA77F29848}" type="datetime1">
              <a:rPr lang="en-US" smtClean="0"/>
              <a:t>12/12/13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F7FA-FBF6-9347-AED3-AB9E723EF4C6}" type="datetime1">
              <a:rPr lang="en-US" smtClean="0"/>
              <a:t>12/12/13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D102-9617-644E-B7E8-C055923FA65B}" type="datetime1">
              <a:rPr lang="en-US" smtClean="0"/>
              <a:t>12/12/13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0508551-D045-8F4C-A8F5-20366A338B66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4F25CE2-E290-3A40-BE1F-5951F87D950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4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cap="none" dirty="0" smtClean="0">
                <a:latin typeface="Helvetica"/>
                <a:cs typeface="Helvetica"/>
              </a:rPr>
              <a:t>Simulation of a Tornadic Supercell:</a:t>
            </a:r>
            <a:br>
              <a:rPr lang="en-US" sz="4000" cap="none" dirty="0" smtClean="0">
                <a:latin typeface="Helvetica"/>
                <a:cs typeface="Helvetica"/>
              </a:rPr>
            </a:br>
            <a:r>
              <a:rPr lang="en-US" sz="4000" cap="none" dirty="0" smtClean="0">
                <a:latin typeface="Helvetica"/>
                <a:cs typeface="Helvetica"/>
              </a:rPr>
              <a:t>Dealing with Surface Observations</a:t>
            </a:r>
            <a:endParaRPr lang="en-US" sz="4000" cap="none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Yunji Zhang</a:t>
            </a:r>
          </a:p>
          <a:p>
            <a:r>
              <a:rPr lang="en-US" dirty="0" smtClean="0">
                <a:latin typeface="Helvetica"/>
                <a:cs typeface="Helvetica"/>
              </a:rPr>
              <a:t>Dec 12, 2013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FDA0-79E6-3C43-BE75-DD1710FC83AF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RMSE and Bias of Prior Mean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24742"/>
              </p:ext>
            </p:extLst>
          </p:nvPr>
        </p:nvGraphicFramePr>
        <p:xfrm>
          <a:off x="6049350" y="3686789"/>
          <a:ext cx="280743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17"/>
                <a:gridCol w="618304"/>
                <a:gridCol w="618304"/>
                <a:gridCol w="618304"/>
                <a:gridCol w="61830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Mean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St. D.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Max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Min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θ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0.45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0.87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5.54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/>
                          <a:cs typeface="Helvetica"/>
                        </a:rPr>
                        <a:t>-</a:t>
                      </a:r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0.96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T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0.77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1.03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5.64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/>
                          <a:cs typeface="Helvetica"/>
                        </a:rPr>
                        <a:t>-</a:t>
                      </a:r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0.80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500" baseline="-25000" dirty="0" smtClean="0">
                          <a:latin typeface="Helvetica"/>
                          <a:cs typeface="Helvetica"/>
                        </a:rPr>
                        <a:t>d</a:t>
                      </a:r>
                      <a:endParaRPr lang="en-US" sz="1500" baseline="-250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1.57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2.51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9.62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/>
                          <a:cs typeface="Helvetica"/>
                        </a:rPr>
                        <a:t>-</a:t>
                      </a:r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2.53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U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0.09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0.76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2.63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/>
                          <a:cs typeface="Helvetica"/>
                        </a:rPr>
                        <a:t>-</a:t>
                      </a:r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1.39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V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/>
                          <a:cs typeface="Helvetica"/>
                        </a:rPr>
                        <a:t>-</a:t>
                      </a:r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1.39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1.86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Helvetica"/>
                          <a:cs typeface="Helvetica"/>
                        </a:rPr>
                        <a:t>2.43</a:t>
                      </a:r>
                      <a:endParaRPr lang="en-US" sz="15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/>
                          <a:cs typeface="Helvetica"/>
                        </a:rPr>
                        <a:t>-5.29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49350" y="2916164"/>
            <a:ext cx="299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18:00 UTC Statistics of </a:t>
            </a:r>
          </a:p>
          <a:p>
            <a:r>
              <a:rPr lang="en-US" dirty="0" smtClean="0">
                <a:latin typeface="Helvetica"/>
                <a:cs typeface="Helvetica"/>
              </a:rPr>
              <a:t>H(x</a:t>
            </a:r>
            <a:r>
              <a:rPr lang="en-US" baseline="30000" dirty="0" smtClean="0">
                <a:latin typeface="Helvetica"/>
                <a:cs typeface="Helvetica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)</a:t>
            </a:r>
            <a:r>
              <a:rPr lang="en-US" baseline="-25000" dirty="0" smtClean="0">
                <a:latin typeface="Helvetica"/>
                <a:cs typeface="Helvetica"/>
              </a:rPr>
              <a:t>ENKF</a:t>
            </a:r>
            <a:r>
              <a:rPr lang="en-US" dirty="0" smtClean="0">
                <a:latin typeface="Helvetica"/>
                <a:cs typeface="Helvetica"/>
              </a:rPr>
              <a:t> - </a:t>
            </a:r>
            <a:r>
              <a:rPr lang="en-US" dirty="0">
                <a:latin typeface="Helvetica"/>
                <a:cs typeface="Helvetica"/>
              </a:rPr>
              <a:t>H(x</a:t>
            </a:r>
            <a:r>
              <a:rPr lang="en-US" baseline="30000" dirty="0">
                <a:latin typeface="Helvetica"/>
                <a:cs typeface="Helvetica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)</a:t>
            </a:r>
            <a:r>
              <a:rPr lang="en-US" baseline="-25000" dirty="0" smtClean="0">
                <a:latin typeface="Helvetica"/>
                <a:cs typeface="Helvetica"/>
              </a:rPr>
              <a:t>DIAG </a:t>
            </a:r>
            <a:endParaRPr lang="en-US" baseline="-250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6332837"/>
            <a:ext cx="653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Thin line: RMSE, St. D. of prior mean error y</a:t>
            </a:r>
            <a:r>
              <a:rPr lang="en-US" sz="1200" baseline="30000" dirty="0" smtClean="0"/>
              <a:t>o</a:t>
            </a:r>
            <a:r>
              <a:rPr lang="en-US" sz="1200" dirty="0" smtClean="0"/>
              <a:t>-H(x</a:t>
            </a:r>
            <a:r>
              <a:rPr lang="en-US" sz="1200" baseline="30000" dirty="0" smtClean="0"/>
              <a:t>m</a:t>
            </a:r>
            <a:r>
              <a:rPr lang="en-US" sz="1200" dirty="0" smtClean="0"/>
              <a:t>)</a:t>
            </a:r>
            <a:r>
              <a:rPr lang="en-US" sz="1200" baseline="-25000" dirty="0" smtClean="0"/>
              <a:t>WRF</a:t>
            </a:r>
            <a:r>
              <a:rPr lang="en-US" sz="1200" dirty="0" smtClean="0"/>
              <a:t>, </a:t>
            </a:r>
            <a:r>
              <a:rPr lang="en-US" sz="1200" dirty="0"/>
              <a:t>H(x</a:t>
            </a:r>
            <a:r>
              <a:rPr lang="en-US" sz="1200" baseline="30000" dirty="0"/>
              <a:t>m</a:t>
            </a:r>
            <a:r>
              <a:rPr lang="en-US" sz="1200" dirty="0" smtClean="0"/>
              <a:t>) is diagnosed</a:t>
            </a:r>
          </a:p>
          <a:p>
            <a:r>
              <a:rPr lang="en-US" sz="1200" dirty="0" smtClean="0"/>
              <a:t>Bold line: bias, mean of H(x</a:t>
            </a:r>
            <a:r>
              <a:rPr lang="en-US" sz="1200" baseline="30000" dirty="0" smtClean="0"/>
              <a:t>m</a:t>
            </a:r>
            <a:r>
              <a:rPr lang="en-US" sz="1200" dirty="0" smtClean="0"/>
              <a:t>)</a:t>
            </a:r>
            <a:r>
              <a:rPr lang="en-US" sz="1200" baseline="-25000" dirty="0" smtClean="0"/>
              <a:t>WRF</a:t>
            </a:r>
            <a:r>
              <a:rPr lang="en-US" sz="1200" dirty="0" smtClean="0"/>
              <a:t>-y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7157"/>
            <a:ext cx="2743199" cy="23628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7157"/>
            <a:ext cx="2743199" cy="236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9997"/>
            <a:ext cx="2743199" cy="2362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969997"/>
            <a:ext cx="2743199" cy="23628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E4A5-A05E-2644-A6AC-7BF4FB5792D3}" type="datetime1">
              <a:rPr lang="en-US" smtClean="0"/>
              <a:t>12/12/13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5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Composite Reflectivity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565"/>
            <a:ext cx="2286000" cy="1713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607565"/>
            <a:ext cx="2286000" cy="1713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07565"/>
            <a:ext cx="2286000" cy="1713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607197"/>
            <a:ext cx="2286000" cy="1713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0964"/>
            <a:ext cx="2286000" cy="1712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3320296"/>
            <a:ext cx="2286000" cy="1713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320964"/>
            <a:ext cx="2286000" cy="1713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3320964"/>
            <a:ext cx="2286000" cy="1713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33695"/>
            <a:ext cx="2286000" cy="1712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5033038"/>
            <a:ext cx="2286000" cy="17133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33038"/>
            <a:ext cx="2286000" cy="1713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5033038"/>
            <a:ext cx="2286000" cy="17133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607565"/>
            <a:ext cx="16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19:45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1607565"/>
            <a:ext cx="16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20:00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1607197"/>
            <a:ext cx="16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20:15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1607565"/>
            <a:ext cx="16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20:30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959487"/>
            <a:ext cx="173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Obs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665031"/>
            <a:ext cx="173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V18R18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386538"/>
            <a:ext cx="214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S18V18R18_DIAG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A939-84F3-B748-A5D2-0DE13644AA7D}" type="datetime1">
              <a:rPr lang="en-US" smtClean="0"/>
              <a:t>12/12/13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Updraft Helicity in S18V18R18_DIAG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2743200" cy="2056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22" y="1828799"/>
            <a:ext cx="2743200" cy="2056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84878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22" y="3884878"/>
            <a:ext cx="2743200" cy="2053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3885480"/>
            <a:ext cx="2743200" cy="2052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1828799"/>
            <a:ext cx="2743200" cy="2055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47651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20:00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147651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20:05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47651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20:10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800" y="3880914"/>
            <a:ext cx="356775" cy="2057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1" y="1828800"/>
            <a:ext cx="149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Reflectivity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885480"/>
            <a:ext cx="124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Updraft Helicity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4295" y="5925274"/>
            <a:ext cx="8509820" cy="366688"/>
            <a:chOff x="457200" y="6071151"/>
            <a:chExt cx="8509820" cy="366688"/>
          </a:xfrm>
        </p:grpSpPr>
        <p:sp>
          <p:nvSpPr>
            <p:cNvPr id="17" name="TextBox 16"/>
            <p:cNvSpPr txBox="1"/>
            <p:nvPr/>
          </p:nvSpPr>
          <p:spPr>
            <a:xfrm>
              <a:off x="457200" y="6071151"/>
              <a:ext cx="8509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(                                           , a threshold of 100 m</a:t>
              </a:r>
              <a:r>
                <a:rPr lang="en-US" sz="1500" baseline="30000" dirty="0" smtClean="0"/>
                <a:t>2</a:t>
              </a:r>
              <a:r>
                <a:rPr lang="en-US" sz="1500" dirty="0" smtClean="0"/>
                <a:t>/s</a:t>
              </a:r>
              <a:r>
                <a:rPr lang="en-US" sz="1500" baseline="30000" dirty="0" smtClean="0"/>
                <a:t>2</a:t>
              </a:r>
              <a:r>
                <a:rPr lang="en-US" sz="1500" dirty="0" smtClean="0"/>
                <a:t> is used to track mesocyclone in literatures)</a:t>
              </a:r>
              <a:endParaRPr lang="en-US" sz="1500" dirty="0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556006"/>
                </p:ext>
              </p:extLst>
            </p:nvPr>
          </p:nvGraphicFramePr>
          <p:xfrm>
            <a:off x="585915" y="6077551"/>
            <a:ext cx="2305841" cy="360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Equation" r:id="rId10" imgW="2032000" imgH="317500" progId="Equation.3">
                    <p:embed/>
                  </p:oleObj>
                </mc:Choice>
                <mc:Fallback>
                  <p:oleObj name="Equation" r:id="rId10" imgW="2032000" imgH="31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5915" y="6077551"/>
                          <a:ext cx="2305841" cy="360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22876" y="6214733"/>
            <a:ext cx="82725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(Strong UH appears 20 minutes earlier in V18R18 than S18V18R18_DIAG. Why so?)</a:t>
            </a:r>
            <a:endParaRPr lang="en-US" sz="1500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4FA3A-DE84-3D4A-8E14-1EB8BC1E4D37}" type="datetime1">
              <a:rPr lang="en-US" smtClean="0"/>
              <a:t>12/12/13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 Mesonet assimilation 3 hours earlier (from 15:00)</a:t>
            </a:r>
          </a:p>
          <a:p>
            <a:r>
              <a:rPr lang="en-US" dirty="0" smtClean="0"/>
              <a:t>Improve convection initialization</a:t>
            </a:r>
          </a:p>
          <a:p>
            <a:r>
              <a:rPr lang="en-US" dirty="0" smtClean="0"/>
              <a:t>Fully double-moment MP, or multi-physics</a:t>
            </a:r>
          </a:p>
          <a:p>
            <a:r>
              <a:rPr lang="en-US" dirty="0" smtClean="0"/>
              <a:t>EnKF in a LES resolution?</a:t>
            </a:r>
          </a:p>
          <a:p>
            <a:endParaRPr lang="en-US" dirty="0"/>
          </a:p>
          <a:p>
            <a:r>
              <a:rPr lang="en-US" dirty="0" smtClean="0"/>
              <a:t>Questions &amp; Suggestions?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1992-28F3-0849-9878-8CBD5BB699D9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4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Reminder: the Case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NWS_2013_Moore_radar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0" y="1524000"/>
            <a:ext cx="7054960" cy="497374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DD94-953F-4E4B-AF40-B223DC5A8811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Reminder: the Model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132" y="4168737"/>
            <a:ext cx="8680660" cy="2623345"/>
            <a:chOff x="231396" y="2795627"/>
            <a:chExt cx="8680660" cy="2623345"/>
          </a:xfrm>
        </p:grpSpPr>
        <p:sp>
          <p:nvSpPr>
            <p:cNvPr id="5" name="Rectangle 4"/>
            <p:cNvSpPr/>
            <p:nvPr/>
          </p:nvSpPr>
          <p:spPr>
            <a:xfrm>
              <a:off x="1231096" y="2795627"/>
              <a:ext cx="914400" cy="1463040"/>
            </a:xfrm>
            <a:prstGeom prst="rect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Spin-up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145496" y="2795627"/>
              <a:ext cx="6400800" cy="1463040"/>
            </a:xfrm>
            <a:prstGeom prst="rect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6-hourly EnKF</a:t>
              </a:r>
              <a:endParaRPr lang="en-US" sz="1400" dirty="0">
                <a:latin typeface="Helvetica"/>
                <a:cs typeface="Helvetica"/>
              </a:endParaRPr>
            </a:p>
            <a:p>
              <a:pPr algn="ctr"/>
              <a:endParaRPr lang="en-US" sz="1400" dirty="0" smtClean="0">
                <a:latin typeface="Helvetica"/>
                <a:cs typeface="Helvetica"/>
              </a:endParaRPr>
            </a:p>
            <a:p>
              <a:pPr algn="ctr"/>
              <a:endParaRPr lang="en-US" sz="1400" dirty="0">
                <a:latin typeface="Helvetica"/>
                <a:cs typeface="Helvetica"/>
              </a:endParaRPr>
            </a:p>
            <a:p>
              <a:pPr algn="ctr"/>
              <a:endParaRPr lang="en-US" sz="1400" dirty="0" smtClean="0">
                <a:latin typeface="Helvetica"/>
                <a:cs typeface="Helvetica"/>
              </a:endParaRPr>
            </a:p>
            <a:p>
              <a:pPr algn="ctr"/>
              <a:endParaRPr lang="en-US" sz="1400" dirty="0">
                <a:latin typeface="Helvetica"/>
                <a:cs typeface="Helvetica"/>
              </a:endParaRPr>
            </a:p>
            <a:p>
              <a:pPr algn="ctr"/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974296" y="3161387"/>
              <a:ext cx="4572000" cy="1097280"/>
            </a:xfrm>
            <a:prstGeom prst="rect">
              <a:avLst/>
            </a:prstGeom>
            <a:noFill/>
            <a:ln w="57150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Hourly EnKF</a:t>
              </a:r>
              <a:endParaRPr lang="en-US" sz="1600" dirty="0">
                <a:latin typeface="Helvetica"/>
                <a:cs typeface="Helvetica"/>
              </a:endParaRPr>
            </a:p>
            <a:p>
              <a:pPr algn="ctr"/>
              <a:endParaRPr lang="en-US" sz="1600" dirty="0" smtClean="0">
                <a:latin typeface="Helvetica"/>
                <a:cs typeface="Helvetica"/>
              </a:endParaRPr>
            </a:p>
            <a:p>
              <a:pPr algn="ctr"/>
              <a:endParaRPr lang="en-US" sz="1600" dirty="0">
                <a:latin typeface="Helvetica"/>
                <a:cs typeface="Helvetica"/>
              </a:endParaRPr>
            </a:p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59896" y="3161387"/>
              <a:ext cx="914400" cy="1097280"/>
            </a:xfrm>
            <a:prstGeom prst="rect">
              <a:avLst/>
            </a:prstGeom>
            <a:noFill/>
            <a:ln w="57150" cmpd="sng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Spin-up</a:t>
              </a:r>
              <a:endParaRPr lang="en-US" sz="1600" dirty="0">
                <a:latin typeface="Helvetica"/>
                <a:cs typeface="Helvetica"/>
              </a:endParaRPr>
            </a:p>
            <a:p>
              <a:pPr algn="ctr"/>
              <a:endParaRPr lang="en-US" sz="1600" dirty="0" smtClean="0">
                <a:latin typeface="Helvetica"/>
                <a:cs typeface="Helvetica"/>
              </a:endParaRPr>
            </a:p>
            <a:p>
              <a:pPr algn="ctr"/>
              <a:endParaRPr lang="en-US" sz="1600" dirty="0">
                <a:latin typeface="Helvetica"/>
                <a:cs typeface="Helvetica"/>
              </a:endParaRPr>
            </a:p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59896" y="3527147"/>
              <a:ext cx="914400" cy="731520"/>
            </a:xfrm>
            <a:prstGeom prst="rect">
              <a:avLst/>
            </a:prstGeom>
            <a:noFill/>
            <a:ln w="38100" cmpd="sng"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>
                  <a:solidFill>
                    <a:srgbClr val="292934"/>
                  </a:solidFill>
                  <a:latin typeface="Helvetica"/>
                  <a:cs typeface="Helvetica"/>
                </a:rPr>
                <a:t>Spin-up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74296" y="3527147"/>
              <a:ext cx="4572000" cy="731520"/>
            </a:xfrm>
            <a:prstGeom prst="rect">
              <a:avLst/>
            </a:prstGeom>
            <a:noFill/>
            <a:ln w="38100" cmpd="sng"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Hourly EnKF</a:t>
              </a:r>
            </a:p>
            <a:p>
              <a:pPr algn="ctr"/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11" name="Line Callout 1 10"/>
            <p:cNvSpPr/>
            <p:nvPr/>
          </p:nvSpPr>
          <p:spPr>
            <a:xfrm>
              <a:off x="865336" y="4961772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12:00 05/19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2" name="Line Callout 1 11"/>
            <p:cNvSpPr/>
            <p:nvPr/>
          </p:nvSpPr>
          <p:spPr>
            <a:xfrm>
              <a:off x="1779736" y="4961772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18:00 05/19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3" name="Line Callout 1 12"/>
            <p:cNvSpPr/>
            <p:nvPr/>
          </p:nvSpPr>
          <p:spPr>
            <a:xfrm>
              <a:off x="2694136" y="4952303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12:00 05/20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4" name="Line Callout 1 13"/>
            <p:cNvSpPr/>
            <p:nvPr/>
          </p:nvSpPr>
          <p:spPr>
            <a:xfrm>
              <a:off x="3608536" y="4961772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13:00 05/20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4524493" y="4961772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18:00 05/20</a:t>
              </a:r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7266357" y="4957090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21:00 05/20</a:t>
              </a:r>
            </a:p>
          </p:txBody>
        </p:sp>
        <p:sp>
          <p:nvSpPr>
            <p:cNvPr id="17" name="Line Callout 1 16"/>
            <p:cNvSpPr/>
            <p:nvPr/>
          </p:nvSpPr>
          <p:spPr>
            <a:xfrm>
              <a:off x="8180536" y="4957090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147129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00:00</a:t>
              </a:r>
            </a:p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05/21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90253" y="3892907"/>
              <a:ext cx="2741864" cy="365760"/>
            </a:xfrm>
            <a:prstGeom prst="rect">
              <a:avLst/>
            </a:prstGeom>
            <a:noFill/>
            <a:ln w="190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5-min EnKF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>
              <a:off x="2257426" y="3161387"/>
              <a:ext cx="731520" cy="365760"/>
            </a:xfrm>
            <a:prstGeom prst="homePlate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9-km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0" name="Pentagon 19"/>
            <p:cNvSpPr/>
            <p:nvPr/>
          </p:nvSpPr>
          <p:spPr>
            <a:xfrm>
              <a:off x="2259165" y="3713442"/>
              <a:ext cx="731520" cy="365760"/>
            </a:xfrm>
            <a:prstGeom prst="homePlate">
              <a:avLst/>
            </a:prstGeom>
            <a:solidFill>
              <a:schemeClr val="tx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3-km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1" name="Pentagon 20"/>
            <p:cNvSpPr/>
            <p:nvPr/>
          </p:nvSpPr>
          <p:spPr>
            <a:xfrm>
              <a:off x="231396" y="3344267"/>
              <a:ext cx="914400" cy="365760"/>
            </a:xfrm>
            <a:prstGeom prst="homePlat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27-km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2" name="Pentagon 21"/>
            <p:cNvSpPr/>
            <p:nvPr/>
          </p:nvSpPr>
          <p:spPr>
            <a:xfrm>
              <a:off x="4072321" y="3892907"/>
              <a:ext cx="731520" cy="365760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1-km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04207" y="4258667"/>
              <a:ext cx="914400" cy="2709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latin typeface="Helvetica"/>
                  <a:cs typeface="Helvetica"/>
                </a:rPr>
                <a:t>TORNADO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  <p:sp>
          <p:nvSpPr>
            <p:cNvPr id="24" name="Line Callout 1 23"/>
            <p:cNvSpPr/>
            <p:nvPr/>
          </p:nvSpPr>
          <p:spPr>
            <a:xfrm>
              <a:off x="5438447" y="4961772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90011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20:05</a:t>
              </a: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3:05 pm</a:t>
              </a:r>
            </a:p>
          </p:txBody>
        </p:sp>
        <p:sp>
          <p:nvSpPr>
            <p:cNvPr id="25" name="Line Callout 1 24"/>
            <p:cNvSpPr/>
            <p:nvPr/>
          </p:nvSpPr>
          <p:spPr>
            <a:xfrm>
              <a:off x="6352847" y="4961772"/>
              <a:ext cx="731520" cy="457200"/>
            </a:xfrm>
            <a:prstGeom prst="borderCallout1">
              <a:avLst>
                <a:gd name="adj1" fmla="val -30579"/>
                <a:gd name="adj2" fmla="val 50080"/>
                <a:gd name="adj3" fmla="val -90011"/>
                <a:gd name="adj4" fmla="val 50909"/>
              </a:avLst>
            </a:prstGeom>
            <a:ln>
              <a:headEnd type="none"/>
              <a:tailEnd type="stealth" w="lg" len="lg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20:35</a:t>
              </a: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3:35 pm</a:t>
              </a: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7736747" y="2818543"/>
              <a:ext cx="688923" cy="141838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ndown.exe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44" y="1396999"/>
            <a:ext cx="4288228" cy="26211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89171" y="1396999"/>
            <a:ext cx="36415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Parameterization schemes: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Thompson MP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Grell-</a:t>
            </a:r>
            <a:r>
              <a:rPr lang="en-US" sz="1600" dirty="0" err="1" smtClean="0">
                <a:latin typeface="Helvetica"/>
                <a:cs typeface="Helvetica"/>
              </a:rPr>
              <a:t>Freitas</a:t>
            </a:r>
            <a:r>
              <a:rPr lang="en-US" sz="1600" dirty="0" smtClean="0">
                <a:latin typeface="Helvetica"/>
                <a:cs typeface="Helvetica"/>
              </a:rPr>
              <a:t> CU (D01 only)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Monin-Obukhov surface-layer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RUC LSM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MYNN 2.5 PBL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RRTM LW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Goddard SW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(Mainly based on RAP/HRRR)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BE4ED-AB5A-6D42-9F0C-7E0FB5AFBF3F}" type="datetime1">
              <a:rPr lang="en-US" smtClean="0"/>
              <a:t>12/12/13</a:t>
            </a:fld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4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Assimilating using Original </a:t>
            </a:r>
            <a:r>
              <a:rPr lang="en-US" dirty="0" smtClean="0"/>
              <a:t>EnKF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061066"/>
            <a:ext cx="2743200" cy="2052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114061"/>
            <a:ext cx="2743200" cy="205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061066"/>
            <a:ext cx="2743200" cy="2051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114061"/>
            <a:ext cx="2743200" cy="2051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061066"/>
            <a:ext cx="2743200" cy="2051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114061"/>
            <a:ext cx="2743200" cy="2051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2061066"/>
            <a:ext cx="295554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V18R18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S18V18R18_ENKF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Mesonet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43648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19:00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796643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20:00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61659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2-m </a:t>
            </a:r>
            <a:r>
              <a:rPr lang="en-US" dirty="0"/>
              <a:t>Temperature (°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FD5A-E3C2-D741-B93E-2AEB425C8D8D}" type="datetime1">
              <a:rPr lang="en-US" smtClean="0"/>
              <a:t>12/12/13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3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Enhancing Assimilation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/>
              <a:t>θ and T</a:t>
            </a:r>
            <a:r>
              <a:rPr lang="en-US" baseline="-25000" dirty="0"/>
              <a:t>d</a:t>
            </a:r>
            <a:r>
              <a:rPr lang="en-US" dirty="0"/>
              <a:t> instead of T and </a:t>
            </a:r>
            <a:r>
              <a:rPr lang="en-US" dirty="0" smtClean="0"/>
              <a:t>Q</a:t>
            </a:r>
            <a:r>
              <a:rPr lang="en-US" baseline="-25000" dirty="0" smtClean="0"/>
              <a:t>v</a:t>
            </a:r>
            <a:r>
              <a:rPr lang="en-US" dirty="0" smtClean="0"/>
              <a:t> (Fujita et al. 2007)</a:t>
            </a:r>
          </a:p>
          <a:p>
            <a:pPr lvl="1"/>
            <a:r>
              <a:rPr lang="en-US" dirty="0" smtClean="0"/>
              <a:t>Simpler profile near surface thus smaller interpolation errors</a:t>
            </a:r>
          </a:p>
          <a:p>
            <a:pPr lvl="1"/>
            <a:r>
              <a:rPr lang="en-US" dirty="0" smtClean="0"/>
              <a:t>T</a:t>
            </a:r>
            <a:r>
              <a:rPr lang="en-US" baseline="-25000" dirty="0" smtClean="0"/>
              <a:t>d</a:t>
            </a:r>
            <a:r>
              <a:rPr lang="en-US" dirty="0" smtClean="0"/>
              <a:t> is independent from T and varies more smoothly than Q</a:t>
            </a:r>
            <a:r>
              <a:rPr lang="en-US" baseline="-25000" dirty="0" smtClean="0"/>
              <a:t>v</a:t>
            </a:r>
          </a:p>
          <a:p>
            <a:r>
              <a:rPr lang="en-US" dirty="0" smtClean="0"/>
              <a:t>Updating soil properties (D. Stensrud)</a:t>
            </a:r>
          </a:p>
          <a:p>
            <a:pPr lvl="1"/>
            <a:r>
              <a:rPr lang="en-US" dirty="0" smtClean="0"/>
              <a:t>Soil temperature &amp; moisture, skin temperature</a:t>
            </a:r>
          </a:p>
          <a:p>
            <a:pPr lvl="1"/>
            <a:r>
              <a:rPr lang="en-US" dirty="0" smtClean="0"/>
              <a:t>Affecting LSM performance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FF6E-3934-C046-AC29-44742337FC8A}" type="datetime1">
              <a:rPr lang="en-US" smtClean="0"/>
              <a:t>12/12/13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08575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63391"/>
            <a:ext cx="2743200" cy="2055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Assimilation </a:t>
            </a:r>
            <a:r>
              <a:rPr lang="en-US" dirty="0" smtClean="0"/>
              <a:t>Strategy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061066"/>
            <a:ext cx="2743200" cy="2052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114061"/>
            <a:ext cx="2743200" cy="205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061066"/>
            <a:ext cx="2743200" cy="2051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114061"/>
            <a:ext cx="2743200" cy="2051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2061066"/>
            <a:ext cx="295554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S18V18R18_SFC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S18V18R18_ENKF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Mesonet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43648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19:00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796643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20:00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1659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2-m Temperature (°C)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08EB-DE2A-8B49-A464-4F6DD60898AD}" type="datetime1">
              <a:rPr lang="en-US" smtClean="0"/>
              <a:t>12/12/13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2106"/>
            <a:ext cx="2743200" cy="2053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61066"/>
            <a:ext cx="2743200" cy="2053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Assimilation </a:t>
            </a:r>
            <a:r>
              <a:rPr lang="en-US" dirty="0" smtClean="0"/>
              <a:t>Strategy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S18V18R18_SFC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V18R18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Mesonet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43648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19:00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796643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20:00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1659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2-m Water Vapor Mixing Ratio (g/kg)</a:t>
            </a:r>
            <a:endParaRPr lang="en-US" dirty="0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061066"/>
            <a:ext cx="2743200" cy="2057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111765"/>
            <a:ext cx="2743200" cy="20542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064411"/>
            <a:ext cx="2743200" cy="20540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111623"/>
            <a:ext cx="2743200" cy="20543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2064411"/>
            <a:ext cx="293914" cy="2057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D2D8B-466E-1242-9FCE-7CF85FE8E129}" type="datetime1">
              <a:rPr lang="en-US" smtClean="0"/>
              <a:t>12/12/13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2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08575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63391"/>
            <a:ext cx="2743200" cy="2055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Directly Using WRF-</a:t>
            </a:r>
            <a:r>
              <a:rPr lang="en-US" dirty="0" smtClean="0"/>
              <a:t>Diagnostics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061066"/>
            <a:ext cx="2743200" cy="2052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114061"/>
            <a:ext cx="2743200" cy="2051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2061066"/>
            <a:ext cx="295554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S18V18R18_SFC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S18V18R18_DIAG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Mesonet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43648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19:00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796643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20:00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1659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2-m Temperature (°C)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057512"/>
            <a:ext cx="2743200" cy="2055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4108575"/>
            <a:ext cx="2743200" cy="205483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1C61-2D47-A545-A89B-6678BBE1FCB5}" type="datetime1">
              <a:rPr lang="en-US" smtClean="0"/>
              <a:t>12/12/13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6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2106"/>
            <a:ext cx="2743200" cy="2053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911"/>
            <a:ext cx="2743200" cy="2053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Directly Using WRF-</a:t>
            </a:r>
            <a:r>
              <a:rPr lang="en-US" dirty="0" smtClean="0"/>
              <a:t>Diagnostics: Q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S18V18R18_SFC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S18V18R18_DIAG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91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Mesonet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43648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19:00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796643"/>
            <a:ext cx="1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20:00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61659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2-m Water Vapor Mixing Ratio (g/kg)</a:t>
            </a:r>
            <a:endParaRPr lang="en-US" dirty="0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061066"/>
            <a:ext cx="2743200" cy="2057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111765"/>
            <a:ext cx="2743200" cy="20542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2064411"/>
            <a:ext cx="293914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057555"/>
            <a:ext cx="2743200" cy="2054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4111557"/>
            <a:ext cx="2743200" cy="20544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223E-0F0C-D44F-855D-E9C938261695}" type="datetime1">
              <a:rPr lang="en-US" smtClean="0"/>
              <a:t>12/12/13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25CE2-E290-3A40-BE1F-5951F87D95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657</TotalTime>
  <Words>556</Words>
  <Application>Microsoft Macintosh PowerPoint</Application>
  <PresentationFormat>On-screen Show (4:3)</PresentationFormat>
  <Paragraphs>169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Clarity</vt:lpstr>
      <vt:lpstr>Equation</vt:lpstr>
      <vt:lpstr>Simulation of a Tornadic Supercell: Dealing with Surface Observations</vt:lpstr>
      <vt:lpstr>Reminder: the Case</vt:lpstr>
      <vt:lpstr>Reminder: the Model</vt:lpstr>
      <vt:lpstr>Assimilating using Original EnKF</vt:lpstr>
      <vt:lpstr>Enhancing Assimilation Strategy</vt:lpstr>
      <vt:lpstr>Enhancing Assimilation Strategy</vt:lpstr>
      <vt:lpstr>Enhancing Assimilation Strategy</vt:lpstr>
      <vt:lpstr>Directly Using WRF-Diagnostics</vt:lpstr>
      <vt:lpstr>Directly Using WRF-Diagnostics: Q2</vt:lpstr>
      <vt:lpstr>RMSE and Bias of Prior Mean</vt:lpstr>
      <vt:lpstr>Simulated Composite Reflectivity</vt:lpstr>
      <vt:lpstr>Updraft Helicity in S18V18R18_DIAG</vt:lpstr>
      <vt:lpstr>Future Works</vt:lpstr>
    </vt:vector>
  </TitlesOfParts>
  <Company>Penn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of a Tornadic Supercell: Dealing with Surface Observations</dc:title>
  <dc:creator>Yunji Zhang</dc:creator>
  <cp:lastModifiedBy>Yunji Zhang</cp:lastModifiedBy>
  <cp:revision>117</cp:revision>
  <dcterms:created xsi:type="dcterms:W3CDTF">2013-12-10T19:31:15Z</dcterms:created>
  <dcterms:modified xsi:type="dcterms:W3CDTF">2013-12-12T13:24:54Z</dcterms:modified>
</cp:coreProperties>
</file>