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75" r:id="rId4"/>
    <p:sldId id="257" r:id="rId5"/>
    <p:sldId id="259" r:id="rId6"/>
    <p:sldId id="258" r:id="rId7"/>
    <p:sldId id="263" r:id="rId8"/>
    <p:sldId id="264" r:id="rId9"/>
    <p:sldId id="268" r:id="rId10"/>
    <p:sldId id="269" r:id="rId11"/>
    <p:sldId id="274" r:id="rId12"/>
    <p:sldId id="265" r:id="rId13"/>
    <p:sldId id="276" r:id="rId14"/>
    <p:sldId id="272" r:id="rId15"/>
    <p:sldId id="273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3" autoAdjust="0"/>
    <p:restoredTop sz="90813" autoAdjust="0"/>
  </p:normalViewPr>
  <p:slideViewPr>
    <p:cSldViewPr snapToGrid="0">
      <p:cViewPr>
        <p:scale>
          <a:sx n="400" d="100"/>
          <a:sy n="400" d="100"/>
        </p:scale>
        <p:origin x="6520" y="4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41CC6-1CBD-3A48-A126-65AACCBF1F18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19F8B-B85C-F046-81AC-14E7D7BE0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0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Armijo (1969):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Using an analytical solution to solve for w.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Use cylindrical coordinates to transform the mass continuity into a simpler partial differential equation.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Assume at z=0, w=0 for boundary condition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Lhermitte</a:t>
            </a:r>
            <a:r>
              <a:rPr lang="en-US" dirty="0" smtClean="0"/>
              <a:t> and Miler (1970):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Proposed at </a:t>
            </a:r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Radar Conference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aseline="0" dirty="0" smtClean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Miller and </a:t>
            </a:r>
            <a:r>
              <a:rPr lang="en-US" baseline="0" dirty="0" err="1" smtClean="0"/>
              <a:t>Strauch</a:t>
            </a:r>
            <a:r>
              <a:rPr lang="en-US" baseline="0" dirty="0" smtClean="0"/>
              <a:t> (1971):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Provided case study of snowstorm in Boulder, CO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Chong and </a:t>
            </a:r>
            <a:r>
              <a:rPr lang="en-US" baseline="0" dirty="0" err="1" smtClean="0"/>
              <a:t>Testud</a:t>
            </a:r>
            <a:r>
              <a:rPr lang="en-US" baseline="0" dirty="0" smtClean="0"/>
              <a:t> (1983):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Boundary conditions extremely important when integrating mass continuity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Large uncertainty in w-component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Doppler radars usually operate at low elevation angle, which implies the contribution of W to the observed radial velocity is poor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Radars actually observe the radial velocity of the hydrometeors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Chong and </a:t>
            </a:r>
            <a:r>
              <a:rPr lang="en-US" baseline="0" dirty="0" err="1" smtClean="0"/>
              <a:t>Testud</a:t>
            </a:r>
            <a:r>
              <a:rPr lang="en-US" baseline="0" dirty="0" smtClean="0"/>
              <a:t> (1996):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0" dirty="0" smtClean="0"/>
              <a:t>-  Use </a:t>
            </a:r>
            <a:r>
              <a:rPr lang="en-US" baseline="0" dirty="0" err="1" smtClean="0"/>
              <a:t>anelastic</a:t>
            </a:r>
            <a:r>
              <a:rPr lang="en-US" baseline="0" dirty="0" smtClean="0"/>
              <a:t> continuity equation expressed in cylindrical coordinates.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19F8B-B85C-F046-81AC-14E7D7BE05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6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Chong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Testud</a:t>
            </a:r>
            <a:r>
              <a:rPr lang="en-US" baseline="0" dirty="0" smtClean="0"/>
              <a:t> (1983)</a:t>
            </a:r>
          </a:p>
          <a:p>
            <a:pPr marL="1085850" lvl="2" indent="-171450"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19F8B-B85C-F046-81AC-14E7D7BE05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8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Assume 130 m s-1 with 10 scans per minute (i.e. 6 seconds between forward and back scan)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Assume straight line flight track and constant altitude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Pitch, yaw, and roll of aircraft already accounted for in radar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19F8B-B85C-F046-81AC-14E7D7BE05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19F8B-B85C-F046-81AC-14E7D7BE05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3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19F8B-B85C-F046-81AC-14E7D7BE05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01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Sweep</a:t>
            </a:r>
            <a:r>
              <a:rPr lang="en-US" baseline="0" dirty="0" smtClean="0"/>
              <a:t> splitting done on each leg. Based on earth relative elevation from horizon. P-3 scanning switches back and forth at top of scanning.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Translation &lt; 5.6 km</a:t>
            </a:r>
            <a:r>
              <a:rPr lang="en-US" baseline="0" dirty="0" smtClean="0"/>
              <a:t> when scanning; 5 scans in each volume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Each bin has length 5km, azimuth 5</a:t>
            </a:r>
            <a:r>
              <a:rPr lang="en-US" baseline="30000" dirty="0" smtClean="0"/>
              <a:t>o</a:t>
            </a:r>
            <a:r>
              <a:rPr lang="en-US" baseline="0" dirty="0" smtClean="0"/>
              <a:t>, and thus 5 bins per radial direction.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QC:</a:t>
            </a:r>
          </a:p>
          <a:p>
            <a:pPr marL="742950" lvl="1" indent="-285750">
              <a:buFont typeface="+mj-lt"/>
              <a:buAutoNum type="romanLcPeriod"/>
            </a:pPr>
            <a:r>
              <a:rPr lang="en-US" baseline="0" dirty="0" smtClean="0"/>
              <a:t>Raw observations &lt; 2 m s-1 (inseparable from radar noise) and &gt; 70 m s-1 (larger than maximum unambiguous radial velocity for PRT technique). Remove raw observations within 4 km of radar. </a:t>
            </a:r>
          </a:p>
          <a:p>
            <a:pPr marL="742950" lvl="1" indent="-285750">
              <a:buFont typeface="+mj-lt"/>
              <a:buAutoNum type="romanLcPeriod"/>
            </a:pPr>
            <a:r>
              <a:rPr lang="en-US" baseline="0" dirty="0" smtClean="0"/>
              <a:t>Remove observations if (</a:t>
            </a:r>
            <a:r>
              <a:rPr lang="en-US" baseline="0" dirty="0" err="1" smtClean="0"/>
              <a:t>obs_Vr</a:t>
            </a:r>
            <a:r>
              <a:rPr lang="en-US" baseline="0" dirty="0" smtClean="0"/>
              <a:t> - </a:t>
            </a:r>
            <a:r>
              <a:rPr lang="en-US" baseline="0" dirty="0" err="1" smtClean="0"/>
              <a:t>bin_mean_Vr</a:t>
            </a:r>
            <a:r>
              <a:rPr lang="en-US" baseline="0" dirty="0" smtClean="0"/>
              <a:t>) &gt; 2 STDEV bin. Reduce spread of bin.</a:t>
            </a:r>
          </a:p>
          <a:p>
            <a:pPr marL="742950" lvl="1" indent="-285750">
              <a:buFont typeface="+mj-lt"/>
              <a:buAutoNum type="romanLcPeriod"/>
            </a:pPr>
            <a:r>
              <a:rPr lang="en-US" baseline="0" dirty="0" smtClean="0"/>
              <a:t>Remove bin if </a:t>
            </a:r>
            <a:r>
              <a:rPr lang="en-US" baseline="0" dirty="0" err="1" smtClean="0"/>
              <a:t>bin_STDEV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volume_STDEV</a:t>
            </a:r>
            <a:endParaRPr lang="en-US" baseline="0" dirty="0" smtClean="0"/>
          </a:p>
          <a:p>
            <a:pPr marL="742950" lvl="1" indent="-285750">
              <a:buFont typeface="+mj-lt"/>
              <a:buAutoNum type="romanLcPeriod"/>
            </a:pPr>
            <a:r>
              <a:rPr lang="en-US" baseline="0" dirty="0" smtClean="0"/>
              <a:t>Remove bin if &lt; 4 valid raw observations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SO is the median value of bin with observation closest to bin center used for bin location.</a:t>
            </a:r>
          </a:p>
          <a:p>
            <a:pPr marL="228600" lvl="0" indent="-228600">
              <a:buFont typeface="+mj-lt"/>
              <a:buAutoNum type="arabicPeriod"/>
            </a:pPr>
            <a:endParaRPr lang="en-US" baseline="0" dirty="0" smtClean="0"/>
          </a:p>
          <a:p>
            <a:pPr marL="685800" lvl="1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5E4C5-BE69-3D49-B3B5-8044408DDE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00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19F8B-B85C-F046-81AC-14E7D7BE05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01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19F8B-B85C-F046-81AC-14E7D7BE05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0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EF6D7B-41A7-7345-9782-53272BD3F9B2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99A2-0615-F340-BEC7-87453CEB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2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EF6D7B-41A7-7345-9782-53272BD3F9B2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99A2-0615-F340-BEC7-87453CEB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EF6D7B-41A7-7345-9782-53272BD3F9B2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99A2-0615-F340-BEC7-87453CEB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0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EF6D7B-41A7-7345-9782-53272BD3F9B2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99A2-0615-F340-BEC7-87453CEB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0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EF6D7B-41A7-7345-9782-53272BD3F9B2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99A2-0615-F340-BEC7-87453CEB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5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EF6D7B-41A7-7345-9782-53272BD3F9B2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99A2-0615-F340-BEC7-87453CEB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8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EF6D7B-41A7-7345-9782-53272BD3F9B2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99A2-0615-F340-BEC7-87453CEB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4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EF6D7B-41A7-7345-9782-53272BD3F9B2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99A2-0615-F340-BEC7-87453CEB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2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EF6D7B-41A7-7345-9782-53272BD3F9B2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99A2-0615-F340-BEC7-87453CEB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9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EF6D7B-41A7-7345-9782-53272BD3F9B2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99A2-0615-F340-BEC7-87453CEB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3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EF6D7B-41A7-7345-9782-53272BD3F9B2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99A2-0615-F340-BEC7-87453CEB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9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1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44699A2-0615-F340-BEC7-87453CEBC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6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20" Type="http://schemas.openxmlformats.org/officeDocument/2006/relationships/image" Target="../media/image11.emf"/><Relationship Id="rId21" Type="http://schemas.openxmlformats.org/officeDocument/2006/relationships/oleObject" Target="../embeddings/oleObject10.bin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2.e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6.bin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0.emf"/><Relationship Id="rId18" Type="http://schemas.openxmlformats.org/officeDocument/2006/relationships/oleObject" Target="../embeddings/oleObject8.bin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4615"/>
            <a:ext cx="7772400" cy="1100667"/>
          </a:xfrm>
        </p:spPr>
        <p:txBody>
          <a:bodyPr>
            <a:noAutofit/>
          </a:bodyPr>
          <a:lstStyle/>
          <a:p>
            <a:r>
              <a:rPr lang="en-US" sz="3400" dirty="0" err="1" smtClean="0"/>
              <a:t>Coplane</a:t>
            </a:r>
            <a:r>
              <a:rPr lang="en-US" sz="3400" dirty="0" smtClean="0"/>
              <a:t> retrieval of airborne radial velocities for Hurricane Katrina (2005)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55178"/>
            <a:ext cx="6400800" cy="106810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Melhauser</a:t>
            </a:r>
            <a:endParaRPr lang="en-US" dirty="0" smtClean="0"/>
          </a:p>
          <a:p>
            <a:r>
              <a:rPr lang="en-US" dirty="0" smtClean="0"/>
              <a:t>Group Meeting</a:t>
            </a:r>
          </a:p>
          <a:p>
            <a:r>
              <a:rPr lang="en-US" dirty="0" smtClean="0"/>
              <a:t>December 11,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6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765"/>
            <a:ext cx="8229600" cy="52133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Additional QC on retrieved wind velocity, augmented by flight level data</a:t>
            </a:r>
          </a:p>
          <a:p>
            <a:endParaRPr lang="en-US" dirty="0" smtClean="0"/>
          </a:p>
          <a:p>
            <a:r>
              <a:rPr lang="en-US" dirty="0" smtClean="0"/>
              <a:t>Additional comparison with flight level in-situ observations</a:t>
            </a:r>
          </a:p>
          <a:p>
            <a:endParaRPr lang="en-US" dirty="0"/>
          </a:p>
          <a:p>
            <a:r>
              <a:rPr lang="en-US" dirty="0" smtClean="0"/>
              <a:t>Compare </a:t>
            </a:r>
            <a:r>
              <a:rPr lang="en-US" dirty="0" err="1" smtClean="0"/>
              <a:t>coplane</a:t>
            </a:r>
            <a:r>
              <a:rPr lang="en-US" dirty="0" smtClean="0"/>
              <a:t> retrieval with Dual-Doppler analyses generated at HRD from same radar data</a:t>
            </a:r>
          </a:p>
          <a:p>
            <a:endParaRPr lang="en-US" dirty="0"/>
          </a:p>
          <a:p>
            <a:r>
              <a:rPr lang="en-US" dirty="0" smtClean="0"/>
              <a:t>Time shift observations to build composite</a:t>
            </a:r>
          </a:p>
          <a:p>
            <a:endParaRPr lang="en-US" dirty="0"/>
          </a:p>
          <a:p>
            <a:r>
              <a:rPr lang="en-US" dirty="0" smtClean="0"/>
              <a:t>Quantify errors in </a:t>
            </a:r>
            <a:r>
              <a:rPr lang="en-US" dirty="0" err="1" smtClean="0"/>
              <a:t>coplane</a:t>
            </a:r>
            <a:r>
              <a:rPr lang="en-US" dirty="0" smtClean="0"/>
              <a:t> retrieval</a:t>
            </a:r>
          </a:p>
          <a:p>
            <a:pPr lvl="1"/>
            <a:r>
              <a:rPr lang="en-US" dirty="0" smtClean="0"/>
              <a:t>random errors for retrieved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baseline="-25000" dirty="0" smtClean="0"/>
              <a:t>  </a:t>
            </a:r>
            <a:r>
              <a:rPr lang="en-US" dirty="0" smtClean="0"/>
              <a:t>and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</a:t>
            </a:r>
            <a:r>
              <a:rPr lang="en-US" dirty="0" smtClean="0"/>
              <a:t> winds not independent</a:t>
            </a:r>
          </a:p>
          <a:p>
            <a:endParaRPr lang="en-US" dirty="0"/>
          </a:p>
          <a:p>
            <a:r>
              <a:rPr lang="en-US" dirty="0" smtClean="0"/>
              <a:t>Assimilate into </a:t>
            </a:r>
            <a:r>
              <a:rPr lang="en-US" dirty="0" smtClean="0"/>
              <a:t>WRF/COAMPS </a:t>
            </a:r>
            <a:r>
              <a:rPr lang="en-US" dirty="0" smtClean="0"/>
              <a:t>and compare with SO data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730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Armijo, L., 1969: A Theory for the Determination of Wind and Precipitation Velocities with Doppler Radars. </a:t>
            </a:r>
            <a:r>
              <a:rPr lang="en-US" sz="1400" i="1" dirty="0"/>
              <a:t>J. Atmos. Sci.</a:t>
            </a:r>
            <a:r>
              <a:rPr lang="en-US" sz="1400" dirty="0"/>
              <a:t>, </a:t>
            </a:r>
            <a:r>
              <a:rPr lang="en-US" sz="1400" b="1" dirty="0"/>
              <a:t>26</a:t>
            </a:r>
            <a:r>
              <a:rPr lang="en-US" sz="1400" dirty="0"/>
              <a:t>, 570–573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Chong</a:t>
            </a:r>
            <a:r>
              <a:rPr lang="en-US" sz="1400" dirty="0"/>
              <a:t>, M., J. </a:t>
            </a:r>
            <a:r>
              <a:rPr lang="en-US" sz="1400" dirty="0" err="1"/>
              <a:t>Testud</a:t>
            </a:r>
            <a:r>
              <a:rPr lang="en-US" sz="1400" dirty="0"/>
              <a:t>, 1983: Three-Dimensional Wind Field Analysis from Dual-Doppler Radar Data. Part III: The Boundary Condition: An Optimum Determination Based on a </a:t>
            </a:r>
            <a:r>
              <a:rPr lang="en-US" sz="1400" dirty="0" err="1"/>
              <a:t>Variational</a:t>
            </a:r>
            <a:r>
              <a:rPr lang="en-US" sz="1400" dirty="0"/>
              <a:t> Concept. </a:t>
            </a:r>
            <a:r>
              <a:rPr lang="en-US" sz="1400" i="1" dirty="0"/>
              <a:t>J. Climate Appl. Meteor.</a:t>
            </a:r>
            <a:r>
              <a:rPr lang="en-US" sz="1400" dirty="0"/>
              <a:t>, </a:t>
            </a:r>
            <a:r>
              <a:rPr lang="en-US" sz="1400" b="1" dirty="0"/>
              <a:t>22</a:t>
            </a:r>
            <a:r>
              <a:rPr lang="en-US" sz="1400" dirty="0"/>
              <a:t>, 1227–1241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Chong, M., and J. </a:t>
            </a:r>
            <a:r>
              <a:rPr lang="en-US" sz="1400" dirty="0" err="1"/>
              <a:t>Testud</a:t>
            </a:r>
            <a:r>
              <a:rPr lang="en-US" sz="1400" dirty="0"/>
              <a:t>, 1996: Three-dimensional air circulation in a squall line from airborne dual-beam Doppler radar : a test of </a:t>
            </a:r>
            <a:r>
              <a:rPr lang="en-US" sz="1400" dirty="0" err="1"/>
              <a:t>coplan</a:t>
            </a:r>
            <a:r>
              <a:rPr lang="en-US" sz="1400" dirty="0"/>
              <a:t> methodology software, </a:t>
            </a:r>
            <a:r>
              <a:rPr lang="en-US" sz="1400" i="1" dirty="0"/>
              <a:t>J. Atmos. Oceanic Technol</a:t>
            </a:r>
            <a:r>
              <a:rPr lang="en-US" sz="1400" dirty="0"/>
              <a:t>. </a:t>
            </a:r>
            <a:r>
              <a:rPr lang="en-US" sz="1400" b="1" dirty="0"/>
              <a:t>13</a:t>
            </a:r>
            <a:r>
              <a:rPr lang="en-US" sz="1400" dirty="0"/>
              <a:t>, 36-53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Lhermitte</a:t>
            </a:r>
            <a:r>
              <a:rPr lang="en-US" sz="1400" dirty="0" smtClean="0"/>
              <a:t>, R. M., and L. J. Miller, 1970: Doppler radar methodology for the observations of convective storms. Preprints 14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Radar Meteorology Conf., Tucson, </a:t>
            </a:r>
            <a:r>
              <a:rPr lang="en-US" sz="1400" i="1" dirty="0" smtClean="0"/>
              <a:t>Amer. Meteor. Soc.</a:t>
            </a:r>
            <a:r>
              <a:rPr lang="en-US" sz="1400" dirty="0" smtClean="0"/>
              <a:t>, 133-138.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Miller, L. J., and R. G. </a:t>
            </a:r>
            <a:r>
              <a:rPr lang="en-US" sz="1400" dirty="0" err="1" smtClean="0"/>
              <a:t>Strauch</a:t>
            </a:r>
            <a:r>
              <a:rPr lang="en-US" sz="1400" dirty="0" smtClean="0"/>
              <a:t>, 1974: A dual-Doppler radar method for the determination of wind velocities within precipitating weather systems. </a:t>
            </a:r>
            <a:r>
              <a:rPr lang="en-US" sz="1400" i="1" dirty="0" smtClean="0"/>
              <a:t>Remote Sens. Environ.</a:t>
            </a:r>
            <a:r>
              <a:rPr lang="en-US" sz="1400" dirty="0" smtClean="0"/>
              <a:t>, </a:t>
            </a:r>
            <a:r>
              <a:rPr lang="en-US" sz="1400" b="1" dirty="0" smtClean="0"/>
              <a:t>3</a:t>
            </a:r>
            <a:r>
              <a:rPr lang="en-US" sz="1400" dirty="0" smtClean="0"/>
              <a:t>, 219-235.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Ray, P. S., C. L. Ziegler, W. </a:t>
            </a:r>
            <a:r>
              <a:rPr lang="en-US" sz="1400" dirty="0" err="1" smtClean="0"/>
              <a:t>Bumgarner</a:t>
            </a:r>
            <a:r>
              <a:rPr lang="en-US" sz="1400" dirty="0" smtClean="0"/>
              <a:t> and R. J. </a:t>
            </a:r>
            <a:r>
              <a:rPr lang="en-US" sz="1400" dirty="0" err="1" smtClean="0"/>
              <a:t>Serafin</a:t>
            </a:r>
            <a:r>
              <a:rPr lang="en-US" sz="1400" dirty="0" smtClean="0"/>
              <a:t>, 1980: Single and multiple Doppler radar observations of </a:t>
            </a:r>
            <a:r>
              <a:rPr lang="en-US" sz="1400" dirty="0" err="1" smtClean="0"/>
              <a:t>tornadic</a:t>
            </a:r>
            <a:r>
              <a:rPr lang="en-US" sz="1400" dirty="0" smtClean="0"/>
              <a:t> storms. </a:t>
            </a:r>
            <a:r>
              <a:rPr lang="en-US" sz="1400" i="1" dirty="0" smtClean="0"/>
              <a:t>Mon. </a:t>
            </a:r>
            <a:r>
              <a:rPr lang="en-US" sz="1400" i="1" dirty="0" err="1" smtClean="0"/>
              <a:t>Wea</a:t>
            </a:r>
            <a:r>
              <a:rPr lang="en-US" sz="1400" i="1" dirty="0" smtClean="0"/>
              <a:t>. Rev.</a:t>
            </a:r>
            <a:r>
              <a:rPr lang="en-US" sz="1400" dirty="0" smtClean="0"/>
              <a:t>, </a:t>
            </a:r>
            <a:r>
              <a:rPr lang="en-US" sz="1400" b="1" dirty="0" smtClean="0"/>
              <a:t>108</a:t>
            </a:r>
            <a:r>
              <a:rPr lang="en-US" sz="1400" dirty="0" smtClean="0"/>
              <a:t>, 1607-1625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Ziegler, C. L., 1978: A dual-Doppler </a:t>
            </a:r>
            <a:r>
              <a:rPr lang="en-US" sz="1400" dirty="0" err="1" smtClean="0"/>
              <a:t>variational</a:t>
            </a:r>
            <a:r>
              <a:rPr lang="en-US" sz="1400" dirty="0" smtClean="0"/>
              <a:t> objective analysis as applied to studies of convective storms. </a:t>
            </a:r>
            <a:r>
              <a:rPr lang="en-US" sz="1400" i="1" dirty="0" smtClean="0"/>
              <a:t>Master’s thesis, University of Oklahoma</a:t>
            </a:r>
            <a:r>
              <a:rPr lang="en-US" sz="1400" dirty="0" smtClean="0"/>
              <a:t>, 115 pp.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398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Slides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518427" cy="1500187"/>
          </a:xfrm>
        </p:spPr>
        <p:txBody>
          <a:bodyPr/>
          <a:lstStyle/>
          <a:p>
            <a:r>
              <a:rPr lang="en-US" dirty="0" err="1"/>
              <a:t>Coplane</a:t>
            </a:r>
            <a:r>
              <a:rPr lang="en-US" dirty="0"/>
              <a:t> retrieval of airborne </a:t>
            </a:r>
            <a:endParaRPr lang="en-US" dirty="0" smtClean="0"/>
          </a:p>
          <a:p>
            <a:r>
              <a:rPr lang="en-US" dirty="0" smtClean="0"/>
              <a:t>radial velocities </a:t>
            </a:r>
            <a:r>
              <a:rPr lang="en-US" dirty="0"/>
              <a:t>for Hurricane Katrina (2005)</a:t>
            </a:r>
          </a:p>
        </p:txBody>
      </p:sp>
    </p:spTree>
    <p:extLst>
      <p:ext uri="{BB962C8B-B14F-4D97-AF65-F5344CB8AC3E}">
        <p14:creationId xmlns:p14="http://schemas.microsoft.com/office/powerpoint/2010/main" val="3764378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247473" y="1752278"/>
            <a:ext cx="3615919" cy="5036989"/>
            <a:chOff x="5070881" y="1752278"/>
            <a:chExt cx="3615919" cy="50369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b="9532"/>
            <a:stretch/>
          </p:blipFill>
          <p:spPr>
            <a:xfrm>
              <a:off x="5070881" y="1752278"/>
              <a:ext cx="3615919" cy="482876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527469" y="6512268"/>
              <a:ext cx="2159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latin typeface="Arial"/>
                  <a:cs typeface="Arial"/>
                </a:rPr>
                <a:t>(</a:t>
              </a:r>
              <a:r>
                <a:rPr lang="en-US" sz="1200" i="1" dirty="0" err="1" smtClean="0">
                  <a:latin typeface="Arial"/>
                  <a:cs typeface="Arial"/>
                </a:rPr>
                <a:t>Weng</a:t>
              </a:r>
              <a:r>
                <a:rPr lang="en-US" sz="1200" i="1" dirty="0" smtClean="0">
                  <a:latin typeface="Arial"/>
                  <a:cs typeface="Arial"/>
                </a:rPr>
                <a:t> and Zhang 2012)</a:t>
              </a:r>
              <a:endParaRPr lang="en-US" sz="1200" i="1" dirty="0">
                <a:latin typeface="Arial"/>
                <a:cs typeface="Arial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our group does now…</a:t>
            </a:r>
            <a:br>
              <a:rPr lang="en-US" dirty="0" smtClean="0"/>
            </a:br>
            <a:r>
              <a:rPr lang="en-US" dirty="0" smtClean="0"/>
              <a:t>P-3 Super Observation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264875" y="1212518"/>
            <a:ext cx="4951055" cy="549776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Methodology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Separate forward/backward sweeps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Generate a volume by combining forward (or backward) scans within 1 minute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Divide volume into smaller bins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Observation selection and additional quality control of each observation and bin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Generate SO value and radar relative location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Data thinning, random sorting,  and innovation thresholds</a:t>
            </a:r>
            <a:r>
              <a:rPr lang="en-US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6540292" y="2988383"/>
            <a:ext cx="455035" cy="110026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/>
          <p:cNvSpPr/>
          <p:nvPr/>
        </p:nvSpPr>
        <p:spPr>
          <a:xfrm rot="16200000">
            <a:off x="6879870" y="678461"/>
            <a:ext cx="230913" cy="1945899"/>
          </a:xfrm>
          <a:prstGeom prst="rightBracket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22377" y="1166621"/>
            <a:ext cx="194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One Volume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03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098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Flight Leg 1900-1946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3087" y="-767235"/>
            <a:ext cx="6982118" cy="90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40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t="8719" r="36568" b="8710"/>
          <a:stretch/>
        </p:blipFill>
        <p:spPr>
          <a:xfrm rot="5400000">
            <a:off x="4118261" y="-1365716"/>
            <a:ext cx="3276280" cy="6178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1530" y="2670848"/>
            <a:ext cx="3986256" cy="5158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975" y="1357273"/>
            <a:ext cx="25848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Arial"/>
                <a:cs typeface="Arial"/>
              </a:rPr>
              <a:t>RMSE</a:t>
            </a:r>
            <a:r>
              <a:rPr lang="en-US" sz="16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starboard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 = 10.26 m s</a:t>
            </a:r>
            <a:r>
              <a:rPr lang="en-US" sz="1600" baseline="30000" dirty="0" smtClean="0">
                <a:solidFill>
                  <a:srgbClr val="FF0000"/>
                </a:solidFill>
                <a:latin typeface="Arial"/>
                <a:cs typeface="Arial"/>
              </a:rPr>
              <a:t>-1 </a:t>
            </a:r>
          </a:p>
          <a:p>
            <a:r>
              <a:rPr lang="en-US" sz="1600" dirty="0" err="1" smtClean="0">
                <a:solidFill>
                  <a:srgbClr val="0000FF"/>
                </a:solidFill>
                <a:latin typeface="Arial"/>
                <a:cs typeface="Arial"/>
              </a:rPr>
              <a:t>RMSE</a:t>
            </a:r>
            <a:r>
              <a:rPr lang="en-US" sz="1600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port</a:t>
            </a:r>
            <a:r>
              <a:rPr lang="en-US" sz="1600" baseline="-25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= 11.61 m </a:t>
            </a: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lang="en-US" sz="1600" baseline="30000" dirty="0">
                <a:solidFill>
                  <a:srgbClr val="0000FF"/>
                </a:solidFill>
                <a:latin typeface="Arial"/>
                <a:cs typeface="Arial"/>
              </a:rPr>
              <a:t>-1</a:t>
            </a:r>
            <a:endParaRPr lang="en-US" sz="1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94664" y="3361514"/>
            <a:ext cx="750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[m </a:t>
            </a:r>
            <a:r>
              <a:rPr lang="en-US" sz="1600" dirty="0">
                <a:latin typeface="Arial"/>
                <a:cs typeface="Arial"/>
              </a:rPr>
              <a:t>s</a:t>
            </a:r>
            <a:r>
              <a:rPr lang="en-US" sz="1600" baseline="30000" dirty="0">
                <a:latin typeface="Arial"/>
                <a:cs typeface="Arial"/>
              </a:rPr>
              <a:t>-</a:t>
            </a:r>
            <a:r>
              <a:rPr lang="en-US" sz="1600" baseline="30000" dirty="0" smtClean="0">
                <a:latin typeface="Arial"/>
                <a:cs typeface="Arial"/>
              </a:rPr>
              <a:t>1</a:t>
            </a:r>
            <a:r>
              <a:rPr lang="en-US" sz="1600" dirty="0" smtClean="0">
                <a:latin typeface="Arial"/>
                <a:cs typeface="Arial"/>
              </a:rPr>
              <a:t>]</a:t>
            </a:r>
            <a:r>
              <a:rPr lang="en-US" sz="1600" baseline="30000" dirty="0" smtClean="0">
                <a:latin typeface="Arial"/>
                <a:cs typeface="Arial"/>
              </a:rPr>
              <a:t> </a:t>
            </a:r>
            <a:endParaRPr lang="en-US" sz="1600" baseline="30000" dirty="0">
              <a:latin typeface="Arial"/>
              <a:cs typeface="Arial"/>
            </a:endParaRPr>
          </a:p>
        </p:txBody>
      </p:sp>
      <p:pic>
        <p:nvPicPr>
          <p:cNvPr id="2" name="Picture 1" descr="050828I1_1900_1946_3.0km_sp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t="17211" r="8368" b="7626"/>
          <a:stretch/>
        </p:blipFill>
        <p:spPr>
          <a:xfrm>
            <a:off x="1344706" y="3610421"/>
            <a:ext cx="2876674" cy="314067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0975" y="117212"/>
            <a:ext cx="2504415" cy="93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600" dirty="0" smtClean="0"/>
              <a:t>Flight Leg </a:t>
            </a:r>
            <a:br>
              <a:rPr lang="en-US" sz="3600" dirty="0" smtClean="0"/>
            </a:br>
            <a:r>
              <a:rPr lang="en-US" sz="3600" dirty="0" smtClean="0"/>
              <a:t>1900-1946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103836" y="3731159"/>
            <a:ext cx="286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/>
                <a:cs typeface="Arial"/>
              </a:rPr>
              <a:t>Coplane</a:t>
            </a:r>
            <a:r>
              <a:rPr lang="en-US" b="1" dirty="0" smtClean="0">
                <a:latin typeface="Arial"/>
                <a:cs typeface="Arial"/>
              </a:rPr>
              <a:t> Retrieval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3856" y="3700068"/>
            <a:ext cx="286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Dual Doppler </a:t>
            </a:r>
          </a:p>
        </p:txBody>
      </p:sp>
    </p:spTree>
    <p:extLst>
      <p:ext uri="{BB962C8B-B14F-4D97-AF65-F5344CB8AC3E}">
        <p14:creationId xmlns:p14="http://schemas.microsoft.com/office/powerpoint/2010/main" val="2772453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098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Flight Leg </a:t>
            </a:r>
            <a:r>
              <a:rPr lang="en-US" sz="3600" dirty="0"/>
              <a:t>2209-2253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3087" y="-767235"/>
            <a:ext cx="6982119" cy="90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74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8414" r="36588" b="8252"/>
          <a:stretch/>
        </p:blipFill>
        <p:spPr>
          <a:xfrm rot="5400000">
            <a:off x="4373448" y="-1230584"/>
            <a:ext cx="3094115" cy="5789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" t="23823" r="9316" b="25271"/>
          <a:stretch/>
        </p:blipFill>
        <p:spPr>
          <a:xfrm rot="5400000">
            <a:off x="4854636" y="3615984"/>
            <a:ext cx="3511179" cy="2701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863" y="1945784"/>
            <a:ext cx="27847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Arial"/>
                <a:cs typeface="Arial"/>
              </a:rPr>
              <a:t>RMSE</a:t>
            </a:r>
            <a:r>
              <a:rPr lang="en-US" sz="16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starboard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 = 4.47 m s</a:t>
            </a:r>
            <a:r>
              <a:rPr lang="en-US" sz="1600" baseline="30000" dirty="0" smtClean="0">
                <a:solidFill>
                  <a:srgbClr val="FF0000"/>
                </a:solidFill>
                <a:latin typeface="Arial"/>
                <a:cs typeface="Arial"/>
              </a:rPr>
              <a:t>-1 </a:t>
            </a:r>
          </a:p>
          <a:p>
            <a:r>
              <a:rPr lang="en-US" sz="1600" dirty="0" err="1" smtClean="0">
                <a:solidFill>
                  <a:srgbClr val="0000FF"/>
                </a:solidFill>
                <a:latin typeface="Arial"/>
                <a:cs typeface="Arial"/>
              </a:rPr>
              <a:t>RMSE</a:t>
            </a:r>
            <a:r>
              <a:rPr lang="en-US" sz="1600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port</a:t>
            </a:r>
            <a:r>
              <a:rPr lang="en-US" sz="1600" baseline="-25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=  5.50 m </a:t>
            </a: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lang="en-US" sz="1600" baseline="30000" dirty="0">
                <a:solidFill>
                  <a:srgbClr val="0000FF"/>
                </a:solidFill>
                <a:latin typeface="Arial"/>
                <a:cs typeface="Arial"/>
              </a:rPr>
              <a:t>-1</a:t>
            </a:r>
            <a:endParaRPr lang="en-US" sz="1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1159" y="3192355"/>
            <a:ext cx="750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[m </a:t>
            </a:r>
            <a:r>
              <a:rPr lang="en-US" sz="1600" dirty="0">
                <a:latin typeface="Arial"/>
                <a:cs typeface="Arial"/>
              </a:rPr>
              <a:t>s</a:t>
            </a:r>
            <a:r>
              <a:rPr lang="en-US" sz="1600" baseline="30000" dirty="0">
                <a:latin typeface="Arial"/>
                <a:cs typeface="Arial"/>
              </a:rPr>
              <a:t>-</a:t>
            </a:r>
            <a:r>
              <a:rPr lang="en-US" sz="1600" baseline="30000" dirty="0" smtClean="0">
                <a:latin typeface="Arial"/>
                <a:cs typeface="Arial"/>
              </a:rPr>
              <a:t>1</a:t>
            </a:r>
            <a:r>
              <a:rPr lang="en-US" sz="1600" dirty="0" smtClean="0">
                <a:latin typeface="Arial"/>
                <a:cs typeface="Arial"/>
              </a:rPr>
              <a:t>]</a:t>
            </a:r>
            <a:r>
              <a:rPr lang="en-US" sz="1600" baseline="30000" dirty="0" smtClean="0">
                <a:latin typeface="Arial"/>
                <a:cs typeface="Arial"/>
              </a:rPr>
              <a:t> </a:t>
            </a:r>
            <a:endParaRPr lang="en-US" sz="1600" baseline="30000" dirty="0"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0975" y="117212"/>
            <a:ext cx="2504415" cy="93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600" dirty="0" smtClean="0"/>
              <a:t>Flight Leg </a:t>
            </a:r>
            <a:br>
              <a:rPr lang="en-US" sz="3600" dirty="0" smtClean="0"/>
            </a:br>
            <a:r>
              <a:rPr lang="en-US" sz="3600" dirty="0" smtClean="0"/>
              <a:t>2209-2253</a:t>
            </a:r>
            <a:endParaRPr lang="en-US" sz="3600" dirty="0"/>
          </a:p>
        </p:txBody>
      </p:sp>
      <p:pic>
        <p:nvPicPr>
          <p:cNvPr id="3" name="Picture 2" descr="050828I1_2209_2253_3.0km_sp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t="17320" r="7427" b="7626"/>
          <a:stretch/>
        </p:blipFill>
        <p:spPr>
          <a:xfrm>
            <a:off x="1807882" y="3277570"/>
            <a:ext cx="3189942" cy="34449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55850" y="3346243"/>
            <a:ext cx="286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/>
                <a:cs typeface="Arial"/>
              </a:rPr>
              <a:t>Coplane</a:t>
            </a:r>
            <a:r>
              <a:rPr lang="en-US" b="1" dirty="0" smtClean="0">
                <a:latin typeface="Arial"/>
                <a:cs typeface="Arial"/>
              </a:rPr>
              <a:t> Retrieval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3914" y="3359114"/>
            <a:ext cx="286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Dual Doppler </a:t>
            </a:r>
          </a:p>
        </p:txBody>
      </p:sp>
    </p:spTree>
    <p:extLst>
      <p:ext uri="{BB962C8B-B14F-4D97-AF65-F5344CB8AC3E}">
        <p14:creationId xmlns:p14="http://schemas.microsoft.com/office/powerpoint/2010/main" val="95455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2235"/>
          </a:xfrm>
        </p:spPr>
        <p:txBody>
          <a:bodyPr>
            <a:normAutofit/>
          </a:bodyPr>
          <a:lstStyle/>
          <a:p>
            <a:r>
              <a:rPr lang="en-US" u="sng" dirty="0" smtClean="0"/>
              <a:t>Co</a:t>
            </a:r>
            <a:r>
              <a:rPr lang="en-US" dirty="0" smtClean="0"/>
              <a:t>ordinated Co</a:t>
            </a:r>
            <a:r>
              <a:rPr lang="en-US" u="sng" dirty="0" smtClean="0"/>
              <a:t>plan</a:t>
            </a:r>
            <a:r>
              <a:rPr lang="en-US" dirty="0" smtClean="0"/>
              <a:t>ar </a:t>
            </a:r>
            <a:r>
              <a:rPr lang="en-US" dirty="0"/>
              <a:t>S</a:t>
            </a:r>
            <a:r>
              <a:rPr lang="en-US" dirty="0" smtClean="0"/>
              <a:t>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7959"/>
            <a:ext cx="3778497" cy="26926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Armijo (1969):</a:t>
            </a:r>
          </a:p>
          <a:p>
            <a:pPr lvl="1"/>
            <a:r>
              <a:rPr lang="en-US" dirty="0" smtClean="0"/>
              <a:t>Proposed determining u, v, w components of wind</a:t>
            </a:r>
          </a:p>
          <a:p>
            <a:pPr lvl="2"/>
            <a:r>
              <a:rPr lang="en-US" dirty="0" smtClean="0"/>
              <a:t>Two Doppler radars</a:t>
            </a:r>
          </a:p>
          <a:p>
            <a:pPr lvl="2"/>
            <a:r>
              <a:rPr lang="en-US" dirty="0" smtClean="0"/>
              <a:t>mass continuity equation (local variations and advection negligible)</a:t>
            </a:r>
          </a:p>
          <a:p>
            <a:pPr lvl="2"/>
            <a:r>
              <a:rPr lang="en-US" b="1" dirty="0" smtClean="0"/>
              <a:t>Assumption: </a:t>
            </a:r>
            <a:r>
              <a:rPr lang="en-US" dirty="0" smtClean="0"/>
              <a:t>Vertical fall speed of hydrometeors known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901" y="1300989"/>
            <a:ext cx="3506322" cy="2640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63" y="1212309"/>
            <a:ext cx="3509934" cy="2755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923734"/>
            <a:ext cx="452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Figure 1: Armijo (1969)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1901" y="923734"/>
            <a:ext cx="408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Figure 1</a:t>
            </a:r>
            <a:r>
              <a:rPr lang="en-US" i="1" dirty="0">
                <a:latin typeface="Arial"/>
                <a:cs typeface="Arial"/>
              </a:rPr>
              <a:t>: </a:t>
            </a:r>
            <a:r>
              <a:rPr lang="en-US" i="1" dirty="0" smtClean="0">
                <a:latin typeface="Arial"/>
                <a:cs typeface="Arial"/>
              </a:rPr>
              <a:t>Miller and </a:t>
            </a:r>
            <a:r>
              <a:rPr lang="en-US" i="1" dirty="0" err="1" smtClean="0">
                <a:latin typeface="Arial"/>
                <a:cs typeface="Arial"/>
              </a:rPr>
              <a:t>Strauch</a:t>
            </a:r>
            <a:r>
              <a:rPr lang="en-US" i="1" dirty="0" smtClean="0">
                <a:latin typeface="Arial"/>
                <a:cs typeface="Arial"/>
              </a:rPr>
              <a:t> (1974)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08303" y="3901810"/>
            <a:ext cx="3778497" cy="3010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err="1"/>
              <a:t>Lhermitte</a:t>
            </a:r>
            <a:r>
              <a:rPr lang="en-US" dirty="0"/>
              <a:t> and Miler (1970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Proposed </a:t>
            </a:r>
            <a:r>
              <a:rPr lang="en-US" dirty="0"/>
              <a:t>the </a:t>
            </a:r>
            <a:r>
              <a:rPr lang="en-US" dirty="0" smtClean="0"/>
              <a:t>COPLAN scanning technique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Miller and </a:t>
            </a:r>
            <a:r>
              <a:rPr lang="en-US" dirty="0" err="1" smtClean="0"/>
              <a:t>Strauch</a:t>
            </a:r>
            <a:r>
              <a:rPr lang="en-US" dirty="0" smtClean="0"/>
              <a:t> </a:t>
            </a:r>
            <a:r>
              <a:rPr lang="en-US" dirty="0" smtClean="0"/>
              <a:t>(1974)</a:t>
            </a:r>
          </a:p>
          <a:p>
            <a:pPr lvl="1"/>
            <a:r>
              <a:rPr lang="en-US" dirty="0" smtClean="0"/>
              <a:t>Described technique and algorithm in detail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Chong and </a:t>
            </a:r>
            <a:r>
              <a:rPr lang="en-US" dirty="0" err="1" smtClean="0"/>
              <a:t>Testud</a:t>
            </a:r>
            <a:r>
              <a:rPr lang="en-US" dirty="0" smtClean="0"/>
              <a:t> (1983)</a:t>
            </a:r>
          </a:p>
          <a:p>
            <a:pPr lvl="1"/>
            <a:r>
              <a:rPr lang="en-US" dirty="0" smtClean="0"/>
              <a:t>Described </a:t>
            </a:r>
            <a:r>
              <a:rPr lang="en-US" dirty="0" err="1" smtClean="0"/>
              <a:t>variational</a:t>
            </a:r>
            <a:r>
              <a:rPr lang="en-US" dirty="0" smtClean="0"/>
              <a:t> techniques to solve integration errors caused by boundary conditions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Chong and </a:t>
            </a:r>
            <a:r>
              <a:rPr lang="en-US" dirty="0" err="1" smtClean="0"/>
              <a:t>Testud</a:t>
            </a:r>
            <a:r>
              <a:rPr lang="en-US" dirty="0" smtClean="0"/>
              <a:t> (1996)</a:t>
            </a:r>
          </a:p>
          <a:p>
            <a:pPr lvl="1"/>
            <a:r>
              <a:rPr lang="en-US" dirty="0" smtClean="0"/>
              <a:t>Described airborne </a:t>
            </a:r>
            <a:r>
              <a:rPr lang="en-US" dirty="0" err="1" smtClean="0"/>
              <a:t>coplane</a:t>
            </a:r>
            <a:r>
              <a:rPr lang="en-US" dirty="0" smtClean="0"/>
              <a:t> technique and error estimates</a:t>
            </a:r>
          </a:p>
        </p:txBody>
      </p:sp>
    </p:spTree>
    <p:extLst>
      <p:ext uri="{BB962C8B-B14F-4D97-AF65-F5344CB8AC3E}">
        <p14:creationId xmlns:p14="http://schemas.microsoft.com/office/powerpoint/2010/main" val="351447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Coplane</a:t>
            </a:r>
            <a:r>
              <a:rPr lang="en-US" dirty="0" smtClean="0"/>
              <a:t> Geometry - BC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423" y="1398188"/>
            <a:ext cx="5034733" cy="3791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4596" y="835433"/>
            <a:ext cx="521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Figure 1</a:t>
            </a:r>
            <a:r>
              <a:rPr lang="en-US" i="1" dirty="0">
                <a:latin typeface="Arial"/>
                <a:cs typeface="Arial"/>
              </a:rPr>
              <a:t>: </a:t>
            </a:r>
            <a:r>
              <a:rPr lang="en-US" i="1" dirty="0" smtClean="0">
                <a:latin typeface="Arial"/>
                <a:cs typeface="Arial"/>
              </a:rPr>
              <a:t>Adapted from Miller and </a:t>
            </a:r>
            <a:r>
              <a:rPr lang="en-US" i="1" dirty="0" err="1" smtClean="0">
                <a:latin typeface="Arial"/>
                <a:cs typeface="Arial"/>
              </a:rPr>
              <a:t>Strauch</a:t>
            </a:r>
            <a:r>
              <a:rPr lang="en-US" i="1" dirty="0" smtClean="0">
                <a:latin typeface="Arial"/>
                <a:cs typeface="Arial"/>
              </a:rPr>
              <a:t> (1974)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 rot="839516">
            <a:off x="4864446" y="4295570"/>
            <a:ext cx="119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Baseline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75813" y="4375324"/>
            <a:ext cx="2156393" cy="542975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11173" y="4053212"/>
            <a:ext cx="1129280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Radar 1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6147" y="4733633"/>
            <a:ext cx="1192363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Radar 2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496156" y="1390265"/>
            <a:ext cx="0" cy="301048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496156" y="4400745"/>
            <a:ext cx="422209" cy="10824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496156" y="4259280"/>
            <a:ext cx="422209" cy="14146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647083" y="4434944"/>
            <a:ext cx="53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+x</a:t>
            </a:r>
            <a:endParaRPr lang="en-US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18543" y="3868546"/>
            <a:ext cx="53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+y</a:t>
            </a:r>
            <a:endParaRPr lang="en-US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45227" y="1031607"/>
            <a:ext cx="32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endParaRPr lang="en-US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33564" y="4190658"/>
            <a:ext cx="476027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lang="en-US" baseline="-25000" dirty="0" err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lang="en-US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33564" y="1406238"/>
            <a:ext cx="476027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lang="en-US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lang="en-US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39" y="1205724"/>
            <a:ext cx="3337938" cy="519388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Integrate mass continuity to solve mean vertical wind</a:t>
            </a:r>
          </a:p>
          <a:p>
            <a:pPr lvl="1"/>
            <a:r>
              <a:rPr lang="en-US" dirty="0" smtClean="0"/>
              <a:t>Errors amplify exponentially with height</a:t>
            </a:r>
          </a:p>
          <a:p>
            <a:pPr lvl="2"/>
            <a:r>
              <a:rPr lang="en-US" dirty="0" smtClean="0"/>
              <a:t>Biases in surface BC (i.e. orography)</a:t>
            </a:r>
          </a:p>
          <a:p>
            <a:endParaRPr lang="en-US" dirty="0" smtClean="0"/>
          </a:p>
          <a:p>
            <a:r>
              <a:rPr lang="en-US" dirty="0" smtClean="0"/>
              <a:t>BC </a:t>
            </a:r>
            <a:r>
              <a:rPr lang="en-US" dirty="0"/>
              <a:t>assumptions:</a:t>
            </a:r>
          </a:p>
          <a:p>
            <a:pPr lvl="1"/>
            <a:r>
              <a:rPr lang="en-US" dirty="0"/>
              <a:t>W=0 at </a:t>
            </a:r>
            <a:r>
              <a:rPr lang="en-US" dirty="0" err="1"/>
              <a:t>Z</a:t>
            </a:r>
            <a:r>
              <a:rPr lang="en-US" baseline="-25000" dirty="0" err="1"/>
              <a:t>b</a:t>
            </a:r>
            <a:endParaRPr lang="en-US" baseline="-25000" dirty="0"/>
          </a:p>
          <a:p>
            <a:pPr lvl="1"/>
            <a:r>
              <a:rPr lang="en-US" dirty="0"/>
              <a:t>W=</a:t>
            </a:r>
            <a:r>
              <a:rPr lang="en-US" dirty="0" err="1"/>
              <a:t>v</a:t>
            </a:r>
            <a:r>
              <a:rPr lang="en-US" baseline="-25000" dirty="0" err="1"/>
              <a:t>t</a:t>
            </a:r>
            <a:r>
              <a:rPr lang="en-US" dirty="0"/>
              <a:t> at </a:t>
            </a:r>
            <a:r>
              <a:rPr lang="en-US" dirty="0" err="1"/>
              <a:t>Z</a:t>
            </a:r>
            <a:r>
              <a:rPr lang="en-US" baseline="-25000" dirty="0" err="1"/>
              <a:t>t</a:t>
            </a:r>
            <a:endParaRPr lang="en-US" baseline="-25000" dirty="0"/>
          </a:p>
          <a:p>
            <a:endParaRPr lang="en-US" dirty="0" smtClean="0"/>
          </a:p>
          <a:p>
            <a:r>
              <a:rPr lang="en-US" dirty="0" smtClean="0"/>
              <a:t>Proposed </a:t>
            </a:r>
            <a:r>
              <a:rPr lang="en-US" dirty="0" smtClean="0"/>
              <a:t>solutions:</a:t>
            </a:r>
          </a:p>
          <a:p>
            <a:pPr lvl="1"/>
            <a:r>
              <a:rPr lang="en-US" dirty="0" smtClean="0"/>
              <a:t>Integrate from storm top</a:t>
            </a:r>
          </a:p>
          <a:p>
            <a:pPr lvl="1"/>
            <a:r>
              <a:rPr lang="en-US" dirty="0" smtClean="0"/>
              <a:t>Constrain height integrated divergence (Ziegler, 1978)</a:t>
            </a:r>
          </a:p>
          <a:p>
            <a:pPr lvl="1"/>
            <a:r>
              <a:rPr lang="en-US" dirty="0" smtClean="0"/>
              <a:t>Constraining direct estimates of 3D wind field to satisfy continuity (Ray et al., 1980)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variational</a:t>
            </a:r>
            <a:r>
              <a:rPr lang="en-US" dirty="0" smtClean="0"/>
              <a:t> technique to adjust error of ground level, i.e. floating BC (Chong and </a:t>
            </a:r>
            <a:r>
              <a:rPr lang="en-US" dirty="0" err="1" smtClean="0"/>
              <a:t>Testud</a:t>
            </a:r>
            <a:r>
              <a:rPr lang="en-US" dirty="0" smtClean="0"/>
              <a:t>, 1983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3712209" y="5294492"/>
            <a:ext cx="4783947" cy="147732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What can pure geometric retrieval reveal about large-scale hurricane structure?</a:t>
            </a:r>
          </a:p>
          <a:p>
            <a:pPr algn="ctr"/>
            <a:endParaRPr lang="en-US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Can assimilation of these observations improve analyses of TC’s?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86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 animBg="1"/>
      <p:bldP spid="7" grpId="0" animBg="1"/>
      <p:bldP spid="23" grpId="0"/>
      <p:bldP spid="25" grpId="0"/>
      <p:bldP spid="28" grpId="0"/>
      <p:bldP spid="30" grpId="0" animBg="1"/>
      <p:bldP spid="32" grpId="0" animBg="1"/>
      <p:bldP spid="3" grpId="0" build="p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419" y="945962"/>
            <a:ext cx="4446251" cy="2097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Coplane</a:t>
            </a:r>
            <a:r>
              <a:rPr lang="en-US" dirty="0" smtClean="0"/>
              <a:t> Geometry - Airborne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8550"/>
            <a:ext cx="8229600" cy="198010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Performed in cylindrical coordinates</a:t>
            </a:r>
          </a:p>
          <a:p>
            <a:endParaRPr lang="en-US" dirty="0" smtClean="0"/>
          </a:p>
          <a:p>
            <a:r>
              <a:rPr lang="en-US" dirty="0" smtClean="0"/>
              <a:t>Use fore and aft Doppler radar scans to retrieve mean wind components parallel and perpendicular to flight track on horizontal plane</a:t>
            </a:r>
          </a:p>
          <a:p>
            <a:pPr lvl="1"/>
            <a:r>
              <a:rPr lang="en-US" dirty="0" smtClean="0"/>
              <a:t>Since </a:t>
            </a:r>
            <a:r>
              <a:rPr lang="en-US" dirty="0"/>
              <a:t>the aircraft is moving forward, each antenna actually prescribe a helical </a:t>
            </a:r>
            <a:r>
              <a:rPr lang="en-US" dirty="0" smtClean="0"/>
              <a:t>scan </a:t>
            </a:r>
            <a:r>
              <a:rPr lang="en-US" dirty="0" smtClean="0">
                <a:sym typeface="Wingdings"/>
              </a:rPr>
              <a:t> Assume each fore/aft scan taken at the same time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50956"/>
            <a:ext cx="3991812" cy="28135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690" y="1108400"/>
            <a:ext cx="452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Figures 1 &amp; 2: Chong and </a:t>
            </a:r>
            <a:r>
              <a:rPr lang="en-US" i="1" dirty="0" err="1" smtClean="0">
                <a:latin typeface="Arial"/>
                <a:cs typeface="Arial"/>
              </a:rPr>
              <a:t>Testud</a:t>
            </a:r>
            <a:r>
              <a:rPr lang="en-US" i="1" dirty="0" smtClean="0">
                <a:latin typeface="Arial"/>
                <a:cs typeface="Arial"/>
              </a:rPr>
              <a:t> (1996)</a:t>
            </a:r>
            <a:endParaRPr lang="en-US" i="1" dirty="0"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133215" y="2982943"/>
            <a:ext cx="293077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46244" y="3065502"/>
            <a:ext cx="108764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760 m**</a:t>
            </a:r>
            <a:endParaRPr lang="en-US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5662" y="6129367"/>
            <a:ext cx="68433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* Assuming tilt angle of 20</a:t>
            </a:r>
            <a:r>
              <a:rPr lang="en-US" i="1" baseline="3000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 from zenith</a:t>
            </a:r>
          </a:p>
          <a:p>
            <a:pPr algn="r"/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** Assuming 10 scans per minute at with plane speed of 130 m s</a:t>
            </a:r>
            <a:r>
              <a:rPr lang="en-US" i="1" baseline="30000" dirty="0" smtClean="0">
                <a:solidFill>
                  <a:srgbClr val="FF0000"/>
                </a:solidFill>
                <a:latin typeface="Arial"/>
                <a:cs typeface="Arial"/>
              </a:rPr>
              <a:t>-1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569951" y="2548602"/>
            <a:ext cx="96666" cy="34167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58383" y="2920165"/>
            <a:ext cx="111476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~ 1 km*</a:t>
            </a:r>
            <a:endParaRPr lang="en-US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03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5" grpId="0" animBg="1"/>
      <p:bldP spid="18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flipV="1">
            <a:off x="6216416" y="2023344"/>
            <a:ext cx="1607105" cy="152048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216417" y="2023344"/>
            <a:ext cx="1607104" cy="1192527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107216" y="2236883"/>
            <a:ext cx="492125" cy="46672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132616" y="2703610"/>
            <a:ext cx="466725" cy="35242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Coplane</a:t>
            </a:r>
            <a:r>
              <a:rPr lang="en-US" dirty="0" smtClean="0"/>
              <a:t> Geometry - Airborne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114614"/>
            <a:ext cx="8229600" cy="267375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All values of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Unambiguously define mean wind component along flight track: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= 0</a:t>
            </a:r>
            <a:r>
              <a:rPr lang="en-US" baseline="30000" dirty="0" smtClean="0"/>
              <a:t>o</a:t>
            </a:r>
          </a:p>
          <a:p>
            <a:pPr lvl="1"/>
            <a:r>
              <a:rPr lang="en-US" dirty="0" smtClean="0"/>
              <a:t>Unambiguously define mean horizontal wind component perpendicular to flight track: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= 90</a:t>
            </a:r>
            <a:r>
              <a:rPr lang="en-US" baseline="30000" dirty="0" smtClean="0"/>
              <a:t>o</a:t>
            </a:r>
          </a:p>
          <a:p>
            <a:pPr lvl="1"/>
            <a:r>
              <a:rPr lang="en-US" dirty="0" smtClean="0"/>
              <a:t>Unambiguously define mean precipitation fall speed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6320" t="26967" r="12037" b="54948"/>
          <a:stretch/>
        </p:blipFill>
        <p:spPr>
          <a:xfrm>
            <a:off x="457200" y="2749568"/>
            <a:ext cx="2682063" cy="87830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799856" y="3288956"/>
            <a:ext cx="2066544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06055" y="1663671"/>
            <a:ext cx="1476502" cy="1627175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50633" y="2587602"/>
            <a:ext cx="33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Arc 24"/>
          <p:cNvSpPr/>
          <p:nvPr/>
        </p:nvSpPr>
        <p:spPr>
          <a:xfrm rot="20711549">
            <a:off x="1964409" y="2795758"/>
            <a:ext cx="652825" cy="864824"/>
          </a:xfrm>
          <a:prstGeom prst="arc">
            <a:avLst>
              <a:gd name="adj1" fmla="val 18806293"/>
              <a:gd name="adj2" fmla="val 1504846"/>
            </a:avLst>
          </a:prstGeom>
          <a:ln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24855" y="3086488"/>
            <a:ext cx="315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r</a:t>
            </a:r>
            <a:endParaRPr lang="en-US" i="1" dirty="0">
              <a:latin typeface="Arial"/>
              <a:cs typeface="Arial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806055" y="1740664"/>
            <a:ext cx="0" cy="46573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75105" y="3290846"/>
            <a:ext cx="590517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060805" y="3219099"/>
            <a:ext cx="228600" cy="14349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91755" y="1663670"/>
            <a:ext cx="228600" cy="14349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5572" t="12501" r="53999" b="15114"/>
          <a:stretch/>
        </p:blipFill>
        <p:spPr>
          <a:xfrm flipH="1">
            <a:off x="5467022" y="1729666"/>
            <a:ext cx="749393" cy="2002268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V="1">
            <a:off x="6216415" y="1599117"/>
            <a:ext cx="0" cy="205740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352722" y="3319520"/>
            <a:ext cx="228600" cy="14349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058447" y="1274060"/>
            <a:ext cx="354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s</a:t>
            </a:r>
            <a:endParaRPr lang="en-US" i="1" dirty="0">
              <a:latin typeface="Arial"/>
              <a:cs typeface="Arial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6216417" y="3645602"/>
            <a:ext cx="2066544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107216" y="2703610"/>
            <a:ext cx="417932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119915" y="2289888"/>
            <a:ext cx="1" cy="40419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005615" y="2625513"/>
            <a:ext cx="228600" cy="14349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256501" y="3436553"/>
            <a:ext cx="315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r</a:t>
            </a:r>
            <a:endParaRPr lang="en-US" i="1" dirty="0">
              <a:latin typeface="Arial"/>
              <a:cs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732502"/>
              </p:ext>
            </p:extLst>
          </p:nvPr>
        </p:nvGraphicFramePr>
        <p:xfrm>
          <a:off x="1701901" y="1272109"/>
          <a:ext cx="218454" cy="337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" name="Equation" r:id="rId5" imgW="139700" imgH="215900" progId="Equation.3">
                  <p:embed/>
                </p:oleObj>
              </mc:Choice>
              <mc:Fallback>
                <p:oleObj name="Equation" r:id="rId5" imgW="139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1901" y="1272109"/>
                        <a:ext cx="218454" cy="337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709770"/>
              </p:ext>
            </p:extLst>
          </p:nvPr>
        </p:nvGraphicFramePr>
        <p:xfrm>
          <a:off x="7005615" y="1898745"/>
          <a:ext cx="23971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" name="Equation" r:id="rId7" imgW="152400" imgH="215900" progId="Equation.3">
                  <p:embed/>
                </p:oleObj>
              </mc:Choice>
              <mc:Fallback>
                <p:oleObj name="Equation" r:id="rId7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05615" y="1898745"/>
                        <a:ext cx="239712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809692"/>
              </p:ext>
            </p:extLst>
          </p:nvPr>
        </p:nvGraphicFramePr>
        <p:xfrm>
          <a:off x="7524729" y="2544858"/>
          <a:ext cx="2397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" name="Equation" r:id="rId9" imgW="152400" imgH="203200" progId="Equation.3">
                  <p:embed/>
                </p:oleObj>
              </mc:Choice>
              <mc:Fallback>
                <p:oleObj name="Equation" r:id="rId9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24729" y="2544858"/>
                        <a:ext cx="239712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444232"/>
              </p:ext>
            </p:extLst>
          </p:nvPr>
        </p:nvGraphicFramePr>
        <p:xfrm>
          <a:off x="7585075" y="2206625"/>
          <a:ext cx="3381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" name="Equation" r:id="rId11" imgW="215900" imgH="203200" progId="Equation.3">
                  <p:embed/>
                </p:oleObj>
              </mc:Choice>
              <mc:Fallback>
                <p:oleObj name="Equation" r:id="rId11" imgW="215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85075" y="2206625"/>
                        <a:ext cx="338138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442327"/>
              </p:ext>
            </p:extLst>
          </p:nvPr>
        </p:nvGraphicFramePr>
        <p:xfrm>
          <a:off x="7634288" y="2843213"/>
          <a:ext cx="3778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" name="Equation" r:id="rId13" imgW="241300" imgH="203200" progId="Equation.3">
                  <p:embed/>
                </p:oleObj>
              </mc:Choice>
              <mc:Fallback>
                <p:oleObj name="Equation" r:id="rId13" imgW="241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34288" y="2843213"/>
                        <a:ext cx="377825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161414"/>
              </p:ext>
            </p:extLst>
          </p:nvPr>
        </p:nvGraphicFramePr>
        <p:xfrm>
          <a:off x="7234215" y="5917115"/>
          <a:ext cx="290514" cy="44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" name="Equation" r:id="rId15" imgW="139700" imgH="215900" progId="Equation.3">
                  <p:embed/>
                </p:oleObj>
              </mc:Choice>
              <mc:Fallback>
                <p:oleObj name="Equation" r:id="rId15" imgW="139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34215" y="5917115"/>
                        <a:ext cx="290514" cy="448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458804"/>
              </p:ext>
            </p:extLst>
          </p:nvPr>
        </p:nvGraphicFramePr>
        <p:xfrm>
          <a:off x="4060805" y="3319520"/>
          <a:ext cx="7667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" name="Equation" r:id="rId16" imgW="368300" imgH="241300" progId="Equation.3">
                  <p:embed/>
                </p:oleObj>
              </mc:Choice>
              <mc:Fallback>
                <p:oleObj name="Equation" r:id="rId16" imgW="368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060805" y="3319520"/>
                        <a:ext cx="766763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158981"/>
              </p:ext>
            </p:extLst>
          </p:nvPr>
        </p:nvGraphicFramePr>
        <p:xfrm>
          <a:off x="8433641" y="4392295"/>
          <a:ext cx="277600" cy="39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0" name="Equation" r:id="rId18" imgW="152400" imgH="215900" progId="Equation.3">
                  <p:embed/>
                </p:oleObj>
              </mc:Choice>
              <mc:Fallback>
                <p:oleObj name="Equation" r:id="rId18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33641" y="4392295"/>
                        <a:ext cx="277600" cy="391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2374678" y="2236883"/>
            <a:ext cx="206244" cy="177556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28824"/>
              </p:ext>
            </p:extLst>
          </p:nvPr>
        </p:nvGraphicFramePr>
        <p:xfrm>
          <a:off x="2221754" y="2021041"/>
          <a:ext cx="179760" cy="244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" name="Equation" r:id="rId19" imgW="139700" imgH="190500" progId="Equation.3">
                  <p:embed/>
                </p:oleObj>
              </mc:Choice>
              <mc:Fallback>
                <p:oleObj name="Equation" r:id="rId19" imgW="1397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21754" y="2021041"/>
                        <a:ext cx="179760" cy="244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7132616" y="1351004"/>
            <a:ext cx="17559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Arial"/>
                <a:cs typeface="Arial"/>
              </a:rPr>
              <a:t>Beam 1  = fore</a:t>
            </a:r>
          </a:p>
          <a:p>
            <a:r>
              <a:rPr lang="en-US" sz="1600" i="1" dirty="0" smtClean="0">
                <a:solidFill>
                  <a:srgbClr val="0000FF"/>
                </a:solidFill>
                <a:latin typeface="Arial"/>
                <a:cs typeface="Arial"/>
              </a:rPr>
              <a:t>Beam 2  = aft  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786009"/>
              </p:ext>
            </p:extLst>
          </p:nvPr>
        </p:nvGraphicFramePr>
        <p:xfrm>
          <a:off x="4438622" y="5318638"/>
          <a:ext cx="277600" cy="39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" name="Equation" r:id="rId21" imgW="152400" imgH="215900" progId="Equation.3">
                  <p:embed/>
                </p:oleObj>
              </mc:Choice>
              <mc:Fallback>
                <p:oleObj name="Equation" r:id="rId21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38622" y="5318638"/>
                        <a:ext cx="277600" cy="391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755880"/>
              </p:ext>
            </p:extLst>
          </p:nvPr>
        </p:nvGraphicFramePr>
        <p:xfrm>
          <a:off x="4765622" y="5318638"/>
          <a:ext cx="6032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" name="Equation" r:id="rId22" imgW="330200" imgH="215900" progId="Equation.3">
                  <p:embed/>
                </p:oleObj>
              </mc:Choice>
              <mc:Fallback>
                <p:oleObj name="Equation" r:id="rId22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765622" y="5318638"/>
                        <a:ext cx="60325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404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9" grpId="0"/>
      <p:bldP spid="25" grpId="0" animBg="1"/>
      <p:bldP spid="27" grpId="0"/>
      <p:bldP spid="32" grpId="0" animBg="1"/>
      <p:bldP spid="28" grpId="0" animBg="1"/>
      <p:bldP spid="39" grpId="0" animBg="1"/>
      <p:bldP spid="49" grpId="0"/>
      <p:bldP spid="48" grpId="0" animBg="1"/>
      <p:bldP spid="74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888462" y="1003432"/>
            <a:ext cx="863693" cy="2002268"/>
            <a:chOff x="4261296" y="1771338"/>
            <a:chExt cx="863693" cy="2002268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5572" t="12501" r="53999" b="15114"/>
            <a:stretch/>
          </p:blipFill>
          <p:spPr>
            <a:xfrm flipH="1">
              <a:off x="4375596" y="1771338"/>
              <a:ext cx="749393" cy="2002268"/>
            </a:xfrm>
            <a:prstGeom prst="rect">
              <a:avLst/>
            </a:prstGeom>
          </p:spPr>
        </p:pic>
        <p:sp>
          <p:nvSpPr>
            <p:cNvPr id="53" name="Oval 52"/>
            <p:cNvSpPr/>
            <p:nvPr/>
          </p:nvSpPr>
          <p:spPr>
            <a:xfrm>
              <a:off x="4261296" y="3361192"/>
              <a:ext cx="228600" cy="1434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5765383" y="3082541"/>
            <a:ext cx="2303175" cy="112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Coplane</a:t>
            </a:r>
            <a:r>
              <a:rPr lang="en-US" dirty="0" smtClean="0"/>
              <a:t>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0997"/>
            <a:ext cx="4659862" cy="567735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Assume constant snapshot in time</a:t>
            </a:r>
          </a:p>
          <a:p>
            <a:pPr lvl="1"/>
            <a:r>
              <a:rPr lang="en-US" dirty="0" smtClean="0"/>
              <a:t>10 seconds between fore/aft </a:t>
            </a:r>
            <a:r>
              <a:rPr lang="en-US" dirty="0" smtClean="0">
                <a:sym typeface="Wingdings"/>
              </a:rPr>
              <a:t> use 20 scans (10 fore/10 aft)  2 minutes</a:t>
            </a:r>
          </a:p>
          <a:p>
            <a:pPr lvl="1"/>
            <a:r>
              <a:rPr lang="en-US" dirty="0" smtClean="0">
                <a:sym typeface="Wingdings"/>
              </a:rPr>
              <a:t>Advection ignored</a:t>
            </a: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Distance from aircraft constrained by geometry and time assumption</a:t>
            </a:r>
          </a:p>
          <a:p>
            <a:pPr lvl="1"/>
            <a:r>
              <a:rPr lang="en-US" dirty="0" smtClean="0">
                <a:sym typeface="Wingdings"/>
              </a:rPr>
              <a:t>Further distance  requires additional fore/aft scans  reduces confidence in retrieved wind speed</a:t>
            </a:r>
          </a:p>
          <a:p>
            <a:pPr marL="457200" lvl="1" indent="0">
              <a:buNone/>
            </a:pP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Quality control very important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16200000" flipV="1">
            <a:off x="6145471" y="1625346"/>
            <a:ext cx="1544733" cy="230317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V="1">
            <a:off x="6145471" y="2397713"/>
            <a:ext cx="1544733" cy="230317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6145471" y="3170079"/>
            <a:ext cx="1544733" cy="230317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V="1">
            <a:off x="6145471" y="3942445"/>
            <a:ext cx="1544733" cy="230317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 flipV="1">
            <a:off x="6145471" y="686037"/>
            <a:ext cx="1544733" cy="230317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 flipV="1">
            <a:off x="6145471" y="1458403"/>
            <a:ext cx="1544733" cy="230317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 flipV="1">
            <a:off x="6145471" y="2230769"/>
            <a:ext cx="1544733" cy="230317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 flipV="1">
            <a:off x="6145471" y="3003136"/>
            <a:ext cx="1544733" cy="230317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>
            <a:off x="3365680" y="3465829"/>
            <a:ext cx="480114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06015" y="2228616"/>
            <a:ext cx="228600" cy="14349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06015" y="3009432"/>
            <a:ext cx="228600" cy="14349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106015" y="3777018"/>
            <a:ext cx="228600" cy="14349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06015" y="4544346"/>
            <a:ext cx="228600" cy="14349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675141" y="3382357"/>
            <a:ext cx="228600" cy="14349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75141" y="2609991"/>
            <a:ext cx="228600" cy="14349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75141" y="4178174"/>
            <a:ext cx="228600" cy="14349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70465" y="3018339"/>
            <a:ext cx="228600" cy="14349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270465" y="3777018"/>
            <a:ext cx="228600" cy="14349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40825" y="3382357"/>
            <a:ext cx="228600" cy="14349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047812" y="3407686"/>
            <a:ext cx="63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5752155" y="297667"/>
            <a:ext cx="2317270" cy="153995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068558" y="113001"/>
            <a:ext cx="63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f+2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69425" y="880591"/>
            <a:ext cx="63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f+1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69425" y="1652957"/>
            <a:ext cx="63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47812" y="2243830"/>
            <a:ext cx="63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f-1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68558" y="3083669"/>
            <a:ext cx="63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f-2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16200000" flipV="1">
            <a:off x="6145472" y="852978"/>
            <a:ext cx="1544733" cy="230317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068558" y="2592267"/>
            <a:ext cx="63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b+2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68558" y="4133774"/>
            <a:ext cx="63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68558" y="4909367"/>
            <a:ext cx="63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b-1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47812" y="5681733"/>
            <a:ext cx="63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b-2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89007" y="746654"/>
            <a:ext cx="354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s</a:t>
            </a:r>
            <a:endParaRPr lang="en-US" i="1" dirty="0">
              <a:latin typeface="Arial"/>
              <a:cs typeface="Arial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752155" y="5866399"/>
            <a:ext cx="2066544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766717" y="5681734"/>
            <a:ext cx="315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r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6367" y="5281600"/>
            <a:ext cx="22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 = forward scan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22271" y="5526589"/>
            <a:ext cx="22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 = backward scan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65383" y="6051066"/>
            <a:ext cx="442676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65383" y="6479878"/>
            <a:ext cx="2131029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22271" y="6000983"/>
            <a:ext cx="1243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Wingdings"/>
              </a:rPr>
              <a:t>Min: ~</a:t>
            </a:r>
            <a:r>
              <a:rPr lang="en-US" dirty="0">
                <a:sym typeface="Wingdings"/>
              </a:rPr>
              <a:t>1 km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722271" y="6408272"/>
            <a:ext cx="139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Wingdings"/>
              </a:rPr>
              <a:t>Max: ~41 </a:t>
            </a:r>
            <a:r>
              <a:rPr lang="en-US" dirty="0">
                <a:sym typeface="Wingdings"/>
              </a:rPr>
              <a:t>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/>
      <p:bldP spid="36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2" grpId="0"/>
      <p:bldP spid="23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098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Flight </a:t>
            </a:r>
            <a:r>
              <a:rPr lang="en-US" sz="3600" dirty="0" smtClean="0"/>
              <a:t>Leg 2018</a:t>
            </a:r>
            <a:r>
              <a:rPr lang="en-US" sz="3600" dirty="0" smtClean="0"/>
              <a:t>-</a:t>
            </a:r>
            <a:r>
              <a:rPr lang="en-US" sz="3600" dirty="0" smtClean="0"/>
              <a:t>2058</a:t>
            </a:r>
            <a:endParaRPr lang="en-US" sz="3600" dirty="0"/>
          </a:p>
        </p:txBody>
      </p:sp>
      <p:pic>
        <p:nvPicPr>
          <p:cNvPr id="5" name="Picture 4" descr="FlightData_2018_205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3087" y="-767235"/>
            <a:ext cx="6982119" cy="903568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885190" y="4756115"/>
            <a:ext cx="1" cy="5159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640446" y="1071614"/>
            <a:ext cx="595323" cy="588726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7089400">
            <a:off x="6925582" y="2183074"/>
            <a:ext cx="288726" cy="478338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2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ightDataScatter_2018_2058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8" t="19568" r="26090" b="13364"/>
          <a:stretch/>
        </p:blipFill>
        <p:spPr>
          <a:xfrm rot="5400000">
            <a:off x="5152412" y="2860280"/>
            <a:ext cx="2613101" cy="445567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0975" y="117212"/>
            <a:ext cx="2504415" cy="93957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Flight </a:t>
            </a:r>
            <a:r>
              <a:rPr lang="en-US" sz="3600" dirty="0"/>
              <a:t>Leg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2018-2058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897118" y="1380275"/>
            <a:ext cx="25268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Arial"/>
                <a:cs typeface="Arial"/>
              </a:rPr>
              <a:t>RMSE</a:t>
            </a:r>
            <a:r>
              <a:rPr lang="en-US" sz="16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starboard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 = 4.69 m s</a:t>
            </a:r>
            <a:r>
              <a:rPr lang="en-US" sz="1600" baseline="30000" dirty="0" smtClean="0">
                <a:solidFill>
                  <a:srgbClr val="FF0000"/>
                </a:solidFill>
                <a:latin typeface="Arial"/>
                <a:cs typeface="Arial"/>
              </a:rPr>
              <a:t>-1 </a:t>
            </a:r>
          </a:p>
          <a:p>
            <a:r>
              <a:rPr lang="en-US" sz="1600" dirty="0" err="1" smtClean="0">
                <a:solidFill>
                  <a:srgbClr val="0000FF"/>
                </a:solidFill>
                <a:latin typeface="Arial"/>
                <a:cs typeface="Arial"/>
              </a:rPr>
              <a:t>RMSE</a:t>
            </a:r>
            <a:r>
              <a:rPr lang="en-US" sz="1600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port</a:t>
            </a:r>
            <a:r>
              <a:rPr lang="en-US" sz="1600" baseline="-25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= 4.44 m </a:t>
            </a: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lang="en-US" sz="1600" baseline="30000" dirty="0">
                <a:solidFill>
                  <a:srgbClr val="0000FF"/>
                </a:solidFill>
                <a:latin typeface="Arial"/>
                <a:cs typeface="Arial"/>
              </a:rPr>
              <a:t>-1</a:t>
            </a:r>
            <a:endParaRPr lang="en-US" sz="1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6486" y="6238519"/>
            <a:ext cx="750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[m </a:t>
            </a:r>
            <a:r>
              <a:rPr lang="en-US" sz="1600" dirty="0">
                <a:latin typeface="Arial"/>
                <a:cs typeface="Arial"/>
              </a:rPr>
              <a:t>s</a:t>
            </a:r>
            <a:r>
              <a:rPr lang="en-US" sz="1600" baseline="30000" dirty="0">
                <a:latin typeface="Arial"/>
                <a:cs typeface="Arial"/>
              </a:rPr>
              <a:t>-</a:t>
            </a:r>
            <a:r>
              <a:rPr lang="en-US" sz="1600" baseline="30000" dirty="0" smtClean="0">
                <a:latin typeface="Arial"/>
                <a:cs typeface="Arial"/>
              </a:rPr>
              <a:t>1</a:t>
            </a:r>
            <a:r>
              <a:rPr lang="en-US" sz="1600" dirty="0" smtClean="0">
                <a:latin typeface="Arial"/>
                <a:cs typeface="Arial"/>
              </a:rPr>
              <a:t>]</a:t>
            </a:r>
            <a:r>
              <a:rPr lang="en-US" sz="1600" baseline="30000" dirty="0" smtClean="0">
                <a:latin typeface="Arial"/>
                <a:cs typeface="Arial"/>
              </a:rPr>
              <a:t> </a:t>
            </a:r>
            <a:endParaRPr lang="en-US" sz="1600" baseline="30000" dirty="0">
              <a:latin typeface="Arial"/>
              <a:cs typeface="Arial"/>
            </a:endParaRPr>
          </a:p>
        </p:txBody>
      </p:sp>
      <p:pic>
        <p:nvPicPr>
          <p:cNvPr id="17" name="Picture 16" descr="FlightDataScatter_2018_2058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8" t="8333" r="26090" b="85271"/>
          <a:stretch/>
        </p:blipFill>
        <p:spPr>
          <a:xfrm>
            <a:off x="4993335" y="6215559"/>
            <a:ext cx="3176252" cy="516518"/>
          </a:xfrm>
          <a:prstGeom prst="rect">
            <a:avLst/>
          </a:prstGeom>
        </p:spPr>
      </p:pic>
      <p:pic>
        <p:nvPicPr>
          <p:cNvPr id="3" name="Picture 2" descr="050828I1_2018_2058_3.0km_sp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1" b="15447"/>
          <a:stretch/>
        </p:blipFill>
        <p:spPr>
          <a:xfrm>
            <a:off x="399766" y="3183679"/>
            <a:ext cx="3399397" cy="2939664"/>
          </a:xfrm>
          <a:prstGeom prst="rect">
            <a:avLst/>
          </a:prstGeom>
        </p:spPr>
      </p:pic>
      <p:pic>
        <p:nvPicPr>
          <p:cNvPr id="18" name="Picture 17" descr="050828I1_2018_2058_3.0km_sp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85948" r="23978" b="6785"/>
          <a:stretch/>
        </p:blipFill>
        <p:spPr>
          <a:xfrm>
            <a:off x="51422" y="6185507"/>
            <a:ext cx="3747741" cy="6304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96365" y="3941819"/>
            <a:ext cx="286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/>
                <a:cs typeface="Arial"/>
              </a:rPr>
              <a:t>Coplane</a:t>
            </a:r>
            <a:r>
              <a:rPr lang="en-US" b="1" dirty="0" smtClean="0">
                <a:latin typeface="Arial"/>
                <a:cs typeface="Arial"/>
              </a:rPr>
              <a:t> Retrieval </a:t>
            </a:r>
            <a:r>
              <a:rPr lang="en-US" dirty="0" smtClean="0">
                <a:latin typeface="Arial"/>
                <a:cs typeface="Arial"/>
              </a:rPr>
              <a:t>(Altitude: ~2.8 -3.1 km)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739" y="2598188"/>
            <a:ext cx="286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Dual Doppler 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(Altitude: 3.0 km)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2" name="Picture 11" descr="FlightDataError_2018_2058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2" t="8106" r="35974" b="8153"/>
          <a:stretch/>
        </p:blipFill>
        <p:spPr>
          <a:xfrm rot="5400000">
            <a:off x="5041485" y="-46558"/>
            <a:ext cx="2503909" cy="49885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72567" y="142245"/>
            <a:ext cx="2247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Flight Level 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~1 km </a:t>
            </a:r>
            <a:r>
              <a:rPr lang="en-US" b="1" dirty="0" err="1" smtClean="0">
                <a:latin typeface="Arial"/>
                <a:cs typeface="Arial"/>
              </a:rPr>
              <a:t>coplane</a:t>
            </a:r>
            <a:r>
              <a:rPr lang="en-US" b="1" dirty="0" smtClean="0">
                <a:latin typeface="Arial"/>
                <a:cs typeface="Arial"/>
              </a:rPr>
              <a:t> retrieved WS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8583" y="142245"/>
            <a:ext cx="2505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Flight Level WS / ~1 km </a:t>
            </a:r>
            <a:r>
              <a:rPr lang="en-US" b="1" dirty="0" err="1" smtClean="0">
                <a:latin typeface="Arial"/>
                <a:cs typeface="Arial"/>
              </a:rPr>
              <a:t>coplane</a:t>
            </a:r>
            <a:r>
              <a:rPr lang="en-US" b="1" dirty="0" smtClean="0">
                <a:latin typeface="Arial"/>
                <a:cs typeface="Arial"/>
              </a:rPr>
              <a:t> retrieved WS Departure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45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65" y="217464"/>
            <a:ext cx="3748741" cy="590987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Katrina Composite </a:t>
            </a:r>
            <a:br>
              <a:rPr lang="en-US" sz="3600" dirty="0" smtClean="0"/>
            </a:br>
            <a:r>
              <a:rPr lang="en-US" sz="3600" dirty="0" smtClean="0"/>
              <a:t>1900-2253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491986" y="6055172"/>
            <a:ext cx="750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[m </a:t>
            </a:r>
            <a:r>
              <a:rPr lang="en-US" sz="1600" dirty="0">
                <a:latin typeface="Arial"/>
                <a:cs typeface="Arial"/>
              </a:rPr>
              <a:t>s</a:t>
            </a:r>
            <a:r>
              <a:rPr lang="en-US" sz="1600" baseline="30000" dirty="0">
                <a:latin typeface="Arial"/>
                <a:cs typeface="Arial"/>
              </a:rPr>
              <a:t>-</a:t>
            </a:r>
            <a:r>
              <a:rPr lang="en-US" sz="1600" baseline="30000" dirty="0" smtClean="0">
                <a:latin typeface="Arial"/>
                <a:cs typeface="Arial"/>
              </a:rPr>
              <a:t>1</a:t>
            </a:r>
            <a:r>
              <a:rPr lang="en-US" sz="1600" dirty="0" smtClean="0">
                <a:latin typeface="Arial"/>
                <a:cs typeface="Arial"/>
              </a:rPr>
              <a:t>]</a:t>
            </a:r>
            <a:r>
              <a:rPr lang="en-US" sz="1600" baseline="30000" dirty="0" smtClean="0">
                <a:latin typeface="Arial"/>
                <a:cs typeface="Arial"/>
              </a:rPr>
              <a:t> </a:t>
            </a:r>
            <a:endParaRPr lang="en-US" sz="1600" baseline="30000" dirty="0">
              <a:latin typeface="Arial"/>
              <a:cs typeface="Arial"/>
            </a:endParaRPr>
          </a:p>
        </p:txBody>
      </p:sp>
      <p:pic>
        <p:nvPicPr>
          <p:cNvPr id="2" name="Picture 1" descr="Katrina_composit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24014" r="11109" b="20602"/>
          <a:stretch/>
        </p:blipFill>
        <p:spPr>
          <a:xfrm rot="5400000">
            <a:off x="2562195" y="393734"/>
            <a:ext cx="6834167" cy="60467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3987" y="6684756"/>
            <a:ext cx="351119" cy="164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lightDataScatter_2018_205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8" t="8333" r="26090" b="85271"/>
          <a:stretch/>
        </p:blipFill>
        <p:spPr>
          <a:xfrm>
            <a:off x="133796" y="6295236"/>
            <a:ext cx="3176252" cy="5165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4811" y="2238032"/>
            <a:ext cx="2562412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Need to time shift flight legs for comparison</a:t>
            </a:r>
          </a:p>
          <a:p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Not apples to apples comparison; altitude changes +/- 700 m along flight leg</a:t>
            </a:r>
            <a:endParaRPr lang="en-US" baseline="300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284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1493</Words>
  <Application>Microsoft Macintosh PowerPoint</Application>
  <PresentationFormat>On-screen Show (4:3)</PresentationFormat>
  <Paragraphs>219</Paragraphs>
  <Slides>17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Coplane retrieval of airborne radial velocities for Hurricane Katrina (2005)</vt:lpstr>
      <vt:lpstr>Coordinated Coplanar Scanning</vt:lpstr>
      <vt:lpstr>Coplane Geometry - BC</vt:lpstr>
      <vt:lpstr>Coplane Geometry - Airborne</vt:lpstr>
      <vt:lpstr>Coplane Geometry - Airborne</vt:lpstr>
      <vt:lpstr>Coplane Geometry</vt:lpstr>
      <vt:lpstr>Flight Leg 2018-2058</vt:lpstr>
      <vt:lpstr>Flight Leg  2018-2058</vt:lpstr>
      <vt:lpstr>Katrina Composite  1900-2253</vt:lpstr>
      <vt:lpstr>What is next?</vt:lpstr>
      <vt:lpstr>Selected References</vt:lpstr>
      <vt:lpstr>Supplementary Slides</vt:lpstr>
      <vt:lpstr>What our group does now… P-3 Super Observation</vt:lpstr>
      <vt:lpstr>Flight Leg 1900-1946</vt:lpstr>
      <vt:lpstr>PowerPoint Presentation</vt:lpstr>
      <vt:lpstr>Flight Leg 2209-2253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Coplane retrieval of P-3 radial velocities for Hurricane Katrina (2005)</dc:title>
  <dc:creator>Christopher</dc:creator>
  <cp:lastModifiedBy>Christopher</cp:lastModifiedBy>
  <cp:revision>97</cp:revision>
  <dcterms:created xsi:type="dcterms:W3CDTF">2013-12-03T19:41:44Z</dcterms:created>
  <dcterms:modified xsi:type="dcterms:W3CDTF">2013-12-11T13:19:39Z</dcterms:modified>
</cp:coreProperties>
</file>