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2.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80" r:id="rId3"/>
    <p:sldId id="274" r:id="rId4"/>
    <p:sldId id="281" r:id="rId5"/>
    <p:sldId id="282" r:id="rId6"/>
    <p:sldId id="283" r:id="rId7"/>
    <p:sldId id="285" r:id="rId8"/>
    <p:sldId id="279" r:id="rId9"/>
    <p:sldId id="284" r:id="rId10"/>
    <p:sldId id="305" r:id="rId11"/>
    <p:sldId id="286" r:id="rId12"/>
    <p:sldId id="287" r:id="rId13"/>
    <p:sldId id="308" r:id="rId14"/>
    <p:sldId id="295" r:id="rId15"/>
    <p:sldId id="290" r:id="rId16"/>
    <p:sldId id="296" r:id="rId17"/>
    <p:sldId id="297" r:id="rId18"/>
    <p:sldId id="298" r:id="rId19"/>
    <p:sldId id="299" r:id="rId20"/>
    <p:sldId id="300" r:id="rId21"/>
    <p:sldId id="302" r:id="rId22"/>
    <p:sldId id="309" r:id="rId23"/>
    <p:sldId id="304" r:id="rId24"/>
    <p:sldId id="306" r:id="rId25"/>
    <p:sldId id="30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7FF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5" autoAdjust="0"/>
    <p:restoredTop sz="58445" autoAdjust="0"/>
  </p:normalViewPr>
  <p:slideViewPr>
    <p:cSldViewPr snapToObjects="1">
      <p:cViewPr varScale="1">
        <p:scale>
          <a:sx n="102" d="100"/>
          <a:sy n="102" d="100"/>
        </p:scale>
        <p:origin x="-3032"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image" Target="../media/image9.emf"/><Relationship Id="rId2"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 Id="rId3"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32414E-1728-9543-8865-6A1FF63A5D7F}" type="datetimeFigureOut">
              <a:rPr lang="en-US" smtClean="0"/>
              <a:pPr/>
              <a:t>12/11/13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21DD8D-82C0-DA40-9022-AD38CB772BB8}" type="slidenum">
              <a:rPr lang="en-US" smtClean="0"/>
              <a:pPr/>
              <a:t>‹#›</a:t>
            </a:fld>
            <a:endParaRPr lang="en-US" dirty="0"/>
          </a:p>
        </p:txBody>
      </p:sp>
    </p:spTree>
    <p:extLst>
      <p:ext uri="{BB962C8B-B14F-4D97-AF65-F5344CB8AC3E}">
        <p14:creationId xmlns:p14="http://schemas.microsoft.com/office/powerpoint/2010/main" val="40419420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a:lstStyle/>
          <a:p>
            <a:fld id="{39B29FEC-FDEE-ED4A-86C3-5F9B585699D3}" type="slidenum">
              <a:rPr lang="zh-CN" altLang="en-US">
                <a:ea typeface="宋体" charset="-122"/>
                <a:cs typeface="宋体" charset="-122"/>
              </a:rPr>
              <a:pPr/>
              <a:t>1</a:t>
            </a:fld>
            <a:endParaRPr lang="en-US" altLang="zh-CN">
              <a:ea typeface="宋体" charset="-122"/>
              <a:cs typeface="宋体" charset="-122"/>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noFill/>
        </p:spPr>
        <p:txBody>
          <a:bodyPr/>
          <a:lstStyle/>
          <a:p>
            <a:pPr>
              <a:spcBef>
                <a:spcPct val="0"/>
              </a:spcBef>
            </a:pPr>
            <a:endParaRPr lang="en-US" altLang="zh-CN" dirty="0">
              <a:cs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1DD8D-82C0-DA40-9022-AD38CB772BB8}" type="slidenum">
              <a:rPr lang="en-US" smtClean="0"/>
              <a:pPr/>
              <a:t>23</a:t>
            </a:fld>
            <a:endParaRPr lang="en-US" dirty="0"/>
          </a:p>
        </p:txBody>
      </p:sp>
    </p:spTree>
    <p:extLst>
      <p:ext uri="{BB962C8B-B14F-4D97-AF65-F5344CB8AC3E}">
        <p14:creationId xmlns:p14="http://schemas.microsoft.com/office/powerpoint/2010/main" val="128861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21DD8D-82C0-DA40-9022-AD38CB772BB8}" type="slidenum">
              <a:rPr lang="en-US" smtClean="0"/>
              <a:pPr/>
              <a:t>24</a:t>
            </a:fld>
            <a:endParaRPr lang="en-US" dirty="0"/>
          </a:p>
        </p:txBody>
      </p:sp>
    </p:spTree>
    <p:extLst>
      <p:ext uri="{BB962C8B-B14F-4D97-AF65-F5344CB8AC3E}">
        <p14:creationId xmlns:p14="http://schemas.microsoft.com/office/powerpoint/2010/main" val="128861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CBEF10-4009-3840-80D9-2CC7AD514D77}" type="datetimeFigureOut">
              <a:rPr lang="en-US" smtClean="0"/>
              <a:pPr/>
              <a:t>12/11/13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90A5C-925A-0C4C-8A22-99FAABBA707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BEF10-4009-3840-80D9-2CC7AD514D77}" type="datetimeFigureOut">
              <a:rPr lang="en-US" smtClean="0"/>
              <a:pPr/>
              <a:t>12/11/13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90A5C-925A-0C4C-8A22-99FAABBA707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BEF10-4009-3840-80D9-2CC7AD514D77}" type="datetimeFigureOut">
              <a:rPr lang="en-US" smtClean="0"/>
              <a:pPr/>
              <a:t>12/11/13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90A5C-925A-0C4C-8A22-99FAABBA707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BEF10-4009-3840-80D9-2CC7AD514D77}" type="datetimeFigureOut">
              <a:rPr lang="en-US" smtClean="0"/>
              <a:pPr/>
              <a:t>12/11/13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90A5C-925A-0C4C-8A22-99FAABBA707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BEF10-4009-3840-80D9-2CC7AD514D77}" type="datetimeFigureOut">
              <a:rPr lang="en-US" smtClean="0"/>
              <a:pPr/>
              <a:t>12/11/13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B190A5C-925A-0C4C-8A22-99FAABBA707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CBEF10-4009-3840-80D9-2CC7AD514D77}" type="datetimeFigureOut">
              <a:rPr lang="en-US" smtClean="0"/>
              <a:pPr/>
              <a:t>12/11/13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190A5C-925A-0C4C-8A22-99FAABBA707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CBEF10-4009-3840-80D9-2CC7AD514D77}" type="datetimeFigureOut">
              <a:rPr lang="en-US" smtClean="0"/>
              <a:pPr/>
              <a:t>12/11/13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B190A5C-925A-0C4C-8A22-99FAABBA707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CBEF10-4009-3840-80D9-2CC7AD514D77}" type="datetimeFigureOut">
              <a:rPr lang="en-US" smtClean="0"/>
              <a:pPr/>
              <a:t>12/11/13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B190A5C-925A-0C4C-8A22-99FAABBA707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BEF10-4009-3840-80D9-2CC7AD514D77}" type="datetimeFigureOut">
              <a:rPr lang="en-US" smtClean="0"/>
              <a:pPr/>
              <a:t>12/11/13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B190A5C-925A-0C4C-8A22-99FAABBA707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BEF10-4009-3840-80D9-2CC7AD514D77}" type="datetimeFigureOut">
              <a:rPr lang="en-US" smtClean="0"/>
              <a:pPr/>
              <a:t>12/11/13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190A5C-925A-0C4C-8A22-99FAABBA707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BEF10-4009-3840-80D9-2CC7AD514D77}" type="datetimeFigureOut">
              <a:rPr lang="en-US" smtClean="0"/>
              <a:pPr/>
              <a:t>12/11/13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B190A5C-925A-0C4C-8A22-99FAABBA707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BEF10-4009-3840-80D9-2CC7AD514D77}" type="datetimeFigureOut">
              <a:rPr lang="en-US" smtClean="0"/>
              <a:pPr/>
              <a:t>12/11/13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90A5C-925A-0C4C-8A22-99FAABBA707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9.emf"/><Relationship Id="rId5" Type="http://schemas.openxmlformats.org/officeDocument/2006/relationships/oleObject" Target="../embeddings/oleObject3.bin"/><Relationship Id="rId6" Type="http://schemas.openxmlformats.org/officeDocument/2006/relationships/image" Target="../media/image10.emf"/><Relationship Id="rId7" Type="http://schemas.openxmlformats.org/officeDocument/2006/relationships/oleObject" Target="../embeddings/oleObject4.bin"/><Relationship Id="rId8" Type="http://schemas.openxmlformats.org/officeDocument/2006/relationships/image" Target="../media/image11.emf"/><Relationship Id="rId9" Type="http://schemas.openxmlformats.org/officeDocument/2006/relationships/oleObject" Target="../embeddings/oleObject5.bin"/><Relationship Id="rId10"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6.bin"/><Relationship Id="rId5" Type="http://schemas.openxmlformats.org/officeDocument/2006/relationships/image" Target="../media/image15.emf"/><Relationship Id="rId6" Type="http://schemas.openxmlformats.org/officeDocument/2006/relationships/oleObject" Target="../embeddings/oleObject7.bin"/><Relationship Id="rId7" Type="http://schemas.openxmlformats.org/officeDocument/2006/relationships/image" Target="../media/image16.emf"/><Relationship Id="rId8" Type="http://schemas.openxmlformats.org/officeDocument/2006/relationships/oleObject" Target="../embeddings/oleObject8.bin"/><Relationship Id="rId9" Type="http://schemas.openxmlformats.org/officeDocument/2006/relationships/image" Target="../media/image17.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oleObject" Target="../embeddings/oleObject1.bin"/><Relationship Id="rId5"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304800" y="762000"/>
            <a:ext cx="8610600" cy="1728788"/>
          </a:xfrm>
          <a:solidFill>
            <a:schemeClr val="accent4">
              <a:lumMod val="20000"/>
              <a:lumOff val="80000"/>
              <a:alpha val="47000"/>
            </a:schemeClr>
          </a:solidFill>
        </p:spPr>
        <p:style>
          <a:lnRef idx="2">
            <a:schemeClr val="accent5"/>
          </a:lnRef>
          <a:fillRef idx="1">
            <a:schemeClr val="lt1"/>
          </a:fillRef>
          <a:effectRef idx="0">
            <a:schemeClr val="accent5"/>
          </a:effectRef>
          <a:fontRef idx="minor">
            <a:schemeClr val="dk1"/>
          </a:fontRef>
        </p:style>
        <p:txBody>
          <a:bodyPr>
            <a:normAutofit/>
          </a:bodyPr>
          <a:lstStyle/>
          <a:p>
            <a:r>
              <a:rPr lang="en-US" altLang="zh-CN" sz="3500" b="1" dirty="0" smtClean="0">
                <a:solidFill>
                  <a:srgbClr val="000000"/>
                </a:solidFill>
                <a:latin typeface="Arial"/>
                <a:cs typeface="Arial"/>
              </a:rPr>
              <a:t>TRACKING </a:t>
            </a:r>
            <a:r>
              <a:rPr lang="en-US" altLang="zh-CN" sz="3500" b="1" dirty="0">
                <a:solidFill>
                  <a:srgbClr val="000000"/>
                </a:solidFill>
                <a:latin typeface="Arial"/>
                <a:cs typeface="Arial"/>
              </a:rPr>
              <a:t>GRAVITY WAVES IN MOIST BAROCLINIC WAVES</a:t>
            </a:r>
          </a:p>
        </p:txBody>
      </p:sp>
      <p:sp>
        <p:nvSpPr>
          <p:cNvPr id="28675" name="Rectangle 3"/>
          <p:cNvSpPr>
            <a:spLocks noGrp="1" noChangeArrowheads="1"/>
          </p:cNvSpPr>
          <p:nvPr>
            <p:ph type="subTitle" idx="1"/>
          </p:nvPr>
        </p:nvSpPr>
        <p:spPr>
          <a:xfrm>
            <a:off x="381000" y="3048000"/>
            <a:ext cx="8458200" cy="1906588"/>
          </a:xfrm>
          <a:ln>
            <a:solidFill>
              <a:srgbClr val="FFC000"/>
            </a:solidFill>
            <a:prstDash val="sysDash"/>
          </a:ln>
        </p:spPr>
        <p:txBody>
          <a:bodyPr>
            <a:normAutofit lnSpcReduction="10000"/>
          </a:bodyPr>
          <a:lstStyle/>
          <a:p>
            <a:pPr>
              <a:lnSpc>
                <a:spcPct val="90000"/>
              </a:lnSpc>
            </a:pPr>
            <a:endParaRPr lang="en-US" altLang="zh-CN" sz="2400" dirty="0" smtClean="0">
              <a:solidFill>
                <a:srgbClr val="0000FF"/>
              </a:solidFill>
              <a:latin typeface="Arial"/>
              <a:cs typeface="Arial"/>
            </a:endParaRPr>
          </a:p>
          <a:p>
            <a:pPr>
              <a:lnSpc>
                <a:spcPct val="90000"/>
              </a:lnSpc>
            </a:pPr>
            <a:r>
              <a:rPr lang="en-US" altLang="zh-CN" sz="2400" dirty="0" smtClean="0">
                <a:solidFill>
                  <a:srgbClr val="0000FF"/>
                </a:solidFill>
                <a:latin typeface="Arial"/>
                <a:cs typeface="Arial"/>
              </a:rPr>
              <a:t>Junhong Wei</a:t>
            </a:r>
          </a:p>
          <a:p>
            <a:pPr>
              <a:lnSpc>
                <a:spcPct val="90000"/>
              </a:lnSpc>
            </a:pPr>
            <a:r>
              <a:rPr lang="en-US" altLang="zh-CN" sz="2400" dirty="0" err="1" smtClean="0">
                <a:solidFill>
                  <a:srgbClr val="0000FF"/>
                </a:solidFill>
                <a:latin typeface="Arial"/>
                <a:cs typeface="Arial"/>
              </a:rPr>
              <a:t>Fuqing</a:t>
            </a:r>
            <a:r>
              <a:rPr lang="en-US" altLang="zh-CN" sz="2400" dirty="0" smtClean="0">
                <a:solidFill>
                  <a:srgbClr val="0000FF"/>
                </a:solidFill>
                <a:latin typeface="Arial"/>
                <a:cs typeface="Arial"/>
              </a:rPr>
              <a:t> Zhang</a:t>
            </a:r>
          </a:p>
          <a:p>
            <a:pPr>
              <a:lnSpc>
                <a:spcPct val="90000"/>
              </a:lnSpc>
            </a:pPr>
            <a:r>
              <a:rPr lang="en-US" altLang="zh-CN" sz="2400" dirty="0" smtClean="0">
                <a:solidFill>
                  <a:srgbClr val="0000FF"/>
                </a:solidFill>
                <a:latin typeface="Arial"/>
                <a:cs typeface="Arial"/>
              </a:rPr>
              <a:t> </a:t>
            </a:r>
            <a:endParaRPr lang="en-US" altLang="zh-CN" sz="2400" b="1" u="sng" dirty="0">
              <a:solidFill>
                <a:srgbClr val="0000FF"/>
              </a:solidFill>
              <a:latin typeface="Arial"/>
              <a:cs typeface="Arial"/>
            </a:endParaRPr>
          </a:p>
          <a:p>
            <a:pPr>
              <a:lnSpc>
                <a:spcPct val="90000"/>
              </a:lnSpc>
            </a:pPr>
            <a:r>
              <a:rPr lang="en-US" altLang="zh-CN" sz="2000" i="1" dirty="0">
                <a:solidFill>
                  <a:srgbClr val="0000FF"/>
                </a:solidFill>
                <a:latin typeface="Arial"/>
                <a:cs typeface="Arial"/>
              </a:rPr>
              <a:t>Penn State </a:t>
            </a:r>
            <a:r>
              <a:rPr lang="en-US" altLang="zh-CN" sz="2000" i="1" dirty="0" smtClean="0">
                <a:solidFill>
                  <a:srgbClr val="0000FF"/>
                </a:solidFill>
                <a:latin typeface="Arial"/>
                <a:cs typeface="Arial"/>
              </a:rPr>
              <a:t>University</a:t>
            </a:r>
          </a:p>
        </p:txBody>
      </p:sp>
      <p:sp>
        <p:nvSpPr>
          <p:cNvPr id="659460" name="Text Box 4"/>
          <p:cNvSpPr txBox="1">
            <a:spLocks noChangeArrowheads="1"/>
          </p:cNvSpPr>
          <p:nvPr/>
        </p:nvSpPr>
        <p:spPr bwMode="auto">
          <a:xfrm>
            <a:off x="381000" y="5786438"/>
            <a:ext cx="8458200" cy="461665"/>
          </a:xfrm>
          <a:prstGeom prst="rect">
            <a:avLst/>
          </a:prstGeom>
          <a:noFill/>
          <a:ln w="9525">
            <a:noFill/>
            <a:miter lim="800000"/>
            <a:headEnd/>
            <a:tailEnd/>
          </a:ln>
          <a:effectLst/>
        </p:spPr>
        <p:txBody>
          <a:bodyPr wrap="square">
            <a:prstTxWarp prst="textNoShape">
              <a:avLst/>
            </a:prstTxWarp>
            <a:spAutoFit/>
          </a:bodyPr>
          <a:lstStyle/>
          <a:p>
            <a:pPr algn="ctr"/>
            <a:r>
              <a:rPr lang="en-US" altLang="zh-CN" sz="2400" dirty="0">
                <a:solidFill>
                  <a:srgbClr val="953735"/>
                </a:solidFill>
                <a:latin typeface="Arial"/>
                <a:ea typeface="宋体" charset="-122"/>
                <a:cs typeface="Arial"/>
              </a:rPr>
              <a:t>Dec. 2013, End-of-semester group meeting</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noFill/>
        </p:spPr>
        <p:txBody>
          <a:bodyPr>
            <a:noAutofit/>
          </a:bodyPr>
          <a:lstStyle/>
          <a:p>
            <a:r>
              <a:rPr lang="en-US" sz="2500" b="1" dirty="0" smtClean="0">
                <a:latin typeface="Arial"/>
                <a:cs typeface="Arial"/>
              </a:rPr>
              <a:t>Literature Review --- </a:t>
            </a:r>
            <a:br>
              <a:rPr lang="en-US" sz="2500" b="1" dirty="0" smtClean="0">
                <a:latin typeface="Arial"/>
                <a:cs typeface="Arial"/>
              </a:rPr>
            </a:br>
            <a:r>
              <a:rPr lang="en-US" sz="2500" b="1" dirty="0" smtClean="0">
                <a:latin typeface="Arial"/>
                <a:cs typeface="Arial"/>
              </a:rPr>
              <a:t>Simulation of Moist </a:t>
            </a:r>
            <a:r>
              <a:rPr lang="en-US" sz="2500" b="1" dirty="0" err="1" smtClean="0">
                <a:latin typeface="Arial"/>
                <a:cs typeface="Arial"/>
              </a:rPr>
              <a:t>Baroclinic</a:t>
            </a:r>
            <a:r>
              <a:rPr lang="en-US" sz="2500" b="1" dirty="0" smtClean="0">
                <a:latin typeface="Arial"/>
                <a:cs typeface="Arial"/>
              </a:rPr>
              <a:t> Waves in WRF</a:t>
            </a:r>
            <a:endParaRPr lang="en-US" sz="2500" b="1" dirty="0">
              <a:latin typeface="Arial"/>
              <a:cs typeface="Arial"/>
            </a:endParaRPr>
          </a:p>
        </p:txBody>
      </p:sp>
      <p:pic>
        <p:nvPicPr>
          <p:cNvPr id="4" name="Picture 3" descr="AA_stageD_01_AOFD_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0223"/>
            <a:ext cx="9144000" cy="4326624"/>
          </a:xfrm>
          <a:prstGeom prst="rect">
            <a:avLst/>
          </a:prstGeom>
        </p:spPr>
      </p:pic>
      <p:sp>
        <p:nvSpPr>
          <p:cNvPr id="13" name="TextBox 12"/>
          <p:cNvSpPr txBox="1"/>
          <p:nvPr/>
        </p:nvSpPr>
        <p:spPr>
          <a:xfrm>
            <a:off x="5029200" y="838200"/>
            <a:ext cx="4114800" cy="369332"/>
          </a:xfrm>
          <a:prstGeom prst="rect">
            <a:avLst/>
          </a:prstGeom>
          <a:noFill/>
          <a:ln w="12700" cmpd="sng">
            <a:solidFill>
              <a:schemeClr val="tx1"/>
            </a:solidFill>
          </a:ln>
        </p:spPr>
        <p:txBody>
          <a:bodyPr wrap="square" rtlCol="0">
            <a:spAutoFit/>
          </a:bodyPr>
          <a:lstStyle/>
          <a:p>
            <a:pPr algn="ctr"/>
            <a:r>
              <a:rPr lang="en-US" b="1" dirty="0" smtClean="0">
                <a:latin typeface="Arial"/>
                <a:cs typeface="Arial"/>
              </a:rPr>
              <a:t>Wei and Zhang 2013, JAS, accepted</a:t>
            </a:r>
            <a:endParaRPr lang="en-US" b="1" dirty="0">
              <a:latin typeface="Arial"/>
              <a:cs typeface="Arial"/>
            </a:endParaRPr>
          </a:p>
        </p:txBody>
      </p:sp>
      <p:sp>
        <p:nvSpPr>
          <p:cNvPr id="14" name="TextBox 13"/>
          <p:cNvSpPr txBox="1"/>
          <p:nvPr/>
        </p:nvSpPr>
        <p:spPr>
          <a:xfrm>
            <a:off x="14851" y="3352800"/>
            <a:ext cx="9129149" cy="2062103"/>
          </a:xfrm>
          <a:prstGeom prst="rect">
            <a:avLst/>
          </a:prstGeom>
          <a:solidFill>
            <a:schemeClr val="bg1">
              <a:lumMod val="95000"/>
            </a:schemeClr>
          </a:solidFill>
          <a:ln w="28575" cmpd="sng">
            <a:solidFill>
              <a:srgbClr val="000000"/>
            </a:solidFill>
            <a:prstDash val="sysDash"/>
          </a:ln>
        </p:spPr>
        <p:txBody>
          <a:bodyPr wrap="square" rtlCol="0">
            <a:spAutoFit/>
          </a:bodyPr>
          <a:lstStyle/>
          <a:p>
            <a:pPr algn="ctr"/>
            <a:r>
              <a:rPr lang="en-US" sz="1600" b="1" dirty="0" smtClean="0">
                <a:solidFill>
                  <a:srgbClr val="FF0000"/>
                </a:solidFill>
                <a:latin typeface="Arial"/>
                <a:cs typeface="Arial"/>
              </a:rPr>
              <a:t>EXP00</a:t>
            </a:r>
          </a:p>
          <a:p>
            <a:pPr marL="285750" indent="-285750">
              <a:buFont typeface="Arial"/>
              <a:buChar char="•"/>
            </a:pPr>
            <a:r>
              <a:rPr lang="en-US" sz="1600" b="1" dirty="0" smtClean="0">
                <a:latin typeface="Arial"/>
                <a:cs typeface="Arial"/>
              </a:rPr>
              <a:t>Dry Localized Identifiable Gravity Wave Modes Generated By Dry Source</a:t>
            </a:r>
          </a:p>
          <a:p>
            <a:pPr algn="ctr"/>
            <a:endParaRPr lang="en-US" sz="1600" b="1" dirty="0" smtClean="0">
              <a:solidFill>
                <a:srgbClr val="FF0000"/>
              </a:solidFill>
              <a:latin typeface="Arial"/>
              <a:cs typeface="Arial"/>
            </a:endParaRPr>
          </a:p>
          <a:p>
            <a:pPr algn="ctr"/>
            <a:r>
              <a:rPr lang="en-US" sz="1600" b="1" dirty="0" smtClean="0">
                <a:solidFill>
                  <a:srgbClr val="FF0000"/>
                </a:solidFill>
                <a:latin typeface="Arial"/>
                <a:cs typeface="Arial"/>
              </a:rPr>
              <a:t>EXP20</a:t>
            </a:r>
          </a:p>
          <a:p>
            <a:pPr marL="285750" indent="-285750">
              <a:buFont typeface="Arial"/>
              <a:buChar char="•"/>
            </a:pPr>
            <a:r>
              <a:rPr lang="en-US" sz="1600" b="1" dirty="0" smtClean="0">
                <a:latin typeface="Arial"/>
                <a:cs typeface="Arial"/>
              </a:rPr>
              <a:t>Dry Gravity Wave Modes Continue to Dominate</a:t>
            </a:r>
          </a:p>
          <a:p>
            <a:pPr marL="285750" indent="-285750">
              <a:buFont typeface="Arial"/>
              <a:buChar char="•"/>
            </a:pPr>
            <a:r>
              <a:rPr lang="en-US" sz="1600" b="1" dirty="0" smtClean="0">
                <a:latin typeface="Arial"/>
                <a:cs typeface="Arial"/>
              </a:rPr>
              <a:t>Similar Wave Characteristics With Those in EXP00</a:t>
            </a:r>
          </a:p>
          <a:p>
            <a:pPr marL="285750" indent="-285750">
              <a:buFont typeface="Arial"/>
              <a:buChar char="•"/>
            </a:pPr>
            <a:r>
              <a:rPr lang="en-US" sz="1600" b="1" dirty="0" smtClean="0">
                <a:latin typeface="Arial"/>
                <a:cs typeface="Arial"/>
              </a:rPr>
              <a:t>The Amplitude of WP5 Is Enhanced By ~2 Times</a:t>
            </a:r>
          </a:p>
          <a:p>
            <a:pPr marL="285750" indent="-285750">
              <a:buFont typeface="Arial"/>
              <a:buChar char="•"/>
            </a:pPr>
            <a:r>
              <a:rPr lang="en-US" sz="1600" b="1" dirty="0" smtClean="0">
                <a:latin typeface="Arial"/>
                <a:cs typeface="Arial"/>
              </a:rPr>
              <a:t>Modification in WP3</a:t>
            </a:r>
          </a:p>
        </p:txBody>
      </p:sp>
    </p:spTree>
    <p:extLst>
      <p:ext uri="{BB962C8B-B14F-4D97-AF65-F5344CB8AC3E}">
        <p14:creationId xmlns:p14="http://schemas.microsoft.com/office/powerpoint/2010/main" val="11823564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_moist_GW_track_01_paper_132.eps"/>
          <p:cNvPicPr>
            <a:picLocks noChangeAspect="1"/>
          </p:cNvPicPr>
          <p:nvPr/>
        </p:nvPicPr>
        <p:blipFill rotWithShape="1">
          <a:blip r:embed="rId2">
            <a:extLst>
              <a:ext uri="{28A0092B-C50C-407E-A947-70E740481C1C}">
                <a14:useLocalDpi xmlns:a14="http://schemas.microsoft.com/office/drawing/2010/main" val="0"/>
              </a:ext>
            </a:extLst>
          </a:blip>
          <a:srcRect l="13295" t="26383" r="13992" b="52307"/>
          <a:stretch/>
        </p:blipFill>
        <p:spPr>
          <a:xfrm>
            <a:off x="0" y="1131371"/>
            <a:ext cx="9144000" cy="3467980"/>
          </a:xfrm>
          <a:prstGeom prst="rect">
            <a:avLst/>
          </a:prstGeom>
        </p:spPr>
      </p:pic>
      <p:sp>
        <p:nvSpPr>
          <p:cNvPr id="3" name="Title 1"/>
          <p:cNvSpPr txBox="1">
            <a:spLocks/>
          </p:cNvSpPr>
          <p:nvPr/>
        </p:nvSpPr>
        <p:spPr>
          <a:xfrm>
            <a:off x="0" y="0"/>
            <a:ext cx="9144000" cy="838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Ray Tracing Analysis</a:t>
            </a:r>
          </a:p>
          <a:p>
            <a:r>
              <a:rPr lang="en-US" sz="2000" b="1" dirty="0" smtClean="0">
                <a:latin typeface="Arial"/>
                <a:cs typeface="Arial"/>
              </a:rPr>
              <a:t>WP3-EXP00, WP3a-EXP20, WP3b-EXP20</a:t>
            </a:r>
            <a:endParaRPr lang="en-US" sz="2000" b="1" dirty="0">
              <a:latin typeface="Arial"/>
              <a:cs typeface="Arial"/>
            </a:endParaRPr>
          </a:p>
        </p:txBody>
      </p:sp>
      <p:sp>
        <p:nvSpPr>
          <p:cNvPr id="4" name="TextBox 3"/>
          <p:cNvSpPr txBox="1"/>
          <p:nvPr/>
        </p:nvSpPr>
        <p:spPr>
          <a:xfrm>
            <a:off x="-16561" y="838983"/>
            <a:ext cx="9160561" cy="292388"/>
          </a:xfrm>
          <a:prstGeom prst="rect">
            <a:avLst/>
          </a:prstGeom>
          <a:noFill/>
        </p:spPr>
        <p:txBody>
          <a:bodyPr wrap="square" rtlCol="0">
            <a:spAutoFit/>
          </a:bodyPr>
          <a:lstStyle/>
          <a:p>
            <a:pPr algn="ctr"/>
            <a:r>
              <a:rPr lang="en-US" sz="1300" b="1" dirty="0" smtClean="0">
                <a:latin typeface="Arial"/>
                <a:cs typeface="Arial"/>
              </a:rPr>
              <a:t>Horizontal Propagation of WP3-EXP00, WP3a-EXP20, WP3b-EXP20 Based on a Ray Tracing Model</a:t>
            </a:r>
          </a:p>
        </p:txBody>
      </p:sp>
      <p:sp>
        <p:nvSpPr>
          <p:cNvPr id="5" name="TextBox 4"/>
          <p:cNvSpPr txBox="1"/>
          <p:nvPr/>
        </p:nvSpPr>
        <p:spPr>
          <a:xfrm>
            <a:off x="26135" y="4724400"/>
            <a:ext cx="4850665" cy="2031325"/>
          </a:xfrm>
          <a:prstGeom prst="rect">
            <a:avLst/>
          </a:prstGeom>
          <a:solidFill>
            <a:srgbClr val="F2F2F2"/>
          </a:solidFill>
          <a:ln w="28575" cmpd="sng">
            <a:solidFill>
              <a:srgbClr val="000000"/>
            </a:solidFill>
            <a:prstDash val="sysDash"/>
          </a:ln>
        </p:spPr>
        <p:txBody>
          <a:bodyPr wrap="square" rtlCol="0">
            <a:spAutoFit/>
          </a:bodyPr>
          <a:lstStyle/>
          <a:p>
            <a:pPr algn="ctr"/>
            <a:r>
              <a:rPr lang="en-US" b="1" dirty="0" smtClean="0">
                <a:latin typeface="Arial"/>
                <a:cs typeface="Arial"/>
              </a:rPr>
              <a:t>WP3-EXP20</a:t>
            </a:r>
          </a:p>
          <a:p>
            <a:pPr marL="285750" indent="-285750">
              <a:buFont typeface="Arial"/>
              <a:buChar char="•"/>
            </a:pPr>
            <a:endParaRPr lang="en-US" b="1" dirty="0">
              <a:latin typeface="Arial"/>
              <a:cs typeface="Arial"/>
            </a:endParaRPr>
          </a:p>
          <a:p>
            <a:pPr marL="285750" indent="-285750">
              <a:buFont typeface="Arial"/>
              <a:buChar char="•"/>
            </a:pPr>
            <a:r>
              <a:rPr lang="en-US" b="1" dirty="0" err="1" smtClean="0">
                <a:latin typeface="Arial"/>
                <a:cs typeface="Arial"/>
              </a:rPr>
              <a:t>Tracjectories</a:t>
            </a:r>
            <a:r>
              <a:rPr lang="en-US" b="1" dirty="0" smtClean="0">
                <a:latin typeface="Arial"/>
                <a:cs typeface="Arial"/>
              </a:rPr>
              <a:t> along the </a:t>
            </a:r>
            <a:r>
              <a:rPr lang="en-US" b="1" dirty="0">
                <a:latin typeface="Arial"/>
                <a:cs typeface="Arial"/>
              </a:rPr>
              <a:t>1-km </a:t>
            </a:r>
            <a:r>
              <a:rPr lang="en-US" b="1" dirty="0" smtClean="0">
                <a:latin typeface="Arial"/>
                <a:cs typeface="Arial"/>
              </a:rPr>
              <a:t>isothermal, as well as the 12-km </a:t>
            </a:r>
            <a:r>
              <a:rPr lang="en-US" b="1" dirty="0">
                <a:latin typeface="Arial"/>
                <a:cs typeface="Arial"/>
              </a:rPr>
              <a:t>phase </a:t>
            </a:r>
            <a:r>
              <a:rPr lang="en-US" b="1" dirty="0" smtClean="0">
                <a:latin typeface="Arial"/>
                <a:cs typeface="Arial"/>
              </a:rPr>
              <a:t>line. </a:t>
            </a:r>
            <a:endParaRPr lang="en-US" b="1" dirty="0">
              <a:latin typeface="Arial"/>
              <a:cs typeface="Arial"/>
            </a:endParaRPr>
          </a:p>
          <a:p>
            <a:pPr marL="285750" indent="-285750">
              <a:buFont typeface="Arial"/>
              <a:buChar char="•"/>
            </a:pPr>
            <a:r>
              <a:rPr lang="en-US" b="1" dirty="0" smtClean="0">
                <a:latin typeface="Arial"/>
                <a:cs typeface="Arial"/>
              </a:rPr>
              <a:t>Fast vertical propagation</a:t>
            </a:r>
          </a:p>
          <a:p>
            <a:pPr marL="285750" indent="-285750">
              <a:buFont typeface="Arial"/>
              <a:buChar char="•"/>
            </a:pPr>
            <a:endParaRPr lang="en-US" b="1" dirty="0">
              <a:latin typeface="Arial"/>
              <a:cs typeface="Arial"/>
            </a:endParaRPr>
          </a:p>
          <a:p>
            <a:pPr marL="285750" indent="-285750">
              <a:buFont typeface="Arial"/>
              <a:buChar char="•"/>
            </a:pPr>
            <a:r>
              <a:rPr lang="en-US" b="1" dirty="0" smtClean="0">
                <a:solidFill>
                  <a:srgbClr val="FF0000"/>
                </a:solidFill>
                <a:latin typeface="Arial"/>
                <a:cs typeface="Arial"/>
              </a:rPr>
              <a:t>Potential Source: Surface Front</a:t>
            </a:r>
          </a:p>
        </p:txBody>
      </p:sp>
      <p:sp>
        <p:nvSpPr>
          <p:cNvPr id="6" name="TextBox 5"/>
          <p:cNvSpPr txBox="1"/>
          <p:nvPr/>
        </p:nvSpPr>
        <p:spPr>
          <a:xfrm>
            <a:off x="5029200" y="4718920"/>
            <a:ext cx="4114800" cy="1969770"/>
          </a:xfrm>
          <a:prstGeom prst="rect">
            <a:avLst/>
          </a:prstGeom>
          <a:solidFill>
            <a:srgbClr val="F2F2F2"/>
          </a:solidFill>
          <a:ln w="28575" cmpd="sng">
            <a:solidFill>
              <a:srgbClr val="000000"/>
            </a:solidFill>
            <a:prstDash val="sysDash"/>
          </a:ln>
        </p:spPr>
        <p:txBody>
          <a:bodyPr wrap="square" rtlCol="0">
            <a:spAutoFit/>
          </a:bodyPr>
          <a:lstStyle/>
          <a:p>
            <a:pPr algn="ctr"/>
            <a:r>
              <a:rPr lang="en-US" b="1" dirty="0" smtClean="0">
                <a:latin typeface="Arial"/>
                <a:cs typeface="Arial"/>
              </a:rPr>
              <a:t>WP3b-</a:t>
            </a:r>
            <a:r>
              <a:rPr lang="en-US" b="1" dirty="0">
                <a:latin typeface="Arial"/>
                <a:cs typeface="Arial"/>
              </a:rPr>
              <a:t>EXP20</a:t>
            </a:r>
          </a:p>
          <a:p>
            <a:pPr algn="ctr"/>
            <a:endParaRPr lang="en-US" b="1" dirty="0">
              <a:latin typeface="Arial"/>
              <a:cs typeface="Arial"/>
            </a:endParaRPr>
          </a:p>
          <a:p>
            <a:pPr marL="285750" indent="-285750">
              <a:buFont typeface="Arial"/>
              <a:buChar char="•"/>
            </a:pPr>
            <a:r>
              <a:rPr lang="en-US" sz="1600" b="1" dirty="0" smtClean="0">
                <a:latin typeface="Arial"/>
                <a:cs typeface="Arial"/>
              </a:rPr>
              <a:t>Rays traced back to </a:t>
            </a:r>
            <a:r>
              <a:rPr lang="en-US" sz="1600" b="1" smtClean="0">
                <a:latin typeface="Arial"/>
                <a:cs typeface="Arial"/>
              </a:rPr>
              <a:t>the northeast</a:t>
            </a:r>
            <a:endParaRPr lang="en-US" sz="1600" b="1" dirty="0" smtClean="0">
              <a:latin typeface="Arial"/>
              <a:cs typeface="Arial"/>
            </a:endParaRPr>
          </a:p>
          <a:p>
            <a:pPr marL="285750" indent="-285750">
              <a:buFont typeface="Arial"/>
              <a:buChar char="•"/>
            </a:pPr>
            <a:r>
              <a:rPr lang="en-US" sz="1600" b="1" dirty="0" smtClean="0">
                <a:latin typeface="Arial"/>
                <a:cs typeface="Arial"/>
              </a:rPr>
              <a:t>Slow vertical propagation below 8 km</a:t>
            </a:r>
          </a:p>
          <a:p>
            <a:pPr marL="285750" indent="-285750">
              <a:buFont typeface="Arial"/>
              <a:buChar char="•"/>
            </a:pPr>
            <a:endParaRPr lang="en-US" b="1" dirty="0">
              <a:latin typeface="Arial"/>
              <a:cs typeface="Arial"/>
            </a:endParaRPr>
          </a:p>
          <a:p>
            <a:pPr marL="285750" indent="-285750">
              <a:buFont typeface="Arial"/>
              <a:buChar char="•"/>
            </a:pPr>
            <a:r>
              <a:rPr lang="en-US" b="1" dirty="0" smtClean="0">
                <a:solidFill>
                  <a:srgbClr val="FF0000"/>
                </a:solidFill>
                <a:latin typeface="Arial"/>
                <a:cs typeface="Arial"/>
              </a:rPr>
              <a:t>Potential Source: Front, Convection</a:t>
            </a:r>
            <a:endParaRPr lang="en-US" b="1" dirty="0">
              <a:solidFill>
                <a:srgbClr val="FF0000"/>
              </a:solidFill>
              <a:latin typeface="Arial"/>
              <a:cs typeface="Arial"/>
            </a:endParaRPr>
          </a:p>
        </p:txBody>
      </p:sp>
    </p:spTree>
    <p:extLst>
      <p:ext uri="{BB962C8B-B14F-4D97-AF65-F5344CB8AC3E}">
        <p14:creationId xmlns:p14="http://schemas.microsoft.com/office/powerpoint/2010/main" val="34520925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D_series_02_paper.eps"/>
          <p:cNvPicPr>
            <a:picLocks noChangeAspect="1"/>
          </p:cNvPicPr>
          <p:nvPr/>
        </p:nvPicPr>
        <p:blipFill rotWithShape="1">
          <a:blip r:embed="rId2">
            <a:extLst>
              <a:ext uri="{28A0092B-C50C-407E-A947-70E740481C1C}">
                <a14:useLocalDpi xmlns:a14="http://schemas.microsoft.com/office/drawing/2010/main" val="0"/>
              </a:ext>
            </a:extLst>
          </a:blip>
          <a:srcRect l="13726" t="20295" r="14547" b="23133"/>
          <a:stretch/>
        </p:blipFill>
        <p:spPr>
          <a:xfrm>
            <a:off x="0" y="838200"/>
            <a:ext cx="5334000" cy="5444284"/>
          </a:xfrm>
          <a:prstGeom prst="rect">
            <a:avLst/>
          </a:prstGeom>
        </p:spPr>
      </p:pic>
      <p:sp>
        <p:nvSpPr>
          <p:cNvPr id="3" name="Title 1"/>
          <p:cNvSpPr txBox="1">
            <a:spLocks/>
          </p:cNvSpPr>
          <p:nvPr/>
        </p:nvSpPr>
        <p:spPr>
          <a:xfrm>
            <a:off x="0" y="0"/>
            <a:ext cx="9144000" cy="838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Ray Tracing Analysis</a:t>
            </a:r>
          </a:p>
          <a:p>
            <a:r>
              <a:rPr lang="en-US" sz="2000" b="1" dirty="0" smtClean="0">
                <a:latin typeface="Arial"/>
                <a:cs typeface="Arial"/>
              </a:rPr>
              <a:t>WP3-EXP00, WP3a-EXP20</a:t>
            </a:r>
            <a:endParaRPr lang="en-US" sz="2000" b="1" dirty="0">
              <a:latin typeface="Arial"/>
              <a:cs typeface="Arial"/>
            </a:endParaRPr>
          </a:p>
        </p:txBody>
      </p:sp>
      <p:sp>
        <p:nvSpPr>
          <p:cNvPr id="4" name="TextBox 3"/>
          <p:cNvSpPr txBox="1"/>
          <p:nvPr/>
        </p:nvSpPr>
        <p:spPr>
          <a:xfrm>
            <a:off x="-1310" y="6296868"/>
            <a:ext cx="5334000" cy="430887"/>
          </a:xfrm>
          <a:prstGeom prst="rect">
            <a:avLst/>
          </a:prstGeom>
          <a:noFill/>
        </p:spPr>
        <p:txBody>
          <a:bodyPr wrap="square" rtlCol="0">
            <a:spAutoFit/>
          </a:bodyPr>
          <a:lstStyle/>
          <a:p>
            <a:pPr algn="ctr"/>
            <a:r>
              <a:rPr lang="en-US" sz="2200" b="1" dirty="0" smtClean="0">
                <a:latin typeface="Arial"/>
                <a:cs typeface="Arial"/>
              </a:rPr>
              <a:t>Wave Characteristics Along the Ray</a:t>
            </a:r>
          </a:p>
        </p:txBody>
      </p:sp>
      <p:sp>
        <p:nvSpPr>
          <p:cNvPr id="5" name="TextBox 4"/>
          <p:cNvSpPr txBox="1"/>
          <p:nvPr/>
        </p:nvSpPr>
        <p:spPr>
          <a:xfrm>
            <a:off x="5332690" y="990600"/>
            <a:ext cx="3811310" cy="4801315"/>
          </a:xfrm>
          <a:prstGeom prst="rect">
            <a:avLst/>
          </a:prstGeom>
          <a:solidFill>
            <a:srgbClr val="F2F2F2"/>
          </a:solidFill>
          <a:ln w="28575" cmpd="sng">
            <a:solidFill>
              <a:srgbClr val="000000"/>
            </a:solidFill>
            <a:prstDash val="sysDash"/>
          </a:ln>
        </p:spPr>
        <p:txBody>
          <a:bodyPr wrap="square" rtlCol="0">
            <a:spAutoFit/>
          </a:bodyPr>
          <a:lstStyle/>
          <a:p>
            <a:pPr algn="ctr"/>
            <a:r>
              <a:rPr lang="en-US" b="1" dirty="0" smtClean="0">
                <a:latin typeface="Arial"/>
                <a:cs typeface="Arial"/>
              </a:rPr>
              <a:t>Comparison</a:t>
            </a:r>
          </a:p>
          <a:p>
            <a:pPr marL="285750" indent="-285750">
              <a:buFont typeface="Arial"/>
              <a:buChar char="•"/>
            </a:pPr>
            <a:endParaRPr lang="en-US" b="1" dirty="0" smtClean="0">
              <a:latin typeface="Arial"/>
              <a:cs typeface="Arial"/>
            </a:endParaRPr>
          </a:p>
          <a:p>
            <a:pPr marL="285750" indent="-285750">
              <a:buFont typeface="Arial"/>
              <a:buChar char="•"/>
            </a:pPr>
            <a:r>
              <a:rPr lang="en-US" b="1" dirty="0" smtClean="0">
                <a:latin typeface="Arial"/>
                <a:cs typeface="Arial"/>
              </a:rPr>
              <a:t>Lower jet core level along the trajectory of WP3a-EXP20</a:t>
            </a:r>
          </a:p>
          <a:p>
            <a:pPr marL="285750" indent="-285750">
              <a:buFont typeface="Arial"/>
              <a:buChar char="•"/>
            </a:pPr>
            <a:endParaRPr lang="en-US" b="1" dirty="0">
              <a:latin typeface="Arial"/>
              <a:cs typeface="Arial"/>
            </a:endParaRPr>
          </a:p>
          <a:p>
            <a:pPr marL="285750" indent="-285750">
              <a:buFont typeface="Arial"/>
              <a:buChar char="•"/>
            </a:pPr>
            <a:r>
              <a:rPr lang="en-US" b="1" dirty="0" smtClean="0">
                <a:latin typeface="Arial"/>
                <a:cs typeface="Arial"/>
              </a:rPr>
              <a:t>Lower </a:t>
            </a:r>
            <a:r>
              <a:rPr lang="en-US" b="1" dirty="0" err="1" smtClean="0">
                <a:latin typeface="Arial"/>
                <a:cs typeface="Arial"/>
              </a:rPr>
              <a:t>tropopause</a:t>
            </a:r>
            <a:r>
              <a:rPr lang="en-US" b="1" dirty="0" smtClean="0">
                <a:latin typeface="Arial"/>
                <a:cs typeface="Arial"/>
              </a:rPr>
              <a:t> along the trajectory of WP3a-EXP20</a:t>
            </a:r>
          </a:p>
          <a:p>
            <a:pPr marL="285750" indent="-285750">
              <a:buFont typeface="Arial"/>
              <a:buChar char="•"/>
            </a:pPr>
            <a:endParaRPr lang="en-US" b="1" dirty="0">
              <a:latin typeface="Arial"/>
              <a:cs typeface="Arial"/>
            </a:endParaRPr>
          </a:p>
          <a:p>
            <a:pPr marL="285750" indent="-285750">
              <a:buFont typeface="Arial"/>
              <a:buChar char="•"/>
            </a:pPr>
            <a:r>
              <a:rPr lang="en-US" b="1" dirty="0">
                <a:latin typeface="Arial"/>
                <a:cs typeface="Arial"/>
              </a:rPr>
              <a:t>Accordingly, the maximum/minimum of vertical wavelength in WP3a-EXP20 is slightly lower than those in WP3-EXP00</a:t>
            </a:r>
            <a:r>
              <a:rPr lang="en-US" b="1" dirty="0" smtClean="0">
                <a:latin typeface="Arial"/>
                <a:cs typeface="Arial"/>
              </a:rPr>
              <a:t>.</a:t>
            </a:r>
          </a:p>
          <a:p>
            <a:pPr marL="285750" indent="-285750">
              <a:buFont typeface="Arial"/>
              <a:buChar char="•"/>
            </a:pPr>
            <a:endParaRPr lang="en-US" b="1" dirty="0">
              <a:latin typeface="Arial"/>
              <a:cs typeface="Arial"/>
            </a:endParaRPr>
          </a:p>
          <a:p>
            <a:pPr marL="285750" indent="-285750">
              <a:buFont typeface="Arial"/>
              <a:buChar char="•"/>
            </a:pPr>
            <a:r>
              <a:rPr lang="en-US" b="1" dirty="0" smtClean="0">
                <a:latin typeface="Arial"/>
                <a:cs typeface="Arial"/>
              </a:rPr>
              <a:t>However, their potential source may both be surface front. </a:t>
            </a:r>
            <a:endParaRPr lang="en-US" b="1" dirty="0">
              <a:latin typeface="Arial"/>
              <a:cs typeface="Arial"/>
            </a:endParaRPr>
          </a:p>
        </p:txBody>
      </p:sp>
    </p:spTree>
    <p:extLst>
      <p:ext uri="{BB962C8B-B14F-4D97-AF65-F5344CB8AC3E}">
        <p14:creationId xmlns:p14="http://schemas.microsoft.com/office/powerpoint/2010/main" val="355967028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_moist_GW_track_01_paper_132.eps"/>
          <p:cNvPicPr>
            <a:picLocks noChangeAspect="1"/>
          </p:cNvPicPr>
          <p:nvPr/>
        </p:nvPicPr>
        <p:blipFill rotWithShape="1">
          <a:blip r:embed="rId2">
            <a:extLst>
              <a:ext uri="{28A0092B-C50C-407E-A947-70E740481C1C}">
                <a14:useLocalDpi xmlns:a14="http://schemas.microsoft.com/office/drawing/2010/main" val="0"/>
              </a:ext>
            </a:extLst>
          </a:blip>
          <a:srcRect l="13295" t="26383" r="13992" b="52307"/>
          <a:stretch/>
        </p:blipFill>
        <p:spPr>
          <a:xfrm>
            <a:off x="0" y="1131371"/>
            <a:ext cx="9144000" cy="3467980"/>
          </a:xfrm>
          <a:prstGeom prst="rect">
            <a:avLst/>
          </a:prstGeom>
        </p:spPr>
      </p:pic>
      <p:sp>
        <p:nvSpPr>
          <p:cNvPr id="3" name="Title 1"/>
          <p:cNvSpPr txBox="1">
            <a:spLocks/>
          </p:cNvSpPr>
          <p:nvPr/>
        </p:nvSpPr>
        <p:spPr>
          <a:xfrm>
            <a:off x="0" y="0"/>
            <a:ext cx="9144000" cy="838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Ray Tracing Analysis</a:t>
            </a:r>
          </a:p>
          <a:p>
            <a:r>
              <a:rPr lang="en-US" sz="2000" b="1" dirty="0" smtClean="0">
                <a:latin typeface="Arial"/>
                <a:cs typeface="Arial"/>
              </a:rPr>
              <a:t>WP3-EXP00, WP3a-EXP20, WP3b-EXP20</a:t>
            </a:r>
            <a:endParaRPr lang="en-US" sz="2000" b="1" dirty="0">
              <a:latin typeface="Arial"/>
              <a:cs typeface="Arial"/>
            </a:endParaRPr>
          </a:p>
        </p:txBody>
      </p:sp>
      <p:sp>
        <p:nvSpPr>
          <p:cNvPr id="4" name="TextBox 3"/>
          <p:cNvSpPr txBox="1"/>
          <p:nvPr/>
        </p:nvSpPr>
        <p:spPr>
          <a:xfrm>
            <a:off x="-16561" y="838983"/>
            <a:ext cx="9160561" cy="292388"/>
          </a:xfrm>
          <a:prstGeom prst="rect">
            <a:avLst/>
          </a:prstGeom>
          <a:noFill/>
        </p:spPr>
        <p:txBody>
          <a:bodyPr wrap="square" rtlCol="0">
            <a:spAutoFit/>
          </a:bodyPr>
          <a:lstStyle/>
          <a:p>
            <a:pPr algn="ctr"/>
            <a:r>
              <a:rPr lang="en-US" sz="1300" b="1" dirty="0" smtClean="0">
                <a:latin typeface="Arial"/>
                <a:cs typeface="Arial"/>
              </a:rPr>
              <a:t>Horizontal Propagation of WP3-EXP00, WP3a-EXP20, WP3b-EXP20 Based on a Ray Tracing Model</a:t>
            </a:r>
          </a:p>
        </p:txBody>
      </p:sp>
      <p:sp>
        <p:nvSpPr>
          <p:cNvPr id="5" name="TextBox 4"/>
          <p:cNvSpPr txBox="1"/>
          <p:nvPr/>
        </p:nvSpPr>
        <p:spPr>
          <a:xfrm>
            <a:off x="26135" y="4724400"/>
            <a:ext cx="4850665" cy="2031325"/>
          </a:xfrm>
          <a:prstGeom prst="rect">
            <a:avLst/>
          </a:prstGeom>
          <a:solidFill>
            <a:srgbClr val="F2F2F2"/>
          </a:solidFill>
          <a:ln w="28575" cmpd="sng">
            <a:solidFill>
              <a:srgbClr val="000000"/>
            </a:solidFill>
            <a:prstDash val="sysDash"/>
          </a:ln>
        </p:spPr>
        <p:txBody>
          <a:bodyPr wrap="square" rtlCol="0">
            <a:spAutoFit/>
          </a:bodyPr>
          <a:lstStyle/>
          <a:p>
            <a:pPr algn="ctr"/>
            <a:r>
              <a:rPr lang="en-US" b="1" dirty="0" smtClean="0">
                <a:latin typeface="Arial"/>
                <a:cs typeface="Arial"/>
              </a:rPr>
              <a:t>WP3-EXP20</a:t>
            </a:r>
          </a:p>
          <a:p>
            <a:pPr marL="285750" indent="-285750">
              <a:buFont typeface="Arial"/>
              <a:buChar char="•"/>
            </a:pPr>
            <a:endParaRPr lang="en-US" b="1" dirty="0">
              <a:latin typeface="Arial"/>
              <a:cs typeface="Arial"/>
            </a:endParaRPr>
          </a:p>
          <a:p>
            <a:pPr marL="285750" indent="-285750">
              <a:buFont typeface="Arial"/>
              <a:buChar char="•"/>
            </a:pPr>
            <a:r>
              <a:rPr lang="en-US" b="1" dirty="0" err="1" smtClean="0">
                <a:latin typeface="Arial"/>
                <a:cs typeface="Arial"/>
              </a:rPr>
              <a:t>Tracjectories</a:t>
            </a:r>
            <a:r>
              <a:rPr lang="en-US" b="1" dirty="0" smtClean="0">
                <a:latin typeface="Arial"/>
                <a:cs typeface="Arial"/>
              </a:rPr>
              <a:t> along the </a:t>
            </a:r>
            <a:r>
              <a:rPr lang="en-US" b="1" dirty="0">
                <a:latin typeface="Arial"/>
                <a:cs typeface="Arial"/>
              </a:rPr>
              <a:t>1-km </a:t>
            </a:r>
            <a:r>
              <a:rPr lang="en-US" b="1" dirty="0" smtClean="0">
                <a:latin typeface="Arial"/>
                <a:cs typeface="Arial"/>
              </a:rPr>
              <a:t>isothermal, as well as the 12-km </a:t>
            </a:r>
            <a:r>
              <a:rPr lang="en-US" b="1" dirty="0">
                <a:latin typeface="Arial"/>
                <a:cs typeface="Arial"/>
              </a:rPr>
              <a:t>phase </a:t>
            </a:r>
            <a:r>
              <a:rPr lang="en-US" b="1" dirty="0" smtClean="0">
                <a:latin typeface="Arial"/>
                <a:cs typeface="Arial"/>
              </a:rPr>
              <a:t>line. </a:t>
            </a:r>
            <a:endParaRPr lang="en-US" b="1" dirty="0">
              <a:latin typeface="Arial"/>
              <a:cs typeface="Arial"/>
            </a:endParaRPr>
          </a:p>
          <a:p>
            <a:pPr marL="285750" indent="-285750">
              <a:buFont typeface="Arial"/>
              <a:buChar char="•"/>
            </a:pPr>
            <a:r>
              <a:rPr lang="en-US" b="1" dirty="0" smtClean="0">
                <a:latin typeface="Arial"/>
                <a:cs typeface="Arial"/>
              </a:rPr>
              <a:t>Fast vertical propagation</a:t>
            </a:r>
          </a:p>
          <a:p>
            <a:pPr marL="285750" indent="-285750">
              <a:buFont typeface="Arial"/>
              <a:buChar char="•"/>
            </a:pPr>
            <a:endParaRPr lang="en-US" b="1" dirty="0">
              <a:latin typeface="Arial"/>
              <a:cs typeface="Arial"/>
            </a:endParaRPr>
          </a:p>
          <a:p>
            <a:pPr marL="285750" indent="-285750">
              <a:buFont typeface="Arial"/>
              <a:buChar char="•"/>
            </a:pPr>
            <a:r>
              <a:rPr lang="en-US" b="1" dirty="0" smtClean="0">
                <a:solidFill>
                  <a:srgbClr val="FF0000"/>
                </a:solidFill>
                <a:latin typeface="Arial"/>
                <a:cs typeface="Arial"/>
              </a:rPr>
              <a:t>Potential Source: Surface Front</a:t>
            </a:r>
          </a:p>
        </p:txBody>
      </p:sp>
      <p:sp>
        <p:nvSpPr>
          <p:cNvPr id="6" name="TextBox 5"/>
          <p:cNvSpPr txBox="1"/>
          <p:nvPr/>
        </p:nvSpPr>
        <p:spPr>
          <a:xfrm>
            <a:off x="5029200" y="4718920"/>
            <a:ext cx="4114800" cy="1969770"/>
          </a:xfrm>
          <a:prstGeom prst="rect">
            <a:avLst/>
          </a:prstGeom>
          <a:solidFill>
            <a:srgbClr val="F2F2F2"/>
          </a:solidFill>
          <a:ln w="28575" cmpd="sng">
            <a:solidFill>
              <a:srgbClr val="000000"/>
            </a:solidFill>
            <a:prstDash val="sysDash"/>
          </a:ln>
        </p:spPr>
        <p:txBody>
          <a:bodyPr wrap="square" rtlCol="0">
            <a:spAutoFit/>
          </a:bodyPr>
          <a:lstStyle/>
          <a:p>
            <a:pPr algn="ctr"/>
            <a:r>
              <a:rPr lang="en-US" b="1" dirty="0" smtClean="0">
                <a:latin typeface="Arial"/>
                <a:cs typeface="Arial"/>
              </a:rPr>
              <a:t>WP3b-</a:t>
            </a:r>
            <a:r>
              <a:rPr lang="en-US" b="1" dirty="0">
                <a:latin typeface="Arial"/>
                <a:cs typeface="Arial"/>
              </a:rPr>
              <a:t>EXP20</a:t>
            </a:r>
          </a:p>
          <a:p>
            <a:pPr algn="ctr"/>
            <a:endParaRPr lang="en-US" b="1" dirty="0">
              <a:latin typeface="Arial"/>
              <a:cs typeface="Arial"/>
            </a:endParaRPr>
          </a:p>
          <a:p>
            <a:pPr marL="285750" indent="-285750">
              <a:buFont typeface="Arial"/>
              <a:buChar char="•"/>
            </a:pPr>
            <a:r>
              <a:rPr lang="en-US" sz="1600" b="1" dirty="0" smtClean="0">
                <a:latin typeface="Arial"/>
                <a:cs typeface="Arial"/>
              </a:rPr>
              <a:t>Rays traced back to </a:t>
            </a:r>
            <a:r>
              <a:rPr lang="en-US" sz="1600" b="1" smtClean="0">
                <a:latin typeface="Arial"/>
                <a:cs typeface="Arial"/>
              </a:rPr>
              <a:t>the northeast</a:t>
            </a:r>
            <a:endParaRPr lang="en-US" sz="1600" b="1" dirty="0" smtClean="0">
              <a:latin typeface="Arial"/>
              <a:cs typeface="Arial"/>
            </a:endParaRPr>
          </a:p>
          <a:p>
            <a:pPr marL="285750" indent="-285750">
              <a:buFont typeface="Arial"/>
              <a:buChar char="•"/>
            </a:pPr>
            <a:r>
              <a:rPr lang="en-US" sz="1600" b="1" dirty="0" smtClean="0">
                <a:latin typeface="Arial"/>
                <a:cs typeface="Arial"/>
              </a:rPr>
              <a:t>Slow vertical propagation below 8 km</a:t>
            </a:r>
          </a:p>
          <a:p>
            <a:pPr marL="285750" indent="-285750">
              <a:buFont typeface="Arial"/>
              <a:buChar char="•"/>
            </a:pPr>
            <a:endParaRPr lang="en-US" b="1" dirty="0">
              <a:latin typeface="Arial"/>
              <a:cs typeface="Arial"/>
            </a:endParaRPr>
          </a:p>
          <a:p>
            <a:pPr marL="285750" indent="-285750">
              <a:buFont typeface="Arial"/>
              <a:buChar char="•"/>
            </a:pPr>
            <a:r>
              <a:rPr lang="en-US" b="1" dirty="0" smtClean="0">
                <a:solidFill>
                  <a:srgbClr val="FF0000"/>
                </a:solidFill>
                <a:latin typeface="Arial"/>
                <a:cs typeface="Arial"/>
              </a:rPr>
              <a:t>Potential Source: Front, Convection</a:t>
            </a:r>
            <a:endParaRPr lang="en-US" b="1" dirty="0">
              <a:solidFill>
                <a:srgbClr val="FF0000"/>
              </a:solidFill>
              <a:latin typeface="Arial"/>
              <a:cs typeface="Arial"/>
            </a:endParaRPr>
          </a:p>
        </p:txBody>
      </p:sp>
    </p:spTree>
    <p:extLst>
      <p:ext uri="{BB962C8B-B14F-4D97-AF65-F5344CB8AC3E}">
        <p14:creationId xmlns:p14="http://schemas.microsoft.com/office/powerpoint/2010/main" val="7814602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838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Ray Tracing Analysis</a:t>
            </a:r>
          </a:p>
          <a:p>
            <a:r>
              <a:rPr lang="en-US" sz="2000" b="1" dirty="0" smtClean="0">
                <a:latin typeface="Arial"/>
                <a:cs typeface="Arial"/>
              </a:rPr>
              <a:t>WP3b-EXP20</a:t>
            </a:r>
            <a:endParaRPr lang="en-US" sz="2000" b="1" dirty="0">
              <a:latin typeface="Arial"/>
              <a:cs typeface="Arial"/>
            </a:endParaRPr>
          </a:p>
        </p:txBody>
      </p:sp>
      <p:pic>
        <p:nvPicPr>
          <p:cNvPr id="4" name="Picture 3" descr="AD_series_02_paper_wp3b.eps"/>
          <p:cNvPicPr>
            <a:picLocks noChangeAspect="1"/>
          </p:cNvPicPr>
          <p:nvPr/>
        </p:nvPicPr>
        <p:blipFill rotWithShape="1">
          <a:blip r:embed="rId2">
            <a:extLst>
              <a:ext uri="{28A0092B-C50C-407E-A947-70E740481C1C}">
                <a14:useLocalDpi xmlns:a14="http://schemas.microsoft.com/office/drawing/2010/main" val="0"/>
              </a:ext>
            </a:extLst>
          </a:blip>
          <a:srcRect l="13787" t="19787" r="14484" b="22753"/>
          <a:stretch/>
        </p:blipFill>
        <p:spPr>
          <a:xfrm>
            <a:off x="-4316" y="762000"/>
            <a:ext cx="5338316" cy="5534210"/>
          </a:xfrm>
          <a:prstGeom prst="rect">
            <a:avLst/>
          </a:prstGeom>
        </p:spPr>
      </p:pic>
      <p:sp>
        <p:nvSpPr>
          <p:cNvPr id="5" name="TextBox 4"/>
          <p:cNvSpPr txBox="1"/>
          <p:nvPr/>
        </p:nvSpPr>
        <p:spPr>
          <a:xfrm>
            <a:off x="-1310" y="6296868"/>
            <a:ext cx="5334000" cy="430887"/>
          </a:xfrm>
          <a:prstGeom prst="rect">
            <a:avLst/>
          </a:prstGeom>
          <a:noFill/>
        </p:spPr>
        <p:txBody>
          <a:bodyPr wrap="square" rtlCol="0">
            <a:spAutoFit/>
          </a:bodyPr>
          <a:lstStyle/>
          <a:p>
            <a:pPr algn="ctr"/>
            <a:r>
              <a:rPr lang="en-US" sz="2200" b="1" dirty="0" smtClean="0">
                <a:latin typeface="Arial"/>
                <a:cs typeface="Arial"/>
              </a:rPr>
              <a:t>Wave Characteristics Along the Ray</a:t>
            </a:r>
          </a:p>
        </p:txBody>
      </p:sp>
      <p:sp>
        <p:nvSpPr>
          <p:cNvPr id="6" name="TextBox 5"/>
          <p:cNvSpPr txBox="1"/>
          <p:nvPr/>
        </p:nvSpPr>
        <p:spPr>
          <a:xfrm>
            <a:off x="5332690" y="842481"/>
            <a:ext cx="3811310" cy="5909311"/>
          </a:xfrm>
          <a:prstGeom prst="rect">
            <a:avLst/>
          </a:prstGeom>
          <a:solidFill>
            <a:srgbClr val="F2F2F2"/>
          </a:solidFill>
          <a:ln w="28575" cmpd="sng">
            <a:solidFill>
              <a:srgbClr val="000000"/>
            </a:solidFill>
            <a:prstDash val="sysDash"/>
          </a:ln>
        </p:spPr>
        <p:txBody>
          <a:bodyPr wrap="square" rtlCol="0">
            <a:spAutoFit/>
          </a:bodyPr>
          <a:lstStyle/>
          <a:p>
            <a:pPr algn="ctr"/>
            <a:r>
              <a:rPr lang="en-US" b="1" dirty="0" smtClean="0">
                <a:latin typeface="Arial"/>
                <a:cs typeface="Arial"/>
              </a:rPr>
              <a:t>Comparison</a:t>
            </a:r>
          </a:p>
          <a:p>
            <a:pPr marL="285750" indent="-285750">
              <a:buFont typeface="Arial"/>
              <a:buChar char="•"/>
            </a:pPr>
            <a:endParaRPr lang="en-US" b="1" dirty="0" smtClean="0">
              <a:latin typeface="Arial"/>
              <a:cs typeface="Arial"/>
            </a:endParaRPr>
          </a:p>
          <a:p>
            <a:pPr marL="285750" indent="-285750">
              <a:buFont typeface="Arial"/>
              <a:buChar char="•"/>
            </a:pPr>
            <a:r>
              <a:rPr lang="en-US" b="1" dirty="0" smtClean="0">
                <a:latin typeface="Arial"/>
                <a:cs typeface="Arial"/>
              </a:rPr>
              <a:t>All the rays can be traced back to below 3-5 km. </a:t>
            </a:r>
          </a:p>
          <a:p>
            <a:pPr marL="285750" indent="-285750">
              <a:buFont typeface="Arial"/>
              <a:buChar char="•"/>
            </a:pPr>
            <a:endParaRPr lang="en-US" b="1" dirty="0">
              <a:latin typeface="Arial"/>
              <a:cs typeface="Arial"/>
            </a:endParaRPr>
          </a:p>
          <a:p>
            <a:pPr marL="285750" indent="-285750">
              <a:buFont typeface="Arial"/>
              <a:buChar char="•"/>
            </a:pPr>
            <a:r>
              <a:rPr lang="en-US" b="1" dirty="0" smtClean="0">
                <a:latin typeface="Arial"/>
                <a:cs typeface="Arial"/>
              </a:rPr>
              <a:t>Within 8-12 km, no significant change in horizontal wavelength, vertical wavelength, and intrinsic frequency. </a:t>
            </a:r>
          </a:p>
          <a:p>
            <a:pPr marL="285750" indent="-285750">
              <a:buFont typeface="Arial"/>
              <a:buChar char="•"/>
            </a:pPr>
            <a:endParaRPr lang="en-US" b="1" dirty="0">
              <a:latin typeface="Arial"/>
              <a:cs typeface="Arial"/>
            </a:endParaRPr>
          </a:p>
          <a:p>
            <a:pPr marL="285750" indent="-285750">
              <a:buFont typeface="Arial"/>
              <a:buChar char="•"/>
            </a:pPr>
            <a:r>
              <a:rPr lang="en-US" b="1" dirty="0">
                <a:latin typeface="Arial"/>
                <a:cs typeface="Arial"/>
              </a:rPr>
              <a:t>B</a:t>
            </a:r>
            <a:r>
              <a:rPr lang="en-US" b="1" dirty="0" smtClean="0">
                <a:latin typeface="Arial"/>
                <a:cs typeface="Arial"/>
              </a:rPr>
              <a:t>elow </a:t>
            </a:r>
            <a:r>
              <a:rPr lang="en-US" b="1" dirty="0">
                <a:latin typeface="Arial"/>
                <a:cs typeface="Arial"/>
              </a:rPr>
              <a:t>8 km, the lower the ray is, the smaller the vertical wavelength is, the larger the horizontal wavelength, therefore, the smaller intrinsic frequency is</a:t>
            </a:r>
            <a:r>
              <a:rPr lang="en-US" b="1" dirty="0" smtClean="0">
                <a:latin typeface="Arial"/>
                <a:cs typeface="Arial"/>
              </a:rPr>
              <a:t>.</a:t>
            </a:r>
          </a:p>
          <a:p>
            <a:pPr marL="285750" indent="-285750">
              <a:buFont typeface="Arial"/>
              <a:buChar char="•"/>
            </a:pPr>
            <a:endParaRPr lang="en-US" b="1" dirty="0">
              <a:latin typeface="Arial"/>
              <a:cs typeface="Arial"/>
            </a:endParaRPr>
          </a:p>
          <a:p>
            <a:pPr marL="285750" indent="-285750">
              <a:buFont typeface="Arial"/>
              <a:buChar char="•"/>
            </a:pPr>
            <a:r>
              <a:rPr lang="en-US" b="1" dirty="0">
                <a:latin typeface="Arial"/>
                <a:cs typeface="Arial"/>
              </a:rPr>
              <a:t>All the rays are stopped because of small vertical group velocity.</a:t>
            </a:r>
            <a:endParaRPr lang="en-US" b="1" dirty="0" smtClean="0">
              <a:latin typeface="Arial"/>
              <a:cs typeface="Arial"/>
            </a:endParaRPr>
          </a:p>
        </p:txBody>
      </p:sp>
    </p:spTree>
    <p:extLst>
      <p:ext uri="{BB962C8B-B14F-4D97-AF65-F5344CB8AC3E}">
        <p14:creationId xmlns:p14="http://schemas.microsoft.com/office/powerpoint/2010/main" val="15687774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_moist_GW_track_01_paper_132.eps"/>
          <p:cNvPicPr>
            <a:picLocks noChangeAspect="1"/>
          </p:cNvPicPr>
          <p:nvPr/>
        </p:nvPicPr>
        <p:blipFill rotWithShape="1">
          <a:blip r:embed="rId2">
            <a:extLst>
              <a:ext uri="{28A0092B-C50C-407E-A947-70E740481C1C}">
                <a14:useLocalDpi xmlns:a14="http://schemas.microsoft.com/office/drawing/2010/main" val="0"/>
              </a:ext>
            </a:extLst>
          </a:blip>
          <a:srcRect l="13397" t="27018" r="14391" b="54844"/>
          <a:stretch/>
        </p:blipFill>
        <p:spPr>
          <a:xfrm>
            <a:off x="0" y="807378"/>
            <a:ext cx="9144000" cy="2972410"/>
          </a:xfrm>
          <a:prstGeom prst="rect">
            <a:avLst/>
          </a:prstGeom>
        </p:spPr>
      </p:pic>
      <p:sp>
        <p:nvSpPr>
          <p:cNvPr id="3" name="Title 1"/>
          <p:cNvSpPr txBox="1">
            <a:spLocks/>
          </p:cNvSpPr>
          <p:nvPr/>
        </p:nvSpPr>
        <p:spPr>
          <a:xfrm>
            <a:off x="0" y="0"/>
            <a:ext cx="9144000" cy="838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Ray Tracing Analysis</a:t>
            </a:r>
          </a:p>
          <a:p>
            <a:r>
              <a:rPr lang="en-US" sz="2000" b="1" dirty="0" smtClean="0">
                <a:latin typeface="Arial"/>
                <a:cs typeface="Arial"/>
              </a:rPr>
              <a:t>WP5s-EXP00, WP5n-EXP00, WP5s-EXP20, WP5n-EXP20</a:t>
            </a:r>
            <a:endParaRPr lang="en-US" sz="2000" b="1" dirty="0">
              <a:latin typeface="Arial"/>
              <a:cs typeface="Arial"/>
            </a:endParaRPr>
          </a:p>
        </p:txBody>
      </p:sp>
      <p:sp>
        <p:nvSpPr>
          <p:cNvPr id="4" name="TextBox 3"/>
          <p:cNvSpPr txBox="1"/>
          <p:nvPr/>
        </p:nvSpPr>
        <p:spPr>
          <a:xfrm>
            <a:off x="20254" y="3779788"/>
            <a:ext cx="9117865" cy="1200329"/>
          </a:xfrm>
          <a:prstGeom prst="rect">
            <a:avLst/>
          </a:prstGeom>
          <a:solidFill>
            <a:srgbClr val="F2F2F2"/>
          </a:solidFill>
          <a:ln w="28575" cmpd="sng">
            <a:solidFill>
              <a:srgbClr val="000000"/>
            </a:solidFill>
            <a:prstDash val="sysDash"/>
          </a:ln>
        </p:spPr>
        <p:txBody>
          <a:bodyPr wrap="square" rtlCol="0">
            <a:spAutoFit/>
          </a:bodyPr>
          <a:lstStyle/>
          <a:p>
            <a:pPr algn="ctr"/>
            <a:r>
              <a:rPr lang="en-US" b="1" dirty="0" smtClean="0">
                <a:latin typeface="Arial"/>
                <a:cs typeface="Arial"/>
              </a:rPr>
              <a:t>Comparison Between WP5s-EXP00 and WP5s-EXP20</a:t>
            </a:r>
          </a:p>
          <a:p>
            <a:pPr algn="ctr"/>
            <a:endParaRPr lang="en-US" b="1" dirty="0">
              <a:latin typeface="Arial"/>
              <a:cs typeface="Arial"/>
            </a:endParaRPr>
          </a:p>
          <a:p>
            <a:pPr marL="285750" indent="-285750">
              <a:buFont typeface="Arial"/>
              <a:buChar char="•"/>
            </a:pPr>
            <a:r>
              <a:rPr lang="en-US" b="1" dirty="0" smtClean="0">
                <a:latin typeface="Arial"/>
                <a:cs typeface="Arial"/>
              </a:rPr>
              <a:t>Similar trajectory for the south ray </a:t>
            </a:r>
          </a:p>
          <a:p>
            <a:pPr marL="285750" indent="-285750">
              <a:buFont typeface="Arial"/>
              <a:buChar char="•"/>
            </a:pPr>
            <a:r>
              <a:rPr lang="en-US" b="1" dirty="0" smtClean="0">
                <a:latin typeface="Arial"/>
                <a:cs typeface="Arial"/>
              </a:rPr>
              <a:t>Slightly different trajectory for the center and north ray </a:t>
            </a:r>
          </a:p>
        </p:txBody>
      </p:sp>
    </p:spTree>
    <p:extLst>
      <p:ext uri="{BB962C8B-B14F-4D97-AF65-F5344CB8AC3E}">
        <p14:creationId xmlns:p14="http://schemas.microsoft.com/office/powerpoint/2010/main" val="147963544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_moist_GW_track_01_paper_132.eps"/>
          <p:cNvPicPr>
            <a:picLocks noChangeAspect="1"/>
          </p:cNvPicPr>
          <p:nvPr/>
        </p:nvPicPr>
        <p:blipFill rotWithShape="1">
          <a:blip r:embed="rId2">
            <a:extLst>
              <a:ext uri="{28A0092B-C50C-407E-A947-70E740481C1C}">
                <a14:useLocalDpi xmlns:a14="http://schemas.microsoft.com/office/drawing/2010/main" val="0"/>
              </a:ext>
            </a:extLst>
          </a:blip>
          <a:srcRect l="13397" t="27018" r="14391" b="54844"/>
          <a:stretch/>
        </p:blipFill>
        <p:spPr>
          <a:xfrm>
            <a:off x="0" y="807378"/>
            <a:ext cx="9144000" cy="2972410"/>
          </a:xfrm>
          <a:prstGeom prst="rect">
            <a:avLst/>
          </a:prstGeom>
        </p:spPr>
      </p:pic>
      <p:sp>
        <p:nvSpPr>
          <p:cNvPr id="3" name="Title 1"/>
          <p:cNvSpPr txBox="1">
            <a:spLocks/>
          </p:cNvSpPr>
          <p:nvPr/>
        </p:nvSpPr>
        <p:spPr>
          <a:xfrm>
            <a:off x="0" y="0"/>
            <a:ext cx="9144000" cy="838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Ray Tracing Analysis</a:t>
            </a:r>
          </a:p>
          <a:p>
            <a:r>
              <a:rPr lang="en-US" sz="2000" b="1" dirty="0" smtClean="0">
                <a:latin typeface="Arial"/>
                <a:cs typeface="Arial"/>
              </a:rPr>
              <a:t>WP5s-EXP00, WP5n-EXP00, WP5s-EXP20, WP5n-EXP20</a:t>
            </a:r>
            <a:endParaRPr lang="en-US" sz="2000" b="1" dirty="0">
              <a:latin typeface="Arial"/>
              <a:cs typeface="Arial"/>
            </a:endParaRPr>
          </a:p>
        </p:txBody>
      </p:sp>
      <p:grpSp>
        <p:nvGrpSpPr>
          <p:cNvPr id="8" name="Group 7"/>
          <p:cNvGrpSpPr/>
          <p:nvPr/>
        </p:nvGrpSpPr>
        <p:grpSpPr>
          <a:xfrm>
            <a:off x="2286000" y="4495800"/>
            <a:ext cx="4191000" cy="2157649"/>
            <a:chOff x="2631248" y="2610589"/>
            <a:chExt cx="3220581" cy="1398388"/>
          </a:xfrm>
        </p:grpSpPr>
        <p:cxnSp>
          <p:nvCxnSpPr>
            <p:cNvPr id="5" name="Straight Arrow Connector 4"/>
            <p:cNvCxnSpPr/>
            <p:nvPr/>
          </p:nvCxnSpPr>
          <p:spPr>
            <a:xfrm>
              <a:off x="2631248" y="3796845"/>
              <a:ext cx="3220581" cy="212132"/>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3934421" y="3019786"/>
              <a:ext cx="1917407" cy="224738"/>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293181" y="2610589"/>
              <a:ext cx="558647" cy="0"/>
            </a:xfrm>
            <a:prstGeom prst="straightConnector1">
              <a:avLst/>
            </a:prstGeom>
            <a:ln w="76200" cmpd="sng">
              <a:solidFill>
                <a:srgbClr val="67FF51"/>
              </a:solidFill>
              <a:tailEnd type="arrow"/>
            </a:ln>
          </p:spPr>
          <p:style>
            <a:lnRef idx="2">
              <a:schemeClr val="accent1"/>
            </a:lnRef>
            <a:fillRef idx="0">
              <a:schemeClr val="accent1"/>
            </a:fillRef>
            <a:effectRef idx="1">
              <a:schemeClr val="accent1"/>
            </a:effectRef>
            <a:fontRef idx="minor">
              <a:schemeClr val="tx1"/>
            </a:fontRef>
          </p:style>
        </p:cxnSp>
      </p:grpSp>
      <p:cxnSp>
        <p:nvCxnSpPr>
          <p:cNvPr id="9" name="Straight Arrow Connector 8"/>
          <p:cNvCxnSpPr/>
          <p:nvPr/>
        </p:nvCxnSpPr>
        <p:spPr>
          <a:xfrm>
            <a:off x="2286000" y="6063233"/>
            <a:ext cx="4190998" cy="357696"/>
          </a:xfrm>
          <a:prstGeom prst="straightConnector1">
            <a:avLst/>
          </a:prstGeom>
          <a:ln w="762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254" y="3779788"/>
            <a:ext cx="9123745" cy="307777"/>
          </a:xfrm>
          <a:prstGeom prst="rect">
            <a:avLst/>
          </a:prstGeom>
          <a:solidFill>
            <a:srgbClr val="F2F2F2"/>
          </a:solidFill>
          <a:ln w="28575" cmpd="sng">
            <a:solidFill>
              <a:srgbClr val="000000"/>
            </a:solidFill>
            <a:prstDash val="sysDash"/>
          </a:ln>
        </p:spPr>
        <p:txBody>
          <a:bodyPr wrap="square" rtlCol="0">
            <a:spAutoFit/>
          </a:bodyPr>
          <a:lstStyle/>
          <a:p>
            <a:pPr algn="ctr"/>
            <a:r>
              <a:rPr lang="en-US" sz="1400" b="1" dirty="0" smtClean="0">
                <a:latin typeface="Arial"/>
                <a:cs typeface="Arial"/>
              </a:rPr>
              <a:t>Schematic Explanation For Initial Vertical Group Velocity Between WP5s-EXP00 and WP5s-EXP20</a:t>
            </a:r>
          </a:p>
        </p:txBody>
      </p:sp>
      <p:cxnSp>
        <p:nvCxnSpPr>
          <p:cNvPr id="12" name="Straight Arrow Connector 11"/>
          <p:cNvCxnSpPr/>
          <p:nvPr/>
        </p:nvCxnSpPr>
        <p:spPr>
          <a:xfrm>
            <a:off x="3510646" y="4806773"/>
            <a:ext cx="2996151" cy="489475"/>
          </a:xfrm>
          <a:prstGeom prst="straightConnector1">
            <a:avLst/>
          </a:prstGeom>
          <a:ln w="76200" cmpd="sng">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334000" y="4322338"/>
            <a:ext cx="1142998" cy="0"/>
          </a:xfrm>
          <a:prstGeom prst="straightConnector1">
            <a:avLst/>
          </a:prstGeom>
          <a:ln w="76200" cmpd="sng">
            <a:solidFill>
              <a:srgbClr val="67FF5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40547" y="6300396"/>
            <a:ext cx="2475083" cy="523220"/>
          </a:xfrm>
          <a:prstGeom prst="rect">
            <a:avLst/>
          </a:prstGeom>
          <a:noFill/>
          <a:ln w="38100" cmpd="sng">
            <a:solidFill>
              <a:srgbClr val="FF0000"/>
            </a:solidFill>
          </a:ln>
        </p:spPr>
        <p:txBody>
          <a:bodyPr wrap="square" rtlCol="0">
            <a:spAutoFit/>
          </a:bodyPr>
          <a:lstStyle/>
          <a:p>
            <a:pPr algn="ctr"/>
            <a:r>
              <a:rPr lang="en-US" sz="1400" b="1" dirty="0" smtClean="0">
                <a:latin typeface="Arial"/>
                <a:cs typeface="Arial"/>
              </a:rPr>
              <a:t>Biggest Vertical Group Velocity</a:t>
            </a:r>
            <a:endParaRPr lang="en-US" sz="1400" b="1" dirty="0">
              <a:latin typeface="Arial"/>
              <a:cs typeface="Arial"/>
            </a:endParaRPr>
          </a:p>
        </p:txBody>
      </p:sp>
      <p:sp>
        <p:nvSpPr>
          <p:cNvPr id="18" name="TextBox 17"/>
          <p:cNvSpPr txBox="1"/>
          <p:nvPr/>
        </p:nvSpPr>
        <p:spPr>
          <a:xfrm>
            <a:off x="6640547" y="4214879"/>
            <a:ext cx="2475083" cy="523220"/>
          </a:xfrm>
          <a:prstGeom prst="rect">
            <a:avLst/>
          </a:prstGeom>
          <a:noFill/>
          <a:ln w="38100" cmpd="sng">
            <a:solidFill>
              <a:srgbClr val="67FF51"/>
            </a:solidFill>
          </a:ln>
        </p:spPr>
        <p:txBody>
          <a:bodyPr wrap="square" rtlCol="0">
            <a:spAutoFit/>
          </a:bodyPr>
          <a:lstStyle/>
          <a:p>
            <a:pPr algn="ctr"/>
            <a:r>
              <a:rPr lang="en-US" sz="1400" b="1" dirty="0" smtClean="0">
                <a:latin typeface="Arial"/>
                <a:cs typeface="Arial"/>
              </a:rPr>
              <a:t>Smallest Vertical Group Velocity</a:t>
            </a:r>
            <a:endParaRPr lang="en-US" sz="1400" b="1" dirty="0">
              <a:latin typeface="Arial"/>
              <a:cs typeface="Arial"/>
            </a:endParaRPr>
          </a:p>
        </p:txBody>
      </p:sp>
      <p:sp>
        <p:nvSpPr>
          <p:cNvPr id="19" name="TextBox 18"/>
          <p:cNvSpPr txBox="1"/>
          <p:nvPr/>
        </p:nvSpPr>
        <p:spPr>
          <a:xfrm>
            <a:off x="6631480" y="5127172"/>
            <a:ext cx="2475083" cy="523220"/>
          </a:xfrm>
          <a:prstGeom prst="rect">
            <a:avLst/>
          </a:prstGeom>
          <a:noFill/>
          <a:ln w="38100" cmpd="sng">
            <a:solidFill>
              <a:srgbClr val="0000FF"/>
            </a:solidFill>
          </a:ln>
        </p:spPr>
        <p:txBody>
          <a:bodyPr wrap="square" rtlCol="0">
            <a:spAutoFit/>
          </a:bodyPr>
          <a:lstStyle/>
          <a:p>
            <a:pPr algn="ctr"/>
            <a:r>
              <a:rPr lang="en-US" sz="1400" b="1" dirty="0" smtClean="0">
                <a:latin typeface="Arial"/>
                <a:cs typeface="Arial"/>
              </a:rPr>
              <a:t>Biggest Vertical Group Velocity</a:t>
            </a:r>
            <a:endParaRPr lang="en-US" sz="1400" b="1" dirty="0">
              <a:latin typeface="Arial"/>
              <a:cs typeface="Arial"/>
            </a:endParaRPr>
          </a:p>
        </p:txBody>
      </p:sp>
    </p:spTree>
    <p:extLst>
      <p:ext uri="{BB962C8B-B14F-4D97-AF65-F5344CB8AC3E}">
        <p14:creationId xmlns:p14="http://schemas.microsoft.com/office/powerpoint/2010/main" val="3891782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838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Ray Tracing Analysis</a:t>
            </a:r>
          </a:p>
          <a:p>
            <a:r>
              <a:rPr lang="en-US" sz="2000" b="1" dirty="0" smtClean="0">
                <a:latin typeface="Arial"/>
                <a:cs typeface="Arial"/>
              </a:rPr>
              <a:t>WP5s-EXP00, WP5s-EXP20</a:t>
            </a:r>
            <a:endParaRPr lang="en-US" sz="2000" b="1" dirty="0">
              <a:latin typeface="Arial"/>
              <a:cs typeface="Arial"/>
            </a:endParaRPr>
          </a:p>
        </p:txBody>
      </p:sp>
      <p:sp>
        <p:nvSpPr>
          <p:cNvPr id="4" name="TextBox 3"/>
          <p:cNvSpPr txBox="1"/>
          <p:nvPr/>
        </p:nvSpPr>
        <p:spPr>
          <a:xfrm>
            <a:off x="-1310" y="6296868"/>
            <a:ext cx="5334000" cy="430887"/>
          </a:xfrm>
          <a:prstGeom prst="rect">
            <a:avLst/>
          </a:prstGeom>
          <a:noFill/>
        </p:spPr>
        <p:txBody>
          <a:bodyPr wrap="square" rtlCol="0">
            <a:spAutoFit/>
          </a:bodyPr>
          <a:lstStyle/>
          <a:p>
            <a:pPr algn="ctr"/>
            <a:r>
              <a:rPr lang="en-US" sz="2200" b="1" dirty="0" smtClean="0">
                <a:latin typeface="Arial"/>
                <a:cs typeface="Arial"/>
              </a:rPr>
              <a:t>Wave Characteristics Along the Ray</a:t>
            </a:r>
          </a:p>
        </p:txBody>
      </p:sp>
      <p:sp>
        <p:nvSpPr>
          <p:cNvPr id="5" name="TextBox 4"/>
          <p:cNvSpPr txBox="1"/>
          <p:nvPr/>
        </p:nvSpPr>
        <p:spPr>
          <a:xfrm>
            <a:off x="5332690" y="990600"/>
            <a:ext cx="3811310" cy="3139321"/>
          </a:xfrm>
          <a:prstGeom prst="rect">
            <a:avLst/>
          </a:prstGeom>
          <a:solidFill>
            <a:srgbClr val="F2F2F2"/>
          </a:solidFill>
          <a:ln w="28575" cmpd="sng">
            <a:solidFill>
              <a:srgbClr val="000000"/>
            </a:solidFill>
            <a:prstDash val="sysDash"/>
          </a:ln>
        </p:spPr>
        <p:txBody>
          <a:bodyPr wrap="square" rtlCol="0">
            <a:spAutoFit/>
          </a:bodyPr>
          <a:lstStyle/>
          <a:p>
            <a:pPr algn="ctr"/>
            <a:r>
              <a:rPr lang="en-US" b="1" dirty="0" smtClean="0">
                <a:latin typeface="Arial"/>
                <a:cs typeface="Arial"/>
              </a:rPr>
              <a:t>Comparison</a:t>
            </a:r>
          </a:p>
          <a:p>
            <a:pPr marL="285750" indent="-285750">
              <a:buFont typeface="Arial"/>
              <a:buChar char="•"/>
            </a:pPr>
            <a:endParaRPr lang="en-US" b="1" dirty="0" smtClean="0">
              <a:latin typeface="Arial"/>
              <a:cs typeface="Arial"/>
            </a:endParaRPr>
          </a:p>
          <a:p>
            <a:pPr marL="285750" indent="-285750">
              <a:buFont typeface="Arial"/>
              <a:buChar char="•"/>
            </a:pPr>
            <a:r>
              <a:rPr lang="en-US" b="1" dirty="0" smtClean="0">
                <a:latin typeface="Arial"/>
                <a:cs typeface="Arial"/>
              </a:rPr>
              <a:t>Different behavior for the south, center, north rays</a:t>
            </a:r>
          </a:p>
          <a:p>
            <a:pPr marL="285750" indent="-285750">
              <a:buFont typeface="Arial"/>
              <a:buChar char="•"/>
            </a:pPr>
            <a:endParaRPr lang="en-US" b="1" dirty="0">
              <a:latin typeface="Arial"/>
              <a:cs typeface="Arial"/>
            </a:endParaRPr>
          </a:p>
          <a:p>
            <a:pPr marL="285750" indent="-285750">
              <a:buFont typeface="Arial"/>
              <a:buChar char="•"/>
            </a:pPr>
            <a:r>
              <a:rPr lang="en-US" b="1" dirty="0" smtClean="0">
                <a:latin typeface="Arial"/>
                <a:cs typeface="Arial"/>
              </a:rPr>
              <a:t>As the rays propagates upward within 10-12 km, horizontal wavelength decreases, vertical wavelength decreases, intrinsic frequency decreases. </a:t>
            </a:r>
          </a:p>
        </p:txBody>
      </p:sp>
      <p:pic>
        <p:nvPicPr>
          <p:cNvPr id="6" name="Picture 5" descr="AD_series_02_paper.eps"/>
          <p:cNvPicPr>
            <a:picLocks noChangeAspect="1"/>
          </p:cNvPicPr>
          <p:nvPr/>
        </p:nvPicPr>
        <p:blipFill rotWithShape="1">
          <a:blip r:embed="rId2">
            <a:extLst>
              <a:ext uri="{28A0092B-C50C-407E-A947-70E740481C1C}">
                <a14:useLocalDpi xmlns:a14="http://schemas.microsoft.com/office/drawing/2010/main" val="0"/>
              </a:ext>
            </a:extLst>
          </a:blip>
          <a:srcRect l="13787" t="19787" r="14484" b="22753"/>
          <a:stretch/>
        </p:blipFill>
        <p:spPr>
          <a:xfrm>
            <a:off x="0" y="838200"/>
            <a:ext cx="5265449" cy="5458668"/>
          </a:xfrm>
          <a:prstGeom prst="rect">
            <a:avLst/>
          </a:prstGeom>
        </p:spPr>
      </p:pic>
    </p:spTree>
    <p:extLst>
      <p:ext uri="{BB962C8B-B14F-4D97-AF65-F5344CB8AC3E}">
        <p14:creationId xmlns:p14="http://schemas.microsoft.com/office/powerpoint/2010/main" val="39500999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838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Ray Tracing Analysis</a:t>
            </a:r>
          </a:p>
          <a:p>
            <a:r>
              <a:rPr lang="en-US" sz="2000" b="1" dirty="0" smtClean="0">
                <a:latin typeface="Arial"/>
                <a:cs typeface="Arial"/>
              </a:rPr>
              <a:t>Wave Capture</a:t>
            </a:r>
            <a:endParaRPr lang="en-US" sz="2000" b="1" dirty="0">
              <a:latin typeface="Arial"/>
              <a:cs typeface="Aria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299669448"/>
              </p:ext>
            </p:extLst>
          </p:nvPr>
        </p:nvGraphicFramePr>
        <p:xfrm>
          <a:off x="36944" y="1032164"/>
          <a:ext cx="4353642" cy="1362364"/>
        </p:xfrm>
        <a:graphic>
          <a:graphicData uri="http://schemas.openxmlformats.org/presentationml/2006/ole">
            <mc:AlternateContent xmlns:mc="http://schemas.openxmlformats.org/markup-compatibility/2006">
              <mc:Choice xmlns:v="urn:schemas-microsoft-com:vml" Requires="v">
                <p:oleObj spid="_x0000_s398498" name="Equation" r:id="rId3" imgW="1866900" imgH="584200" progId="Equation.3">
                  <p:embed/>
                </p:oleObj>
              </mc:Choice>
              <mc:Fallback>
                <p:oleObj name="Equation" r:id="rId3" imgW="1866900" imgH="584200" progId="Equation.3">
                  <p:embed/>
                  <p:pic>
                    <p:nvPicPr>
                      <p:cNvPr id="0" name=""/>
                      <p:cNvPicPr/>
                      <p:nvPr/>
                    </p:nvPicPr>
                    <p:blipFill>
                      <a:blip r:embed="rId4"/>
                      <a:stretch>
                        <a:fillRect/>
                      </a:stretch>
                    </p:blipFill>
                    <p:spPr>
                      <a:xfrm>
                        <a:off x="36944" y="1032164"/>
                        <a:ext cx="4353642" cy="1362364"/>
                      </a:xfrm>
                      <a:prstGeom prst="rect">
                        <a:avLst/>
                      </a:prstGeom>
                    </p:spPr>
                  </p:pic>
                </p:oleObj>
              </mc:Fallback>
            </mc:AlternateContent>
          </a:graphicData>
        </a:graphic>
      </p:graphicFrame>
      <p:sp>
        <p:nvSpPr>
          <p:cNvPr id="7" name="TextBox 6"/>
          <p:cNvSpPr txBox="1"/>
          <p:nvPr/>
        </p:nvSpPr>
        <p:spPr>
          <a:xfrm>
            <a:off x="0" y="2602468"/>
            <a:ext cx="4390586" cy="430887"/>
          </a:xfrm>
          <a:prstGeom prst="rect">
            <a:avLst/>
          </a:prstGeom>
          <a:noFill/>
        </p:spPr>
        <p:txBody>
          <a:bodyPr wrap="square" rtlCol="0">
            <a:spAutoFit/>
          </a:bodyPr>
          <a:lstStyle/>
          <a:p>
            <a:r>
              <a:rPr lang="en-US" sz="2200" b="1" dirty="0" smtClean="0">
                <a:latin typeface="Arial"/>
                <a:cs typeface="Arial"/>
              </a:rPr>
              <a:t>Define the </a:t>
            </a:r>
            <a:r>
              <a:rPr lang="en-US" sz="2200" b="1" dirty="0" err="1" smtClean="0">
                <a:latin typeface="Arial"/>
                <a:cs typeface="Arial"/>
              </a:rPr>
              <a:t>strengching</a:t>
            </a:r>
            <a:r>
              <a:rPr lang="en-US" sz="2200" b="1" dirty="0" smtClean="0">
                <a:latin typeface="Arial"/>
                <a:cs typeface="Arial"/>
              </a:rPr>
              <a:t> rate as: </a:t>
            </a:r>
            <a:endParaRPr lang="en-US" sz="2200" b="1" dirty="0">
              <a:latin typeface="Arial"/>
              <a:cs typeface="Aria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827386299"/>
              </p:ext>
            </p:extLst>
          </p:nvPr>
        </p:nvGraphicFramePr>
        <p:xfrm>
          <a:off x="54558" y="3186112"/>
          <a:ext cx="4071297" cy="928687"/>
        </p:xfrm>
        <a:graphic>
          <a:graphicData uri="http://schemas.openxmlformats.org/presentationml/2006/ole">
            <mc:AlternateContent xmlns:mc="http://schemas.openxmlformats.org/markup-compatibility/2006">
              <mc:Choice xmlns:v="urn:schemas-microsoft-com:vml" Requires="v">
                <p:oleObj spid="_x0000_s398499" name="Equation" r:id="rId5" imgW="1003300" imgH="228600" progId="Equation.3">
                  <p:embed/>
                </p:oleObj>
              </mc:Choice>
              <mc:Fallback>
                <p:oleObj name="Equation" r:id="rId5" imgW="1003300" imgH="228600" progId="Equation.3">
                  <p:embed/>
                  <p:pic>
                    <p:nvPicPr>
                      <p:cNvPr id="0" name=""/>
                      <p:cNvPicPr/>
                      <p:nvPr/>
                    </p:nvPicPr>
                    <p:blipFill>
                      <a:blip r:embed="rId6"/>
                      <a:stretch>
                        <a:fillRect/>
                      </a:stretch>
                    </p:blipFill>
                    <p:spPr>
                      <a:xfrm>
                        <a:off x="54558" y="3186112"/>
                        <a:ext cx="4071297" cy="928687"/>
                      </a:xfrm>
                      <a:prstGeom prst="rect">
                        <a:avLst/>
                      </a:prstGeom>
                    </p:spPr>
                  </p:pic>
                </p:oleObj>
              </mc:Fallback>
            </mc:AlternateContent>
          </a:graphicData>
        </a:graphic>
      </p:graphicFrame>
      <p:sp>
        <p:nvSpPr>
          <p:cNvPr id="9" name="TextBox 8"/>
          <p:cNvSpPr txBox="1"/>
          <p:nvPr/>
        </p:nvSpPr>
        <p:spPr>
          <a:xfrm>
            <a:off x="0" y="4117751"/>
            <a:ext cx="4390586" cy="1785104"/>
          </a:xfrm>
          <a:prstGeom prst="rect">
            <a:avLst/>
          </a:prstGeom>
          <a:noFill/>
        </p:spPr>
        <p:txBody>
          <a:bodyPr wrap="square" rtlCol="0">
            <a:spAutoFit/>
          </a:bodyPr>
          <a:lstStyle/>
          <a:p>
            <a:pPr marL="342900" indent="-342900">
              <a:buFont typeface="Arial"/>
              <a:buChar char="•"/>
            </a:pPr>
            <a:r>
              <a:rPr lang="en-US" sz="2200" b="1" dirty="0" smtClean="0">
                <a:solidFill>
                  <a:srgbClr val="FF0000"/>
                </a:solidFill>
                <a:latin typeface="Arial"/>
                <a:cs typeface="Arial"/>
              </a:rPr>
              <a:t>If wave packet remains in a region where D &gt; 0, then horizontal wave number experiences exponential growth. </a:t>
            </a:r>
            <a:endParaRPr lang="en-US" sz="2200" b="1" dirty="0">
              <a:solidFill>
                <a:srgbClr val="FF0000"/>
              </a:solidFill>
              <a:latin typeface="Arial"/>
              <a:cs typeface="Arial"/>
            </a:endParaRPr>
          </a:p>
        </p:txBody>
      </p:sp>
      <p:sp>
        <p:nvSpPr>
          <p:cNvPr id="10" name="TextBox 9"/>
          <p:cNvSpPr txBox="1"/>
          <p:nvPr/>
        </p:nvSpPr>
        <p:spPr>
          <a:xfrm>
            <a:off x="4767659" y="838200"/>
            <a:ext cx="4390586" cy="769441"/>
          </a:xfrm>
          <a:prstGeom prst="rect">
            <a:avLst/>
          </a:prstGeom>
          <a:noFill/>
        </p:spPr>
        <p:txBody>
          <a:bodyPr wrap="square" rtlCol="0">
            <a:spAutoFit/>
          </a:bodyPr>
          <a:lstStyle/>
          <a:p>
            <a:r>
              <a:rPr lang="en-US" sz="2200" b="1" dirty="0" smtClean="0">
                <a:latin typeface="Arial"/>
                <a:cs typeface="Arial"/>
              </a:rPr>
              <a:t>Asymptotically, the wave vector will tend to </a:t>
            </a:r>
            <a:endParaRPr lang="en-US" sz="2200" b="1" dirty="0">
              <a:latin typeface="Arial"/>
              <a:cs typeface="Arial"/>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847889893"/>
              </p:ext>
            </p:extLst>
          </p:nvPr>
        </p:nvGraphicFramePr>
        <p:xfrm>
          <a:off x="4790166" y="1607641"/>
          <a:ext cx="4353834" cy="1399870"/>
        </p:xfrm>
        <a:graphic>
          <a:graphicData uri="http://schemas.openxmlformats.org/presentationml/2006/ole">
            <mc:AlternateContent xmlns:mc="http://schemas.openxmlformats.org/markup-compatibility/2006">
              <mc:Choice xmlns:v="urn:schemas-microsoft-com:vml" Requires="v">
                <p:oleObj spid="_x0000_s398500" name="Equation" r:id="rId7" imgW="1498600" imgH="482600" progId="Equation.3">
                  <p:embed/>
                </p:oleObj>
              </mc:Choice>
              <mc:Fallback>
                <p:oleObj name="Equation" r:id="rId7" imgW="1498600" imgH="482600" progId="Equation.3">
                  <p:embed/>
                  <p:pic>
                    <p:nvPicPr>
                      <p:cNvPr id="0" name=""/>
                      <p:cNvPicPr/>
                      <p:nvPr/>
                    </p:nvPicPr>
                    <p:blipFill>
                      <a:blip r:embed="rId8"/>
                      <a:stretch>
                        <a:fillRect/>
                      </a:stretch>
                    </p:blipFill>
                    <p:spPr>
                      <a:xfrm>
                        <a:off x="4790166" y="1607641"/>
                        <a:ext cx="4353834" cy="139987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322728259"/>
              </p:ext>
            </p:extLst>
          </p:nvPr>
        </p:nvGraphicFramePr>
        <p:xfrm>
          <a:off x="6069013" y="3635375"/>
          <a:ext cx="1412875" cy="2206625"/>
        </p:xfrm>
        <a:graphic>
          <a:graphicData uri="http://schemas.openxmlformats.org/presentationml/2006/ole">
            <mc:AlternateContent xmlns:mc="http://schemas.openxmlformats.org/markup-compatibility/2006">
              <mc:Choice xmlns:v="urn:schemas-microsoft-com:vml" Requires="v">
                <p:oleObj spid="_x0000_s398501" name="Equation" r:id="rId9" imgW="990600" imgH="1549400" progId="Equation.3">
                  <p:embed/>
                </p:oleObj>
              </mc:Choice>
              <mc:Fallback>
                <p:oleObj name="Equation" r:id="rId9" imgW="990600" imgH="1549400" progId="Equation.3">
                  <p:embed/>
                  <p:pic>
                    <p:nvPicPr>
                      <p:cNvPr id="0" name=""/>
                      <p:cNvPicPr/>
                      <p:nvPr/>
                    </p:nvPicPr>
                    <p:blipFill>
                      <a:blip r:embed="rId10"/>
                      <a:stretch>
                        <a:fillRect/>
                      </a:stretch>
                    </p:blipFill>
                    <p:spPr>
                      <a:xfrm>
                        <a:off x="6069013" y="3635375"/>
                        <a:ext cx="1412875" cy="2206625"/>
                      </a:xfrm>
                      <a:prstGeom prst="rect">
                        <a:avLst/>
                      </a:prstGeom>
                    </p:spPr>
                  </p:pic>
                </p:oleObj>
              </mc:Fallback>
            </mc:AlternateContent>
          </a:graphicData>
        </a:graphic>
      </p:graphicFrame>
      <p:sp>
        <p:nvSpPr>
          <p:cNvPr id="13" name="TextBox 12"/>
          <p:cNvSpPr txBox="1"/>
          <p:nvPr/>
        </p:nvSpPr>
        <p:spPr>
          <a:xfrm>
            <a:off x="4790166" y="3007511"/>
            <a:ext cx="4390586" cy="769441"/>
          </a:xfrm>
          <a:prstGeom prst="rect">
            <a:avLst/>
          </a:prstGeom>
          <a:noFill/>
        </p:spPr>
        <p:txBody>
          <a:bodyPr wrap="square" rtlCol="0">
            <a:spAutoFit/>
          </a:bodyPr>
          <a:lstStyle/>
          <a:p>
            <a:r>
              <a:rPr lang="en-US" sz="2200" b="1" dirty="0" smtClean="0">
                <a:latin typeface="Arial"/>
                <a:cs typeface="Arial"/>
              </a:rPr>
              <a:t>Wave Capture Limit For Intrinsic Frequency</a:t>
            </a:r>
            <a:endParaRPr lang="en-US" sz="2200" b="1" dirty="0">
              <a:latin typeface="Arial"/>
              <a:cs typeface="Arial"/>
            </a:endParaRPr>
          </a:p>
        </p:txBody>
      </p:sp>
      <p:sp>
        <p:nvSpPr>
          <p:cNvPr id="14" name="TextBox 13"/>
          <p:cNvSpPr txBox="1"/>
          <p:nvPr/>
        </p:nvSpPr>
        <p:spPr>
          <a:xfrm>
            <a:off x="4790166" y="5750004"/>
            <a:ext cx="4339855" cy="1107996"/>
          </a:xfrm>
          <a:prstGeom prst="rect">
            <a:avLst/>
          </a:prstGeom>
          <a:noFill/>
        </p:spPr>
        <p:txBody>
          <a:bodyPr wrap="square" rtlCol="0">
            <a:spAutoFit/>
          </a:bodyPr>
          <a:lstStyle/>
          <a:p>
            <a:pPr marL="342900" indent="-342900">
              <a:buFont typeface="Arial"/>
              <a:buChar char="•"/>
            </a:pPr>
            <a:r>
              <a:rPr lang="en-US" sz="2200" b="1" dirty="0" smtClean="0">
                <a:solidFill>
                  <a:srgbClr val="FF0000"/>
                </a:solidFill>
                <a:latin typeface="Arial"/>
                <a:cs typeface="Arial"/>
              </a:rPr>
              <a:t>Propagation effect will favor certain orientation and intrinsic frequency. </a:t>
            </a:r>
            <a:endParaRPr lang="en-US" sz="2200" b="1" dirty="0">
              <a:solidFill>
                <a:srgbClr val="FF0000"/>
              </a:solidFill>
              <a:latin typeface="Arial"/>
              <a:cs typeface="Arial"/>
            </a:endParaRPr>
          </a:p>
        </p:txBody>
      </p:sp>
    </p:spTree>
    <p:extLst>
      <p:ext uri="{BB962C8B-B14F-4D97-AF65-F5344CB8AC3E}">
        <p14:creationId xmlns:p14="http://schemas.microsoft.com/office/powerpoint/2010/main" val="38668081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_moist_GW_track_01_paper_132.eps"/>
          <p:cNvPicPr>
            <a:picLocks noChangeAspect="1"/>
          </p:cNvPicPr>
          <p:nvPr/>
        </p:nvPicPr>
        <p:blipFill rotWithShape="1">
          <a:blip r:embed="rId2">
            <a:extLst>
              <a:ext uri="{28A0092B-C50C-407E-A947-70E740481C1C}">
                <a14:useLocalDpi xmlns:a14="http://schemas.microsoft.com/office/drawing/2010/main" val="0"/>
              </a:ext>
            </a:extLst>
          </a:blip>
          <a:srcRect l="13397" t="27018" r="14391" b="54844"/>
          <a:stretch/>
        </p:blipFill>
        <p:spPr>
          <a:xfrm>
            <a:off x="0" y="807378"/>
            <a:ext cx="9144000" cy="2972410"/>
          </a:xfrm>
          <a:prstGeom prst="rect">
            <a:avLst/>
          </a:prstGeom>
        </p:spPr>
      </p:pic>
      <p:sp>
        <p:nvSpPr>
          <p:cNvPr id="3" name="Title 1"/>
          <p:cNvSpPr txBox="1">
            <a:spLocks/>
          </p:cNvSpPr>
          <p:nvPr/>
        </p:nvSpPr>
        <p:spPr>
          <a:xfrm>
            <a:off x="0" y="0"/>
            <a:ext cx="9144000" cy="838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Ray Tracing Analysis</a:t>
            </a:r>
          </a:p>
          <a:p>
            <a:r>
              <a:rPr lang="en-US" sz="2000" b="1" dirty="0" smtClean="0">
                <a:latin typeface="Arial"/>
                <a:cs typeface="Arial"/>
              </a:rPr>
              <a:t>WP5s-EXP00, WP5n-EXP00, WP5s-EXP20, WP5n-EXP20</a:t>
            </a:r>
            <a:endParaRPr lang="en-US" sz="2000" b="1" dirty="0">
              <a:latin typeface="Arial"/>
              <a:cs typeface="Arial"/>
            </a:endParaRPr>
          </a:p>
        </p:txBody>
      </p:sp>
      <p:grpSp>
        <p:nvGrpSpPr>
          <p:cNvPr id="8" name="Group 7"/>
          <p:cNvGrpSpPr/>
          <p:nvPr/>
        </p:nvGrpSpPr>
        <p:grpSpPr>
          <a:xfrm>
            <a:off x="2286000" y="4495800"/>
            <a:ext cx="4191000" cy="2157649"/>
            <a:chOff x="2631248" y="2610589"/>
            <a:chExt cx="3220581" cy="1398388"/>
          </a:xfrm>
        </p:grpSpPr>
        <p:cxnSp>
          <p:nvCxnSpPr>
            <p:cNvPr id="5" name="Straight Arrow Connector 4"/>
            <p:cNvCxnSpPr/>
            <p:nvPr/>
          </p:nvCxnSpPr>
          <p:spPr>
            <a:xfrm>
              <a:off x="2631248" y="3796845"/>
              <a:ext cx="3220581" cy="212132"/>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3934421" y="3019786"/>
              <a:ext cx="1917407" cy="224738"/>
            </a:xfrm>
            <a:prstGeom prst="straightConnector1">
              <a:avLst/>
            </a:prstGeom>
            <a:ln w="76200" cmpd="sng">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5293181" y="2610589"/>
              <a:ext cx="558647" cy="0"/>
            </a:xfrm>
            <a:prstGeom prst="straightConnector1">
              <a:avLst/>
            </a:prstGeom>
            <a:ln w="76200" cmpd="sng">
              <a:solidFill>
                <a:srgbClr val="67FF51"/>
              </a:solidFill>
              <a:tailEnd type="arrow"/>
            </a:ln>
          </p:spPr>
          <p:style>
            <a:lnRef idx="2">
              <a:schemeClr val="accent1"/>
            </a:lnRef>
            <a:fillRef idx="0">
              <a:schemeClr val="accent1"/>
            </a:fillRef>
            <a:effectRef idx="1">
              <a:schemeClr val="accent1"/>
            </a:effectRef>
            <a:fontRef idx="minor">
              <a:schemeClr val="tx1"/>
            </a:fontRef>
          </p:style>
        </p:cxnSp>
      </p:grpSp>
      <p:cxnSp>
        <p:nvCxnSpPr>
          <p:cNvPr id="9" name="Straight Arrow Connector 8"/>
          <p:cNvCxnSpPr/>
          <p:nvPr/>
        </p:nvCxnSpPr>
        <p:spPr>
          <a:xfrm>
            <a:off x="2286000" y="6063233"/>
            <a:ext cx="4190998" cy="357696"/>
          </a:xfrm>
          <a:prstGeom prst="straightConnector1">
            <a:avLst/>
          </a:prstGeom>
          <a:ln w="762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0254" y="3779788"/>
            <a:ext cx="9123746" cy="307777"/>
          </a:xfrm>
          <a:prstGeom prst="rect">
            <a:avLst/>
          </a:prstGeom>
          <a:solidFill>
            <a:srgbClr val="F2F2F2"/>
          </a:solidFill>
          <a:ln w="28575" cmpd="sng">
            <a:solidFill>
              <a:srgbClr val="000000"/>
            </a:solidFill>
            <a:prstDash val="sysDash"/>
          </a:ln>
        </p:spPr>
        <p:txBody>
          <a:bodyPr wrap="square" rtlCol="0">
            <a:spAutoFit/>
          </a:bodyPr>
          <a:lstStyle/>
          <a:p>
            <a:pPr algn="ctr"/>
            <a:r>
              <a:rPr lang="en-US" sz="1400" b="1" dirty="0" smtClean="0">
                <a:latin typeface="Arial"/>
                <a:cs typeface="Arial"/>
              </a:rPr>
              <a:t>Hypothesis for the comparison between WP5s-EXP00 and WP5s-EXP20</a:t>
            </a:r>
          </a:p>
        </p:txBody>
      </p:sp>
      <p:cxnSp>
        <p:nvCxnSpPr>
          <p:cNvPr id="12" name="Straight Arrow Connector 11"/>
          <p:cNvCxnSpPr/>
          <p:nvPr/>
        </p:nvCxnSpPr>
        <p:spPr>
          <a:xfrm>
            <a:off x="3510646" y="4806773"/>
            <a:ext cx="2996151" cy="489475"/>
          </a:xfrm>
          <a:prstGeom prst="straightConnector1">
            <a:avLst/>
          </a:prstGeom>
          <a:ln w="76200" cmpd="sng">
            <a:solidFill>
              <a:srgbClr val="0000FF"/>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334000" y="4322338"/>
            <a:ext cx="1142998" cy="0"/>
          </a:xfrm>
          <a:prstGeom prst="straightConnector1">
            <a:avLst/>
          </a:prstGeom>
          <a:ln w="76200" cmpd="sng">
            <a:solidFill>
              <a:srgbClr val="67FF51"/>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668917" y="6102247"/>
            <a:ext cx="2475083" cy="738664"/>
          </a:xfrm>
          <a:prstGeom prst="rect">
            <a:avLst/>
          </a:prstGeom>
          <a:noFill/>
          <a:ln w="38100" cmpd="sng">
            <a:solidFill>
              <a:srgbClr val="FF0000"/>
            </a:solidFill>
          </a:ln>
        </p:spPr>
        <p:txBody>
          <a:bodyPr wrap="square" rtlCol="0">
            <a:spAutoFit/>
          </a:bodyPr>
          <a:lstStyle/>
          <a:p>
            <a:pPr algn="ctr"/>
            <a:r>
              <a:rPr lang="en-US" sz="1400" b="1" dirty="0" smtClean="0">
                <a:latin typeface="Arial"/>
                <a:cs typeface="Arial"/>
              </a:rPr>
              <a:t>Hard to be captured, or easy to escape from the background flow</a:t>
            </a:r>
            <a:endParaRPr lang="en-US" sz="1400" b="1" dirty="0">
              <a:latin typeface="Arial"/>
              <a:cs typeface="Arial"/>
            </a:endParaRPr>
          </a:p>
        </p:txBody>
      </p:sp>
      <p:sp>
        <p:nvSpPr>
          <p:cNvPr id="18" name="TextBox 17"/>
          <p:cNvSpPr txBox="1"/>
          <p:nvPr/>
        </p:nvSpPr>
        <p:spPr>
          <a:xfrm>
            <a:off x="6640547" y="4214879"/>
            <a:ext cx="2475083" cy="738664"/>
          </a:xfrm>
          <a:prstGeom prst="rect">
            <a:avLst/>
          </a:prstGeom>
          <a:noFill/>
          <a:ln w="38100" cmpd="sng">
            <a:solidFill>
              <a:srgbClr val="67FF51"/>
            </a:solidFill>
          </a:ln>
        </p:spPr>
        <p:txBody>
          <a:bodyPr wrap="square" rtlCol="0">
            <a:spAutoFit/>
          </a:bodyPr>
          <a:lstStyle/>
          <a:p>
            <a:pPr algn="ctr"/>
            <a:r>
              <a:rPr lang="en-US" sz="1400" b="1" dirty="0" smtClean="0">
                <a:latin typeface="Arial"/>
                <a:cs typeface="Arial"/>
              </a:rPr>
              <a:t>Easy to be captured, or easy to be stopped by background effect</a:t>
            </a:r>
            <a:endParaRPr lang="en-US" sz="1400" b="1" dirty="0">
              <a:latin typeface="Arial"/>
              <a:cs typeface="Arial"/>
            </a:endParaRPr>
          </a:p>
        </p:txBody>
      </p:sp>
      <p:sp>
        <p:nvSpPr>
          <p:cNvPr id="16" name="TextBox 15"/>
          <p:cNvSpPr txBox="1"/>
          <p:nvPr/>
        </p:nvSpPr>
        <p:spPr>
          <a:xfrm>
            <a:off x="9831" y="4105669"/>
            <a:ext cx="3500815" cy="954107"/>
          </a:xfrm>
          <a:prstGeom prst="rect">
            <a:avLst/>
          </a:prstGeom>
          <a:noFill/>
          <a:ln w="38100" cmpd="sng">
            <a:solidFill>
              <a:srgbClr val="67FF51"/>
            </a:solidFill>
          </a:ln>
        </p:spPr>
        <p:txBody>
          <a:bodyPr wrap="square" rtlCol="0">
            <a:spAutoFit/>
          </a:bodyPr>
          <a:lstStyle/>
          <a:p>
            <a:pPr marL="285750" indent="-285750">
              <a:buFont typeface="Arial"/>
              <a:buChar char="•"/>
            </a:pPr>
            <a:r>
              <a:rPr lang="en-US" sz="1400" b="1" dirty="0" smtClean="0">
                <a:latin typeface="Arial"/>
                <a:cs typeface="Arial"/>
              </a:rPr>
              <a:t>Most sensitive to the moisture</a:t>
            </a:r>
          </a:p>
          <a:p>
            <a:pPr marL="285750" indent="-285750">
              <a:buFont typeface="Arial"/>
              <a:buChar char="•"/>
            </a:pPr>
            <a:r>
              <a:rPr lang="en-US" sz="1400" b="1" dirty="0" smtClean="0">
                <a:latin typeface="Arial"/>
                <a:cs typeface="Arial"/>
              </a:rPr>
              <a:t>More possibility to escape from being captured by the background flow</a:t>
            </a:r>
            <a:endParaRPr lang="en-US" sz="1400" b="1" dirty="0">
              <a:latin typeface="Arial"/>
              <a:cs typeface="Arial"/>
            </a:endParaRPr>
          </a:p>
        </p:txBody>
      </p:sp>
      <p:sp>
        <p:nvSpPr>
          <p:cNvPr id="20" name="TextBox 19"/>
          <p:cNvSpPr txBox="1"/>
          <p:nvPr/>
        </p:nvSpPr>
        <p:spPr>
          <a:xfrm>
            <a:off x="9831" y="5886804"/>
            <a:ext cx="3500815" cy="954107"/>
          </a:xfrm>
          <a:prstGeom prst="rect">
            <a:avLst/>
          </a:prstGeom>
          <a:noFill/>
          <a:ln w="38100" cmpd="sng">
            <a:solidFill>
              <a:srgbClr val="FF0000"/>
            </a:solidFill>
          </a:ln>
        </p:spPr>
        <p:txBody>
          <a:bodyPr wrap="square" rtlCol="0">
            <a:spAutoFit/>
          </a:bodyPr>
          <a:lstStyle/>
          <a:p>
            <a:pPr marL="285750" indent="-285750">
              <a:buFont typeface="Arial"/>
              <a:buChar char="•"/>
            </a:pPr>
            <a:r>
              <a:rPr lang="en-US" sz="1400" b="1" dirty="0" smtClean="0">
                <a:latin typeface="Arial"/>
                <a:cs typeface="Arial"/>
              </a:rPr>
              <a:t>Lest sensitive to the moisture</a:t>
            </a:r>
          </a:p>
          <a:p>
            <a:pPr marL="285750" indent="-285750">
              <a:buFont typeface="Arial"/>
              <a:buChar char="•"/>
            </a:pPr>
            <a:r>
              <a:rPr lang="en-US" sz="1400" b="1" dirty="0" smtClean="0">
                <a:latin typeface="Arial"/>
                <a:cs typeface="Arial"/>
              </a:rPr>
              <a:t>Less possibility to escape from being captured by the background flow</a:t>
            </a:r>
            <a:endParaRPr lang="en-US" sz="1400" b="1" dirty="0">
              <a:latin typeface="Arial"/>
              <a:cs typeface="Arial"/>
            </a:endParaRPr>
          </a:p>
        </p:txBody>
      </p:sp>
    </p:spTree>
    <p:extLst>
      <p:ext uri="{BB962C8B-B14F-4D97-AF65-F5344CB8AC3E}">
        <p14:creationId xmlns:p14="http://schemas.microsoft.com/office/powerpoint/2010/main" val="27752693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noFill/>
        </p:spPr>
        <p:txBody>
          <a:bodyPr>
            <a:noAutofit/>
          </a:bodyPr>
          <a:lstStyle/>
          <a:p>
            <a:r>
              <a:rPr lang="en-US" sz="2500" b="1" dirty="0" smtClean="0">
                <a:latin typeface="Arial"/>
                <a:cs typeface="Arial"/>
              </a:rPr>
              <a:t>Literature Review --- </a:t>
            </a:r>
            <a:br>
              <a:rPr lang="en-US" sz="2500" b="1" dirty="0" smtClean="0">
                <a:latin typeface="Arial"/>
                <a:cs typeface="Arial"/>
              </a:rPr>
            </a:br>
            <a:r>
              <a:rPr lang="en-US" sz="2500" b="1" dirty="0" smtClean="0">
                <a:latin typeface="Arial"/>
                <a:cs typeface="Arial"/>
              </a:rPr>
              <a:t>Simulation of Dry </a:t>
            </a:r>
            <a:r>
              <a:rPr lang="en-US" sz="2500" b="1" dirty="0" err="1" smtClean="0">
                <a:latin typeface="Arial"/>
                <a:cs typeface="Arial"/>
              </a:rPr>
              <a:t>Baroclinic</a:t>
            </a:r>
            <a:r>
              <a:rPr lang="en-US" sz="2500" b="1" dirty="0" smtClean="0">
                <a:latin typeface="Arial"/>
                <a:cs typeface="Arial"/>
              </a:rPr>
              <a:t> Waves in MM5</a:t>
            </a:r>
            <a:endParaRPr lang="en-US" sz="2500" b="1" dirty="0">
              <a:latin typeface="Arial"/>
              <a:cs typeface="Arial"/>
            </a:endParaRPr>
          </a:p>
        </p:txBody>
      </p:sp>
      <p:sp>
        <p:nvSpPr>
          <p:cNvPr id="6" name="TextBox 5"/>
          <p:cNvSpPr txBox="1"/>
          <p:nvPr/>
        </p:nvSpPr>
        <p:spPr>
          <a:xfrm>
            <a:off x="47633" y="1012207"/>
            <a:ext cx="4752967" cy="353943"/>
          </a:xfrm>
          <a:prstGeom prst="rect">
            <a:avLst/>
          </a:prstGeom>
          <a:noFill/>
          <a:ln w="12700" cmpd="sng">
            <a:solidFill>
              <a:schemeClr val="tx1"/>
            </a:solidFill>
          </a:ln>
        </p:spPr>
        <p:txBody>
          <a:bodyPr wrap="square" rtlCol="0">
            <a:spAutoFit/>
          </a:bodyPr>
          <a:lstStyle/>
          <a:p>
            <a:pPr algn="ctr"/>
            <a:r>
              <a:rPr lang="en-US" sz="1700" b="1" dirty="0" smtClean="0">
                <a:latin typeface="Arial"/>
                <a:cs typeface="Arial"/>
              </a:rPr>
              <a:t>Zhang 2004, JAS; Lin and Zhang 2008, JAS</a:t>
            </a:r>
            <a:endParaRPr lang="en-US" sz="1700" b="1" dirty="0">
              <a:latin typeface="Arial"/>
              <a:cs typeface="Arial"/>
            </a:endParaRPr>
          </a:p>
        </p:txBody>
      </p:sp>
      <p:sp>
        <p:nvSpPr>
          <p:cNvPr id="7" name="TextBox 6"/>
          <p:cNvSpPr txBox="1"/>
          <p:nvPr/>
        </p:nvSpPr>
        <p:spPr>
          <a:xfrm>
            <a:off x="47633" y="5715000"/>
            <a:ext cx="4852643" cy="707886"/>
          </a:xfrm>
          <a:prstGeom prst="rect">
            <a:avLst/>
          </a:prstGeom>
          <a:noFill/>
        </p:spPr>
        <p:txBody>
          <a:bodyPr wrap="square" rtlCol="0">
            <a:spAutoFit/>
          </a:bodyPr>
          <a:lstStyle/>
          <a:p>
            <a:pPr algn="ctr"/>
            <a:r>
              <a:rPr lang="en-US" sz="2000" b="1" dirty="0" err="1">
                <a:latin typeface="Arial"/>
                <a:cs typeface="Arial"/>
              </a:rPr>
              <a:t>M</a:t>
            </a:r>
            <a:r>
              <a:rPr lang="en-US" sz="2000" b="1" dirty="0" err="1" smtClean="0">
                <a:latin typeface="Arial"/>
                <a:cs typeface="Arial"/>
              </a:rPr>
              <a:t>esoscale</a:t>
            </a:r>
            <a:r>
              <a:rPr lang="en-US" sz="2000" b="1" dirty="0" smtClean="0">
                <a:latin typeface="Arial"/>
                <a:cs typeface="Arial"/>
              </a:rPr>
              <a:t> </a:t>
            </a:r>
            <a:r>
              <a:rPr lang="en-US" sz="2000" b="1" dirty="0">
                <a:latin typeface="Arial"/>
                <a:cs typeface="Arial"/>
              </a:rPr>
              <a:t>N</a:t>
            </a:r>
            <a:r>
              <a:rPr lang="en-US" sz="2000" b="1" dirty="0" smtClean="0">
                <a:latin typeface="Arial"/>
                <a:cs typeface="Arial"/>
              </a:rPr>
              <a:t>umerical </a:t>
            </a:r>
            <a:r>
              <a:rPr lang="en-US" sz="2000" b="1" dirty="0">
                <a:latin typeface="Arial"/>
                <a:cs typeface="Arial"/>
              </a:rPr>
              <a:t>S</a:t>
            </a:r>
            <a:r>
              <a:rPr lang="en-US" sz="2000" b="1" dirty="0" smtClean="0">
                <a:latin typeface="Arial"/>
                <a:cs typeface="Arial"/>
              </a:rPr>
              <a:t>imulations </a:t>
            </a:r>
            <a:r>
              <a:rPr lang="en-US" sz="2000" b="1" dirty="0">
                <a:latin typeface="Arial"/>
                <a:cs typeface="Arial"/>
              </a:rPr>
              <a:t>B</a:t>
            </a:r>
            <a:r>
              <a:rPr lang="en-US" sz="2000" b="1" dirty="0" smtClean="0">
                <a:latin typeface="Arial"/>
                <a:cs typeface="Arial"/>
              </a:rPr>
              <a:t>ased on MM5</a:t>
            </a:r>
          </a:p>
        </p:txBody>
      </p:sp>
      <p:grpSp>
        <p:nvGrpSpPr>
          <p:cNvPr id="4" name="Group 3"/>
          <p:cNvGrpSpPr>
            <a:grpSpLocks noChangeAspect="1"/>
          </p:cNvGrpSpPr>
          <p:nvPr/>
        </p:nvGrpSpPr>
        <p:grpSpPr>
          <a:xfrm>
            <a:off x="144229" y="1676400"/>
            <a:ext cx="4727448" cy="3742075"/>
            <a:chOff x="1332533" y="1286568"/>
            <a:chExt cx="6555133" cy="5188803"/>
          </a:xfrm>
        </p:grpSpPr>
        <p:pic>
          <p:nvPicPr>
            <p:cNvPr id="5" name="Picture 4" descr="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533" y="1286568"/>
              <a:ext cx="6555133" cy="5188803"/>
            </a:xfrm>
            <a:prstGeom prst="rect">
              <a:avLst/>
            </a:prstGeom>
          </p:spPr>
        </p:pic>
        <p:sp>
          <p:nvSpPr>
            <p:cNvPr id="3" name="TextBox 2"/>
            <p:cNvSpPr txBox="1"/>
            <p:nvPr/>
          </p:nvSpPr>
          <p:spPr>
            <a:xfrm>
              <a:off x="4414411" y="2853296"/>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WP1</a:t>
              </a:r>
              <a:endParaRPr lang="en-US" sz="1100" b="1" dirty="0">
                <a:solidFill>
                  <a:srgbClr val="FF0000"/>
                </a:solidFill>
                <a:latin typeface="Arial"/>
                <a:cs typeface="Arial"/>
              </a:endParaRPr>
            </a:p>
          </p:txBody>
        </p:sp>
        <p:sp>
          <p:nvSpPr>
            <p:cNvPr id="8" name="TextBox 7"/>
            <p:cNvSpPr txBox="1"/>
            <p:nvPr/>
          </p:nvSpPr>
          <p:spPr>
            <a:xfrm>
              <a:off x="4953000" y="3022573"/>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WP2</a:t>
              </a:r>
              <a:endParaRPr lang="en-US" sz="1100" b="1" dirty="0">
                <a:solidFill>
                  <a:srgbClr val="FF0000"/>
                </a:solidFill>
                <a:latin typeface="Arial"/>
                <a:cs typeface="Arial"/>
              </a:endParaRPr>
            </a:p>
          </p:txBody>
        </p:sp>
        <p:sp>
          <p:nvSpPr>
            <p:cNvPr id="9" name="TextBox 8"/>
            <p:cNvSpPr txBox="1"/>
            <p:nvPr/>
          </p:nvSpPr>
          <p:spPr>
            <a:xfrm>
              <a:off x="3603514" y="4012684"/>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WP3</a:t>
              </a:r>
              <a:endParaRPr lang="en-US" sz="1100" b="1" dirty="0">
                <a:solidFill>
                  <a:srgbClr val="FF0000"/>
                </a:solidFill>
                <a:latin typeface="Arial"/>
                <a:cs typeface="Arial"/>
              </a:endParaRPr>
            </a:p>
          </p:txBody>
        </p:sp>
        <p:sp>
          <p:nvSpPr>
            <p:cNvPr id="10" name="TextBox 9"/>
            <p:cNvSpPr txBox="1"/>
            <p:nvPr/>
          </p:nvSpPr>
          <p:spPr>
            <a:xfrm>
              <a:off x="4667491" y="5672554"/>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WP4</a:t>
              </a:r>
              <a:endParaRPr lang="en-US" sz="1100" b="1" dirty="0">
                <a:solidFill>
                  <a:srgbClr val="FF0000"/>
                </a:solidFill>
                <a:latin typeface="Arial"/>
                <a:cs typeface="Arial"/>
              </a:endParaRPr>
            </a:p>
          </p:txBody>
        </p:sp>
        <p:sp>
          <p:nvSpPr>
            <p:cNvPr id="11" name="TextBox 10"/>
            <p:cNvSpPr txBox="1"/>
            <p:nvPr/>
          </p:nvSpPr>
          <p:spPr>
            <a:xfrm>
              <a:off x="6629399" y="3487783"/>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a:t>
              </a:r>
              <a:endParaRPr lang="en-US" sz="1100" b="1" dirty="0">
                <a:solidFill>
                  <a:srgbClr val="FF0000"/>
                </a:solidFill>
                <a:latin typeface="Arial"/>
                <a:cs typeface="Arial"/>
              </a:endParaRPr>
            </a:p>
          </p:txBody>
        </p:sp>
        <p:sp>
          <p:nvSpPr>
            <p:cNvPr id="12" name="TextBox 11"/>
            <p:cNvSpPr txBox="1"/>
            <p:nvPr/>
          </p:nvSpPr>
          <p:spPr>
            <a:xfrm>
              <a:off x="2133601" y="4003339"/>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a:t>
              </a:r>
              <a:endParaRPr lang="en-US" sz="1100" b="1" dirty="0">
                <a:solidFill>
                  <a:srgbClr val="FF0000"/>
                </a:solidFill>
                <a:latin typeface="Arial"/>
                <a:cs typeface="Arial"/>
              </a:endParaRPr>
            </a:p>
          </p:txBody>
        </p:sp>
      </p:grpSp>
      <p:sp>
        <p:nvSpPr>
          <p:cNvPr id="15" name="TextBox 14"/>
          <p:cNvSpPr txBox="1"/>
          <p:nvPr/>
        </p:nvSpPr>
        <p:spPr>
          <a:xfrm>
            <a:off x="4909031" y="1014680"/>
            <a:ext cx="4253388" cy="2492990"/>
          </a:xfrm>
          <a:prstGeom prst="rect">
            <a:avLst/>
          </a:prstGeom>
          <a:noFill/>
        </p:spPr>
        <p:txBody>
          <a:bodyPr wrap="square" rtlCol="0">
            <a:spAutoFit/>
          </a:bodyPr>
          <a:lstStyle/>
          <a:p>
            <a:pPr marL="342900" indent="-342900">
              <a:buFont typeface="Arial"/>
              <a:buChar char="•"/>
            </a:pPr>
            <a:r>
              <a:rPr lang="en-US" sz="2600" b="1" dirty="0" smtClean="0">
                <a:solidFill>
                  <a:srgbClr val="FF0000"/>
                </a:solidFill>
                <a:latin typeface="Arial"/>
                <a:cs typeface="Arial"/>
              </a:rPr>
              <a:t>Zhang (2004)</a:t>
            </a:r>
            <a:r>
              <a:rPr lang="en-US" sz="2600" b="1" dirty="0" smtClean="0">
                <a:latin typeface="Arial"/>
                <a:cs typeface="Arial"/>
              </a:rPr>
              <a:t>: Long</a:t>
            </a:r>
            <a:r>
              <a:rPr lang="en-US" sz="2600" b="1" dirty="0">
                <a:latin typeface="Arial"/>
                <a:cs typeface="Arial"/>
              </a:rPr>
              <a:t>-lived vertically propagating </a:t>
            </a:r>
            <a:r>
              <a:rPr lang="en-US" sz="2600" b="1" dirty="0" err="1">
                <a:latin typeface="Arial"/>
                <a:cs typeface="Arial"/>
              </a:rPr>
              <a:t>mesoscale</a:t>
            </a:r>
            <a:r>
              <a:rPr lang="en-US" sz="2600" b="1" dirty="0">
                <a:latin typeface="Arial"/>
                <a:cs typeface="Arial"/>
              </a:rPr>
              <a:t> gravity </a:t>
            </a:r>
            <a:r>
              <a:rPr lang="en-US" sz="2600" b="1" dirty="0" smtClean="0">
                <a:latin typeface="Arial"/>
                <a:cs typeface="Arial"/>
              </a:rPr>
              <a:t>waves in the jet exit region are simulated.</a:t>
            </a:r>
          </a:p>
        </p:txBody>
      </p:sp>
    </p:spTree>
    <p:extLst>
      <p:ext uri="{BB962C8B-B14F-4D97-AF65-F5344CB8AC3E}">
        <p14:creationId xmlns:p14="http://schemas.microsoft.com/office/powerpoint/2010/main" val="31886551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_moist_GW_track_01_paper_132.eps"/>
          <p:cNvPicPr>
            <a:picLocks noChangeAspect="1"/>
          </p:cNvPicPr>
          <p:nvPr/>
        </p:nvPicPr>
        <p:blipFill rotWithShape="1">
          <a:blip r:embed="rId2">
            <a:extLst>
              <a:ext uri="{28A0092B-C50C-407E-A947-70E740481C1C}">
                <a14:useLocalDpi xmlns:a14="http://schemas.microsoft.com/office/drawing/2010/main" val="0"/>
              </a:ext>
            </a:extLst>
          </a:blip>
          <a:srcRect l="13397" t="27018" r="14391" b="54844"/>
          <a:stretch/>
        </p:blipFill>
        <p:spPr>
          <a:xfrm>
            <a:off x="0" y="807378"/>
            <a:ext cx="9144000" cy="2972410"/>
          </a:xfrm>
          <a:prstGeom prst="rect">
            <a:avLst/>
          </a:prstGeom>
        </p:spPr>
      </p:pic>
      <p:sp>
        <p:nvSpPr>
          <p:cNvPr id="3" name="Title 1"/>
          <p:cNvSpPr txBox="1">
            <a:spLocks/>
          </p:cNvSpPr>
          <p:nvPr/>
        </p:nvSpPr>
        <p:spPr>
          <a:xfrm>
            <a:off x="0" y="0"/>
            <a:ext cx="9144000" cy="838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Ray Tracing Analysis</a:t>
            </a:r>
          </a:p>
          <a:p>
            <a:r>
              <a:rPr lang="en-US" sz="2000" b="1" dirty="0" smtClean="0">
                <a:latin typeface="Arial"/>
                <a:cs typeface="Arial"/>
              </a:rPr>
              <a:t>WP5s-EXP00, WP5n-EXP00, WP5s-EXP20, WP5n-EXP20</a:t>
            </a:r>
            <a:endParaRPr lang="en-US" sz="2000" b="1" dirty="0">
              <a:latin typeface="Arial"/>
              <a:cs typeface="Arial"/>
            </a:endParaRPr>
          </a:p>
        </p:txBody>
      </p:sp>
      <p:sp>
        <p:nvSpPr>
          <p:cNvPr id="20" name="TextBox 19"/>
          <p:cNvSpPr txBox="1"/>
          <p:nvPr/>
        </p:nvSpPr>
        <p:spPr>
          <a:xfrm>
            <a:off x="412502" y="4463935"/>
            <a:ext cx="1585222" cy="369332"/>
          </a:xfrm>
          <a:prstGeom prst="rect">
            <a:avLst/>
          </a:prstGeom>
          <a:solidFill>
            <a:schemeClr val="accent5">
              <a:lumMod val="40000"/>
              <a:lumOff val="60000"/>
            </a:schemeClr>
          </a:solidFill>
        </p:spPr>
        <p:txBody>
          <a:bodyPr wrap="square" rtlCol="0">
            <a:spAutoFit/>
          </a:bodyPr>
          <a:lstStyle/>
          <a:p>
            <a:pPr algn="ctr"/>
            <a:r>
              <a:rPr lang="en-US" b="1" dirty="0" smtClean="0">
                <a:latin typeface="Arial"/>
                <a:cs typeface="Arial"/>
              </a:rPr>
              <a:t>Dry Source</a:t>
            </a:r>
            <a:endParaRPr lang="en-US" b="1" dirty="0">
              <a:latin typeface="Arial"/>
              <a:cs typeface="Arial"/>
            </a:endParaRPr>
          </a:p>
        </p:txBody>
      </p:sp>
      <p:sp>
        <p:nvSpPr>
          <p:cNvPr id="21" name="TextBox 20"/>
          <p:cNvSpPr txBox="1"/>
          <p:nvPr/>
        </p:nvSpPr>
        <p:spPr>
          <a:xfrm>
            <a:off x="2743200" y="5867400"/>
            <a:ext cx="1779899" cy="323165"/>
          </a:xfrm>
          <a:prstGeom prst="rect">
            <a:avLst/>
          </a:prstGeom>
          <a:solidFill>
            <a:srgbClr val="FFFFFF"/>
          </a:solidFill>
          <a:ln w="28575" cmpd="sng">
            <a:solidFill>
              <a:schemeClr val="tx1"/>
            </a:solidFill>
            <a:prstDash val="sysDash"/>
          </a:ln>
        </p:spPr>
        <p:txBody>
          <a:bodyPr wrap="square" rtlCol="0">
            <a:spAutoFit/>
          </a:bodyPr>
          <a:lstStyle/>
          <a:p>
            <a:pPr algn="ctr"/>
            <a:r>
              <a:rPr lang="en-US" sz="1500" b="1" dirty="0" smtClean="0">
                <a:latin typeface="Arial"/>
                <a:cs typeface="Arial"/>
              </a:rPr>
              <a:t>WP5n-EXP00</a:t>
            </a:r>
            <a:endParaRPr lang="en-US" sz="1500" b="1" dirty="0">
              <a:latin typeface="Arial"/>
              <a:cs typeface="Arial"/>
            </a:endParaRPr>
          </a:p>
        </p:txBody>
      </p:sp>
      <p:cxnSp>
        <p:nvCxnSpPr>
          <p:cNvPr id="22" name="Straight Arrow Connector 21"/>
          <p:cNvCxnSpPr/>
          <p:nvPr/>
        </p:nvCxnSpPr>
        <p:spPr>
          <a:xfrm>
            <a:off x="1977839" y="4833267"/>
            <a:ext cx="765361" cy="1003863"/>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175038" y="6374077"/>
            <a:ext cx="4348061" cy="400110"/>
          </a:xfrm>
          <a:prstGeom prst="rect">
            <a:avLst/>
          </a:prstGeom>
          <a:solidFill>
            <a:srgbClr val="FFFFFF"/>
          </a:solidFill>
        </p:spPr>
        <p:txBody>
          <a:bodyPr wrap="square" rtlCol="0">
            <a:spAutoFit/>
          </a:bodyPr>
          <a:lstStyle/>
          <a:p>
            <a:pPr algn="ctr"/>
            <a:r>
              <a:rPr lang="en-US" sz="2000" b="1" dirty="0" smtClean="0">
                <a:latin typeface="Arial"/>
                <a:cs typeface="Arial"/>
              </a:rPr>
              <a:t>The tracing is more to the north. </a:t>
            </a:r>
            <a:endParaRPr lang="en-US" sz="2000" b="1" dirty="0">
              <a:latin typeface="Arial"/>
              <a:cs typeface="Arial"/>
            </a:endParaRPr>
          </a:p>
        </p:txBody>
      </p:sp>
      <p:sp>
        <p:nvSpPr>
          <p:cNvPr id="24" name="TextBox 23"/>
          <p:cNvSpPr txBox="1"/>
          <p:nvPr/>
        </p:nvSpPr>
        <p:spPr>
          <a:xfrm>
            <a:off x="1524000" y="3779788"/>
            <a:ext cx="1585222" cy="553998"/>
          </a:xfrm>
          <a:prstGeom prst="rect">
            <a:avLst/>
          </a:prstGeom>
          <a:noFill/>
        </p:spPr>
        <p:txBody>
          <a:bodyPr wrap="square" rtlCol="0">
            <a:spAutoFit/>
          </a:bodyPr>
          <a:lstStyle/>
          <a:p>
            <a:pPr algn="ctr"/>
            <a:r>
              <a:rPr lang="en-US" sz="3000" b="1" dirty="0" smtClean="0">
                <a:latin typeface="Arial"/>
                <a:cs typeface="Arial"/>
              </a:rPr>
              <a:t>EXP00</a:t>
            </a:r>
            <a:endParaRPr lang="en-US" sz="3000" b="1" dirty="0">
              <a:latin typeface="Arial"/>
              <a:cs typeface="Arial"/>
            </a:endParaRPr>
          </a:p>
        </p:txBody>
      </p:sp>
      <p:sp>
        <p:nvSpPr>
          <p:cNvPr id="26" name="TextBox 25"/>
          <p:cNvSpPr txBox="1"/>
          <p:nvPr/>
        </p:nvSpPr>
        <p:spPr>
          <a:xfrm>
            <a:off x="4829269" y="4463935"/>
            <a:ext cx="1585222" cy="369332"/>
          </a:xfrm>
          <a:prstGeom prst="rect">
            <a:avLst/>
          </a:prstGeom>
          <a:solidFill>
            <a:schemeClr val="accent5">
              <a:lumMod val="40000"/>
              <a:lumOff val="60000"/>
            </a:schemeClr>
          </a:solidFill>
        </p:spPr>
        <p:txBody>
          <a:bodyPr wrap="square" rtlCol="0">
            <a:spAutoFit/>
          </a:bodyPr>
          <a:lstStyle/>
          <a:p>
            <a:pPr algn="ctr"/>
            <a:r>
              <a:rPr lang="en-US" b="1" dirty="0" smtClean="0">
                <a:latin typeface="Arial"/>
                <a:cs typeface="Arial"/>
              </a:rPr>
              <a:t>Dry Source</a:t>
            </a:r>
            <a:endParaRPr lang="en-US" b="1" dirty="0">
              <a:latin typeface="Arial"/>
              <a:cs typeface="Arial"/>
            </a:endParaRPr>
          </a:p>
        </p:txBody>
      </p:sp>
      <p:sp>
        <p:nvSpPr>
          <p:cNvPr id="27" name="TextBox 26"/>
          <p:cNvSpPr txBox="1"/>
          <p:nvPr/>
        </p:nvSpPr>
        <p:spPr>
          <a:xfrm>
            <a:off x="7159967" y="5867400"/>
            <a:ext cx="1779899" cy="323165"/>
          </a:xfrm>
          <a:prstGeom prst="rect">
            <a:avLst/>
          </a:prstGeom>
          <a:noFill/>
          <a:ln w="28575" cmpd="sng">
            <a:solidFill>
              <a:srgbClr val="000000"/>
            </a:solidFill>
            <a:prstDash val="sysDash"/>
          </a:ln>
        </p:spPr>
        <p:txBody>
          <a:bodyPr wrap="square" rtlCol="0">
            <a:spAutoFit/>
          </a:bodyPr>
          <a:lstStyle/>
          <a:p>
            <a:pPr algn="ctr"/>
            <a:r>
              <a:rPr lang="en-US" sz="1500" b="1" dirty="0" smtClean="0">
                <a:latin typeface="Arial"/>
                <a:cs typeface="Arial"/>
              </a:rPr>
              <a:t>WP5n-EXP20</a:t>
            </a:r>
            <a:endParaRPr lang="en-US" sz="1500" b="1" dirty="0">
              <a:latin typeface="Arial"/>
              <a:cs typeface="Arial"/>
            </a:endParaRPr>
          </a:p>
        </p:txBody>
      </p:sp>
      <p:cxnSp>
        <p:nvCxnSpPr>
          <p:cNvPr id="28" name="Straight Arrow Connector 27"/>
          <p:cNvCxnSpPr/>
          <p:nvPr/>
        </p:nvCxnSpPr>
        <p:spPr>
          <a:xfrm>
            <a:off x="6394606" y="4833267"/>
            <a:ext cx="765361" cy="1003863"/>
          </a:xfrm>
          <a:prstGeom prst="straightConnector1">
            <a:avLst/>
          </a:prstGeom>
          <a:ln w="28575"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829269" y="6374077"/>
            <a:ext cx="4110597" cy="400110"/>
          </a:xfrm>
          <a:prstGeom prst="rect">
            <a:avLst/>
          </a:prstGeom>
          <a:solidFill>
            <a:srgbClr val="FFFFFF"/>
          </a:solidFill>
        </p:spPr>
        <p:txBody>
          <a:bodyPr wrap="square" rtlCol="0">
            <a:spAutoFit/>
          </a:bodyPr>
          <a:lstStyle/>
          <a:p>
            <a:pPr algn="ctr"/>
            <a:r>
              <a:rPr lang="en-US" sz="2000" b="1" dirty="0" smtClean="0">
                <a:latin typeface="Arial"/>
                <a:cs typeface="Arial"/>
              </a:rPr>
              <a:t>The tracing is more to the west. </a:t>
            </a:r>
            <a:endParaRPr lang="en-US" sz="2000" b="1" dirty="0">
              <a:latin typeface="Arial"/>
              <a:cs typeface="Arial"/>
            </a:endParaRPr>
          </a:p>
        </p:txBody>
      </p:sp>
      <p:sp>
        <p:nvSpPr>
          <p:cNvPr id="30" name="TextBox 29"/>
          <p:cNvSpPr txBox="1"/>
          <p:nvPr/>
        </p:nvSpPr>
        <p:spPr>
          <a:xfrm>
            <a:off x="6172200" y="3779788"/>
            <a:ext cx="1585222" cy="553998"/>
          </a:xfrm>
          <a:prstGeom prst="rect">
            <a:avLst/>
          </a:prstGeom>
          <a:solidFill>
            <a:srgbClr val="FFFFFF"/>
          </a:solidFill>
        </p:spPr>
        <p:txBody>
          <a:bodyPr wrap="square" rtlCol="0">
            <a:spAutoFit/>
          </a:bodyPr>
          <a:lstStyle/>
          <a:p>
            <a:pPr algn="ctr"/>
            <a:r>
              <a:rPr lang="en-US" sz="3000" b="1" dirty="0" smtClean="0">
                <a:latin typeface="Arial"/>
                <a:cs typeface="Arial"/>
              </a:rPr>
              <a:t>EXP20</a:t>
            </a:r>
            <a:endParaRPr lang="en-US" sz="3000" b="1" dirty="0">
              <a:latin typeface="Arial"/>
              <a:cs typeface="Arial"/>
            </a:endParaRPr>
          </a:p>
        </p:txBody>
      </p:sp>
      <p:sp>
        <p:nvSpPr>
          <p:cNvPr id="31" name="TextBox 30"/>
          <p:cNvSpPr txBox="1"/>
          <p:nvPr/>
        </p:nvSpPr>
        <p:spPr>
          <a:xfrm>
            <a:off x="4837608" y="5105400"/>
            <a:ext cx="1585222" cy="923330"/>
          </a:xfrm>
          <a:prstGeom prst="rect">
            <a:avLst/>
          </a:prstGeom>
          <a:solidFill>
            <a:srgbClr val="F79646"/>
          </a:solidFill>
        </p:spPr>
        <p:txBody>
          <a:bodyPr wrap="square" rtlCol="0">
            <a:spAutoFit/>
          </a:bodyPr>
          <a:lstStyle/>
          <a:p>
            <a:pPr algn="ctr"/>
            <a:r>
              <a:rPr lang="en-US" b="1" dirty="0" smtClean="0">
                <a:latin typeface="Arial"/>
                <a:cs typeface="Arial"/>
              </a:rPr>
              <a:t>Moist Source/Dynamic</a:t>
            </a:r>
            <a:endParaRPr lang="en-US" b="1" dirty="0">
              <a:latin typeface="Arial"/>
              <a:cs typeface="Arial"/>
            </a:endParaRPr>
          </a:p>
        </p:txBody>
      </p:sp>
      <p:cxnSp>
        <p:nvCxnSpPr>
          <p:cNvPr id="32" name="Straight Arrow Connector 31"/>
          <p:cNvCxnSpPr>
            <a:stCxn id="31" idx="3"/>
          </p:cNvCxnSpPr>
          <p:nvPr/>
        </p:nvCxnSpPr>
        <p:spPr>
          <a:xfrm>
            <a:off x="6422830" y="5567065"/>
            <a:ext cx="737137" cy="300335"/>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04973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838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Ray Tracing Analysis</a:t>
            </a:r>
          </a:p>
          <a:p>
            <a:r>
              <a:rPr lang="en-US" sz="2000" b="1" dirty="0" smtClean="0">
                <a:latin typeface="Arial"/>
                <a:cs typeface="Arial"/>
              </a:rPr>
              <a:t>WP6-EXP00, WP6-EXP20</a:t>
            </a:r>
            <a:endParaRPr lang="en-US" sz="2000" b="1" dirty="0">
              <a:latin typeface="Arial"/>
              <a:cs typeface="Arial"/>
            </a:endParaRPr>
          </a:p>
        </p:txBody>
      </p:sp>
      <p:pic>
        <p:nvPicPr>
          <p:cNvPr id="19" name="Picture 18" descr="AA_moist_GW_track_01_paper_110.eps"/>
          <p:cNvPicPr>
            <a:picLocks noChangeAspect="1"/>
          </p:cNvPicPr>
          <p:nvPr/>
        </p:nvPicPr>
        <p:blipFill rotWithShape="1">
          <a:blip r:embed="rId2">
            <a:extLst>
              <a:ext uri="{28A0092B-C50C-407E-A947-70E740481C1C}">
                <a14:useLocalDpi xmlns:a14="http://schemas.microsoft.com/office/drawing/2010/main" val="0"/>
              </a:ext>
            </a:extLst>
          </a:blip>
          <a:srcRect l="13293" t="24986" r="14282" b="48264"/>
          <a:stretch/>
        </p:blipFill>
        <p:spPr>
          <a:xfrm>
            <a:off x="0" y="838200"/>
            <a:ext cx="9144000" cy="4370597"/>
          </a:xfrm>
          <a:prstGeom prst="rect">
            <a:avLst/>
          </a:prstGeom>
        </p:spPr>
      </p:pic>
      <p:sp>
        <p:nvSpPr>
          <p:cNvPr id="21" name="TextBox 20"/>
          <p:cNvSpPr txBox="1"/>
          <p:nvPr/>
        </p:nvSpPr>
        <p:spPr>
          <a:xfrm>
            <a:off x="9542" y="5269321"/>
            <a:ext cx="9134458" cy="1538883"/>
          </a:xfrm>
          <a:prstGeom prst="rect">
            <a:avLst/>
          </a:prstGeom>
          <a:solidFill>
            <a:srgbClr val="F2F2F2"/>
          </a:solidFill>
          <a:ln w="28575" cmpd="sng">
            <a:solidFill>
              <a:srgbClr val="000000"/>
            </a:solidFill>
            <a:prstDash val="sysDash"/>
          </a:ln>
        </p:spPr>
        <p:txBody>
          <a:bodyPr wrap="square" rtlCol="0">
            <a:spAutoFit/>
          </a:bodyPr>
          <a:lstStyle/>
          <a:p>
            <a:pPr marL="285750" indent="-285750">
              <a:buFont typeface="Arial"/>
              <a:buChar char="•"/>
            </a:pPr>
            <a:r>
              <a:rPr lang="en-US" b="1" dirty="0" smtClean="0">
                <a:latin typeface="Arial"/>
                <a:cs typeface="Arial"/>
              </a:rPr>
              <a:t>Directly above the latent heating release associated with convection</a:t>
            </a:r>
          </a:p>
          <a:p>
            <a:pPr marL="285750" indent="-285750">
              <a:buFont typeface="Arial"/>
              <a:buChar char="•"/>
            </a:pPr>
            <a:endParaRPr lang="en-US" b="1" dirty="0">
              <a:latin typeface="Arial"/>
              <a:cs typeface="Arial"/>
            </a:endParaRPr>
          </a:p>
          <a:p>
            <a:pPr marL="285750" indent="-285750">
              <a:buFont typeface="Arial"/>
              <a:buChar char="•"/>
            </a:pPr>
            <a:r>
              <a:rPr lang="en-US" b="1" dirty="0" smtClean="0">
                <a:latin typeface="Arial"/>
                <a:cs typeface="Arial"/>
              </a:rPr>
              <a:t>Their trajectories are almost parallel to their phase line</a:t>
            </a:r>
          </a:p>
          <a:p>
            <a:pPr marL="285750" indent="-285750">
              <a:buFont typeface="Arial"/>
              <a:buChar char="•"/>
            </a:pPr>
            <a:endParaRPr lang="en-US" b="1" dirty="0" smtClean="0">
              <a:latin typeface="Arial"/>
              <a:cs typeface="Arial"/>
            </a:endParaRPr>
          </a:p>
          <a:p>
            <a:pPr marL="285750" indent="-285750">
              <a:buFont typeface="Arial"/>
              <a:buChar char="•"/>
            </a:pPr>
            <a:r>
              <a:rPr lang="en-US" sz="2200" b="1" dirty="0" smtClean="0">
                <a:solidFill>
                  <a:srgbClr val="FF0000"/>
                </a:solidFill>
                <a:latin typeface="Arial"/>
                <a:cs typeface="Arial"/>
              </a:rPr>
              <a:t>Potential Source: Convection</a:t>
            </a:r>
          </a:p>
        </p:txBody>
      </p:sp>
    </p:spTree>
    <p:extLst>
      <p:ext uri="{BB962C8B-B14F-4D97-AF65-F5344CB8AC3E}">
        <p14:creationId xmlns:p14="http://schemas.microsoft.com/office/powerpoint/2010/main" val="28299232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838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Ray Tracing Analysis</a:t>
            </a:r>
          </a:p>
          <a:p>
            <a:r>
              <a:rPr lang="en-US" sz="2000" b="1" dirty="0" smtClean="0">
                <a:latin typeface="Arial"/>
                <a:cs typeface="Arial"/>
              </a:rPr>
              <a:t>WP6-EXP20, WP6-EXP100</a:t>
            </a:r>
            <a:endParaRPr lang="en-US" sz="2000" b="1" dirty="0">
              <a:latin typeface="Arial"/>
              <a:cs typeface="Arial"/>
            </a:endParaRPr>
          </a:p>
        </p:txBody>
      </p:sp>
      <p:sp>
        <p:nvSpPr>
          <p:cNvPr id="4" name="TextBox 3"/>
          <p:cNvSpPr txBox="1"/>
          <p:nvPr/>
        </p:nvSpPr>
        <p:spPr>
          <a:xfrm>
            <a:off x="-1310" y="6296868"/>
            <a:ext cx="5334000" cy="430887"/>
          </a:xfrm>
          <a:prstGeom prst="rect">
            <a:avLst/>
          </a:prstGeom>
          <a:noFill/>
        </p:spPr>
        <p:txBody>
          <a:bodyPr wrap="square" rtlCol="0">
            <a:spAutoFit/>
          </a:bodyPr>
          <a:lstStyle/>
          <a:p>
            <a:pPr algn="ctr"/>
            <a:r>
              <a:rPr lang="en-US" sz="2200" b="1" dirty="0" smtClean="0">
                <a:latin typeface="Arial"/>
                <a:cs typeface="Arial"/>
              </a:rPr>
              <a:t>Wave Characteristics Along the Ray</a:t>
            </a:r>
          </a:p>
        </p:txBody>
      </p:sp>
      <p:sp>
        <p:nvSpPr>
          <p:cNvPr id="5" name="TextBox 4"/>
          <p:cNvSpPr txBox="1"/>
          <p:nvPr/>
        </p:nvSpPr>
        <p:spPr>
          <a:xfrm>
            <a:off x="5332690" y="990600"/>
            <a:ext cx="3811310" cy="2031325"/>
          </a:xfrm>
          <a:prstGeom prst="rect">
            <a:avLst/>
          </a:prstGeom>
          <a:solidFill>
            <a:srgbClr val="F2F2F2"/>
          </a:solidFill>
          <a:ln w="28575" cmpd="sng">
            <a:solidFill>
              <a:srgbClr val="000000"/>
            </a:solidFill>
            <a:prstDash val="sysDash"/>
          </a:ln>
        </p:spPr>
        <p:txBody>
          <a:bodyPr wrap="square" rtlCol="0">
            <a:spAutoFit/>
          </a:bodyPr>
          <a:lstStyle/>
          <a:p>
            <a:pPr algn="ctr"/>
            <a:r>
              <a:rPr lang="en-US" b="1" dirty="0" smtClean="0">
                <a:latin typeface="Arial"/>
                <a:cs typeface="Arial"/>
              </a:rPr>
              <a:t>Comparison</a:t>
            </a:r>
          </a:p>
          <a:p>
            <a:pPr marL="285750" indent="-285750">
              <a:buFont typeface="Arial"/>
              <a:buChar char="•"/>
            </a:pPr>
            <a:endParaRPr lang="en-US" b="1" dirty="0" smtClean="0">
              <a:latin typeface="Arial"/>
              <a:cs typeface="Arial"/>
            </a:endParaRPr>
          </a:p>
          <a:p>
            <a:pPr marL="285750" indent="-285750">
              <a:buFont typeface="Arial"/>
              <a:buChar char="•"/>
            </a:pPr>
            <a:r>
              <a:rPr lang="en-US" b="1" dirty="0" smtClean="0">
                <a:latin typeface="Arial"/>
                <a:cs typeface="Arial"/>
              </a:rPr>
              <a:t>Fast propagation to slow propagation</a:t>
            </a:r>
          </a:p>
          <a:p>
            <a:pPr marL="285750" indent="-285750">
              <a:buFont typeface="Arial"/>
              <a:buChar char="•"/>
            </a:pPr>
            <a:endParaRPr lang="en-US" b="1" dirty="0">
              <a:latin typeface="Arial"/>
              <a:cs typeface="Arial"/>
            </a:endParaRPr>
          </a:p>
          <a:p>
            <a:pPr marL="285750" indent="-285750">
              <a:buFont typeface="Arial"/>
              <a:buChar char="•"/>
            </a:pPr>
            <a:r>
              <a:rPr lang="en-US" b="1" dirty="0" smtClean="0">
                <a:latin typeface="Arial"/>
                <a:cs typeface="Arial"/>
              </a:rPr>
              <a:t>Angle different tend to be 90 degree within 6-12 km. </a:t>
            </a:r>
          </a:p>
        </p:txBody>
      </p:sp>
      <p:pic>
        <p:nvPicPr>
          <p:cNvPr id="6" name="Picture 5" descr="AD_series_02_paper.eps"/>
          <p:cNvPicPr>
            <a:picLocks noChangeAspect="1"/>
          </p:cNvPicPr>
          <p:nvPr/>
        </p:nvPicPr>
        <p:blipFill rotWithShape="1">
          <a:blip r:embed="rId2">
            <a:extLst>
              <a:ext uri="{28A0092B-C50C-407E-A947-70E740481C1C}">
                <a14:useLocalDpi xmlns:a14="http://schemas.microsoft.com/office/drawing/2010/main" val="0"/>
              </a:ext>
            </a:extLst>
          </a:blip>
          <a:srcRect l="13689" t="20201" r="14560" b="23120"/>
          <a:stretch/>
        </p:blipFill>
        <p:spPr>
          <a:xfrm>
            <a:off x="-37820" y="935322"/>
            <a:ext cx="5295493" cy="5413409"/>
          </a:xfrm>
          <a:prstGeom prst="rect">
            <a:avLst/>
          </a:prstGeom>
        </p:spPr>
      </p:pic>
    </p:spTree>
    <p:extLst>
      <p:ext uri="{BB962C8B-B14F-4D97-AF65-F5344CB8AC3E}">
        <p14:creationId xmlns:p14="http://schemas.microsoft.com/office/powerpoint/2010/main" val="13100627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extLst>
              <p:ext uri="{D42A27DB-BD31-4B8C-83A1-F6EECF244321}">
                <p14:modId xmlns:p14="http://schemas.microsoft.com/office/powerpoint/2010/main" val="2024000203"/>
              </p:ext>
            </p:extLst>
          </p:nvPr>
        </p:nvGraphicFramePr>
        <p:xfrm>
          <a:off x="120947" y="604322"/>
          <a:ext cx="2651630" cy="3206666"/>
        </p:xfrm>
        <a:graphic>
          <a:graphicData uri="http://schemas.openxmlformats.org/presentationml/2006/ole">
            <mc:AlternateContent xmlns:mc="http://schemas.openxmlformats.org/markup-compatibility/2006">
              <mc:Choice xmlns:v="urn:schemas-microsoft-com:vml" Requires="v">
                <p:oleObj spid="_x0000_s405561" name="Equation" r:id="rId4" imgW="1257300" imgH="1524000" progId="Equation.3">
                  <p:embed/>
                </p:oleObj>
              </mc:Choice>
              <mc:Fallback>
                <p:oleObj name="Equation" r:id="rId4" imgW="1257300" imgH="1524000" progId="Equation.3">
                  <p:embed/>
                  <p:pic>
                    <p:nvPicPr>
                      <p:cNvPr id="0" name=""/>
                      <p:cNvPicPr/>
                      <p:nvPr/>
                    </p:nvPicPr>
                    <p:blipFill>
                      <a:blip r:embed="rId5"/>
                      <a:stretch>
                        <a:fillRect/>
                      </a:stretch>
                    </p:blipFill>
                    <p:spPr>
                      <a:xfrm>
                        <a:off x="120947" y="604322"/>
                        <a:ext cx="2651630" cy="3206666"/>
                      </a:xfrm>
                      <a:prstGeom prst="rect">
                        <a:avLst/>
                      </a:prstGeom>
                      <a:noFill/>
                      <a:ln w="28575" cmpd="sng">
                        <a:solidFill>
                          <a:schemeClr val="tx1"/>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610639691"/>
              </p:ext>
            </p:extLst>
          </p:nvPr>
        </p:nvGraphicFramePr>
        <p:xfrm>
          <a:off x="4789882" y="580006"/>
          <a:ext cx="4284663" cy="2744787"/>
        </p:xfrm>
        <a:graphic>
          <a:graphicData uri="http://schemas.openxmlformats.org/presentationml/2006/ole">
            <mc:AlternateContent xmlns:mc="http://schemas.openxmlformats.org/markup-compatibility/2006">
              <mc:Choice xmlns:v="urn:schemas-microsoft-com:vml" Requires="v">
                <p:oleObj spid="_x0000_s405562" name="Equation" r:id="rId6" imgW="2070100" imgH="1320800" progId="Equation.3">
                  <p:embed/>
                </p:oleObj>
              </mc:Choice>
              <mc:Fallback>
                <p:oleObj name="Equation" r:id="rId6" imgW="2070100" imgH="1320800" progId="Equation.3">
                  <p:embed/>
                  <p:pic>
                    <p:nvPicPr>
                      <p:cNvPr id="0" name=""/>
                      <p:cNvPicPr/>
                      <p:nvPr/>
                    </p:nvPicPr>
                    <p:blipFill>
                      <a:blip r:embed="rId7"/>
                      <a:stretch>
                        <a:fillRect/>
                      </a:stretch>
                    </p:blipFill>
                    <p:spPr>
                      <a:xfrm>
                        <a:off x="4789882" y="580006"/>
                        <a:ext cx="4284663" cy="2744787"/>
                      </a:xfrm>
                      <a:prstGeom prst="rect">
                        <a:avLst/>
                      </a:prstGeom>
                      <a:solidFill>
                        <a:srgbClr val="F2F2F2"/>
                      </a:solidFill>
                      <a:ln w="12700" cmpd="sng">
                        <a:solidFill>
                          <a:schemeClr val="tx1"/>
                        </a:solidFill>
                        <a:prstDash val="sysDash"/>
                      </a:ln>
                    </p:spPr>
                  </p:pic>
                </p:oleObj>
              </mc:Fallback>
            </mc:AlternateContent>
          </a:graphicData>
        </a:graphic>
      </p:graphicFrame>
      <p:cxnSp>
        <p:nvCxnSpPr>
          <p:cNvPr id="3" name="Straight Arrow Connector 2"/>
          <p:cNvCxnSpPr>
            <a:stCxn id="8" idx="3"/>
            <a:endCxn id="9" idx="1"/>
          </p:cNvCxnSpPr>
          <p:nvPr/>
        </p:nvCxnSpPr>
        <p:spPr>
          <a:xfrm flipV="1">
            <a:off x="2772577" y="1952399"/>
            <a:ext cx="2017305" cy="255256"/>
          </a:xfrm>
          <a:prstGeom prst="straightConnector1">
            <a:avLst/>
          </a:prstGeom>
          <a:ln w="76200" cmpd="sng">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8" name="Rectangle 2"/>
          <p:cNvSpPr txBox="1">
            <a:spLocks noChangeArrowheads="1"/>
          </p:cNvSpPr>
          <p:nvPr/>
        </p:nvSpPr>
        <p:spPr>
          <a:xfrm>
            <a:off x="0" y="14873"/>
            <a:ext cx="9144000" cy="565133"/>
          </a:xfrm>
          <a:prstGeom prst="rect">
            <a:avLst/>
          </a:prstGeom>
          <a:noFill/>
          <a:ln w="25400" cap="flat" cmpd="sng" algn="ctr">
            <a:no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zh-CN" sz="3500" b="1" dirty="0" smtClean="0">
                <a:solidFill>
                  <a:srgbClr val="000000"/>
                </a:solidFill>
                <a:latin typeface="Arial"/>
                <a:cs typeface="Arial"/>
              </a:rPr>
              <a:t>Literature Review --- Ray Tracing Equation</a:t>
            </a:r>
            <a:endParaRPr lang="en-US" altLang="zh-CN" sz="3500" b="1" dirty="0">
              <a:solidFill>
                <a:srgbClr val="000000"/>
              </a:solidFill>
              <a:latin typeface="Arial"/>
              <a:cs typeface="Aria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4215336514"/>
              </p:ext>
            </p:extLst>
          </p:nvPr>
        </p:nvGraphicFramePr>
        <p:xfrm>
          <a:off x="3594590" y="3495581"/>
          <a:ext cx="3429000" cy="3362419"/>
        </p:xfrm>
        <a:graphic>
          <a:graphicData uri="http://schemas.openxmlformats.org/presentationml/2006/ole">
            <mc:AlternateContent xmlns:mc="http://schemas.openxmlformats.org/markup-compatibility/2006">
              <mc:Choice xmlns:v="urn:schemas-microsoft-com:vml" Requires="v">
                <p:oleObj spid="_x0000_s405563" name="Equation" r:id="rId8" imgW="1409700" imgH="1384300" progId="Equation.3">
                  <p:embed/>
                </p:oleObj>
              </mc:Choice>
              <mc:Fallback>
                <p:oleObj name="Equation" r:id="rId8" imgW="1409700" imgH="1384300" progId="Equation.3">
                  <p:embed/>
                  <p:pic>
                    <p:nvPicPr>
                      <p:cNvPr id="0" name=""/>
                      <p:cNvPicPr/>
                      <p:nvPr/>
                    </p:nvPicPr>
                    <p:blipFill>
                      <a:blip r:embed="rId9"/>
                      <a:stretch>
                        <a:fillRect/>
                      </a:stretch>
                    </p:blipFill>
                    <p:spPr>
                      <a:xfrm>
                        <a:off x="3594590" y="3495581"/>
                        <a:ext cx="3429000" cy="3362419"/>
                      </a:xfrm>
                      <a:prstGeom prst="rect">
                        <a:avLst/>
                      </a:prstGeom>
                      <a:noFill/>
                      <a:ln w="28575" cmpd="sng">
                        <a:solidFill>
                          <a:schemeClr val="tx1"/>
                        </a:solidFill>
                      </a:ln>
                    </p:spPr>
                  </p:pic>
                </p:oleObj>
              </mc:Fallback>
            </mc:AlternateContent>
          </a:graphicData>
        </a:graphic>
      </p:graphicFrame>
      <p:sp>
        <p:nvSpPr>
          <p:cNvPr id="13" name="TextBox 12"/>
          <p:cNvSpPr txBox="1"/>
          <p:nvPr/>
        </p:nvSpPr>
        <p:spPr>
          <a:xfrm>
            <a:off x="4953000" y="6400800"/>
            <a:ext cx="3811310" cy="369332"/>
          </a:xfrm>
          <a:prstGeom prst="rect">
            <a:avLst/>
          </a:prstGeom>
          <a:solidFill>
            <a:srgbClr val="F2F2F2"/>
          </a:solidFill>
          <a:ln w="28575" cmpd="sng">
            <a:solidFill>
              <a:srgbClr val="000000"/>
            </a:solidFill>
            <a:prstDash val="sysDash"/>
          </a:ln>
        </p:spPr>
        <p:txBody>
          <a:bodyPr wrap="square" rtlCol="0">
            <a:spAutoFit/>
          </a:bodyPr>
          <a:lstStyle/>
          <a:p>
            <a:pPr algn="ctr"/>
            <a:r>
              <a:rPr lang="en-US" b="1" dirty="0" smtClean="0">
                <a:latin typeface="Arial"/>
                <a:cs typeface="Arial"/>
              </a:rPr>
              <a:t>This term may be small for WP6.</a:t>
            </a:r>
          </a:p>
        </p:txBody>
      </p:sp>
    </p:spTree>
    <p:extLst>
      <p:ext uri="{BB962C8B-B14F-4D97-AF65-F5344CB8AC3E}">
        <p14:creationId xmlns:p14="http://schemas.microsoft.com/office/powerpoint/2010/main" val="20979046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p:cNvSpPr txBox="1">
            <a:spLocks noChangeArrowheads="1"/>
          </p:cNvSpPr>
          <p:nvPr/>
        </p:nvSpPr>
        <p:spPr>
          <a:xfrm>
            <a:off x="0" y="14873"/>
            <a:ext cx="9144000" cy="565133"/>
          </a:xfrm>
          <a:prstGeom prst="rect">
            <a:avLst/>
          </a:prstGeom>
          <a:noFill/>
          <a:ln w="25400" cap="flat" cmpd="sng" algn="ctr">
            <a:no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altLang="zh-CN" sz="3500" b="1" dirty="0" smtClean="0">
                <a:solidFill>
                  <a:srgbClr val="000000"/>
                </a:solidFill>
                <a:latin typeface="Arial"/>
                <a:cs typeface="Arial"/>
              </a:rPr>
              <a:t>Summary</a:t>
            </a:r>
            <a:endParaRPr lang="en-US" altLang="zh-CN" sz="3500" b="1" dirty="0">
              <a:solidFill>
                <a:srgbClr val="000000"/>
              </a:solidFill>
              <a:latin typeface="Arial"/>
              <a:cs typeface="Arial"/>
            </a:endParaRPr>
          </a:p>
        </p:txBody>
      </p:sp>
      <p:sp>
        <p:nvSpPr>
          <p:cNvPr id="10" name="TextBox 9"/>
          <p:cNvSpPr txBox="1"/>
          <p:nvPr/>
        </p:nvSpPr>
        <p:spPr>
          <a:xfrm>
            <a:off x="26135" y="685800"/>
            <a:ext cx="9117865" cy="5940088"/>
          </a:xfrm>
          <a:prstGeom prst="rect">
            <a:avLst/>
          </a:prstGeom>
          <a:solidFill>
            <a:srgbClr val="F2F2F2"/>
          </a:solidFill>
          <a:ln w="28575" cmpd="sng">
            <a:solidFill>
              <a:srgbClr val="000000"/>
            </a:solidFill>
            <a:prstDash val="sysDash"/>
          </a:ln>
        </p:spPr>
        <p:txBody>
          <a:bodyPr wrap="square" rtlCol="0">
            <a:spAutoFit/>
          </a:bodyPr>
          <a:lstStyle/>
          <a:p>
            <a:pPr marL="285750" indent="-285750">
              <a:buFont typeface="Arial"/>
              <a:buChar char="•"/>
            </a:pPr>
            <a:r>
              <a:rPr lang="en-US" sz="2000" b="1" dirty="0">
                <a:latin typeface="Arial"/>
                <a:cs typeface="Arial"/>
              </a:rPr>
              <a:t>A series of ray-tracing experiments are performed to study the propagating wave characteristics and source mechanisms of the </a:t>
            </a:r>
            <a:r>
              <a:rPr lang="en-US" sz="2000" b="1" dirty="0" err="1">
                <a:latin typeface="Arial"/>
                <a:cs typeface="Arial"/>
              </a:rPr>
              <a:t>mesoscale</a:t>
            </a:r>
            <a:r>
              <a:rPr lang="en-US" sz="2000" b="1" dirty="0">
                <a:latin typeface="Arial"/>
                <a:cs typeface="Arial"/>
              </a:rPr>
              <a:t> gravity </a:t>
            </a:r>
            <a:r>
              <a:rPr lang="en-US" sz="2000" b="1" dirty="0" smtClean="0">
                <a:latin typeface="Arial"/>
                <a:cs typeface="Arial"/>
              </a:rPr>
              <a:t>waves in EXP00 and EXP20.</a:t>
            </a:r>
          </a:p>
          <a:p>
            <a:pPr marL="285750" indent="-285750">
              <a:buFont typeface="Arial"/>
              <a:buChar char="•"/>
            </a:pPr>
            <a:endParaRPr lang="en-US" sz="2000" b="1" dirty="0" smtClean="0">
              <a:latin typeface="Arial"/>
              <a:cs typeface="Arial"/>
            </a:endParaRPr>
          </a:p>
          <a:p>
            <a:pPr marL="285750" indent="-285750">
              <a:buFont typeface="Arial"/>
              <a:buChar char="•"/>
            </a:pPr>
            <a:r>
              <a:rPr lang="en-US" sz="2000" b="1" dirty="0">
                <a:latin typeface="Arial"/>
                <a:cs typeface="Arial"/>
              </a:rPr>
              <a:t>On one hand, the resemblances between EXP00 and EXP20 in ray-tracing analysis demonstrate the limitation of moisture in modifying certain dry waves. </a:t>
            </a:r>
            <a:endParaRPr lang="en-US" sz="2000" b="1" dirty="0" smtClean="0">
              <a:latin typeface="Arial"/>
              <a:cs typeface="Arial"/>
            </a:endParaRPr>
          </a:p>
          <a:p>
            <a:pPr marL="285750" indent="-285750">
              <a:buFont typeface="Arial"/>
              <a:buChar char="•"/>
            </a:pPr>
            <a:endParaRPr lang="en-US" sz="2000" b="1" dirty="0">
              <a:latin typeface="Arial"/>
              <a:cs typeface="Arial"/>
            </a:endParaRPr>
          </a:p>
          <a:p>
            <a:pPr marL="285750" indent="-285750">
              <a:buFont typeface="Arial"/>
              <a:buChar char="•"/>
            </a:pPr>
            <a:r>
              <a:rPr lang="en-US" sz="2000" b="1" dirty="0">
                <a:latin typeface="Arial"/>
                <a:cs typeface="Arial"/>
              </a:rPr>
              <a:t>On the other hand, ray-tracing analysis also partly reflect the role of moist convection. </a:t>
            </a:r>
            <a:endParaRPr lang="en-US" sz="2000" b="1" dirty="0" smtClean="0">
              <a:latin typeface="Arial"/>
              <a:cs typeface="Arial"/>
            </a:endParaRPr>
          </a:p>
          <a:p>
            <a:pPr marL="285750" indent="-285750">
              <a:buFont typeface="Arial"/>
              <a:buChar char="•"/>
            </a:pPr>
            <a:endParaRPr lang="en-US" sz="2000" b="1" dirty="0">
              <a:latin typeface="Arial"/>
              <a:cs typeface="Arial"/>
            </a:endParaRPr>
          </a:p>
          <a:p>
            <a:pPr marL="285750" indent="-285750">
              <a:buFont typeface="Arial"/>
              <a:buChar char="•"/>
            </a:pPr>
            <a:r>
              <a:rPr lang="en-US" sz="2000" b="1" dirty="0">
                <a:latin typeface="Arial"/>
                <a:cs typeface="Arial"/>
              </a:rPr>
              <a:t>Ray-tracing analysis confirms that the wave structures for the southern part of the wave packets from the jet exit region in the ridge down to the jet entrance region in the trough may be largely constrained by the environmental wind shear through the wave capture mechanism. In particular, the sensitivity experiment to spatial variability suggests that there may be more chances of escaping waves from being captured by propagation effect over the center part and north part of those waves in EXP20. </a:t>
            </a:r>
          </a:p>
        </p:txBody>
      </p:sp>
    </p:spTree>
    <p:extLst>
      <p:ext uri="{BB962C8B-B14F-4D97-AF65-F5344CB8AC3E}">
        <p14:creationId xmlns:p14="http://schemas.microsoft.com/office/powerpoint/2010/main" val="27073295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A_moist_GW_track_01_paper_132.eps"/>
          <p:cNvPicPr>
            <a:picLocks noChangeAspect="1"/>
          </p:cNvPicPr>
          <p:nvPr/>
        </p:nvPicPr>
        <p:blipFill rotWithShape="1">
          <a:blip r:embed="rId2">
            <a:extLst>
              <a:ext uri="{28A0092B-C50C-407E-A947-70E740481C1C}">
                <a14:useLocalDpi xmlns:a14="http://schemas.microsoft.com/office/drawing/2010/main" val="0"/>
              </a:ext>
            </a:extLst>
          </a:blip>
          <a:srcRect l="13397" t="27018" r="14391" b="54844"/>
          <a:stretch/>
        </p:blipFill>
        <p:spPr>
          <a:xfrm>
            <a:off x="0" y="807378"/>
            <a:ext cx="9144000" cy="2972410"/>
          </a:xfrm>
          <a:prstGeom prst="rect">
            <a:avLst/>
          </a:prstGeom>
        </p:spPr>
      </p:pic>
      <p:sp>
        <p:nvSpPr>
          <p:cNvPr id="3" name="Title 1"/>
          <p:cNvSpPr txBox="1">
            <a:spLocks/>
          </p:cNvSpPr>
          <p:nvPr/>
        </p:nvSpPr>
        <p:spPr>
          <a:xfrm>
            <a:off x="0" y="0"/>
            <a:ext cx="9144000" cy="83820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Arial"/>
                <a:cs typeface="Arial"/>
              </a:rPr>
              <a:t>Ray Tracing Analysis</a:t>
            </a:r>
          </a:p>
          <a:p>
            <a:r>
              <a:rPr lang="en-US" sz="2000" b="1" dirty="0" smtClean="0">
                <a:latin typeface="Arial"/>
                <a:cs typeface="Arial"/>
              </a:rPr>
              <a:t>WP5s-EXP00, WP5n-EXP00, WP5s-EXP20, WP5n-EXP20</a:t>
            </a:r>
            <a:endParaRPr lang="en-US" sz="2000" b="1" dirty="0">
              <a:latin typeface="Arial"/>
              <a:cs typeface="Arial"/>
            </a:endParaRPr>
          </a:p>
        </p:txBody>
      </p:sp>
      <p:sp>
        <p:nvSpPr>
          <p:cNvPr id="5" name="TextBox 4"/>
          <p:cNvSpPr txBox="1"/>
          <p:nvPr/>
        </p:nvSpPr>
        <p:spPr>
          <a:xfrm>
            <a:off x="26135" y="4114800"/>
            <a:ext cx="9117865" cy="2092881"/>
          </a:xfrm>
          <a:prstGeom prst="rect">
            <a:avLst/>
          </a:prstGeom>
          <a:solidFill>
            <a:srgbClr val="F2F2F2"/>
          </a:solidFill>
          <a:ln w="28575" cmpd="sng">
            <a:solidFill>
              <a:srgbClr val="000000"/>
            </a:solidFill>
            <a:prstDash val="sysDash"/>
          </a:ln>
        </p:spPr>
        <p:txBody>
          <a:bodyPr wrap="square" rtlCol="0">
            <a:spAutoFit/>
          </a:bodyPr>
          <a:lstStyle/>
          <a:p>
            <a:pPr algn="ctr"/>
            <a:r>
              <a:rPr lang="en-US" sz="3000" b="1" dirty="0" smtClean="0">
                <a:latin typeface="Arial"/>
                <a:cs typeface="Arial"/>
              </a:rPr>
              <a:t>Future Study</a:t>
            </a:r>
          </a:p>
          <a:p>
            <a:pPr marL="285750" indent="-285750">
              <a:buFont typeface="Arial"/>
              <a:buChar char="•"/>
            </a:pPr>
            <a:endParaRPr lang="en-US" sz="2000" b="1" dirty="0">
              <a:latin typeface="Arial"/>
              <a:cs typeface="Arial"/>
            </a:endParaRPr>
          </a:p>
          <a:p>
            <a:pPr marL="285750" indent="-285750">
              <a:buFont typeface="Arial"/>
              <a:buChar char="•"/>
            </a:pPr>
            <a:r>
              <a:rPr lang="en-US" sz="2000" b="1" dirty="0" smtClean="0">
                <a:latin typeface="Arial"/>
                <a:cs typeface="Arial"/>
              </a:rPr>
              <a:t>Wave Capture</a:t>
            </a:r>
          </a:p>
          <a:p>
            <a:pPr marL="285750" indent="-285750">
              <a:buFont typeface="Arial"/>
              <a:buChar char="•"/>
            </a:pPr>
            <a:endParaRPr lang="en-US" sz="2000" b="1" dirty="0">
              <a:latin typeface="Arial"/>
              <a:cs typeface="Arial"/>
            </a:endParaRPr>
          </a:p>
          <a:p>
            <a:pPr marL="285750" indent="-285750">
              <a:buFont typeface="Arial"/>
              <a:buChar char="•"/>
            </a:pPr>
            <a:r>
              <a:rPr lang="en-US" sz="2000" b="1" dirty="0" smtClean="0">
                <a:latin typeface="Arial"/>
                <a:cs typeface="Arial"/>
              </a:rPr>
              <a:t>Momentum flux/drag comparison between tracing model and </a:t>
            </a:r>
            <a:r>
              <a:rPr lang="en-US" sz="2000" b="1" dirty="0" err="1" smtClean="0">
                <a:latin typeface="Arial"/>
                <a:cs typeface="Arial"/>
              </a:rPr>
              <a:t>mesoscale</a:t>
            </a:r>
            <a:r>
              <a:rPr lang="en-US" sz="2000" b="1" dirty="0" smtClean="0">
                <a:latin typeface="Arial"/>
                <a:cs typeface="Arial"/>
              </a:rPr>
              <a:t> simulation</a:t>
            </a:r>
            <a:endParaRPr lang="en-US" sz="2000" b="1" dirty="0">
              <a:latin typeface="Arial"/>
              <a:cs typeface="Arial"/>
            </a:endParaRPr>
          </a:p>
        </p:txBody>
      </p:sp>
    </p:spTree>
    <p:extLst>
      <p:ext uri="{BB962C8B-B14F-4D97-AF65-F5344CB8AC3E}">
        <p14:creationId xmlns:p14="http://schemas.microsoft.com/office/powerpoint/2010/main" val="9943501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noFill/>
        </p:spPr>
        <p:txBody>
          <a:bodyPr>
            <a:noAutofit/>
          </a:bodyPr>
          <a:lstStyle/>
          <a:p>
            <a:r>
              <a:rPr lang="en-US" sz="2500" b="1" dirty="0" smtClean="0">
                <a:latin typeface="Arial"/>
                <a:cs typeface="Arial"/>
              </a:rPr>
              <a:t>Literature Review --- </a:t>
            </a:r>
            <a:br>
              <a:rPr lang="en-US" sz="2500" b="1" dirty="0" smtClean="0">
                <a:latin typeface="Arial"/>
                <a:cs typeface="Arial"/>
              </a:rPr>
            </a:br>
            <a:r>
              <a:rPr lang="en-US" sz="2500" b="1" dirty="0" smtClean="0">
                <a:latin typeface="Arial"/>
                <a:cs typeface="Arial"/>
              </a:rPr>
              <a:t>Simulation of Dry </a:t>
            </a:r>
            <a:r>
              <a:rPr lang="en-US" sz="2500" b="1" dirty="0" err="1" smtClean="0">
                <a:latin typeface="Arial"/>
                <a:cs typeface="Arial"/>
              </a:rPr>
              <a:t>Baroclinic</a:t>
            </a:r>
            <a:r>
              <a:rPr lang="en-US" sz="2500" b="1" dirty="0" smtClean="0">
                <a:latin typeface="Arial"/>
                <a:cs typeface="Arial"/>
              </a:rPr>
              <a:t> Waves in MM5</a:t>
            </a:r>
            <a:endParaRPr lang="en-US" sz="2500" b="1" dirty="0">
              <a:latin typeface="Arial"/>
              <a:cs typeface="Arial"/>
            </a:endParaRPr>
          </a:p>
        </p:txBody>
      </p:sp>
      <p:sp>
        <p:nvSpPr>
          <p:cNvPr id="6" name="TextBox 5"/>
          <p:cNvSpPr txBox="1"/>
          <p:nvPr/>
        </p:nvSpPr>
        <p:spPr>
          <a:xfrm>
            <a:off x="47633" y="1012207"/>
            <a:ext cx="4752967" cy="353943"/>
          </a:xfrm>
          <a:prstGeom prst="rect">
            <a:avLst/>
          </a:prstGeom>
          <a:noFill/>
          <a:ln w="12700" cmpd="sng">
            <a:solidFill>
              <a:schemeClr val="tx1"/>
            </a:solidFill>
          </a:ln>
        </p:spPr>
        <p:txBody>
          <a:bodyPr wrap="square" rtlCol="0">
            <a:spAutoFit/>
          </a:bodyPr>
          <a:lstStyle/>
          <a:p>
            <a:pPr algn="ctr"/>
            <a:r>
              <a:rPr lang="en-US" sz="1700" b="1" dirty="0" smtClean="0">
                <a:latin typeface="Arial"/>
                <a:cs typeface="Arial"/>
              </a:rPr>
              <a:t>Zhang 2004, JAS; Lin and Zhang 2008, JAS</a:t>
            </a:r>
            <a:endParaRPr lang="en-US" sz="1700" b="1" dirty="0">
              <a:latin typeface="Arial"/>
              <a:cs typeface="Arial"/>
            </a:endParaRPr>
          </a:p>
        </p:txBody>
      </p:sp>
      <p:sp>
        <p:nvSpPr>
          <p:cNvPr id="7" name="TextBox 6"/>
          <p:cNvSpPr txBox="1"/>
          <p:nvPr/>
        </p:nvSpPr>
        <p:spPr>
          <a:xfrm>
            <a:off x="47633" y="5715000"/>
            <a:ext cx="4852643" cy="707886"/>
          </a:xfrm>
          <a:prstGeom prst="rect">
            <a:avLst/>
          </a:prstGeom>
          <a:noFill/>
        </p:spPr>
        <p:txBody>
          <a:bodyPr wrap="square" rtlCol="0">
            <a:spAutoFit/>
          </a:bodyPr>
          <a:lstStyle/>
          <a:p>
            <a:pPr algn="ctr"/>
            <a:r>
              <a:rPr lang="en-US" sz="2000" b="1" dirty="0" err="1">
                <a:latin typeface="Arial"/>
                <a:cs typeface="Arial"/>
              </a:rPr>
              <a:t>M</a:t>
            </a:r>
            <a:r>
              <a:rPr lang="en-US" sz="2000" b="1" dirty="0" err="1" smtClean="0">
                <a:latin typeface="Arial"/>
                <a:cs typeface="Arial"/>
              </a:rPr>
              <a:t>esoscale</a:t>
            </a:r>
            <a:r>
              <a:rPr lang="en-US" sz="2000" b="1" dirty="0" smtClean="0">
                <a:latin typeface="Arial"/>
                <a:cs typeface="Arial"/>
              </a:rPr>
              <a:t> </a:t>
            </a:r>
            <a:r>
              <a:rPr lang="en-US" sz="2000" b="1" dirty="0">
                <a:latin typeface="Arial"/>
                <a:cs typeface="Arial"/>
              </a:rPr>
              <a:t>N</a:t>
            </a:r>
            <a:r>
              <a:rPr lang="en-US" sz="2000" b="1" dirty="0" smtClean="0">
                <a:latin typeface="Arial"/>
                <a:cs typeface="Arial"/>
              </a:rPr>
              <a:t>umerical </a:t>
            </a:r>
            <a:r>
              <a:rPr lang="en-US" sz="2000" b="1" dirty="0">
                <a:latin typeface="Arial"/>
                <a:cs typeface="Arial"/>
              </a:rPr>
              <a:t>S</a:t>
            </a:r>
            <a:r>
              <a:rPr lang="en-US" sz="2000" b="1" dirty="0" smtClean="0">
                <a:latin typeface="Arial"/>
                <a:cs typeface="Arial"/>
              </a:rPr>
              <a:t>imulations </a:t>
            </a:r>
            <a:r>
              <a:rPr lang="en-US" sz="2000" b="1" dirty="0">
                <a:latin typeface="Arial"/>
                <a:cs typeface="Arial"/>
              </a:rPr>
              <a:t>B</a:t>
            </a:r>
            <a:r>
              <a:rPr lang="en-US" sz="2000" b="1" dirty="0" smtClean="0">
                <a:latin typeface="Arial"/>
                <a:cs typeface="Arial"/>
              </a:rPr>
              <a:t>ased on MM5</a:t>
            </a:r>
          </a:p>
        </p:txBody>
      </p:sp>
      <p:grpSp>
        <p:nvGrpSpPr>
          <p:cNvPr id="4" name="Group 3"/>
          <p:cNvGrpSpPr>
            <a:grpSpLocks noChangeAspect="1"/>
          </p:cNvGrpSpPr>
          <p:nvPr/>
        </p:nvGrpSpPr>
        <p:grpSpPr>
          <a:xfrm>
            <a:off x="144229" y="1676400"/>
            <a:ext cx="4727448" cy="3742075"/>
            <a:chOff x="1332533" y="1286568"/>
            <a:chExt cx="6555133" cy="5188803"/>
          </a:xfrm>
        </p:grpSpPr>
        <p:pic>
          <p:nvPicPr>
            <p:cNvPr id="5" name="Picture 4" descr="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533" y="1286568"/>
              <a:ext cx="6555133" cy="5188803"/>
            </a:xfrm>
            <a:prstGeom prst="rect">
              <a:avLst/>
            </a:prstGeom>
          </p:spPr>
        </p:pic>
        <p:sp>
          <p:nvSpPr>
            <p:cNvPr id="3" name="TextBox 2"/>
            <p:cNvSpPr txBox="1"/>
            <p:nvPr/>
          </p:nvSpPr>
          <p:spPr>
            <a:xfrm>
              <a:off x="4414411" y="2853296"/>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WP1</a:t>
              </a:r>
              <a:endParaRPr lang="en-US" sz="1100" b="1" dirty="0">
                <a:solidFill>
                  <a:srgbClr val="FF0000"/>
                </a:solidFill>
                <a:latin typeface="Arial"/>
                <a:cs typeface="Arial"/>
              </a:endParaRPr>
            </a:p>
          </p:txBody>
        </p:sp>
        <p:sp>
          <p:nvSpPr>
            <p:cNvPr id="8" name="TextBox 7"/>
            <p:cNvSpPr txBox="1"/>
            <p:nvPr/>
          </p:nvSpPr>
          <p:spPr>
            <a:xfrm>
              <a:off x="4953000" y="3022573"/>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WP2</a:t>
              </a:r>
              <a:endParaRPr lang="en-US" sz="1100" b="1" dirty="0">
                <a:solidFill>
                  <a:srgbClr val="FF0000"/>
                </a:solidFill>
                <a:latin typeface="Arial"/>
                <a:cs typeface="Arial"/>
              </a:endParaRPr>
            </a:p>
          </p:txBody>
        </p:sp>
        <p:sp>
          <p:nvSpPr>
            <p:cNvPr id="9" name="TextBox 8"/>
            <p:cNvSpPr txBox="1"/>
            <p:nvPr/>
          </p:nvSpPr>
          <p:spPr>
            <a:xfrm>
              <a:off x="3603514" y="4012684"/>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WP3</a:t>
              </a:r>
              <a:endParaRPr lang="en-US" sz="1100" b="1" dirty="0">
                <a:solidFill>
                  <a:srgbClr val="FF0000"/>
                </a:solidFill>
                <a:latin typeface="Arial"/>
                <a:cs typeface="Arial"/>
              </a:endParaRPr>
            </a:p>
          </p:txBody>
        </p:sp>
        <p:sp>
          <p:nvSpPr>
            <p:cNvPr id="10" name="TextBox 9"/>
            <p:cNvSpPr txBox="1"/>
            <p:nvPr/>
          </p:nvSpPr>
          <p:spPr>
            <a:xfrm>
              <a:off x="4667491" y="5672554"/>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WP4</a:t>
              </a:r>
              <a:endParaRPr lang="en-US" sz="1100" b="1" dirty="0">
                <a:solidFill>
                  <a:srgbClr val="FF0000"/>
                </a:solidFill>
                <a:latin typeface="Arial"/>
                <a:cs typeface="Arial"/>
              </a:endParaRPr>
            </a:p>
          </p:txBody>
        </p:sp>
        <p:sp>
          <p:nvSpPr>
            <p:cNvPr id="11" name="TextBox 10"/>
            <p:cNvSpPr txBox="1"/>
            <p:nvPr/>
          </p:nvSpPr>
          <p:spPr>
            <a:xfrm>
              <a:off x="6629399" y="3487783"/>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a:t>
              </a:r>
              <a:endParaRPr lang="en-US" sz="1100" b="1" dirty="0">
                <a:solidFill>
                  <a:srgbClr val="FF0000"/>
                </a:solidFill>
                <a:latin typeface="Arial"/>
                <a:cs typeface="Arial"/>
              </a:endParaRPr>
            </a:p>
          </p:txBody>
        </p:sp>
        <p:sp>
          <p:nvSpPr>
            <p:cNvPr id="12" name="TextBox 11"/>
            <p:cNvSpPr txBox="1"/>
            <p:nvPr/>
          </p:nvSpPr>
          <p:spPr>
            <a:xfrm>
              <a:off x="2133601" y="4003339"/>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a:t>
              </a:r>
              <a:endParaRPr lang="en-US" sz="1100" b="1" dirty="0">
                <a:solidFill>
                  <a:srgbClr val="FF0000"/>
                </a:solidFill>
                <a:latin typeface="Arial"/>
                <a:cs typeface="Arial"/>
              </a:endParaRPr>
            </a:p>
          </p:txBody>
        </p:sp>
      </p:grpSp>
      <p:graphicFrame>
        <p:nvGraphicFramePr>
          <p:cNvPr id="13" name="Object 2"/>
          <p:cNvGraphicFramePr>
            <a:graphicFrameLocks noChangeAspect="1"/>
          </p:cNvGraphicFramePr>
          <p:nvPr>
            <p:extLst>
              <p:ext uri="{D42A27DB-BD31-4B8C-83A1-F6EECF244321}">
                <p14:modId xmlns:p14="http://schemas.microsoft.com/office/powerpoint/2010/main" val="3420167401"/>
              </p:ext>
            </p:extLst>
          </p:nvPr>
        </p:nvGraphicFramePr>
        <p:xfrm>
          <a:off x="4871677" y="1719612"/>
          <a:ext cx="4243724" cy="2876551"/>
        </p:xfrm>
        <a:graphic>
          <a:graphicData uri="http://schemas.openxmlformats.org/presentationml/2006/ole">
            <mc:AlternateContent xmlns:mc="http://schemas.openxmlformats.org/markup-compatibility/2006">
              <mc:Choice xmlns:v="urn:schemas-microsoft-com:vml" Requires="v">
                <p:oleObj spid="_x0000_s1136" name="Photo Editor Photo" r:id="rId4" imgW="4808637" imgH="3650296" progId="">
                  <p:embed/>
                </p:oleObj>
              </mc:Choice>
              <mc:Fallback>
                <p:oleObj name="Photo Editor Photo" r:id="rId4" imgW="4808637" imgH="365029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1677" y="1719612"/>
                        <a:ext cx="4243724" cy="2876551"/>
                      </a:xfrm>
                      <a:prstGeom prst="rect">
                        <a:avLst/>
                      </a:prstGeom>
                      <a:solidFill>
                        <a:srgbClr val="FF3300"/>
                      </a:solidFill>
                      <a:ln w="9525">
                        <a:solidFill>
                          <a:srgbClr val="FF0000"/>
                        </a:solidFill>
                        <a:miter lim="800000"/>
                        <a:headEnd/>
                        <a:tailEnd/>
                      </a:ln>
                      <a:effectLst/>
                      <a:extLst/>
                    </p:spPr>
                  </p:pic>
                </p:oleObj>
              </mc:Fallback>
            </mc:AlternateContent>
          </a:graphicData>
        </a:graphic>
      </p:graphicFrame>
      <p:sp>
        <p:nvSpPr>
          <p:cNvPr id="14" name="TextBox 13"/>
          <p:cNvSpPr txBox="1"/>
          <p:nvPr/>
        </p:nvSpPr>
        <p:spPr>
          <a:xfrm>
            <a:off x="4871676" y="1012207"/>
            <a:ext cx="4272323" cy="353943"/>
          </a:xfrm>
          <a:prstGeom prst="rect">
            <a:avLst/>
          </a:prstGeom>
          <a:noFill/>
          <a:ln w="12700" cmpd="sng">
            <a:solidFill>
              <a:schemeClr val="tx1"/>
            </a:solidFill>
          </a:ln>
        </p:spPr>
        <p:txBody>
          <a:bodyPr wrap="square" rtlCol="0">
            <a:spAutoFit/>
          </a:bodyPr>
          <a:lstStyle/>
          <a:p>
            <a:pPr algn="ctr"/>
            <a:r>
              <a:rPr lang="en-US" sz="1700" b="1" dirty="0" err="1" smtClean="0">
                <a:latin typeface="Arial"/>
                <a:cs typeface="Arial"/>
              </a:rPr>
              <a:t>Uccellini</a:t>
            </a:r>
            <a:r>
              <a:rPr lang="en-US" sz="1700" b="1" dirty="0" smtClean="0">
                <a:latin typeface="Arial"/>
                <a:cs typeface="Arial"/>
              </a:rPr>
              <a:t> and Koch, 1987, MWR</a:t>
            </a:r>
            <a:endParaRPr lang="en-US" sz="1700" b="1" dirty="0">
              <a:latin typeface="Arial"/>
              <a:cs typeface="Arial"/>
            </a:endParaRPr>
          </a:p>
        </p:txBody>
      </p:sp>
      <p:sp>
        <p:nvSpPr>
          <p:cNvPr id="15" name="TextBox 14"/>
          <p:cNvSpPr txBox="1"/>
          <p:nvPr/>
        </p:nvSpPr>
        <p:spPr>
          <a:xfrm>
            <a:off x="4862013" y="4699337"/>
            <a:ext cx="4253388" cy="1323439"/>
          </a:xfrm>
          <a:prstGeom prst="rect">
            <a:avLst/>
          </a:prstGeom>
          <a:noFill/>
        </p:spPr>
        <p:txBody>
          <a:bodyPr wrap="square" rtlCol="0">
            <a:spAutoFit/>
          </a:bodyPr>
          <a:lstStyle/>
          <a:p>
            <a:pPr algn="ctr"/>
            <a:r>
              <a:rPr lang="en-US" sz="2000" b="1" dirty="0" smtClean="0">
                <a:latin typeface="Arial"/>
                <a:cs typeface="Arial"/>
              </a:rPr>
              <a:t>UK87 Conceptual Model on Preferred Area for </a:t>
            </a:r>
            <a:r>
              <a:rPr lang="en-US" sz="2000" b="1" dirty="0" err="1" smtClean="0">
                <a:latin typeface="Arial"/>
                <a:cs typeface="Arial"/>
              </a:rPr>
              <a:t>Mesoscale</a:t>
            </a:r>
            <a:r>
              <a:rPr lang="en-US" sz="2000" b="1" dirty="0" smtClean="0">
                <a:latin typeface="Arial"/>
                <a:cs typeface="Arial"/>
              </a:rPr>
              <a:t> Gravity Wave in </a:t>
            </a:r>
            <a:r>
              <a:rPr lang="en-US" sz="2000" b="1" dirty="0" err="1" smtClean="0">
                <a:latin typeface="Arial"/>
                <a:cs typeface="Arial"/>
              </a:rPr>
              <a:t>Baroclinic</a:t>
            </a:r>
            <a:r>
              <a:rPr lang="en-US" sz="2000" b="1" dirty="0" smtClean="0">
                <a:latin typeface="Arial"/>
                <a:cs typeface="Arial"/>
              </a:rPr>
              <a:t> Jet-Front System </a:t>
            </a:r>
          </a:p>
        </p:txBody>
      </p:sp>
    </p:spTree>
    <p:extLst>
      <p:ext uri="{BB962C8B-B14F-4D97-AF65-F5344CB8AC3E}">
        <p14:creationId xmlns:p14="http://schemas.microsoft.com/office/powerpoint/2010/main" val="32737018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noFill/>
        </p:spPr>
        <p:txBody>
          <a:bodyPr>
            <a:noAutofit/>
          </a:bodyPr>
          <a:lstStyle/>
          <a:p>
            <a:r>
              <a:rPr lang="en-US" sz="2500" b="1" dirty="0" smtClean="0">
                <a:latin typeface="Arial"/>
                <a:cs typeface="Arial"/>
              </a:rPr>
              <a:t>Literature Review --- </a:t>
            </a:r>
            <a:br>
              <a:rPr lang="en-US" sz="2500" b="1" dirty="0" smtClean="0">
                <a:latin typeface="Arial"/>
                <a:cs typeface="Arial"/>
              </a:rPr>
            </a:br>
            <a:r>
              <a:rPr lang="en-US" sz="2500" b="1" dirty="0" smtClean="0">
                <a:latin typeface="Arial"/>
                <a:cs typeface="Arial"/>
              </a:rPr>
              <a:t>Simulation of Dry </a:t>
            </a:r>
            <a:r>
              <a:rPr lang="en-US" sz="2500" b="1" dirty="0" err="1" smtClean="0">
                <a:latin typeface="Arial"/>
                <a:cs typeface="Arial"/>
              </a:rPr>
              <a:t>Baroclinic</a:t>
            </a:r>
            <a:r>
              <a:rPr lang="en-US" sz="2500" b="1" dirty="0" smtClean="0">
                <a:latin typeface="Arial"/>
                <a:cs typeface="Arial"/>
              </a:rPr>
              <a:t> Waves in MM5</a:t>
            </a:r>
            <a:endParaRPr lang="en-US" sz="2500" b="1" dirty="0">
              <a:latin typeface="Arial"/>
              <a:cs typeface="Arial"/>
            </a:endParaRPr>
          </a:p>
        </p:txBody>
      </p:sp>
      <p:sp>
        <p:nvSpPr>
          <p:cNvPr id="6" name="TextBox 5"/>
          <p:cNvSpPr txBox="1"/>
          <p:nvPr/>
        </p:nvSpPr>
        <p:spPr>
          <a:xfrm>
            <a:off x="47633" y="1012207"/>
            <a:ext cx="4752967" cy="353943"/>
          </a:xfrm>
          <a:prstGeom prst="rect">
            <a:avLst/>
          </a:prstGeom>
          <a:noFill/>
          <a:ln w="12700" cmpd="sng">
            <a:solidFill>
              <a:schemeClr val="tx1"/>
            </a:solidFill>
          </a:ln>
        </p:spPr>
        <p:txBody>
          <a:bodyPr wrap="square" rtlCol="0">
            <a:spAutoFit/>
          </a:bodyPr>
          <a:lstStyle/>
          <a:p>
            <a:pPr algn="ctr"/>
            <a:r>
              <a:rPr lang="en-US" sz="1700" b="1" dirty="0" smtClean="0">
                <a:latin typeface="Arial"/>
                <a:cs typeface="Arial"/>
              </a:rPr>
              <a:t>Zhang 2004, JAS; Lin and Zhang 2008, JAS</a:t>
            </a:r>
            <a:endParaRPr lang="en-US" sz="1700" b="1" dirty="0">
              <a:latin typeface="Arial"/>
              <a:cs typeface="Arial"/>
            </a:endParaRPr>
          </a:p>
        </p:txBody>
      </p:sp>
      <p:sp>
        <p:nvSpPr>
          <p:cNvPr id="7" name="TextBox 6"/>
          <p:cNvSpPr txBox="1"/>
          <p:nvPr/>
        </p:nvSpPr>
        <p:spPr>
          <a:xfrm>
            <a:off x="47633" y="5715000"/>
            <a:ext cx="4852643" cy="707886"/>
          </a:xfrm>
          <a:prstGeom prst="rect">
            <a:avLst/>
          </a:prstGeom>
          <a:noFill/>
        </p:spPr>
        <p:txBody>
          <a:bodyPr wrap="square" rtlCol="0">
            <a:spAutoFit/>
          </a:bodyPr>
          <a:lstStyle/>
          <a:p>
            <a:pPr algn="ctr"/>
            <a:r>
              <a:rPr lang="en-US" sz="2000" b="1" dirty="0" err="1">
                <a:latin typeface="Arial"/>
                <a:cs typeface="Arial"/>
              </a:rPr>
              <a:t>M</a:t>
            </a:r>
            <a:r>
              <a:rPr lang="en-US" sz="2000" b="1" dirty="0" err="1" smtClean="0">
                <a:latin typeface="Arial"/>
                <a:cs typeface="Arial"/>
              </a:rPr>
              <a:t>esoscale</a:t>
            </a:r>
            <a:r>
              <a:rPr lang="en-US" sz="2000" b="1" dirty="0" smtClean="0">
                <a:latin typeface="Arial"/>
                <a:cs typeface="Arial"/>
              </a:rPr>
              <a:t> </a:t>
            </a:r>
            <a:r>
              <a:rPr lang="en-US" sz="2000" b="1" dirty="0">
                <a:latin typeface="Arial"/>
                <a:cs typeface="Arial"/>
              </a:rPr>
              <a:t>N</a:t>
            </a:r>
            <a:r>
              <a:rPr lang="en-US" sz="2000" b="1" dirty="0" smtClean="0">
                <a:latin typeface="Arial"/>
                <a:cs typeface="Arial"/>
              </a:rPr>
              <a:t>umerical </a:t>
            </a:r>
            <a:r>
              <a:rPr lang="en-US" sz="2000" b="1" dirty="0">
                <a:latin typeface="Arial"/>
                <a:cs typeface="Arial"/>
              </a:rPr>
              <a:t>S</a:t>
            </a:r>
            <a:r>
              <a:rPr lang="en-US" sz="2000" b="1" dirty="0" smtClean="0">
                <a:latin typeface="Arial"/>
                <a:cs typeface="Arial"/>
              </a:rPr>
              <a:t>imulations </a:t>
            </a:r>
            <a:r>
              <a:rPr lang="en-US" sz="2000" b="1" dirty="0">
                <a:latin typeface="Arial"/>
                <a:cs typeface="Arial"/>
              </a:rPr>
              <a:t>B</a:t>
            </a:r>
            <a:r>
              <a:rPr lang="en-US" sz="2000" b="1" dirty="0" smtClean="0">
                <a:latin typeface="Arial"/>
                <a:cs typeface="Arial"/>
              </a:rPr>
              <a:t>ased on MM5</a:t>
            </a:r>
          </a:p>
        </p:txBody>
      </p:sp>
      <p:grpSp>
        <p:nvGrpSpPr>
          <p:cNvPr id="4" name="Group 3"/>
          <p:cNvGrpSpPr>
            <a:grpSpLocks noChangeAspect="1"/>
          </p:cNvGrpSpPr>
          <p:nvPr/>
        </p:nvGrpSpPr>
        <p:grpSpPr>
          <a:xfrm>
            <a:off x="144229" y="1676400"/>
            <a:ext cx="4727448" cy="3742075"/>
            <a:chOff x="1332533" y="1286568"/>
            <a:chExt cx="6555133" cy="5188803"/>
          </a:xfrm>
        </p:grpSpPr>
        <p:pic>
          <p:nvPicPr>
            <p:cNvPr id="5" name="Picture 4" descr="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533" y="1286568"/>
              <a:ext cx="6555133" cy="5188803"/>
            </a:xfrm>
            <a:prstGeom prst="rect">
              <a:avLst/>
            </a:prstGeom>
          </p:spPr>
        </p:pic>
        <p:sp>
          <p:nvSpPr>
            <p:cNvPr id="3" name="TextBox 2"/>
            <p:cNvSpPr txBox="1"/>
            <p:nvPr/>
          </p:nvSpPr>
          <p:spPr>
            <a:xfrm>
              <a:off x="4414411" y="2853296"/>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WP1</a:t>
              </a:r>
              <a:endParaRPr lang="en-US" sz="1100" b="1" dirty="0">
                <a:solidFill>
                  <a:srgbClr val="FF0000"/>
                </a:solidFill>
                <a:latin typeface="Arial"/>
                <a:cs typeface="Arial"/>
              </a:endParaRPr>
            </a:p>
          </p:txBody>
        </p:sp>
        <p:sp>
          <p:nvSpPr>
            <p:cNvPr id="8" name="TextBox 7"/>
            <p:cNvSpPr txBox="1"/>
            <p:nvPr/>
          </p:nvSpPr>
          <p:spPr>
            <a:xfrm>
              <a:off x="4953000" y="3022573"/>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WP2</a:t>
              </a:r>
              <a:endParaRPr lang="en-US" sz="1100" b="1" dirty="0">
                <a:solidFill>
                  <a:srgbClr val="FF0000"/>
                </a:solidFill>
                <a:latin typeface="Arial"/>
                <a:cs typeface="Arial"/>
              </a:endParaRPr>
            </a:p>
          </p:txBody>
        </p:sp>
        <p:sp>
          <p:nvSpPr>
            <p:cNvPr id="9" name="TextBox 8"/>
            <p:cNvSpPr txBox="1"/>
            <p:nvPr/>
          </p:nvSpPr>
          <p:spPr>
            <a:xfrm>
              <a:off x="3603514" y="4012684"/>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WP3</a:t>
              </a:r>
              <a:endParaRPr lang="en-US" sz="1100" b="1" dirty="0">
                <a:solidFill>
                  <a:srgbClr val="FF0000"/>
                </a:solidFill>
                <a:latin typeface="Arial"/>
                <a:cs typeface="Arial"/>
              </a:endParaRPr>
            </a:p>
          </p:txBody>
        </p:sp>
        <p:sp>
          <p:nvSpPr>
            <p:cNvPr id="10" name="TextBox 9"/>
            <p:cNvSpPr txBox="1"/>
            <p:nvPr/>
          </p:nvSpPr>
          <p:spPr>
            <a:xfrm>
              <a:off x="4667491" y="5672554"/>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WP4</a:t>
              </a:r>
              <a:endParaRPr lang="en-US" sz="1100" b="1" dirty="0">
                <a:solidFill>
                  <a:srgbClr val="FF0000"/>
                </a:solidFill>
                <a:latin typeface="Arial"/>
                <a:cs typeface="Arial"/>
              </a:endParaRPr>
            </a:p>
          </p:txBody>
        </p:sp>
        <p:sp>
          <p:nvSpPr>
            <p:cNvPr id="11" name="TextBox 10"/>
            <p:cNvSpPr txBox="1"/>
            <p:nvPr/>
          </p:nvSpPr>
          <p:spPr>
            <a:xfrm>
              <a:off x="6629399" y="3487783"/>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a:t>
              </a:r>
              <a:endParaRPr lang="en-US" sz="1100" b="1" dirty="0">
                <a:solidFill>
                  <a:srgbClr val="FF0000"/>
                </a:solidFill>
                <a:latin typeface="Arial"/>
                <a:cs typeface="Arial"/>
              </a:endParaRPr>
            </a:p>
          </p:txBody>
        </p:sp>
        <p:sp>
          <p:nvSpPr>
            <p:cNvPr id="12" name="TextBox 11"/>
            <p:cNvSpPr txBox="1"/>
            <p:nvPr/>
          </p:nvSpPr>
          <p:spPr>
            <a:xfrm>
              <a:off x="2133601" y="4003339"/>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a:t>
              </a:r>
              <a:endParaRPr lang="en-US" sz="1100" b="1" dirty="0">
                <a:solidFill>
                  <a:srgbClr val="FF0000"/>
                </a:solidFill>
                <a:latin typeface="Arial"/>
                <a:cs typeface="Arial"/>
              </a:endParaRPr>
            </a:p>
          </p:txBody>
        </p:sp>
      </p:grpSp>
      <p:sp>
        <p:nvSpPr>
          <p:cNvPr id="15" name="TextBox 14"/>
          <p:cNvSpPr txBox="1"/>
          <p:nvPr/>
        </p:nvSpPr>
        <p:spPr>
          <a:xfrm>
            <a:off x="4909031" y="1014680"/>
            <a:ext cx="4253388" cy="4278094"/>
          </a:xfrm>
          <a:prstGeom prst="rect">
            <a:avLst/>
          </a:prstGeom>
          <a:noFill/>
        </p:spPr>
        <p:txBody>
          <a:bodyPr wrap="square" rtlCol="0">
            <a:spAutoFit/>
          </a:bodyPr>
          <a:lstStyle/>
          <a:p>
            <a:pPr marL="342900" indent="-342900">
              <a:buFont typeface="Arial"/>
              <a:buChar char="•"/>
            </a:pPr>
            <a:r>
              <a:rPr lang="en-US" sz="1000" b="1" dirty="0" smtClean="0">
                <a:solidFill>
                  <a:srgbClr val="FF0000"/>
                </a:solidFill>
                <a:latin typeface="Arial"/>
                <a:cs typeface="Arial"/>
              </a:rPr>
              <a:t>Zhang (2004)</a:t>
            </a:r>
            <a:r>
              <a:rPr lang="en-US" sz="1000" b="1" dirty="0" smtClean="0">
                <a:latin typeface="Arial"/>
                <a:cs typeface="Arial"/>
              </a:rPr>
              <a:t>: Long</a:t>
            </a:r>
            <a:r>
              <a:rPr lang="en-US" sz="1000" b="1" dirty="0">
                <a:latin typeface="Arial"/>
                <a:cs typeface="Arial"/>
              </a:rPr>
              <a:t>-lived vertically propagating </a:t>
            </a:r>
            <a:r>
              <a:rPr lang="en-US" sz="1000" b="1" dirty="0" err="1">
                <a:latin typeface="Arial"/>
                <a:cs typeface="Arial"/>
              </a:rPr>
              <a:t>mesoscale</a:t>
            </a:r>
            <a:r>
              <a:rPr lang="en-US" sz="1000" b="1" dirty="0">
                <a:latin typeface="Arial"/>
                <a:cs typeface="Arial"/>
              </a:rPr>
              <a:t> gravity </a:t>
            </a:r>
            <a:r>
              <a:rPr lang="en-US" sz="1000" b="1" dirty="0" smtClean="0">
                <a:latin typeface="Arial"/>
                <a:cs typeface="Arial"/>
              </a:rPr>
              <a:t>waves in the jet exit region are simulated.</a:t>
            </a:r>
          </a:p>
          <a:p>
            <a:r>
              <a:rPr lang="en-US" b="1" dirty="0" smtClean="0">
                <a:latin typeface="Arial"/>
                <a:cs typeface="Arial"/>
              </a:rPr>
              <a:t> </a:t>
            </a:r>
          </a:p>
          <a:p>
            <a:pPr marL="342900" indent="-342900">
              <a:buFont typeface="Arial"/>
              <a:buChar char="•"/>
            </a:pPr>
            <a:r>
              <a:rPr lang="en-US" sz="2600" b="1" dirty="0" smtClean="0">
                <a:solidFill>
                  <a:srgbClr val="FF0000"/>
                </a:solidFill>
                <a:latin typeface="Arial"/>
                <a:cs typeface="Arial"/>
              </a:rPr>
              <a:t>Zhang (2004)</a:t>
            </a:r>
            <a:r>
              <a:rPr lang="en-US" sz="2600" b="1" dirty="0" smtClean="0">
                <a:latin typeface="Arial"/>
                <a:cs typeface="Arial"/>
              </a:rPr>
              <a:t>: It </a:t>
            </a:r>
            <a:r>
              <a:rPr lang="en-US" sz="2600" b="1" dirty="0">
                <a:latin typeface="Arial"/>
                <a:cs typeface="Arial"/>
              </a:rPr>
              <a:t>is hypothesized that the continuous generation of ﬂow imbalance from the developing </a:t>
            </a:r>
            <a:r>
              <a:rPr lang="en-US" sz="2600" b="1" dirty="0" err="1">
                <a:latin typeface="Arial"/>
                <a:cs typeface="Arial"/>
              </a:rPr>
              <a:t>baroclinic</a:t>
            </a:r>
            <a:r>
              <a:rPr lang="en-US" sz="2600" b="1" dirty="0">
                <a:latin typeface="Arial"/>
                <a:cs typeface="Arial"/>
              </a:rPr>
              <a:t> wave will lead to the continuous radiation of gravity waves.</a:t>
            </a:r>
            <a:endParaRPr lang="en-US" sz="2600" b="1" dirty="0" smtClean="0">
              <a:latin typeface="Arial"/>
              <a:cs typeface="Arial"/>
            </a:endParaRPr>
          </a:p>
        </p:txBody>
      </p:sp>
    </p:spTree>
    <p:extLst>
      <p:ext uri="{BB962C8B-B14F-4D97-AF65-F5344CB8AC3E}">
        <p14:creationId xmlns:p14="http://schemas.microsoft.com/office/powerpoint/2010/main" val="39100355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noFill/>
        </p:spPr>
        <p:txBody>
          <a:bodyPr>
            <a:noAutofit/>
          </a:bodyPr>
          <a:lstStyle/>
          <a:p>
            <a:r>
              <a:rPr lang="en-US" sz="2500" b="1" dirty="0" smtClean="0">
                <a:latin typeface="Arial"/>
                <a:cs typeface="Arial"/>
              </a:rPr>
              <a:t>Literature Review --- </a:t>
            </a:r>
            <a:br>
              <a:rPr lang="en-US" sz="2500" b="1" dirty="0" smtClean="0">
                <a:latin typeface="Arial"/>
                <a:cs typeface="Arial"/>
              </a:rPr>
            </a:br>
            <a:r>
              <a:rPr lang="en-US" sz="2500" b="1" dirty="0" smtClean="0">
                <a:latin typeface="Arial"/>
                <a:cs typeface="Arial"/>
              </a:rPr>
              <a:t>Simulation of Dry </a:t>
            </a:r>
            <a:r>
              <a:rPr lang="en-US" sz="2500" b="1" dirty="0" err="1" smtClean="0">
                <a:latin typeface="Arial"/>
                <a:cs typeface="Arial"/>
              </a:rPr>
              <a:t>Baroclinic</a:t>
            </a:r>
            <a:r>
              <a:rPr lang="en-US" sz="2500" b="1" dirty="0" smtClean="0">
                <a:latin typeface="Arial"/>
                <a:cs typeface="Arial"/>
              </a:rPr>
              <a:t> Waves in MM5</a:t>
            </a:r>
            <a:endParaRPr lang="en-US" sz="2500" b="1" dirty="0">
              <a:latin typeface="Arial"/>
              <a:cs typeface="Arial"/>
            </a:endParaRPr>
          </a:p>
        </p:txBody>
      </p:sp>
      <p:sp>
        <p:nvSpPr>
          <p:cNvPr id="6" name="TextBox 5"/>
          <p:cNvSpPr txBox="1"/>
          <p:nvPr/>
        </p:nvSpPr>
        <p:spPr>
          <a:xfrm>
            <a:off x="47633" y="1012207"/>
            <a:ext cx="4752967" cy="353943"/>
          </a:xfrm>
          <a:prstGeom prst="rect">
            <a:avLst/>
          </a:prstGeom>
          <a:noFill/>
          <a:ln w="12700" cmpd="sng">
            <a:solidFill>
              <a:schemeClr val="tx1"/>
            </a:solidFill>
          </a:ln>
        </p:spPr>
        <p:txBody>
          <a:bodyPr wrap="square" rtlCol="0">
            <a:spAutoFit/>
          </a:bodyPr>
          <a:lstStyle/>
          <a:p>
            <a:pPr algn="ctr"/>
            <a:r>
              <a:rPr lang="en-US" sz="1700" b="1" dirty="0" smtClean="0">
                <a:latin typeface="Arial"/>
                <a:cs typeface="Arial"/>
              </a:rPr>
              <a:t>Zhang 2004, JAS; Lin and Zhang 2008, JAS</a:t>
            </a:r>
            <a:endParaRPr lang="en-US" sz="1700" b="1" dirty="0">
              <a:latin typeface="Arial"/>
              <a:cs typeface="Arial"/>
            </a:endParaRPr>
          </a:p>
        </p:txBody>
      </p:sp>
      <p:sp>
        <p:nvSpPr>
          <p:cNvPr id="7" name="TextBox 6"/>
          <p:cNvSpPr txBox="1"/>
          <p:nvPr/>
        </p:nvSpPr>
        <p:spPr>
          <a:xfrm>
            <a:off x="47633" y="5715000"/>
            <a:ext cx="4852643" cy="707886"/>
          </a:xfrm>
          <a:prstGeom prst="rect">
            <a:avLst/>
          </a:prstGeom>
          <a:noFill/>
        </p:spPr>
        <p:txBody>
          <a:bodyPr wrap="square" rtlCol="0">
            <a:spAutoFit/>
          </a:bodyPr>
          <a:lstStyle/>
          <a:p>
            <a:pPr algn="ctr"/>
            <a:r>
              <a:rPr lang="en-US" sz="2000" b="1" dirty="0" err="1">
                <a:latin typeface="Arial"/>
                <a:cs typeface="Arial"/>
              </a:rPr>
              <a:t>M</a:t>
            </a:r>
            <a:r>
              <a:rPr lang="en-US" sz="2000" b="1" dirty="0" err="1" smtClean="0">
                <a:latin typeface="Arial"/>
                <a:cs typeface="Arial"/>
              </a:rPr>
              <a:t>esoscale</a:t>
            </a:r>
            <a:r>
              <a:rPr lang="en-US" sz="2000" b="1" dirty="0" smtClean="0">
                <a:latin typeface="Arial"/>
                <a:cs typeface="Arial"/>
              </a:rPr>
              <a:t> </a:t>
            </a:r>
            <a:r>
              <a:rPr lang="en-US" sz="2000" b="1" dirty="0">
                <a:latin typeface="Arial"/>
                <a:cs typeface="Arial"/>
              </a:rPr>
              <a:t>N</a:t>
            </a:r>
            <a:r>
              <a:rPr lang="en-US" sz="2000" b="1" dirty="0" smtClean="0">
                <a:latin typeface="Arial"/>
                <a:cs typeface="Arial"/>
              </a:rPr>
              <a:t>umerical </a:t>
            </a:r>
            <a:r>
              <a:rPr lang="en-US" sz="2000" b="1" dirty="0">
                <a:latin typeface="Arial"/>
                <a:cs typeface="Arial"/>
              </a:rPr>
              <a:t>S</a:t>
            </a:r>
            <a:r>
              <a:rPr lang="en-US" sz="2000" b="1" dirty="0" smtClean="0">
                <a:latin typeface="Arial"/>
                <a:cs typeface="Arial"/>
              </a:rPr>
              <a:t>imulations </a:t>
            </a:r>
            <a:r>
              <a:rPr lang="en-US" sz="2000" b="1" dirty="0">
                <a:latin typeface="Arial"/>
                <a:cs typeface="Arial"/>
              </a:rPr>
              <a:t>B</a:t>
            </a:r>
            <a:r>
              <a:rPr lang="en-US" sz="2000" b="1" dirty="0" smtClean="0">
                <a:latin typeface="Arial"/>
                <a:cs typeface="Arial"/>
              </a:rPr>
              <a:t>ased on MM5</a:t>
            </a:r>
          </a:p>
        </p:txBody>
      </p:sp>
      <p:grpSp>
        <p:nvGrpSpPr>
          <p:cNvPr id="4" name="Group 3"/>
          <p:cNvGrpSpPr>
            <a:grpSpLocks noChangeAspect="1"/>
          </p:cNvGrpSpPr>
          <p:nvPr/>
        </p:nvGrpSpPr>
        <p:grpSpPr>
          <a:xfrm>
            <a:off x="144229" y="1676400"/>
            <a:ext cx="4727448" cy="3742075"/>
            <a:chOff x="1332533" y="1286568"/>
            <a:chExt cx="6555133" cy="5188803"/>
          </a:xfrm>
        </p:grpSpPr>
        <p:pic>
          <p:nvPicPr>
            <p:cNvPr id="5" name="Picture 4" descr="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533" y="1286568"/>
              <a:ext cx="6555133" cy="5188803"/>
            </a:xfrm>
            <a:prstGeom prst="rect">
              <a:avLst/>
            </a:prstGeom>
          </p:spPr>
        </p:pic>
        <p:sp>
          <p:nvSpPr>
            <p:cNvPr id="3" name="TextBox 2"/>
            <p:cNvSpPr txBox="1"/>
            <p:nvPr/>
          </p:nvSpPr>
          <p:spPr>
            <a:xfrm>
              <a:off x="4414411" y="2853296"/>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WP1</a:t>
              </a:r>
              <a:endParaRPr lang="en-US" sz="1100" b="1" dirty="0">
                <a:solidFill>
                  <a:srgbClr val="FF0000"/>
                </a:solidFill>
                <a:latin typeface="Arial"/>
                <a:cs typeface="Arial"/>
              </a:endParaRPr>
            </a:p>
          </p:txBody>
        </p:sp>
        <p:sp>
          <p:nvSpPr>
            <p:cNvPr id="8" name="TextBox 7"/>
            <p:cNvSpPr txBox="1"/>
            <p:nvPr/>
          </p:nvSpPr>
          <p:spPr>
            <a:xfrm>
              <a:off x="4953000" y="3022573"/>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WP2</a:t>
              </a:r>
              <a:endParaRPr lang="en-US" sz="1100" b="1" dirty="0">
                <a:solidFill>
                  <a:srgbClr val="FF0000"/>
                </a:solidFill>
                <a:latin typeface="Arial"/>
                <a:cs typeface="Arial"/>
              </a:endParaRPr>
            </a:p>
          </p:txBody>
        </p:sp>
        <p:sp>
          <p:nvSpPr>
            <p:cNvPr id="9" name="TextBox 8"/>
            <p:cNvSpPr txBox="1"/>
            <p:nvPr/>
          </p:nvSpPr>
          <p:spPr>
            <a:xfrm>
              <a:off x="3603514" y="4012684"/>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WP3</a:t>
              </a:r>
              <a:endParaRPr lang="en-US" sz="1100" b="1" dirty="0">
                <a:solidFill>
                  <a:srgbClr val="FF0000"/>
                </a:solidFill>
                <a:latin typeface="Arial"/>
                <a:cs typeface="Arial"/>
              </a:endParaRPr>
            </a:p>
          </p:txBody>
        </p:sp>
        <p:sp>
          <p:nvSpPr>
            <p:cNvPr id="10" name="TextBox 9"/>
            <p:cNvSpPr txBox="1"/>
            <p:nvPr/>
          </p:nvSpPr>
          <p:spPr>
            <a:xfrm>
              <a:off x="4667491" y="5672554"/>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WP4</a:t>
              </a:r>
              <a:endParaRPr lang="en-US" sz="1100" b="1" dirty="0">
                <a:solidFill>
                  <a:srgbClr val="FF0000"/>
                </a:solidFill>
                <a:latin typeface="Arial"/>
                <a:cs typeface="Arial"/>
              </a:endParaRPr>
            </a:p>
          </p:txBody>
        </p:sp>
        <p:sp>
          <p:nvSpPr>
            <p:cNvPr id="11" name="TextBox 10"/>
            <p:cNvSpPr txBox="1"/>
            <p:nvPr/>
          </p:nvSpPr>
          <p:spPr>
            <a:xfrm>
              <a:off x="6629399" y="3487783"/>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a:t>
              </a:r>
              <a:endParaRPr lang="en-US" sz="1100" b="1" dirty="0">
                <a:solidFill>
                  <a:srgbClr val="FF0000"/>
                </a:solidFill>
                <a:latin typeface="Arial"/>
                <a:cs typeface="Arial"/>
              </a:endParaRPr>
            </a:p>
          </p:txBody>
        </p:sp>
        <p:sp>
          <p:nvSpPr>
            <p:cNvPr id="12" name="TextBox 11"/>
            <p:cNvSpPr txBox="1"/>
            <p:nvPr/>
          </p:nvSpPr>
          <p:spPr>
            <a:xfrm>
              <a:off x="2133601" y="4003339"/>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a:t>
              </a:r>
              <a:endParaRPr lang="en-US" sz="1100" b="1" dirty="0">
                <a:solidFill>
                  <a:srgbClr val="FF0000"/>
                </a:solidFill>
                <a:latin typeface="Arial"/>
                <a:cs typeface="Arial"/>
              </a:endParaRPr>
            </a:p>
          </p:txBody>
        </p:sp>
      </p:grpSp>
      <p:sp>
        <p:nvSpPr>
          <p:cNvPr id="15" name="TextBox 14"/>
          <p:cNvSpPr txBox="1"/>
          <p:nvPr/>
        </p:nvSpPr>
        <p:spPr>
          <a:xfrm>
            <a:off x="4909031" y="1014680"/>
            <a:ext cx="4253388" cy="4862869"/>
          </a:xfrm>
          <a:prstGeom prst="rect">
            <a:avLst/>
          </a:prstGeom>
          <a:noFill/>
        </p:spPr>
        <p:txBody>
          <a:bodyPr wrap="square" rtlCol="0">
            <a:spAutoFit/>
          </a:bodyPr>
          <a:lstStyle/>
          <a:p>
            <a:pPr marL="342900" indent="-342900">
              <a:buFont typeface="Arial"/>
              <a:buChar char="•"/>
            </a:pPr>
            <a:r>
              <a:rPr lang="en-US" sz="1000" b="1" dirty="0" smtClean="0">
                <a:solidFill>
                  <a:srgbClr val="FF0000"/>
                </a:solidFill>
                <a:latin typeface="Arial"/>
                <a:cs typeface="Arial"/>
              </a:rPr>
              <a:t>Zhang (2004)</a:t>
            </a:r>
            <a:r>
              <a:rPr lang="en-US" sz="1000" b="1" dirty="0" smtClean="0">
                <a:latin typeface="Arial"/>
                <a:cs typeface="Arial"/>
              </a:rPr>
              <a:t>: Long</a:t>
            </a:r>
            <a:r>
              <a:rPr lang="en-US" sz="1000" b="1" dirty="0">
                <a:latin typeface="Arial"/>
                <a:cs typeface="Arial"/>
              </a:rPr>
              <a:t>-lived vertically propagating </a:t>
            </a:r>
            <a:r>
              <a:rPr lang="en-US" sz="1000" b="1" dirty="0" err="1">
                <a:latin typeface="Arial"/>
                <a:cs typeface="Arial"/>
              </a:rPr>
              <a:t>mesoscale</a:t>
            </a:r>
            <a:r>
              <a:rPr lang="en-US" sz="1000" b="1" dirty="0">
                <a:latin typeface="Arial"/>
                <a:cs typeface="Arial"/>
              </a:rPr>
              <a:t> gravity </a:t>
            </a:r>
            <a:r>
              <a:rPr lang="en-US" sz="1000" b="1" dirty="0" smtClean="0">
                <a:latin typeface="Arial"/>
                <a:cs typeface="Arial"/>
              </a:rPr>
              <a:t>waves in the jet exit region are simulated.</a:t>
            </a:r>
          </a:p>
          <a:p>
            <a:r>
              <a:rPr lang="en-US" sz="1000" b="1" dirty="0" smtClean="0">
                <a:latin typeface="Arial"/>
                <a:cs typeface="Arial"/>
              </a:rPr>
              <a:t> </a:t>
            </a:r>
          </a:p>
          <a:p>
            <a:pPr marL="342900" indent="-342900">
              <a:buFont typeface="Arial"/>
              <a:buChar char="•"/>
            </a:pPr>
            <a:r>
              <a:rPr lang="en-US" sz="1000" b="1" dirty="0" smtClean="0">
                <a:solidFill>
                  <a:srgbClr val="FF0000"/>
                </a:solidFill>
                <a:latin typeface="Arial"/>
                <a:cs typeface="Arial"/>
              </a:rPr>
              <a:t>Zhang (2004)</a:t>
            </a:r>
            <a:r>
              <a:rPr lang="en-US" sz="1000" b="1" dirty="0" smtClean="0">
                <a:latin typeface="Arial"/>
                <a:cs typeface="Arial"/>
              </a:rPr>
              <a:t>: It </a:t>
            </a:r>
            <a:r>
              <a:rPr lang="en-US" sz="1000" b="1" dirty="0">
                <a:latin typeface="Arial"/>
                <a:cs typeface="Arial"/>
              </a:rPr>
              <a:t>is hypothesized that the continuous generation of ﬂow imbalance from the developing </a:t>
            </a:r>
            <a:r>
              <a:rPr lang="en-US" sz="1000" b="1" dirty="0" err="1">
                <a:latin typeface="Arial"/>
                <a:cs typeface="Arial"/>
              </a:rPr>
              <a:t>baroclinic</a:t>
            </a:r>
            <a:r>
              <a:rPr lang="en-US" sz="1000" b="1" dirty="0">
                <a:latin typeface="Arial"/>
                <a:cs typeface="Arial"/>
              </a:rPr>
              <a:t> wave will lead to the continuous radiation of gravity waves</a:t>
            </a:r>
            <a:r>
              <a:rPr lang="en-US" sz="1000" b="1" dirty="0" smtClean="0">
                <a:latin typeface="Arial"/>
                <a:cs typeface="Arial"/>
              </a:rPr>
              <a:t>.</a:t>
            </a:r>
          </a:p>
          <a:p>
            <a:pPr marL="342900" indent="-342900">
              <a:buFont typeface="Arial"/>
              <a:buChar char="•"/>
            </a:pPr>
            <a:endParaRPr lang="en-US" sz="1000" b="1" dirty="0">
              <a:latin typeface="Arial"/>
              <a:cs typeface="Arial"/>
            </a:endParaRPr>
          </a:p>
          <a:p>
            <a:pPr marL="342900" indent="-342900">
              <a:buFont typeface="Arial"/>
              <a:buChar char="•"/>
            </a:pPr>
            <a:r>
              <a:rPr lang="en-US" sz="2400" b="1" dirty="0" smtClean="0">
                <a:solidFill>
                  <a:srgbClr val="FF0000"/>
                </a:solidFill>
                <a:latin typeface="Arial"/>
                <a:cs typeface="Arial"/>
              </a:rPr>
              <a:t>Lin and Zhang (2008)</a:t>
            </a:r>
            <a:r>
              <a:rPr lang="en-US" sz="2400" b="1" dirty="0" smtClean="0">
                <a:latin typeface="Arial"/>
                <a:cs typeface="Arial"/>
              </a:rPr>
              <a:t>: Using a </a:t>
            </a:r>
            <a:r>
              <a:rPr lang="en-US" sz="2400" b="1" dirty="0">
                <a:latin typeface="Arial"/>
                <a:cs typeface="Arial"/>
              </a:rPr>
              <a:t>four-dimensional ray-tracing technique, the propagating characteristics and source mechanisms of </a:t>
            </a:r>
            <a:r>
              <a:rPr lang="en-US" sz="2400" b="1" dirty="0" err="1">
                <a:latin typeface="Arial"/>
                <a:cs typeface="Arial"/>
              </a:rPr>
              <a:t>mesoscale</a:t>
            </a:r>
            <a:r>
              <a:rPr lang="en-US" sz="2400" b="1" dirty="0">
                <a:latin typeface="Arial"/>
                <a:cs typeface="Arial"/>
              </a:rPr>
              <a:t> gravity waves simulated in idealized </a:t>
            </a:r>
            <a:r>
              <a:rPr lang="en-US" sz="2400" b="1" dirty="0" err="1" smtClean="0">
                <a:latin typeface="Arial"/>
                <a:cs typeface="Arial"/>
              </a:rPr>
              <a:t>baroclinic</a:t>
            </a:r>
            <a:r>
              <a:rPr lang="en-US" sz="2400" b="1" dirty="0">
                <a:latin typeface="Arial"/>
                <a:cs typeface="Arial"/>
              </a:rPr>
              <a:t> jet-front systems are investigated.</a:t>
            </a:r>
            <a:endParaRPr lang="en-US" sz="2400" b="1" dirty="0" smtClean="0">
              <a:latin typeface="Arial"/>
              <a:cs typeface="Arial"/>
            </a:endParaRPr>
          </a:p>
        </p:txBody>
      </p:sp>
    </p:spTree>
    <p:extLst>
      <p:ext uri="{BB962C8B-B14F-4D97-AF65-F5344CB8AC3E}">
        <p14:creationId xmlns:p14="http://schemas.microsoft.com/office/powerpoint/2010/main" val="35835436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noFill/>
        </p:spPr>
        <p:txBody>
          <a:bodyPr>
            <a:noAutofit/>
          </a:bodyPr>
          <a:lstStyle/>
          <a:p>
            <a:r>
              <a:rPr lang="en-US" sz="2500" b="1" dirty="0" smtClean="0">
                <a:latin typeface="Arial"/>
                <a:cs typeface="Arial"/>
              </a:rPr>
              <a:t>Literature Review --- </a:t>
            </a:r>
            <a:br>
              <a:rPr lang="en-US" sz="2500" b="1" dirty="0" smtClean="0">
                <a:latin typeface="Arial"/>
                <a:cs typeface="Arial"/>
              </a:rPr>
            </a:br>
            <a:r>
              <a:rPr lang="en-US" sz="2500" b="1" dirty="0" smtClean="0">
                <a:latin typeface="Arial"/>
                <a:cs typeface="Arial"/>
              </a:rPr>
              <a:t>Simulation of Dry </a:t>
            </a:r>
            <a:r>
              <a:rPr lang="en-US" sz="2500" b="1" dirty="0" err="1" smtClean="0">
                <a:latin typeface="Arial"/>
                <a:cs typeface="Arial"/>
              </a:rPr>
              <a:t>Baroclinic</a:t>
            </a:r>
            <a:r>
              <a:rPr lang="en-US" sz="2500" b="1" dirty="0" smtClean="0">
                <a:latin typeface="Arial"/>
                <a:cs typeface="Arial"/>
              </a:rPr>
              <a:t> Waves in MM5</a:t>
            </a:r>
            <a:endParaRPr lang="en-US" sz="2500" b="1" dirty="0">
              <a:latin typeface="Arial"/>
              <a:cs typeface="Arial"/>
            </a:endParaRPr>
          </a:p>
        </p:txBody>
      </p:sp>
      <p:sp>
        <p:nvSpPr>
          <p:cNvPr id="6" name="TextBox 5"/>
          <p:cNvSpPr txBox="1"/>
          <p:nvPr/>
        </p:nvSpPr>
        <p:spPr>
          <a:xfrm>
            <a:off x="47633" y="1012207"/>
            <a:ext cx="4752967" cy="353943"/>
          </a:xfrm>
          <a:prstGeom prst="rect">
            <a:avLst/>
          </a:prstGeom>
          <a:noFill/>
          <a:ln w="12700" cmpd="sng">
            <a:solidFill>
              <a:schemeClr val="tx1"/>
            </a:solidFill>
          </a:ln>
        </p:spPr>
        <p:txBody>
          <a:bodyPr wrap="square" rtlCol="0">
            <a:spAutoFit/>
          </a:bodyPr>
          <a:lstStyle/>
          <a:p>
            <a:pPr algn="ctr"/>
            <a:r>
              <a:rPr lang="en-US" sz="1700" b="1" dirty="0" smtClean="0">
                <a:latin typeface="Arial"/>
                <a:cs typeface="Arial"/>
              </a:rPr>
              <a:t>Zhang 2004, JAS; Lin and Zhang 2008, JAS</a:t>
            </a:r>
            <a:endParaRPr lang="en-US" sz="1700" b="1" dirty="0">
              <a:latin typeface="Arial"/>
              <a:cs typeface="Arial"/>
            </a:endParaRPr>
          </a:p>
        </p:txBody>
      </p:sp>
      <p:sp>
        <p:nvSpPr>
          <p:cNvPr id="7" name="TextBox 6"/>
          <p:cNvSpPr txBox="1"/>
          <p:nvPr/>
        </p:nvSpPr>
        <p:spPr>
          <a:xfrm>
            <a:off x="47633" y="5715000"/>
            <a:ext cx="4852643" cy="707886"/>
          </a:xfrm>
          <a:prstGeom prst="rect">
            <a:avLst/>
          </a:prstGeom>
          <a:noFill/>
        </p:spPr>
        <p:txBody>
          <a:bodyPr wrap="square" rtlCol="0">
            <a:spAutoFit/>
          </a:bodyPr>
          <a:lstStyle/>
          <a:p>
            <a:pPr algn="ctr"/>
            <a:r>
              <a:rPr lang="en-US" sz="2000" b="1" dirty="0" err="1">
                <a:latin typeface="Arial"/>
                <a:cs typeface="Arial"/>
              </a:rPr>
              <a:t>M</a:t>
            </a:r>
            <a:r>
              <a:rPr lang="en-US" sz="2000" b="1" dirty="0" err="1" smtClean="0">
                <a:latin typeface="Arial"/>
                <a:cs typeface="Arial"/>
              </a:rPr>
              <a:t>esoscale</a:t>
            </a:r>
            <a:r>
              <a:rPr lang="en-US" sz="2000" b="1" dirty="0" smtClean="0">
                <a:latin typeface="Arial"/>
                <a:cs typeface="Arial"/>
              </a:rPr>
              <a:t> </a:t>
            </a:r>
            <a:r>
              <a:rPr lang="en-US" sz="2000" b="1" dirty="0">
                <a:latin typeface="Arial"/>
                <a:cs typeface="Arial"/>
              </a:rPr>
              <a:t>N</a:t>
            </a:r>
            <a:r>
              <a:rPr lang="en-US" sz="2000" b="1" dirty="0" smtClean="0">
                <a:latin typeface="Arial"/>
                <a:cs typeface="Arial"/>
              </a:rPr>
              <a:t>umerical </a:t>
            </a:r>
            <a:r>
              <a:rPr lang="en-US" sz="2000" b="1" dirty="0">
                <a:latin typeface="Arial"/>
                <a:cs typeface="Arial"/>
              </a:rPr>
              <a:t>S</a:t>
            </a:r>
            <a:r>
              <a:rPr lang="en-US" sz="2000" b="1" dirty="0" smtClean="0">
                <a:latin typeface="Arial"/>
                <a:cs typeface="Arial"/>
              </a:rPr>
              <a:t>imulations </a:t>
            </a:r>
            <a:r>
              <a:rPr lang="en-US" sz="2000" b="1" dirty="0">
                <a:latin typeface="Arial"/>
                <a:cs typeface="Arial"/>
              </a:rPr>
              <a:t>B</a:t>
            </a:r>
            <a:r>
              <a:rPr lang="en-US" sz="2000" b="1" dirty="0" smtClean="0">
                <a:latin typeface="Arial"/>
                <a:cs typeface="Arial"/>
              </a:rPr>
              <a:t>ased on MM5</a:t>
            </a:r>
          </a:p>
        </p:txBody>
      </p:sp>
      <p:grpSp>
        <p:nvGrpSpPr>
          <p:cNvPr id="4" name="Group 3"/>
          <p:cNvGrpSpPr>
            <a:grpSpLocks noChangeAspect="1"/>
          </p:cNvGrpSpPr>
          <p:nvPr/>
        </p:nvGrpSpPr>
        <p:grpSpPr>
          <a:xfrm>
            <a:off x="144229" y="1676400"/>
            <a:ext cx="4727448" cy="3742075"/>
            <a:chOff x="1332533" y="1286568"/>
            <a:chExt cx="6555133" cy="5188803"/>
          </a:xfrm>
        </p:grpSpPr>
        <p:pic>
          <p:nvPicPr>
            <p:cNvPr id="5" name="Picture 4" descr="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533" y="1286568"/>
              <a:ext cx="6555133" cy="5188803"/>
            </a:xfrm>
            <a:prstGeom prst="rect">
              <a:avLst/>
            </a:prstGeom>
          </p:spPr>
        </p:pic>
        <p:sp>
          <p:nvSpPr>
            <p:cNvPr id="3" name="TextBox 2"/>
            <p:cNvSpPr txBox="1"/>
            <p:nvPr/>
          </p:nvSpPr>
          <p:spPr>
            <a:xfrm>
              <a:off x="4414411" y="2853296"/>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WP1</a:t>
              </a:r>
              <a:endParaRPr lang="en-US" sz="1100" b="1" dirty="0">
                <a:solidFill>
                  <a:srgbClr val="FF0000"/>
                </a:solidFill>
                <a:latin typeface="Arial"/>
                <a:cs typeface="Arial"/>
              </a:endParaRPr>
            </a:p>
          </p:txBody>
        </p:sp>
        <p:sp>
          <p:nvSpPr>
            <p:cNvPr id="8" name="TextBox 7"/>
            <p:cNvSpPr txBox="1"/>
            <p:nvPr/>
          </p:nvSpPr>
          <p:spPr>
            <a:xfrm>
              <a:off x="4953000" y="3022573"/>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WP2</a:t>
              </a:r>
              <a:endParaRPr lang="en-US" sz="1100" b="1" dirty="0">
                <a:solidFill>
                  <a:srgbClr val="FF0000"/>
                </a:solidFill>
                <a:latin typeface="Arial"/>
                <a:cs typeface="Arial"/>
              </a:endParaRPr>
            </a:p>
          </p:txBody>
        </p:sp>
        <p:sp>
          <p:nvSpPr>
            <p:cNvPr id="9" name="TextBox 8"/>
            <p:cNvSpPr txBox="1"/>
            <p:nvPr/>
          </p:nvSpPr>
          <p:spPr>
            <a:xfrm>
              <a:off x="3603514" y="4012684"/>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WP3</a:t>
              </a:r>
              <a:endParaRPr lang="en-US" sz="1100" b="1" dirty="0">
                <a:solidFill>
                  <a:srgbClr val="FF0000"/>
                </a:solidFill>
                <a:latin typeface="Arial"/>
                <a:cs typeface="Arial"/>
              </a:endParaRPr>
            </a:p>
          </p:txBody>
        </p:sp>
        <p:sp>
          <p:nvSpPr>
            <p:cNvPr id="10" name="TextBox 9"/>
            <p:cNvSpPr txBox="1"/>
            <p:nvPr/>
          </p:nvSpPr>
          <p:spPr>
            <a:xfrm>
              <a:off x="4667491" y="5672554"/>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WP4</a:t>
              </a:r>
              <a:endParaRPr lang="en-US" sz="1100" b="1" dirty="0">
                <a:solidFill>
                  <a:srgbClr val="FF0000"/>
                </a:solidFill>
                <a:latin typeface="Arial"/>
                <a:cs typeface="Arial"/>
              </a:endParaRPr>
            </a:p>
          </p:txBody>
        </p:sp>
        <p:sp>
          <p:nvSpPr>
            <p:cNvPr id="11" name="TextBox 10"/>
            <p:cNvSpPr txBox="1"/>
            <p:nvPr/>
          </p:nvSpPr>
          <p:spPr>
            <a:xfrm>
              <a:off x="6629399" y="3487783"/>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a:t>
              </a:r>
              <a:endParaRPr lang="en-US" sz="1100" b="1" dirty="0">
                <a:solidFill>
                  <a:srgbClr val="FF0000"/>
                </a:solidFill>
                <a:latin typeface="Arial"/>
                <a:cs typeface="Arial"/>
              </a:endParaRPr>
            </a:p>
          </p:txBody>
        </p:sp>
        <p:sp>
          <p:nvSpPr>
            <p:cNvPr id="12" name="TextBox 11"/>
            <p:cNvSpPr txBox="1"/>
            <p:nvPr/>
          </p:nvSpPr>
          <p:spPr>
            <a:xfrm>
              <a:off x="2133601" y="4003339"/>
              <a:ext cx="685800" cy="362751"/>
            </a:xfrm>
            <a:prstGeom prst="rect">
              <a:avLst/>
            </a:prstGeom>
            <a:solidFill>
              <a:schemeClr val="accent5">
                <a:lumMod val="20000"/>
                <a:lumOff val="80000"/>
                <a:alpha val="50000"/>
              </a:schemeClr>
            </a:solidFill>
          </p:spPr>
          <p:txBody>
            <a:bodyPr wrap="square" rtlCol="0">
              <a:spAutoFit/>
            </a:bodyPr>
            <a:lstStyle/>
            <a:p>
              <a:pPr algn="ctr"/>
              <a:r>
                <a:rPr lang="en-US" sz="1100" b="1" dirty="0" smtClean="0">
                  <a:solidFill>
                    <a:srgbClr val="FF0000"/>
                  </a:solidFill>
                  <a:latin typeface="Arial"/>
                  <a:cs typeface="Arial"/>
                </a:rPr>
                <a:t>???</a:t>
              </a:r>
              <a:endParaRPr lang="en-US" sz="1100" b="1" dirty="0">
                <a:solidFill>
                  <a:srgbClr val="FF0000"/>
                </a:solidFill>
                <a:latin typeface="Arial"/>
                <a:cs typeface="Arial"/>
              </a:endParaRPr>
            </a:p>
          </p:txBody>
        </p:sp>
      </p:grpSp>
      <p:sp>
        <p:nvSpPr>
          <p:cNvPr id="15" name="TextBox 14"/>
          <p:cNvSpPr txBox="1"/>
          <p:nvPr/>
        </p:nvSpPr>
        <p:spPr>
          <a:xfrm>
            <a:off x="4909031" y="1014680"/>
            <a:ext cx="4253388" cy="5632310"/>
          </a:xfrm>
          <a:prstGeom prst="rect">
            <a:avLst/>
          </a:prstGeom>
          <a:noFill/>
        </p:spPr>
        <p:txBody>
          <a:bodyPr wrap="square" rtlCol="0">
            <a:spAutoFit/>
          </a:bodyPr>
          <a:lstStyle/>
          <a:p>
            <a:pPr marL="342900" indent="-342900">
              <a:buFont typeface="Arial"/>
              <a:buChar char="•"/>
            </a:pPr>
            <a:r>
              <a:rPr lang="en-US" sz="1000" b="1" dirty="0" smtClean="0">
                <a:solidFill>
                  <a:srgbClr val="FF0000"/>
                </a:solidFill>
                <a:latin typeface="Arial"/>
                <a:cs typeface="Arial"/>
              </a:rPr>
              <a:t>Zhang (2004)</a:t>
            </a:r>
            <a:r>
              <a:rPr lang="en-US" sz="1000" b="1" dirty="0" smtClean="0">
                <a:latin typeface="Arial"/>
                <a:cs typeface="Arial"/>
              </a:rPr>
              <a:t>: Long</a:t>
            </a:r>
            <a:r>
              <a:rPr lang="en-US" sz="1000" b="1" dirty="0">
                <a:latin typeface="Arial"/>
                <a:cs typeface="Arial"/>
              </a:rPr>
              <a:t>-lived vertically propagating </a:t>
            </a:r>
            <a:r>
              <a:rPr lang="en-US" sz="1000" b="1" dirty="0" err="1">
                <a:latin typeface="Arial"/>
                <a:cs typeface="Arial"/>
              </a:rPr>
              <a:t>mesoscale</a:t>
            </a:r>
            <a:r>
              <a:rPr lang="en-US" sz="1000" b="1" dirty="0">
                <a:latin typeface="Arial"/>
                <a:cs typeface="Arial"/>
              </a:rPr>
              <a:t> gravity </a:t>
            </a:r>
            <a:r>
              <a:rPr lang="en-US" sz="1000" b="1" dirty="0" smtClean="0">
                <a:latin typeface="Arial"/>
                <a:cs typeface="Arial"/>
              </a:rPr>
              <a:t>waves in the jet exit region are simulated.</a:t>
            </a:r>
          </a:p>
          <a:p>
            <a:r>
              <a:rPr lang="en-US" sz="1000" b="1" dirty="0" smtClean="0">
                <a:latin typeface="Arial"/>
                <a:cs typeface="Arial"/>
              </a:rPr>
              <a:t> </a:t>
            </a:r>
          </a:p>
          <a:p>
            <a:pPr marL="342900" indent="-342900">
              <a:buFont typeface="Arial"/>
              <a:buChar char="•"/>
            </a:pPr>
            <a:r>
              <a:rPr lang="en-US" sz="1000" b="1" dirty="0" smtClean="0">
                <a:solidFill>
                  <a:srgbClr val="FF0000"/>
                </a:solidFill>
                <a:latin typeface="Arial"/>
                <a:cs typeface="Arial"/>
              </a:rPr>
              <a:t>Zhang (2004)</a:t>
            </a:r>
            <a:r>
              <a:rPr lang="en-US" sz="1000" b="1" dirty="0" smtClean="0">
                <a:latin typeface="Arial"/>
                <a:cs typeface="Arial"/>
              </a:rPr>
              <a:t>: It </a:t>
            </a:r>
            <a:r>
              <a:rPr lang="en-US" sz="1000" b="1" dirty="0">
                <a:latin typeface="Arial"/>
                <a:cs typeface="Arial"/>
              </a:rPr>
              <a:t>is hypothesized that the continuous generation of ﬂow imbalance from the developing </a:t>
            </a:r>
            <a:r>
              <a:rPr lang="en-US" sz="1000" b="1" dirty="0" err="1">
                <a:latin typeface="Arial"/>
                <a:cs typeface="Arial"/>
              </a:rPr>
              <a:t>baroclinic</a:t>
            </a:r>
            <a:r>
              <a:rPr lang="en-US" sz="1000" b="1" dirty="0">
                <a:latin typeface="Arial"/>
                <a:cs typeface="Arial"/>
              </a:rPr>
              <a:t> wave will lead to the continuous radiation of gravity waves</a:t>
            </a:r>
            <a:r>
              <a:rPr lang="en-US" sz="1000" b="1" dirty="0" smtClean="0">
                <a:latin typeface="Arial"/>
                <a:cs typeface="Arial"/>
              </a:rPr>
              <a:t>.</a:t>
            </a:r>
          </a:p>
          <a:p>
            <a:pPr marL="342900" indent="-342900">
              <a:buFont typeface="Arial"/>
              <a:buChar char="•"/>
            </a:pPr>
            <a:endParaRPr lang="en-US" sz="1000" b="1" dirty="0">
              <a:latin typeface="Arial"/>
              <a:cs typeface="Arial"/>
            </a:endParaRPr>
          </a:p>
          <a:p>
            <a:pPr marL="342900" indent="-342900">
              <a:buFont typeface="Arial"/>
              <a:buChar char="•"/>
            </a:pPr>
            <a:r>
              <a:rPr lang="en-US" sz="1000" b="1" dirty="0" smtClean="0">
                <a:solidFill>
                  <a:srgbClr val="FF0000"/>
                </a:solidFill>
                <a:latin typeface="Arial"/>
                <a:cs typeface="Arial"/>
              </a:rPr>
              <a:t>Lin and Zhang (2008)</a:t>
            </a:r>
            <a:r>
              <a:rPr lang="en-US" sz="1000" b="1" dirty="0" smtClean="0">
                <a:latin typeface="Arial"/>
                <a:cs typeface="Arial"/>
              </a:rPr>
              <a:t>: Using a </a:t>
            </a:r>
            <a:r>
              <a:rPr lang="en-US" sz="1000" b="1" dirty="0">
                <a:latin typeface="Arial"/>
                <a:cs typeface="Arial"/>
              </a:rPr>
              <a:t>four-dimensional ray-tracing technique, the propagating characteristics and source mechanisms of </a:t>
            </a:r>
            <a:r>
              <a:rPr lang="en-US" sz="1000" b="1" dirty="0" err="1">
                <a:latin typeface="Arial"/>
                <a:cs typeface="Arial"/>
              </a:rPr>
              <a:t>mesoscale</a:t>
            </a:r>
            <a:r>
              <a:rPr lang="en-US" sz="1000" b="1" dirty="0">
                <a:latin typeface="Arial"/>
                <a:cs typeface="Arial"/>
              </a:rPr>
              <a:t> gravity waves simulated in idealized </a:t>
            </a:r>
            <a:r>
              <a:rPr lang="en-US" sz="1000" b="1" dirty="0" err="1" smtClean="0">
                <a:latin typeface="Arial"/>
                <a:cs typeface="Arial"/>
              </a:rPr>
              <a:t>baroclinic</a:t>
            </a:r>
            <a:r>
              <a:rPr lang="en-US" sz="1000" b="1" dirty="0">
                <a:latin typeface="Arial"/>
                <a:cs typeface="Arial"/>
              </a:rPr>
              <a:t> jet-front systems are investigated</a:t>
            </a:r>
            <a:r>
              <a:rPr lang="en-US" sz="1000" b="1" dirty="0" smtClean="0">
                <a:latin typeface="Arial"/>
                <a:cs typeface="Arial"/>
              </a:rPr>
              <a:t>.</a:t>
            </a:r>
          </a:p>
          <a:p>
            <a:pPr marL="342900" indent="-342900">
              <a:buFont typeface="Arial"/>
              <a:buChar char="•"/>
            </a:pPr>
            <a:endParaRPr lang="en-US" sz="1000" b="1" dirty="0">
              <a:latin typeface="Arial"/>
              <a:cs typeface="Arial"/>
            </a:endParaRPr>
          </a:p>
          <a:p>
            <a:pPr marL="342900" indent="-342900">
              <a:buFont typeface="Arial"/>
              <a:buChar char="•"/>
            </a:pPr>
            <a:r>
              <a:rPr lang="en-US" sz="2400" b="1" dirty="0" smtClean="0">
                <a:solidFill>
                  <a:srgbClr val="FF0000"/>
                </a:solidFill>
                <a:latin typeface="Arial"/>
                <a:cs typeface="Arial"/>
              </a:rPr>
              <a:t>Lin and Zhang (2008)</a:t>
            </a:r>
            <a:r>
              <a:rPr lang="en-US" sz="2400" b="1" dirty="0" smtClean="0">
                <a:latin typeface="Arial"/>
                <a:cs typeface="Arial"/>
              </a:rPr>
              <a:t>: WP1 and </a:t>
            </a:r>
            <a:r>
              <a:rPr lang="en-US" sz="2400" b="1" dirty="0">
                <a:latin typeface="Arial"/>
                <a:cs typeface="Arial"/>
              </a:rPr>
              <a:t>WP2 may originate from the upper-tropospheric jet-front system where there is maximum imbalance, though contributions from the surface fronts cannot be completely ruled out</a:t>
            </a:r>
            <a:r>
              <a:rPr lang="en-US" sz="2400" b="1" dirty="0" smtClean="0">
                <a:latin typeface="Arial"/>
                <a:cs typeface="Arial"/>
              </a:rPr>
              <a:t>. </a:t>
            </a:r>
          </a:p>
        </p:txBody>
      </p:sp>
    </p:spTree>
    <p:extLst>
      <p:ext uri="{BB962C8B-B14F-4D97-AF65-F5344CB8AC3E}">
        <p14:creationId xmlns:p14="http://schemas.microsoft.com/office/powerpoint/2010/main" val="217465329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noFill/>
        </p:spPr>
        <p:txBody>
          <a:bodyPr>
            <a:noAutofit/>
          </a:bodyPr>
          <a:lstStyle/>
          <a:p>
            <a:r>
              <a:rPr lang="en-US" sz="2500" b="1" dirty="0" smtClean="0">
                <a:latin typeface="Arial"/>
                <a:cs typeface="Arial"/>
              </a:rPr>
              <a:t>Literature Review --- </a:t>
            </a:r>
            <a:br>
              <a:rPr lang="en-US" sz="2500" b="1" dirty="0" smtClean="0">
                <a:latin typeface="Arial"/>
                <a:cs typeface="Arial"/>
              </a:rPr>
            </a:br>
            <a:r>
              <a:rPr lang="en-US" sz="2500" b="1" dirty="0" smtClean="0">
                <a:latin typeface="Arial"/>
                <a:cs typeface="Arial"/>
              </a:rPr>
              <a:t>Simulation of Moist </a:t>
            </a:r>
            <a:r>
              <a:rPr lang="en-US" sz="2500" b="1" dirty="0" err="1" smtClean="0">
                <a:latin typeface="Arial"/>
                <a:cs typeface="Arial"/>
              </a:rPr>
              <a:t>Baroclinic</a:t>
            </a:r>
            <a:r>
              <a:rPr lang="en-US" sz="2500" b="1" dirty="0" smtClean="0">
                <a:latin typeface="Arial"/>
                <a:cs typeface="Arial"/>
              </a:rPr>
              <a:t> Waves in WRF</a:t>
            </a:r>
            <a:endParaRPr lang="en-US" sz="2500" b="1" dirty="0">
              <a:latin typeface="Arial"/>
              <a:cs typeface="Arial"/>
            </a:endParaRPr>
          </a:p>
        </p:txBody>
      </p:sp>
      <p:pic>
        <p:nvPicPr>
          <p:cNvPr id="4" name="Picture 3" descr="AA_stageD_01_AOFD_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0223"/>
            <a:ext cx="9144000" cy="4326624"/>
          </a:xfrm>
          <a:prstGeom prst="rect">
            <a:avLst/>
          </a:prstGeom>
        </p:spPr>
      </p:pic>
      <p:sp>
        <p:nvSpPr>
          <p:cNvPr id="13" name="TextBox 12"/>
          <p:cNvSpPr txBox="1"/>
          <p:nvPr/>
        </p:nvSpPr>
        <p:spPr>
          <a:xfrm>
            <a:off x="5029200" y="838200"/>
            <a:ext cx="4114800" cy="369332"/>
          </a:xfrm>
          <a:prstGeom prst="rect">
            <a:avLst/>
          </a:prstGeom>
          <a:noFill/>
          <a:ln w="12700" cmpd="sng">
            <a:solidFill>
              <a:schemeClr val="tx1"/>
            </a:solidFill>
          </a:ln>
        </p:spPr>
        <p:txBody>
          <a:bodyPr wrap="square" rtlCol="0">
            <a:spAutoFit/>
          </a:bodyPr>
          <a:lstStyle/>
          <a:p>
            <a:pPr algn="ctr"/>
            <a:r>
              <a:rPr lang="en-US" b="1" dirty="0" smtClean="0">
                <a:latin typeface="Arial"/>
                <a:cs typeface="Arial"/>
              </a:rPr>
              <a:t>Wei and Zhang 2013, JAS, accepted</a:t>
            </a:r>
            <a:endParaRPr lang="en-US" b="1" dirty="0">
              <a:latin typeface="Arial"/>
              <a:cs typeface="Arial"/>
            </a:endParaRPr>
          </a:p>
        </p:txBody>
      </p:sp>
      <p:sp>
        <p:nvSpPr>
          <p:cNvPr id="6" name="TextBox 5"/>
          <p:cNvSpPr txBox="1"/>
          <p:nvPr/>
        </p:nvSpPr>
        <p:spPr>
          <a:xfrm>
            <a:off x="0" y="6150114"/>
            <a:ext cx="9144000" cy="707886"/>
          </a:xfrm>
          <a:prstGeom prst="rect">
            <a:avLst/>
          </a:prstGeom>
          <a:noFill/>
        </p:spPr>
        <p:txBody>
          <a:bodyPr wrap="square" rtlCol="0">
            <a:spAutoFit/>
          </a:bodyPr>
          <a:lstStyle/>
          <a:p>
            <a:pPr algn="ctr"/>
            <a:r>
              <a:rPr lang="en-US" sz="2000" b="1" dirty="0" smtClean="0">
                <a:latin typeface="Arial"/>
                <a:cs typeface="Arial"/>
              </a:rPr>
              <a:t>Simulated </a:t>
            </a:r>
            <a:r>
              <a:rPr lang="en-US" sz="2000" b="1" dirty="0">
                <a:latin typeface="Arial"/>
                <a:cs typeface="Arial"/>
              </a:rPr>
              <a:t>1-km temperature (yellow lines), 8-km horizontal wind (black lines), 12-km horizontal divergence (blue/red lines, positive/negative</a:t>
            </a:r>
            <a:r>
              <a:rPr lang="en-US" sz="2000" b="1" dirty="0" smtClean="0">
                <a:latin typeface="Arial"/>
                <a:cs typeface="Arial"/>
              </a:rPr>
              <a:t>)</a:t>
            </a:r>
          </a:p>
        </p:txBody>
      </p:sp>
    </p:spTree>
    <p:extLst>
      <p:ext uri="{BB962C8B-B14F-4D97-AF65-F5344CB8AC3E}">
        <p14:creationId xmlns:p14="http://schemas.microsoft.com/office/powerpoint/2010/main" val="188253283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noFill/>
        </p:spPr>
        <p:txBody>
          <a:bodyPr>
            <a:noAutofit/>
          </a:bodyPr>
          <a:lstStyle/>
          <a:p>
            <a:r>
              <a:rPr lang="en-US" sz="2500" b="1" dirty="0" smtClean="0">
                <a:latin typeface="Arial"/>
                <a:cs typeface="Arial"/>
              </a:rPr>
              <a:t>Literature Review --- </a:t>
            </a:r>
            <a:br>
              <a:rPr lang="en-US" sz="2500" b="1" dirty="0" smtClean="0">
                <a:latin typeface="Arial"/>
                <a:cs typeface="Arial"/>
              </a:rPr>
            </a:br>
            <a:r>
              <a:rPr lang="en-US" sz="2500" b="1" dirty="0" smtClean="0">
                <a:latin typeface="Arial"/>
                <a:cs typeface="Arial"/>
              </a:rPr>
              <a:t>Simulation of Moist </a:t>
            </a:r>
            <a:r>
              <a:rPr lang="en-US" sz="2500" b="1" dirty="0" err="1" smtClean="0">
                <a:latin typeface="Arial"/>
                <a:cs typeface="Arial"/>
              </a:rPr>
              <a:t>Baroclinic</a:t>
            </a:r>
            <a:r>
              <a:rPr lang="en-US" sz="2500" b="1" dirty="0" smtClean="0">
                <a:latin typeface="Arial"/>
                <a:cs typeface="Arial"/>
              </a:rPr>
              <a:t> Waves in WRF</a:t>
            </a:r>
            <a:endParaRPr lang="en-US" sz="2500" b="1" dirty="0">
              <a:latin typeface="Arial"/>
              <a:cs typeface="Arial"/>
            </a:endParaRPr>
          </a:p>
        </p:txBody>
      </p:sp>
      <p:pic>
        <p:nvPicPr>
          <p:cNvPr id="4" name="Picture 3" descr="AA_stageD_01_AOFD_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0223"/>
            <a:ext cx="9144000" cy="4326624"/>
          </a:xfrm>
          <a:prstGeom prst="rect">
            <a:avLst/>
          </a:prstGeom>
        </p:spPr>
      </p:pic>
      <p:sp>
        <p:nvSpPr>
          <p:cNvPr id="13" name="TextBox 12"/>
          <p:cNvSpPr txBox="1"/>
          <p:nvPr/>
        </p:nvSpPr>
        <p:spPr>
          <a:xfrm>
            <a:off x="5029200" y="838200"/>
            <a:ext cx="4114800" cy="369332"/>
          </a:xfrm>
          <a:prstGeom prst="rect">
            <a:avLst/>
          </a:prstGeom>
          <a:noFill/>
          <a:ln w="12700" cmpd="sng">
            <a:solidFill>
              <a:schemeClr val="tx1"/>
            </a:solidFill>
          </a:ln>
        </p:spPr>
        <p:txBody>
          <a:bodyPr wrap="square" rtlCol="0">
            <a:spAutoFit/>
          </a:bodyPr>
          <a:lstStyle/>
          <a:p>
            <a:pPr algn="ctr"/>
            <a:r>
              <a:rPr lang="en-US" b="1" dirty="0" smtClean="0">
                <a:latin typeface="Arial"/>
                <a:cs typeface="Arial"/>
              </a:rPr>
              <a:t>Wei and Zhang 2013, JAS, accepted</a:t>
            </a:r>
            <a:endParaRPr lang="en-US" b="1" dirty="0">
              <a:latin typeface="Arial"/>
              <a:cs typeface="Arial"/>
            </a:endParaRPr>
          </a:p>
        </p:txBody>
      </p:sp>
      <p:sp>
        <p:nvSpPr>
          <p:cNvPr id="14" name="TextBox 13"/>
          <p:cNvSpPr txBox="1"/>
          <p:nvPr/>
        </p:nvSpPr>
        <p:spPr>
          <a:xfrm>
            <a:off x="14851" y="3352800"/>
            <a:ext cx="9129149" cy="2800766"/>
          </a:xfrm>
          <a:prstGeom prst="rect">
            <a:avLst/>
          </a:prstGeom>
          <a:solidFill>
            <a:schemeClr val="bg1">
              <a:lumMod val="95000"/>
            </a:schemeClr>
          </a:solidFill>
          <a:ln w="28575" cmpd="sng">
            <a:solidFill>
              <a:srgbClr val="000000"/>
            </a:solidFill>
            <a:prstDash val="sysDash"/>
          </a:ln>
        </p:spPr>
        <p:txBody>
          <a:bodyPr wrap="square" rtlCol="0">
            <a:spAutoFit/>
          </a:bodyPr>
          <a:lstStyle/>
          <a:p>
            <a:pPr algn="ctr"/>
            <a:r>
              <a:rPr lang="en-US" sz="1600" b="1" dirty="0" smtClean="0">
                <a:solidFill>
                  <a:srgbClr val="FF0000"/>
                </a:solidFill>
                <a:latin typeface="Arial"/>
                <a:cs typeface="Arial"/>
              </a:rPr>
              <a:t>EXP00</a:t>
            </a:r>
          </a:p>
          <a:p>
            <a:pPr marL="285750" indent="-285750">
              <a:buFont typeface="Arial"/>
              <a:buChar char="•"/>
            </a:pPr>
            <a:r>
              <a:rPr lang="en-US" sz="1600" b="1" dirty="0" smtClean="0">
                <a:latin typeface="Arial"/>
                <a:cs typeface="Arial"/>
              </a:rPr>
              <a:t>Dry Localized Identifiable Gravity Wave Modes Generated By Dry Source</a:t>
            </a:r>
          </a:p>
          <a:p>
            <a:pPr algn="ctr"/>
            <a:endParaRPr lang="en-US" sz="1600" b="1" dirty="0" smtClean="0">
              <a:solidFill>
                <a:srgbClr val="FF0000"/>
              </a:solidFill>
              <a:latin typeface="Arial"/>
              <a:cs typeface="Arial"/>
            </a:endParaRPr>
          </a:p>
          <a:p>
            <a:pPr algn="ctr"/>
            <a:r>
              <a:rPr lang="en-US" sz="1600" b="1" dirty="0" smtClean="0">
                <a:solidFill>
                  <a:srgbClr val="FF0000"/>
                </a:solidFill>
                <a:latin typeface="Arial"/>
                <a:cs typeface="Arial"/>
              </a:rPr>
              <a:t>EXP20</a:t>
            </a:r>
          </a:p>
          <a:p>
            <a:pPr marL="285750" indent="-285750">
              <a:buFont typeface="Arial"/>
              <a:buChar char="•"/>
            </a:pPr>
            <a:r>
              <a:rPr lang="en-US" sz="1600" b="1" dirty="0" smtClean="0">
                <a:latin typeface="Arial"/>
                <a:cs typeface="Arial"/>
              </a:rPr>
              <a:t>Dry Gravity Wave Modes Continue to Dominate</a:t>
            </a:r>
          </a:p>
          <a:p>
            <a:pPr marL="285750" indent="-285750">
              <a:buFont typeface="Arial"/>
              <a:buChar char="•"/>
            </a:pPr>
            <a:r>
              <a:rPr lang="en-US" sz="1600" b="1" dirty="0" smtClean="0">
                <a:latin typeface="Arial"/>
                <a:cs typeface="Arial"/>
              </a:rPr>
              <a:t>Similar Wave Characteristics With Those in EXP00</a:t>
            </a:r>
          </a:p>
          <a:p>
            <a:pPr marL="285750" indent="-285750">
              <a:buFont typeface="Arial"/>
              <a:buChar char="•"/>
            </a:pPr>
            <a:r>
              <a:rPr lang="en-US" sz="1600" b="1" dirty="0" smtClean="0">
                <a:latin typeface="Arial"/>
                <a:cs typeface="Arial"/>
              </a:rPr>
              <a:t>The Amplitude of WP5 Is Enhanced By ~2 Times</a:t>
            </a:r>
          </a:p>
          <a:p>
            <a:pPr marL="285750" indent="-285750">
              <a:buFont typeface="Arial"/>
              <a:buChar char="•"/>
            </a:pPr>
            <a:r>
              <a:rPr lang="en-US" sz="1600" b="1" dirty="0" smtClean="0">
                <a:latin typeface="Arial"/>
                <a:cs typeface="Arial"/>
              </a:rPr>
              <a:t>Modification in WP3</a:t>
            </a:r>
          </a:p>
          <a:p>
            <a:endParaRPr lang="en-US" sz="1600" b="1" dirty="0" smtClean="0">
              <a:latin typeface="Arial"/>
              <a:cs typeface="Arial"/>
            </a:endParaRPr>
          </a:p>
          <a:p>
            <a:pPr algn="ctr"/>
            <a:r>
              <a:rPr lang="en-US" sz="1600" b="1" dirty="0" smtClean="0">
                <a:solidFill>
                  <a:srgbClr val="FF0000"/>
                </a:solidFill>
                <a:latin typeface="Arial"/>
                <a:cs typeface="Arial"/>
              </a:rPr>
              <a:t>EXP40</a:t>
            </a:r>
            <a:endParaRPr lang="en-US" sz="1600" b="1" dirty="0">
              <a:solidFill>
                <a:srgbClr val="FF0000"/>
              </a:solidFill>
              <a:latin typeface="Arial"/>
              <a:cs typeface="Arial"/>
            </a:endParaRPr>
          </a:p>
          <a:p>
            <a:pPr marL="285750" indent="-285750">
              <a:buFont typeface="Arial"/>
              <a:buChar char="•"/>
            </a:pPr>
            <a:r>
              <a:rPr lang="en-US" sz="1600" b="1" dirty="0" smtClean="0">
                <a:latin typeface="Arial"/>
                <a:cs typeface="Arial"/>
              </a:rPr>
              <a:t>Both Shorter-Scale Waves and Intermediate-Scale Waves Are Essential</a:t>
            </a:r>
            <a:endParaRPr lang="en-US" sz="1600" b="1" dirty="0">
              <a:latin typeface="Arial"/>
              <a:cs typeface="Arial"/>
            </a:endParaRPr>
          </a:p>
        </p:txBody>
      </p:sp>
    </p:spTree>
    <p:extLst>
      <p:ext uri="{BB962C8B-B14F-4D97-AF65-F5344CB8AC3E}">
        <p14:creationId xmlns:p14="http://schemas.microsoft.com/office/powerpoint/2010/main" val="25623586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a:noFill/>
        </p:spPr>
        <p:txBody>
          <a:bodyPr>
            <a:noAutofit/>
          </a:bodyPr>
          <a:lstStyle/>
          <a:p>
            <a:r>
              <a:rPr lang="en-US" sz="2500" b="1" dirty="0" smtClean="0">
                <a:latin typeface="Arial"/>
                <a:cs typeface="Arial"/>
              </a:rPr>
              <a:t>Literature Review --- </a:t>
            </a:r>
            <a:br>
              <a:rPr lang="en-US" sz="2500" b="1" dirty="0" smtClean="0">
                <a:latin typeface="Arial"/>
                <a:cs typeface="Arial"/>
              </a:rPr>
            </a:br>
            <a:r>
              <a:rPr lang="en-US" sz="2500" b="1" dirty="0" smtClean="0">
                <a:latin typeface="Arial"/>
                <a:cs typeface="Arial"/>
              </a:rPr>
              <a:t>Simulation of Moist </a:t>
            </a:r>
            <a:r>
              <a:rPr lang="en-US" sz="2500" b="1" dirty="0" err="1" smtClean="0">
                <a:latin typeface="Arial"/>
                <a:cs typeface="Arial"/>
              </a:rPr>
              <a:t>Baroclinic</a:t>
            </a:r>
            <a:r>
              <a:rPr lang="en-US" sz="2500" b="1" dirty="0" smtClean="0">
                <a:latin typeface="Arial"/>
                <a:cs typeface="Arial"/>
              </a:rPr>
              <a:t> Waves in WRF</a:t>
            </a:r>
            <a:endParaRPr lang="en-US" sz="2500" b="1" dirty="0">
              <a:latin typeface="Arial"/>
              <a:cs typeface="Arial"/>
            </a:endParaRPr>
          </a:p>
        </p:txBody>
      </p:sp>
      <p:pic>
        <p:nvPicPr>
          <p:cNvPr id="4" name="Picture 3" descr="AA_stageD_01_AOFD_00.jpg"/>
          <p:cNvPicPr>
            <a:picLocks noChangeAspect="1"/>
          </p:cNvPicPr>
          <p:nvPr/>
        </p:nvPicPr>
        <p:blipFill rotWithShape="1">
          <a:blip r:embed="rId2">
            <a:extLst>
              <a:ext uri="{28A0092B-C50C-407E-A947-70E740481C1C}">
                <a14:useLocalDpi xmlns:a14="http://schemas.microsoft.com/office/drawing/2010/main" val="0"/>
              </a:ext>
            </a:extLst>
          </a:blip>
          <a:srcRect t="47834"/>
          <a:stretch/>
        </p:blipFill>
        <p:spPr>
          <a:xfrm>
            <a:off x="0" y="1207532"/>
            <a:ext cx="9144000" cy="2257038"/>
          </a:xfrm>
          <a:prstGeom prst="rect">
            <a:avLst/>
          </a:prstGeom>
        </p:spPr>
      </p:pic>
      <p:sp>
        <p:nvSpPr>
          <p:cNvPr id="13" name="TextBox 12"/>
          <p:cNvSpPr txBox="1"/>
          <p:nvPr/>
        </p:nvSpPr>
        <p:spPr>
          <a:xfrm>
            <a:off x="5029200" y="838200"/>
            <a:ext cx="4114800" cy="369332"/>
          </a:xfrm>
          <a:prstGeom prst="rect">
            <a:avLst/>
          </a:prstGeom>
          <a:noFill/>
          <a:ln w="12700" cmpd="sng">
            <a:solidFill>
              <a:schemeClr val="tx1"/>
            </a:solidFill>
          </a:ln>
        </p:spPr>
        <p:txBody>
          <a:bodyPr wrap="square" rtlCol="0">
            <a:spAutoFit/>
          </a:bodyPr>
          <a:lstStyle/>
          <a:p>
            <a:pPr algn="ctr"/>
            <a:r>
              <a:rPr lang="en-US" b="1" dirty="0" smtClean="0">
                <a:latin typeface="Arial"/>
                <a:cs typeface="Arial"/>
              </a:rPr>
              <a:t>Wei and Zhang 2013, JAS, accepted</a:t>
            </a:r>
            <a:endParaRPr lang="en-US" b="1" dirty="0">
              <a:latin typeface="Arial"/>
              <a:cs typeface="Arial"/>
            </a:endParaRPr>
          </a:p>
        </p:txBody>
      </p:sp>
      <p:sp>
        <p:nvSpPr>
          <p:cNvPr id="14" name="TextBox 13"/>
          <p:cNvSpPr txBox="1"/>
          <p:nvPr/>
        </p:nvSpPr>
        <p:spPr>
          <a:xfrm>
            <a:off x="26135" y="3352800"/>
            <a:ext cx="9117865" cy="2800766"/>
          </a:xfrm>
          <a:prstGeom prst="rect">
            <a:avLst/>
          </a:prstGeom>
          <a:solidFill>
            <a:srgbClr val="F2F2F2"/>
          </a:solidFill>
          <a:ln w="28575" cmpd="sng">
            <a:solidFill>
              <a:srgbClr val="000000"/>
            </a:solidFill>
            <a:prstDash val="sysDash"/>
          </a:ln>
        </p:spPr>
        <p:txBody>
          <a:bodyPr wrap="square" rtlCol="0">
            <a:spAutoFit/>
          </a:bodyPr>
          <a:lstStyle/>
          <a:p>
            <a:pPr algn="ctr"/>
            <a:r>
              <a:rPr lang="en-US" sz="1600" b="1" dirty="0" smtClean="0">
                <a:solidFill>
                  <a:srgbClr val="FF0000"/>
                </a:solidFill>
                <a:latin typeface="Arial"/>
                <a:cs typeface="Arial"/>
              </a:rPr>
              <a:t>EXP60</a:t>
            </a:r>
          </a:p>
          <a:p>
            <a:pPr marL="285750" indent="-285750">
              <a:buFont typeface="Arial"/>
              <a:buChar char="•"/>
            </a:pPr>
            <a:r>
              <a:rPr lang="en-US" sz="1600" b="1" dirty="0" smtClean="0">
                <a:latin typeface="Arial"/>
                <a:cs typeface="Arial"/>
              </a:rPr>
              <a:t>More Variances of Shorter-Scale Gravity Waves In the Jet Exit Region</a:t>
            </a:r>
          </a:p>
          <a:p>
            <a:endParaRPr lang="en-US" sz="1600" b="1" dirty="0" smtClean="0">
              <a:solidFill>
                <a:srgbClr val="FF0000"/>
              </a:solidFill>
              <a:latin typeface="Arial"/>
              <a:cs typeface="Arial"/>
            </a:endParaRPr>
          </a:p>
          <a:p>
            <a:pPr algn="ctr"/>
            <a:r>
              <a:rPr lang="en-US" sz="1600" b="1" dirty="0" smtClean="0">
                <a:solidFill>
                  <a:srgbClr val="FF0000"/>
                </a:solidFill>
                <a:latin typeface="Arial"/>
                <a:cs typeface="Arial"/>
              </a:rPr>
              <a:t>EXP80</a:t>
            </a:r>
          </a:p>
          <a:p>
            <a:pPr marL="285750" indent="-285750">
              <a:buFont typeface="Arial"/>
              <a:buChar char="•"/>
            </a:pPr>
            <a:r>
              <a:rPr lang="en-US" sz="1600" b="1" dirty="0" smtClean="0">
                <a:latin typeface="Arial"/>
                <a:cs typeface="Arial"/>
              </a:rPr>
              <a:t>Shorter-Scale Wave Signatures Filling the Jet</a:t>
            </a:r>
          </a:p>
          <a:p>
            <a:pPr marL="285750" indent="-285750">
              <a:buFont typeface="Arial"/>
              <a:buChar char="•"/>
            </a:pPr>
            <a:r>
              <a:rPr lang="en-US" sz="1600" b="1" dirty="0" smtClean="0">
                <a:latin typeface="Arial"/>
                <a:cs typeface="Arial"/>
              </a:rPr>
              <a:t>Imprint of Intermediate-Scale Wave Signatures South of the Upper-Level Northwesterly Jet</a:t>
            </a:r>
          </a:p>
          <a:p>
            <a:endParaRPr lang="en-US" sz="1600" b="1" dirty="0" smtClean="0">
              <a:latin typeface="Arial"/>
              <a:cs typeface="Arial"/>
            </a:endParaRPr>
          </a:p>
          <a:p>
            <a:pPr algn="ctr"/>
            <a:r>
              <a:rPr lang="en-US" sz="1600" b="1" dirty="0" smtClean="0">
                <a:solidFill>
                  <a:srgbClr val="FF0000"/>
                </a:solidFill>
                <a:latin typeface="Arial"/>
                <a:cs typeface="Arial"/>
              </a:rPr>
              <a:t>EXP100</a:t>
            </a:r>
            <a:endParaRPr lang="en-US" sz="1600" b="1" dirty="0">
              <a:solidFill>
                <a:srgbClr val="FF0000"/>
              </a:solidFill>
              <a:latin typeface="Arial"/>
              <a:cs typeface="Arial"/>
            </a:endParaRPr>
          </a:p>
          <a:p>
            <a:pPr marL="285750" indent="-285750">
              <a:buFont typeface="Arial"/>
              <a:buChar char="•"/>
            </a:pPr>
            <a:r>
              <a:rPr lang="en-US" sz="1600" b="1" dirty="0" smtClean="0">
                <a:latin typeface="Arial"/>
                <a:cs typeface="Arial"/>
              </a:rPr>
              <a:t>Particularly Hard to Determine the Dominant Orientation of Wave Front South of the Upper-Level Northwesterly Jet</a:t>
            </a:r>
            <a:endParaRPr lang="en-US" sz="1600" b="1" dirty="0">
              <a:latin typeface="Arial"/>
              <a:cs typeface="Arial"/>
            </a:endParaRPr>
          </a:p>
        </p:txBody>
      </p:sp>
    </p:spTree>
    <p:extLst>
      <p:ext uri="{BB962C8B-B14F-4D97-AF65-F5344CB8AC3E}">
        <p14:creationId xmlns:p14="http://schemas.microsoft.com/office/powerpoint/2010/main" val="25824291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19387</TotalTime>
  <Words>1670</Words>
  <Application>Microsoft Macintosh PowerPoint</Application>
  <PresentationFormat>On-screen Show (4:3)</PresentationFormat>
  <Paragraphs>243</Paragraphs>
  <Slides>25</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Photo Editor Photo</vt:lpstr>
      <vt:lpstr>Equation</vt:lpstr>
      <vt:lpstr>TRACKING GRAVITY WAVES IN MOIST BAROCLINIC WAVES</vt:lpstr>
      <vt:lpstr>Literature Review ---  Simulation of Dry Baroclinic Waves in MM5</vt:lpstr>
      <vt:lpstr>Literature Review ---  Simulation of Dry Baroclinic Waves in MM5</vt:lpstr>
      <vt:lpstr>Literature Review ---  Simulation of Dry Baroclinic Waves in MM5</vt:lpstr>
      <vt:lpstr>Literature Review ---  Simulation of Dry Baroclinic Waves in MM5</vt:lpstr>
      <vt:lpstr>Literature Review ---  Simulation of Dry Baroclinic Waves in MM5</vt:lpstr>
      <vt:lpstr>Literature Review ---  Simulation of Moist Baroclinic Waves in WRF</vt:lpstr>
      <vt:lpstr>Literature Review ---  Simulation of Moist Baroclinic Waves in WRF</vt:lpstr>
      <vt:lpstr>Literature Review ---  Simulation of Moist Baroclinic Waves in WRF</vt:lpstr>
      <vt:lpstr>Literature Review ---  Simulation of Moist Baroclinic Waves in WRF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Junhong Wei</dc:creator>
  <cp:lastModifiedBy>Junhong Wei</cp:lastModifiedBy>
  <cp:revision>772</cp:revision>
  <cp:lastPrinted>2011-09-07T20:57:14Z</cp:lastPrinted>
  <dcterms:created xsi:type="dcterms:W3CDTF">2012-02-29T16:41:10Z</dcterms:created>
  <dcterms:modified xsi:type="dcterms:W3CDTF">2013-12-11T13:28:19Z</dcterms:modified>
</cp:coreProperties>
</file>