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5" r:id="rId10"/>
    <p:sldId id="266" r:id="rId11"/>
    <p:sldId id="264" r:id="rId12"/>
    <p:sldId id="267" r:id="rId13"/>
    <p:sldId id="269" r:id="rId14"/>
    <p:sldId id="268" r:id="rId15"/>
    <p:sldId id="270"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29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044782-4918-FE4E-8707-3BB96EB38E21}" type="datetimeFigureOut">
              <a:rPr lang="en-US" smtClean="0"/>
              <a:t>12/11/2013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A47AD-E01E-2448-864A-721E916C26FB}" type="slidenum">
              <a:rPr lang="en-US" smtClean="0"/>
              <a:t>‹#›</a:t>
            </a:fld>
            <a:endParaRPr lang="en-US"/>
          </a:p>
        </p:txBody>
      </p:sp>
    </p:spTree>
    <p:extLst>
      <p:ext uri="{BB962C8B-B14F-4D97-AF65-F5344CB8AC3E}">
        <p14:creationId xmlns:p14="http://schemas.microsoft.com/office/powerpoint/2010/main" val="26688058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Figure 1: NHC (a) track error, (b) intensity error.</a:t>
            </a:r>
            <a:r>
              <a:rPr lang="en-US" sz="1200" b="1" dirty="0" smtClean="0">
                <a:effectLst/>
              </a:rPr>
              <a:t>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13576AF9-1FB5-402F-9077-608CB87078F1}" type="slidenum">
              <a:rPr lang="en-US" smtClean="0"/>
              <a:t>8</a:t>
            </a:fld>
            <a:endParaRPr lang="en-US"/>
          </a:p>
        </p:txBody>
      </p:sp>
    </p:spTree>
    <p:extLst>
      <p:ext uri="{BB962C8B-B14F-4D97-AF65-F5344CB8AC3E}">
        <p14:creationId xmlns:p14="http://schemas.microsoft.com/office/powerpoint/2010/main" val="215138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streams for PSU in 2012. Stream 1.5 named ATCF ID APSU</a:t>
            </a:r>
            <a:r>
              <a:rPr lang="en-US" baseline="0" dirty="0" smtClean="0"/>
              <a:t> is ARW deterministic forecast initialized with TDR data assimilation, while stream 2.0 ANPS is ARW deterministic forecast initialized with operational GFS analysis. Both of them have the same WRF model configuration. They have 3 domains with 27,9,3 km resolution, the out domain is fixed, the 2 inner domains are centered by the </a:t>
            </a:r>
            <a:r>
              <a:rPr lang="en-US" baseline="0" dirty="0" err="1" smtClean="0"/>
              <a:t>TCVital</a:t>
            </a:r>
            <a:r>
              <a:rPr lang="en-US" baseline="0" dirty="0" smtClean="0"/>
              <a:t> data. For TDR data assimilation, there are 60 members initialized with operational GFS and perturbed by WRFDA.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9</a:t>
            </a:fld>
            <a:endParaRPr lang="en-US"/>
          </a:p>
        </p:txBody>
      </p:sp>
    </p:spTree>
    <p:extLst>
      <p:ext uri="{BB962C8B-B14F-4D97-AF65-F5344CB8AC3E}">
        <p14:creationId xmlns:p14="http://schemas.microsoft.com/office/powerpoint/2010/main" val="19741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23ED5-FD41-4742-BD85-6A05DC74AD76}" type="datetimeFigureOut">
              <a:rPr lang="en-US" smtClean="0"/>
              <a:t>12/11/2013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245394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3ED5-FD41-4742-BD85-6A05DC74AD76}" type="datetimeFigureOut">
              <a:rPr lang="en-US" smtClean="0"/>
              <a:t>12/11/2013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342135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3ED5-FD41-4742-BD85-6A05DC74AD76}" type="datetimeFigureOut">
              <a:rPr lang="en-US" smtClean="0"/>
              <a:t>12/11/2013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378276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3ED5-FD41-4742-BD85-6A05DC74AD76}" type="datetimeFigureOut">
              <a:rPr lang="en-US" smtClean="0"/>
              <a:t>12/11/2013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105609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23ED5-FD41-4742-BD85-6A05DC74AD76}" type="datetimeFigureOut">
              <a:rPr lang="en-US" smtClean="0"/>
              <a:t>12/11/2013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285593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23ED5-FD41-4742-BD85-6A05DC74AD76}" type="datetimeFigureOut">
              <a:rPr lang="en-US" smtClean="0"/>
              <a:t>12/11/2013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105542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23ED5-FD41-4742-BD85-6A05DC74AD76}" type="datetimeFigureOut">
              <a:rPr lang="en-US" smtClean="0"/>
              <a:t>12/11/2013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324999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3ED5-FD41-4742-BD85-6A05DC74AD76}" type="datetimeFigureOut">
              <a:rPr lang="en-US" smtClean="0"/>
              <a:t>12/11/2013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50392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3ED5-FD41-4742-BD85-6A05DC74AD76}" type="datetimeFigureOut">
              <a:rPr lang="en-US" smtClean="0"/>
              <a:t>12/11/2013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11178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23ED5-FD41-4742-BD85-6A05DC74AD76}" type="datetimeFigureOut">
              <a:rPr lang="en-US" smtClean="0"/>
              <a:t>12/11/2013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356759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23ED5-FD41-4742-BD85-6A05DC74AD76}" type="datetimeFigureOut">
              <a:rPr lang="en-US" smtClean="0"/>
              <a:t>12/11/2013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AB112-4EEE-9143-B31B-DF75DE4ADB08}" type="slidenum">
              <a:rPr lang="en-US" smtClean="0"/>
              <a:t>‹#›</a:t>
            </a:fld>
            <a:endParaRPr lang="en-US"/>
          </a:p>
        </p:txBody>
      </p:sp>
    </p:spTree>
    <p:extLst>
      <p:ext uri="{BB962C8B-B14F-4D97-AF65-F5344CB8AC3E}">
        <p14:creationId xmlns:p14="http://schemas.microsoft.com/office/powerpoint/2010/main" val="48684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3ED5-FD41-4742-BD85-6A05DC74AD76}" type="datetimeFigureOut">
              <a:rPr lang="en-US" smtClean="0"/>
              <a:t>12/11/2013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AB112-4EEE-9143-B31B-DF75DE4ADB08}" type="slidenum">
              <a:rPr lang="en-US" smtClean="0"/>
              <a:t>‹#›</a:t>
            </a:fld>
            <a:endParaRPr lang="en-US"/>
          </a:p>
        </p:txBody>
      </p:sp>
    </p:spTree>
    <p:extLst>
      <p:ext uri="{BB962C8B-B14F-4D97-AF65-F5344CB8AC3E}">
        <p14:creationId xmlns:p14="http://schemas.microsoft.com/office/powerpoint/2010/main" val="244637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515" y="1507914"/>
            <a:ext cx="8615883" cy="1571442"/>
          </a:xfrm>
        </p:spPr>
        <p:txBody>
          <a:bodyPr>
            <a:normAutofit/>
          </a:bodyPr>
          <a:lstStyle/>
          <a:p>
            <a:r>
              <a:rPr lang="en-US" dirty="0" smtClean="0"/>
              <a:t>A Story of </a:t>
            </a:r>
            <a:br>
              <a:rPr lang="en-US" dirty="0" smtClean="0"/>
            </a:br>
            <a:r>
              <a:rPr lang="en-US" dirty="0" smtClean="0"/>
              <a:t>the </a:t>
            </a:r>
            <a:r>
              <a:rPr lang="en-US" dirty="0" smtClean="0"/>
              <a:t>PSU </a:t>
            </a:r>
            <a:r>
              <a:rPr lang="en-US" dirty="0" smtClean="0"/>
              <a:t>Hurricane System</a:t>
            </a:r>
            <a:endParaRPr lang="en-US" dirty="0"/>
          </a:p>
        </p:txBody>
      </p:sp>
      <p:sp>
        <p:nvSpPr>
          <p:cNvPr id="3" name="Subtitle 2"/>
          <p:cNvSpPr>
            <a:spLocks noGrp="1"/>
          </p:cNvSpPr>
          <p:nvPr>
            <p:ph type="subTitle" idx="1"/>
          </p:nvPr>
        </p:nvSpPr>
        <p:spPr/>
        <p:txBody>
          <a:bodyPr/>
          <a:lstStyle/>
          <a:p>
            <a:r>
              <a:rPr lang="en-US" dirty="0" smtClean="0"/>
              <a:t>Group-meeting @ 20131212</a:t>
            </a:r>
            <a:endParaRPr lang="en-US" dirty="0"/>
          </a:p>
        </p:txBody>
      </p:sp>
    </p:spTree>
    <p:extLst>
      <p:ext uri="{BB962C8B-B14F-4D97-AF65-F5344CB8AC3E}">
        <p14:creationId xmlns:p14="http://schemas.microsoft.com/office/powerpoint/2010/main" val="549347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609600"/>
            <a:ext cx="2971800" cy="1981200"/>
          </a:xfrm>
          <a:prstGeom prst="rect">
            <a:avLst/>
          </a:prstGeom>
          <a:noFill/>
          <a:ln w="3492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a:spLocks noChangeArrowheads="1"/>
          </p:cNvSpPr>
          <p:nvPr/>
        </p:nvSpPr>
        <p:spPr bwMode="auto">
          <a:xfrm>
            <a:off x="19050" y="1091983"/>
            <a:ext cx="112395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1200" b="1" dirty="0" smtClean="0">
                <a:solidFill>
                  <a:srgbClr val="FFFF00"/>
                </a:solidFill>
                <a:latin typeface="Calibri" charset="0"/>
                <a:ea typeface="ＭＳ Ｐゴシック" charset="0"/>
                <a:cs typeface="ＭＳ Ｐゴシック" charset="0"/>
              </a:rPr>
              <a:t>4 epochs: 00,06,12,18Z @+3:45h</a:t>
            </a:r>
            <a:endParaRPr lang="en-US" sz="1200" b="1" dirty="0">
              <a:solidFill>
                <a:srgbClr val="FFFF00"/>
              </a:solidFill>
              <a:latin typeface="Calibri" charset="0"/>
              <a:ea typeface="ＭＳ Ｐゴシック" charset="0"/>
              <a:cs typeface="ＭＳ Ｐゴシック" charset="0"/>
            </a:endParaRPr>
          </a:p>
        </p:txBody>
      </p:sp>
      <p:cxnSp>
        <p:nvCxnSpPr>
          <p:cNvPr id="6" name="Straight Arrow Connector 5"/>
          <p:cNvCxnSpPr>
            <a:cxnSpLocks noChangeShapeType="1"/>
          </p:cNvCxnSpPr>
          <p:nvPr/>
        </p:nvCxnSpPr>
        <p:spPr bwMode="auto">
          <a:xfrm>
            <a:off x="1143000" y="1461870"/>
            <a:ext cx="209551"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 name="Rectangle 7"/>
          <p:cNvSpPr>
            <a:spLocks noChangeArrowheads="1"/>
          </p:cNvSpPr>
          <p:nvPr/>
        </p:nvSpPr>
        <p:spPr bwMode="auto">
          <a:xfrm>
            <a:off x="1343026" y="672883"/>
            <a:ext cx="609600" cy="16764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WPS &amp; real.exe</a:t>
            </a:r>
          </a:p>
          <a:p>
            <a:pPr algn="ctr">
              <a:defRPr/>
            </a:pPr>
            <a:r>
              <a:rPr lang="en-US" sz="1200" dirty="0" smtClean="0">
                <a:latin typeface="Times New Roman" pitchFamily="18" charset="0"/>
                <a:ea typeface="ＭＳ Ｐゴシック" charset="0"/>
                <a:cs typeface="Times New Roman" pitchFamily="18" charset="0"/>
              </a:rPr>
              <a:t>1(job)* 32(cores)*4 </a:t>
            </a:r>
            <a:r>
              <a:rPr lang="en-US" sz="1200" dirty="0" err="1" smtClean="0">
                <a:latin typeface="Times New Roman" pitchFamily="18" charset="0"/>
                <a:ea typeface="ＭＳ Ｐゴシック" charset="0"/>
                <a:cs typeface="Times New Roman" pitchFamily="18" charset="0"/>
              </a:rPr>
              <a:t>minnutes</a:t>
            </a:r>
            <a:endParaRPr lang="en-US" sz="1200" dirty="0">
              <a:latin typeface="Times New Roman" pitchFamily="18" charset="0"/>
              <a:ea typeface="ＭＳ Ｐゴシック" charset="0"/>
              <a:cs typeface="Times New Roman" pitchFamily="18" charset="0"/>
            </a:endParaRPr>
          </a:p>
        </p:txBody>
      </p:sp>
      <p:cxnSp>
        <p:nvCxnSpPr>
          <p:cNvPr id="10" name="Straight Arrow Connector 9"/>
          <p:cNvCxnSpPr>
            <a:cxnSpLocks noChangeShapeType="1"/>
          </p:cNvCxnSpPr>
          <p:nvPr/>
        </p:nvCxnSpPr>
        <p:spPr bwMode="auto">
          <a:xfrm>
            <a:off x="1962151" y="1458697"/>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 name="Rectangle 10"/>
          <p:cNvSpPr>
            <a:spLocks noChangeArrowheads="1"/>
          </p:cNvSpPr>
          <p:nvPr/>
        </p:nvSpPr>
        <p:spPr bwMode="auto">
          <a:xfrm>
            <a:off x="2114550" y="672883"/>
            <a:ext cx="609601" cy="16764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WRFDA perturb</a:t>
            </a:r>
          </a:p>
          <a:p>
            <a:pPr algn="ctr">
              <a:defRPr/>
            </a:pPr>
            <a:r>
              <a:rPr lang="en-US" sz="1200" dirty="0" smtClean="0">
                <a:latin typeface="Times New Roman" pitchFamily="18" charset="0"/>
                <a:ea typeface="ＭＳ Ｐゴシック" charset="0"/>
                <a:cs typeface="Times New Roman" pitchFamily="18" charset="0"/>
              </a:rPr>
              <a:t>16J*16* 14m</a:t>
            </a:r>
          </a:p>
          <a:p>
            <a:pPr algn="ctr">
              <a:defRPr/>
            </a:pPr>
            <a:r>
              <a:rPr lang="en-US" sz="1200" dirty="0" smtClean="0">
                <a:latin typeface="Times New Roman" pitchFamily="18" charset="0"/>
                <a:ea typeface="ＭＳ Ｐゴシック" charset="0"/>
                <a:cs typeface="Times New Roman" pitchFamily="18" charset="0"/>
              </a:rPr>
              <a:t>(256 </a:t>
            </a:r>
            <a:r>
              <a:rPr lang="en-US" sz="1200" dirty="0" err="1" smtClean="0">
                <a:latin typeface="Times New Roman" pitchFamily="18" charset="0"/>
                <a:ea typeface="ＭＳ Ｐゴシック" charset="0"/>
                <a:cs typeface="Times New Roman" pitchFamily="18" charset="0"/>
              </a:rPr>
              <a:t>coers</a:t>
            </a:r>
            <a:r>
              <a:rPr lang="en-US" sz="1200" dirty="0" smtClean="0">
                <a:latin typeface="Times New Roman" pitchFamily="18" charset="0"/>
                <a:ea typeface="ＭＳ Ｐゴシック" charset="0"/>
                <a:cs typeface="Times New Roman" pitchFamily="18" charset="0"/>
              </a:rPr>
              <a:t>)</a:t>
            </a:r>
            <a:endParaRPr lang="en-US" sz="1200" dirty="0">
              <a:latin typeface="Times New Roman" pitchFamily="18" charset="0"/>
              <a:ea typeface="ＭＳ Ｐゴシック" charset="0"/>
              <a:cs typeface="Times New Roman" pitchFamily="18" charset="0"/>
            </a:endParaRPr>
          </a:p>
        </p:txBody>
      </p:sp>
      <p:cxnSp>
        <p:nvCxnSpPr>
          <p:cNvPr id="12" name="Straight Arrow Connector 11"/>
          <p:cNvCxnSpPr>
            <a:cxnSpLocks noChangeShapeType="1"/>
          </p:cNvCxnSpPr>
          <p:nvPr/>
        </p:nvCxnSpPr>
        <p:spPr bwMode="auto">
          <a:xfrm>
            <a:off x="2733674" y="1830388"/>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3" name="Rectangle 12"/>
          <p:cNvSpPr>
            <a:spLocks noChangeArrowheads="1"/>
          </p:cNvSpPr>
          <p:nvPr/>
        </p:nvSpPr>
        <p:spPr bwMode="auto">
          <a:xfrm>
            <a:off x="2886072" y="1411288"/>
            <a:ext cx="552452"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WRF </a:t>
            </a:r>
            <a:r>
              <a:rPr lang="en-US" sz="1200" dirty="0" err="1" smtClean="0">
                <a:latin typeface="Times New Roman" pitchFamily="18" charset="0"/>
                <a:ea typeface="ＭＳ Ｐゴシック" charset="0"/>
                <a:cs typeface="Times New Roman" pitchFamily="18" charset="0"/>
              </a:rPr>
              <a:t>Init</a:t>
            </a:r>
            <a:endParaRPr lang="en-US" sz="1200" dirty="0" smtClean="0">
              <a:latin typeface="Times New Roman" pitchFamily="18" charset="0"/>
              <a:ea typeface="ＭＳ Ｐゴシック" charset="0"/>
              <a:cs typeface="Times New Roman" pitchFamily="18" charset="0"/>
            </a:endParaRPr>
          </a:p>
          <a:p>
            <a:pPr algn="ctr">
              <a:defRPr/>
            </a:pPr>
            <a:r>
              <a:rPr lang="en-US" sz="1200" dirty="0" smtClean="0">
                <a:latin typeface="Times New Roman" pitchFamily="18" charset="0"/>
                <a:ea typeface="ＭＳ Ｐゴシック" charset="0"/>
                <a:cs typeface="Times New Roman" pitchFamily="18" charset="0"/>
              </a:rPr>
              <a:t>6J * 32 *8m</a:t>
            </a:r>
          </a:p>
          <a:p>
            <a:pPr algn="ctr">
              <a:defRPr/>
            </a:pPr>
            <a:r>
              <a:rPr lang="en-US" sz="1200" dirty="0" smtClean="0">
                <a:latin typeface="Times New Roman" pitchFamily="18" charset="0"/>
                <a:ea typeface="ＭＳ Ｐゴシック" charset="0"/>
                <a:cs typeface="Times New Roman" pitchFamily="18" charset="0"/>
              </a:rPr>
              <a:t>192c</a:t>
            </a:r>
            <a:endParaRPr lang="en-US" sz="1200" dirty="0">
              <a:latin typeface="Times New Roman" pitchFamily="18" charset="0"/>
              <a:ea typeface="ＭＳ Ｐゴシック" charset="0"/>
              <a:cs typeface="Times New Roman" pitchFamily="18" charset="0"/>
            </a:endParaRPr>
          </a:p>
        </p:txBody>
      </p:sp>
      <p:cxnSp>
        <p:nvCxnSpPr>
          <p:cNvPr id="14" name="Straight Arrow Connector 13"/>
          <p:cNvCxnSpPr>
            <a:cxnSpLocks noChangeShapeType="1"/>
          </p:cNvCxnSpPr>
          <p:nvPr/>
        </p:nvCxnSpPr>
        <p:spPr bwMode="auto">
          <a:xfrm>
            <a:off x="2733674" y="1101508"/>
            <a:ext cx="16192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 name="Rectangle 14"/>
          <p:cNvSpPr>
            <a:spLocks noChangeArrowheads="1"/>
          </p:cNvSpPr>
          <p:nvPr/>
        </p:nvSpPr>
        <p:spPr bwMode="auto">
          <a:xfrm>
            <a:off x="2895596" y="672883"/>
            <a:ext cx="866776" cy="504825"/>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BC perturb</a:t>
            </a:r>
          </a:p>
          <a:p>
            <a:pPr algn="ctr">
              <a:defRPr/>
            </a:pPr>
            <a:r>
              <a:rPr lang="en-US" sz="1200" dirty="0" smtClean="0">
                <a:latin typeface="Times New Roman" pitchFamily="18" charset="0"/>
                <a:ea typeface="ＭＳ Ｐゴシック" charset="0"/>
                <a:cs typeface="Times New Roman" pitchFamily="18" charset="0"/>
              </a:rPr>
              <a:t>3J *8c *2m</a:t>
            </a:r>
            <a:endParaRPr lang="en-US" sz="1200" dirty="0">
              <a:latin typeface="Times New Roman" pitchFamily="18" charset="0"/>
              <a:ea typeface="ＭＳ Ｐゴシック" charset="0"/>
              <a:cs typeface="Times New Roman" pitchFamily="18" charset="0"/>
            </a:endParaRPr>
          </a:p>
        </p:txBody>
      </p:sp>
      <p:cxnSp>
        <p:nvCxnSpPr>
          <p:cNvPr id="16" name="Straight Arrow Connector 15"/>
          <p:cNvCxnSpPr>
            <a:cxnSpLocks noChangeShapeType="1"/>
          </p:cNvCxnSpPr>
          <p:nvPr/>
        </p:nvCxnSpPr>
        <p:spPr bwMode="auto">
          <a:xfrm>
            <a:off x="3448050" y="1831976"/>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7" name="Rectangle 16"/>
          <p:cNvSpPr>
            <a:spLocks noChangeArrowheads="1"/>
          </p:cNvSpPr>
          <p:nvPr/>
        </p:nvSpPr>
        <p:spPr bwMode="auto">
          <a:xfrm>
            <a:off x="3600449" y="1411288"/>
            <a:ext cx="571501"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Replace mean</a:t>
            </a:r>
          </a:p>
          <a:p>
            <a:pPr algn="ctr">
              <a:defRPr/>
            </a:pPr>
            <a:r>
              <a:rPr lang="en-US" sz="1200" dirty="0" smtClean="0">
                <a:latin typeface="Times New Roman" pitchFamily="18" charset="0"/>
                <a:ea typeface="ＭＳ Ｐゴシック" charset="0"/>
                <a:cs typeface="Times New Roman" pitchFamily="18" charset="0"/>
              </a:rPr>
              <a:t>3J *16c *7m</a:t>
            </a:r>
            <a:endParaRPr lang="en-US" sz="1200" dirty="0">
              <a:latin typeface="Times New Roman" pitchFamily="18" charset="0"/>
              <a:ea typeface="ＭＳ Ｐゴシック" charset="0"/>
              <a:cs typeface="Times New Roman" pitchFamily="18" charset="0"/>
            </a:endParaRPr>
          </a:p>
        </p:txBody>
      </p:sp>
      <p:cxnSp>
        <p:nvCxnSpPr>
          <p:cNvPr id="23" name="Straight Arrow Connector 22"/>
          <p:cNvCxnSpPr>
            <a:cxnSpLocks noChangeShapeType="1"/>
          </p:cNvCxnSpPr>
          <p:nvPr/>
        </p:nvCxnSpPr>
        <p:spPr bwMode="auto">
          <a:xfrm>
            <a:off x="4171951" y="1831976"/>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4" name="Rectangle 23"/>
          <p:cNvSpPr>
            <a:spLocks noChangeArrowheads="1"/>
          </p:cNvSpPr>
          <p:nvPr/>
        </p:nvSpPr>
        <p:spPr bwMode="auto">
          <a:xfrm>
            <a:off x="4324350" y="1411288"/>
            <a:ext cx="571501"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Replace environment</a:t>
            </a:r>
          </a:p>
          <a:p>
            <a:pPr algn="ctr">
              <a:defRPr/>
            </a:pPr>
            <a:r>
              <a:rPr lang="en-US" sz="1200" dirty="0" smtClean="0">
                <a:latin typeface="Times New Roman" pitchFamily="18" charset="0"/>
                <a:ea typeface="ＭＳ Ｐゴシック" charset="0"/>
                <a:cs typeface="Times New Roman" pitchFamily="18" charset="0"/>
              </a:rPr>
              <a:t>3J *16c *8m</a:t>
            </a:r>
            <a:endParaRPr lang="en-US" sz="1200" dirty="0">
              <a:latin typeface="Times New Roman" pitchFamily="18" charset="0"/>
              <a:ea typeface="ＭＳ Ｐゴシック" charset="0"/>
              <a:cs typeface="Times New Roman" pitchFamily="18" charset="0"/>
            </a:endParaRPr>
          </a:p>
        </p:txBody>
      </p:sp>
      <p:cxnSp>
        <p:nvCxnSpPr>
          <p:cNvPr id="25" name="Straight Arrow Connector 24"/>
          <p:cNvCxnSpPr>
            <a:cxnSpLocks noChangeShapeType="1"/>
          </p:cNvCxnSpPr>
          <p:nvPr/>
        </p:nvCxnSpPr>
        <p:spPr bwMode="auto">
          <a:xfrm>
            <a:off x="4895851" y="190500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6" name="Rectangle 25"/>
          <p:cNvSpPr>
            <a:spLocks noChangeArrowheads="1"/>
          </p:cNvSpPr>
          <p:nvPr/>
        </p:nvSpPr>
        <p:spPr bwMode="auto">
          <a:xfrm>
            <a:off x="5048251" y="931306"/>
            <a:ext cx="571501" cy="1408112"/>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EnKF</a:t>
            </a:r>
          </a:p>
          <a:p>
            <a:pPr algn="ctr">
              <a:defRPr/>
            </a:pPr>
            <a:r>
              <a:rPr lang="en-US" sz="1200" dirty="0" smtClean="0">
                <a:latin typeface="Times New Roman" pitchFamily="18" charset="0"/>
                <a:ea typeface="ＭＳ Ｐゴシック" charset="0"/>
                <a:cs typeface="Times New Roman" pitchFamily="18" charset="0"/>
              </a:rPr>
              <a:t>3J *128c *8~65m</a:t>
            </a:r>
          </a:p>
          <a:p>
            <a:pPr algn="ctr">
              <a:defRPr/>
            </a:pPr>
            <a:r>
              <a:rPr lang="en-US" sz="1200" dirty="0" smtClean="0">
                <a:latin typeface="Times New Roman" pitchFamily="18" charset="0"/>
                <a:ea typeface="ＭＳ Ｐゴシック" charset="0"/>
                <a:cs typeface="Times New Roman" pitchFamily="18" charset="0"/>
              </a:rPr>
              <a:t>(depend on the number of </a:t>
            </a:r>
            <a:r>
              <a:rPr lang="en-US" sz="1200" dirty="0" err="1" smtClean="0">
                <a:latin typeface="Times New Roman" pitchFamily="18" charset="0"/>
                <a:ea typeface="ＭＳ Ｐゴシック" charset="0"/>
                <a:cs typeface="Times New Roman" pitchFamily="18" charset="0"/>
              </a:rPr>
              <a:t>obs</a:t>
            </a:r>
            <a:r>
              <a:rPr lang="en-US" sz="1200" dirty="0" smtClean="0">
                <a:latin typeface="Times New Roman" pitchFamily="18" charset="0"/>
                <a:ea typeface="ＭＳ Ｐゴシック" charset="0"/>
                <a:cs typeface="Times New Roman" pitchFamily="18" charset="0"/>
              </a:rPr>
              <a:t>)</a:t>
            </a:r>
            <a:endParaRPr lang="en-US" sz="1200" dirty="0">
              <a:latin typeface="Times New Roman" pitchFamily="18" charset="0"/>
              <a:ea typeface="ＭＳ Ｐゴシック" charset="0"/>
              <a:cs typeface="Times New Roman" pitchFamily="18" charset="0"/>
            </a:endParaRPr>
          </a:p>
        </p:txBody>
      </p:sp>
      <p:cxnSp>
        <p:nvCxnSpPr>
          <p:cNvPr id="27" name="Straight Arrow Connector 26"/>
          <p:cNvCxnSpPr>
            <a:cxnSpLocks noChangeShapeType="1"/>
          </p:cNvCxnSpPr>
          <p:nvPr/>
        </p:nvCxnSpPr>
        <p:spPr bwMode="auto">
          <a:xfrm>
            <a:off x="5629275" y="144780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8" name="Rectangle 27"/>
          <p:cNvSpPr>
            <a:spLocks noChangeArrowheads="1"/>
          </p:cNvSpPr>
          <p:nvPr/>
        </p:nvSpPr>
        <p:spPr bwMode="auto">
          <a:xfrm>
            <a:off x="5756973" y="685801"/>
            <a:ext cx="561977" cy="10668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3-h WRF</a:t>
            </a:r>
          </a:p>
          <a:p>
            <a:pPr algn="ctr">
              <a:defRPr/>
            </a:pPr>
            <a:r>
              <a:rPr lang="en-US" sz="1200" dirty="0" smtClean="0">
                <a:latin typeface="Times New Roman" pitchFamily="18" charset="0"/>
                <a:ea typeface="ＭＳ Ｐゴシック" charset="0"/>
                <a:cs typeface="Times New Roman" pitchFamily="18" charset="0"/>
              </a:rPr>
              <a:t>61J*32* 20m</a:t>
            </a:r>
          </a:p>
          <a:p>
            <a:pPr algn="ctr">
              <a:defRPr/>
            </a:pPr>
            <a:r>
              <a:rPr lang="en-US" sz="1200" dirty="0" smtClean="0">
                <a:latin typeface="Times New Roman" pitchFamily="18" charset="0"/>
                <a:ea typeface="ＭＳ Ｐゴシック" charset="0"/>
                <a:cs typeface="Times New Roman" pitchFamily="18" charset="0"/>
              </a:rPr>
              <a:t>2928c</a:t>
            </a:r>
            <a:endParaRPr lang="en-US" sz="1200" dirty="0">
              <a:latin typeface="Times New Roman" pitchFamily="18" charset="0"/>
              <a:ea typeface="ＭＳ Ｐゴシック" charset="0"/>
              <a:cs typeface="Times New Roman" pitchFamily="18" charset="0"/>
            </a:endParaRPr>
          </a:p>
        </p:txBody>
      </p:sp>
      <p:cxnSp>
        <p:nvCxnSpPr>
          <p:cNvPr id="29" name="Straight Arrow Connector 28"/>
          <p:cNvCxnSpPr>
            <a:cxnSpLocks noChangeShapeType="1"/>
          </p:cNvCxnSpPr>
          <p:nvPr/>
        </p:nvCxnSpPr>
        <p:spPr bwMode="auto">
          <a:xfrm>
            <a:off x="3755832" y="838200"/>
            <a:ext cx="199072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43" name="TextBox 42"/>
          <p:cNvSpPr txBox="1"/>
          <p:nvPr/>
        </p:nvSpPr>
        <p:spPr>
          <a:xfrm>
            <a:off x="43603" y="1937168"/>
            <a:ext cx="1099397" cy="738664"/>
          </a:xfrm>
          <a:prstGeom prst="rect">
            <a:avLst/>
          </a:prstGeom>
          <a:noFill/>
        </p:spPr>
        <p:txBody>
          <a:bodyPr wrap="square" rtlCol="0">
            <a:spAutoFit/>
          </a:bodyPr>
          <a:lstStyle/>
          <a:p>
            <a:r>
              <a:rPr lang="en-US" sz="1400" dirty="0" smtClean="0"/>
              <a:t>e.g. for 06Z,</a:t>
            </a:r>
          </a:p>
          <a:p>
            <a:r>
              <a:rPr lang="en-US" sz="1400" dirty="0" smtClean="0"/>
              <a:t>Starts @ 09:45</a:t>
            </a:r>
            <a:endParaRPr lang="en-US" sz="1400" dirty="0"/>
          </a:p>
        </p:txBody>
      </p:sp>
      <p:sp>
        <p:nvSpPr>
          <p:cNvPr id="44" name="TextBox 43"/>
          <p:cNvSpPr txBox="1"/>
          <p:nvPr/>
        </p:nvSpPr>
        <p:spPr>
          <a:xfrm>
            <a:off x="1268934" y="2260333"/>
            <a:ext cx="715260" cy="369332"/>
          </a:xfrm>
          <a:prstGeom prst="rect">
            <a:avLst/>
          </a:prstGeom>
          <a:noFill/>
        </p:spPr>
        <p:txBody>
          <a:bodyPr wrap="none" rtlCol="0">
            <a:spAutoFit/>
          </a:bodyPr>
          <a:lstStyle/>
          <a:p>
            <a:r>
              <a:rPr lang="en-US" dirty="0" smtClean="0"/>
              <a:t>09:49</a:t>
            </a:r>
            <a:endParaRPr lang="en-US" dirty="0"/>
          </a:p>
        </p:txBody>
      </p:sp>
      <p:sp>
        <p:nvSpPr>
          <p:cNvPr id="45" name="TextBox 44"/>
          <p:cNvSpPr txBox="1"/>
          <p:nvPr/>
        </p:nvSpPr>
        <p:spPr>
          <a:xfrm>
            <a:off x="2102370" y="2260333"/>
            <a:ext cx="715260" cy="369332"/>
          </a:xfrm>
          <a:prstGeom prst="rect">
            <a:avLst/>
          </a:prstGeom>
          <a:noFill/>
        </p:spPr>
        <p:txBody>
          <a:bodyPr wrap="none" rtlCol="0">
            <a:spAutoFit/>
          </a:bodyPr>
          <a:lstStyle/>
          <a:p>
            <a:r>
              <a:rPr lang="en-US" dirty="0" smtClean="0"/>
              <a:t>10:03</a:t>
            </a:r>
            <a:endParaRPr lang="en-US" dirty="0"/>
          </a:p>
        </p:txBody>
      </p:sp>
      <p:sp>
        <p:nvSpPr>
          <p:cNvPr id="46" name="TextBox 45"/>
          <p:cNvSpPr txBox="1"/>
          <p:nvPr/>
        </p:nvSpPr>
        <p:spPr>
          <a:xfrm>
            <a:off x="2822390" y="2262405"/>
            <a:ext cx="715260" cy="369332"/>
          </a:xfrm>
          <a:prstGeom prst="rect">
            <a:avLst/>
          </a:prstGeom>
          <a:noFill/>
        </p:spPr>
        <p:txBody>
          <a:bodyPr wrap="none" rtlCol="0">
            <a:spAutoFit/>
          </a:bodyPr>
          <a:lstStyle/>
          <a:p>
            <a:r>
              <a:rPr lang="en-US" dirty="0" smtClean="0"/>
              <a:t>10:11</a:t>
            </a:r>
            <a:endParaRPr lang="en-US" dirty="0"/>
          </a:p>
        </p:txBody>
      </p:sp>
      <p:sp>
        <p:nvSpPr>
          <p:cNvPr id="47" name="TextBox 46"/>
          <p:cNvSpPr txBox="1"/>
          <p:nvPr/>
        </p:nvSpPr>
        <p:spPr>
          <a:xfrm>
            <a:off x="3537650" y="2262405"/>
            <a:ext cx="715260" cy="369332"/>
          </a:xfrm>
          <a:prstGeom prst="rect">
            <a:avLst/>
          </a:prstGeom>
          <a:noFill/>
        </p:spPr>
        <p:txBody>
          <a:bodyPr wrap="none" rtlCol="0">
            <a:spAutoFit/>
          </a:bodyPr>
          <a:lstStyle/>
          <a:p>
            <a:r>
              <a:rPr lang="en-US" dirty="0" smtClean="0"/>
              <a:t>10:18</a:t>
            </a:r>
            <a:endParaRPr lang="en-US" dirty="0"/>
          </a:p>
        </p:txBody>
      </p:sp>
      <p:sp>
        <p:nvSpPr>
          <p:cNvPr id="49" name="TextBox 48"/>
          <p:cNvSpPr txBox="1"/>
          <p:nvPr/>
        </p:nvSpPr>
        <p:spPr>
          <a:xfrm>
            <a:off x="4261550" y="2262405"/>
            <a:ext cx="715260" cy="369332"/>
          </a:xfrm>
          <a:prstGeom prst="rect">
            <a:avLst/>
          </a:prstGeom>
          <a:noFill/>
        </p:spPr>
        <p:txBody>
          <a:bodyPr wrap="none" rtlCol="0">
            <a:spAutoFit/>
          </a:bodyPr>
          <a:lstStyle/>
          <a:p>
            <a:r>
              <a:rPr lang="en-US" dirty="0" smtClean="0"/>
              <a:t>10:26</a:t>
            </a:r>
            <a:endParaRPr lang="en-US" dirty="0"/>
          </a:p>
        </p:txBody>
      </p:sp>
      <p:sp>
        <p:nvSpPr>
          <p:cNvPr id="50" name="TextBox 49"/>
          <p:cNvSpPr txBox="1"/>
          <p:nvPr/>
        </p:nvSpPr>
        <p:spPr>
          <a:xfrm>
            <a:off x="4990212" y="2240518"/>
            <a:ext cx="715260" cy="369332"/>
          </a:xfrm>
          <a:prstGeom prst="rect">
            <a:avLst/>
          </a:prstGeom>
          <a:noFill/>
        </p:spPr>
        <p:txBody>
          <a:bodyPr wrap="none" rtlCol="0">
            <a:spAutoFit/>
          </a:bodyPr>
          <a:lstStyle/>
          <a:p>
            <a:r>
              <a:rPr lang="en-US" dirty="0" smtClean="0"/>
              <a:t>11:31</a:t>
            </a:r>
            <a:endParaRPr lang="en-US" dirty="0"/>
          </a:p>
        </p:txBody>
      </p:sp>
      <p:sp>
        <p:nvSpPr>
          <p:cNvPr id="51" name="TextBox 50"/>
          <p:cNvSpPr txBox="1"/>
          <p:nvPr/>
        </p:nvSpPr>
        <p:spPr>
          <a:xfrm>
            <a:off x="5705472" y="1759139"/>
            <a:ext cx="1304928" cy="526861"/>
          </a:xfrm>
          <a:prstGeom prst="rect">
            <a:avLst/>
          </a:prstGeom>
          <a:noFill/>
        </p:spPr>
        <p:txBody>
          <a:bodyPr wrap="square" rtlCol="0">
            <a:spAutoFit/>
          </a:bodyPr>
          <a:lstStyle/>
          <a:p>
            <a:pPr>
              <a:lnSpc>
                <a:spcPts val="1100"/>
              </a:lnSpc>
            </a:pPr>
            <a:r>
              <a:rPr lang="en-US" dirty="0" smtClean="0"/>
              <a:t>14:28</a:t>
            </a:r>
          </a:p>
          <a:p>
            <a:pPr>
              <a:lnSpc>
                <a:spcPts val="1100"/>
              </a:lnSpc>
            </a:pPr>
            <a:r>
              <a:rPr lang="en-US" sz="800" dirty="0" smtClean="0">
                <a:solidFill>
                  <a:srgbClr val="FF0000"/>
                </a:solidFill>
              </a:rPr>
              <a:t>Low Priority (submit after APSU and AP?? running) </a:t>
            </a:r>
            <a:endParaRPr lang="en-US" sz="800" dirty="0">
              <a:solidFill>
                <a:srgbClr val="FF0000"/>
              </a:solidFill>
            </a:endParaRPr>
          </a:p>
        </p:txBody>
      </p:sp>
      <p:sp>
        <p:nvSpPr>
          <p:cNvPr id="61" name="Rectangle 60"/>
          <p:cNvSpPr>
            <a:spLocks noChangeArrowheads="1"/>
          </p:cNvSpPr>
          <p:nvPr/>
        </p:nvSpPr>
        <p:spPr bwMode="auto">
          <a:xfrm>
            <a:off x="3991862" y="2668587"/>
            <a:ext cx="609600" cy="914401"/>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WPS &amp; real.exe</a:t>
            </a:r>
          </a:p>
          <a:p>
            <a:pPr algn="ctr">
              <a:defRPr/>
            </a:pPr>
            <a:r>
              <a:rPr lang="en-US" sz="1200" dirty="0" smtClean="0">
                <a:latin typeface="Times New Roman" pitchFamily="18" charset="0"/>
                <a:ea typeface="ＭＳ Ｐゴシック" charset="0"/>
                <a:cs typeface="Times New Roman" pitchFamily="18" charset="0"/>
              </a:rPr>
              <a:t>1J *32c *24m</a:t>
            </a:r>
            <a:endParaRPr lang="en-US" sz="1200" dirty="0">
              <a:latin typeface="Times New Roman" pitchFamily="18" charset="0"/>
              <a:ea typeface="ＭＳ Ｐゴシック" charset="0"/>
              <a:cs typeface="Times New Roman" pitchFamily="18" charset="0"/>
            </a:endParaRPr>
          </a:p>
        </p:txBody>
      </p:sp>
      <p:sp>
        <p:nvSpPr>
          <p:cNvPr id="62" name="TextBox 61"/>
          <p:cNvSpPr txBox="1"/>
          <p:nvPr/>
        </p:nvSpPr>
        <p:spPr>
          <a:xfrm>
            <a:off x="4013013" y="3657601"/>
            <a:ext cx="715260" cy="369332"/>
          </a:xfrm>
          <a:prstGeom prst="rect">
            <a:avLst/>
          </a:prstGeom>
          <a:noFill/>
        </p:spPr>
        <p:txBody>
          <a:bodyPr wrap="none" rtlCol="0">
            <a:spAutoFit/>
          </a:bodyPr>
          <a:lstStyle/>
          <a:p>
            <a:r>
              <a:rPr lang="en-US" dirty="0" smtClean="0"/>
              <a:t>11:20</a:t>
            </a:r>
            <a:endParaRPr lang="en-US" dirty="0"/>
          </a:p>
        </p:txBody>
      </p:sp>
      <p:sp>
        <p:nvSpPr>
          <p:cNvPr id="63" name="TextBox 62"/>
          <p:cNvSpPr txBox="1"/>
          <p:nvPr/>
        </p:nvSpPr>
        <p:spPr>
          <a:xfrm>
            <a:off x="3181351" y="3093523"/>
            <a:ext cx="715260" cy="369332"/>
          </a:xfrm>
          <a:prstGeom prst="rect">
            <a:avLst/>
          </a:prstGeom>
          <a:noFill/>
        </p:spPr>
        <p:txBody>
          <a:bodyPr wrap="none" rtlCol="0">
            <a:spAutoFit/>
          </a:bodyPr>
          <a:lstStyle/>
          <a:p>
            <a:r>
              <a:rPr lang="en-US" dirty="0" smtClean="0"/>
              <a:t>10:55</a:t>
            </a:r>
            <a:endParaRPr lang="en-US" dirty="0"/>
          </a:p>
        </p:txBody>
      </p:sp>
      <p:cxnSp>
        <p:nvCxnSpPr>
          <p:cNvPr id="64" name="Straight Arrow Connector 63"/>
          <p:cNvCxnSpPr>
            <a:cxnSpLocks noChangeShapeType="1"/>
          </p:cNvCxnSpPr>
          <p:nvPr/>
        </p:nvCxnSpPr>
        <p:spPr bwMode="auto">
          <a:xfrm>
            <a:off x="3791836" y="3276601"/>
            <a:ext cx="209551"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5" name="Rectangle 64"/>
          <p:cNvSpPr>
            <a:spLocks noChangeArrowheads="1"/>
          </p:cNvSpPr>
          <p:nvPr/>
        </p:nvSpPr>
        <p:spPr bwMode="auto">
          <a:xfrm>
            <a:off x="4782434" y="2668587"/>
            <a:ext cx="609600" cy="914401"/>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BC perturb</a:t>
            </a:r>
          </a:p>
          <a:p>
            <a:pPr algn="ctr">
              <a:defRPr/>
            </a:pPr>
            <a:r>
              <a:rPr lang="en-US" sz="1200" dirty="0" smtClean="0">
                <a:latin typeface="Times New Roman" pitchFamily="18" charset="0"/>
                <a:ea typeface="ＭＳ Ｐゴシック" charset="0"/>
                <a:cs typeface="Times New Roman" pitchFamily="18" charset="0"/>
              </a:rPr>
              <a:t>10J *8c *2m</a:t>
            </a:r>
            <a:endParaRPr lang="en-US" sz="1200" dirty="0">
              <a:latin typeface="Times New Roman" pitchFamily="18" charset="0"/>
              <a:ea typeface="ＭＳ Ｐゴシック" charset="0"/>
              <a:cs typeface="Times New Roman" pitchFamily="18" charset="0"/>
            </a:endParaRPr>
          </a:p>
        </p:txBody>
      </p:sp>
      <p:cxnSp>
        <p:nvCxnSpPr>
          <p:cNvPr id="66" name="Straight Arrow Connector 65"/>
          <p:cNvCxnSpPr>
            <a:cxnSpLocks noChangeShapeType="1"/>
          </p:cNvCxnSpPr>
          <p:nvPr/>
        </p:nvCxnSpPr>
        <p:spPr bwMode="auto">
          <a:xfrm>
            <a:off x="4582408" y="3276601"/>
            <a:ext cx="209551"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7" name="TextBox 66"/>
          <p:cNvSpPr txBox="1"/>
          <p:nvPr/>
        </p:nvSpPr>
        <p:spPr>
          <a:xfrm>
            <a:off x="4771140" y="3657601"/>
            <a:ext cx="715260" cy="369332"/>
          </a:xfrm>
          <a:prstGeom prst="rect">
            <a:avLst/>
          </a:prstGeom>
          <a:noFill/>
        </p:spPr>
        <p:txBody>
          <a:bodyPr wrap="none" rtlCol="0">
            <a:spAutoFit/>
          </a:bodyPr>
          <a:lstStyle/>
          <a:p>
            <a:r>
              <a:rPr lang="en-US" dirty="0" smtClean="0"/>
              <a:t>11:22</a:t>
            </a:r>
            <a:endParaRPr lang="en-US" dirty="0"/>
          </a:p>
        </p:txBody>
      </p:sp>
      <p:cxnSp>
        <p:nvCxnSpPr>
          <p:cNvPr id="79" name="Straight Arrow Connector 78"/>
          <p:cNvCxnSpPr>
            <a:cxnSpLocks noChangeShapeType="1"/>
          </p:cNvCxnSpPr>
          <p:nvPr/>
        </p:nvCxnSpPr>
        <p:spPr bwMode="auto">
          <a:xfrm flipV="1">
            <a:off x="5392034" y="3276601"/>
            <a:ext cx="379036"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82" name="Straight Arrow Connector 81"/>
          <p:cNvCxnSpPr>
            <a:cxnSpLocks noChangeShapeType="1"/>
          </p:cNvCxnSpPr>
          <p:nvPr/>
        </p:nvCxnSpPr>
        <p:spPr bwMode="auto">
          <a:xfrm>
            <a:off x="5638800" y="2286000"/>
            <a:ext cx="695324" cy="2301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3" name="Rectangle 82"/>
          <p:cNvSpPr>
            <a:spLocks noChangeArrowheads="1"/>
          </p:cNvSpPr>
          <p:nvPr/>
        </p:nvSpPr>
        <p:spPr bwMode="auto">
          <a:xfrm>
            <a:off x="5781675" y="2514601"/>
            <a:ext cx="1347334" cy="1523999"/>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APSU: 1J *512c *130m </a:t>
            </a:r>
          </a:p>
          <a:p>
            <a:pPr algn="ctr">
              <a:defRPr/>
            </a:pPr>
            <a:r>
              <a:rPr lang="en-US" dirty="0"/>
              <a:t>13:41</a:t>
            </a:r>
          </a:p>
          <a:p>
            <a:pPr algn="ctr">
              <a:defRPr/>
            </a:pPr>
            <a:endParaRPr lang="en-US" sz="1200" dirty="0" smtClean="0">
              <a:latin typeface="Times New Roman" pitchFamily="18" charset="0"/>
              <a:ea typeface="ＭＳ Ｐゴシック" charset="0"/>
              <a:cs typeface="Times New Roman" pitchFamily="18" charset="0"/>
            </a:endParaRPr>
          </a:p>
          <a:p>
            <a:pPr algn="ctr">
              <a:defRPr/>
            </a:pPr>
            <a:r>
              <a:rPr lang="en-US" sz="1200" dirty="0" smtClean="0">
                <a:latin typeface="Times New Roman" pitchFamily="18" charset="0"/>
                <a:ea typeface="ＭＳ Ｐゴシック" charset="0"/>
                <a:cs typeface="Times New Roman" pitchFamily="18" charset="0"/>
              </a:rPr>
              <a:t>AP01~10: 10J *240c *180m</a:t>
            </a:r>
          </a:p>
          <a:p>
            <a:pPr algn="ctr">
              <a:defRPr/>
            </a:pPr>
            <a:r>
              <a:rPr lang="en-US" dirty="0" smtClean="0"/>
              <a:t>14:31</a:t>
            </a:r>
            <a:endParaRPr lang="en-US" dirty="0"/>
          </a:p>
        </p:txBody>
      </p:sp>
      <p:cxnSp>
        <p:nvCxnSpPr>
          <p:cNvPr id="84" name="Straight Arrow Connector 83"/>
          <p:cNvCxnSpPr>
            <a:cxnSpLocks noChangeShapeType="1"/>
          </p:cNvCxnSpPr>
          <p:nvPr/>
        </p:nvCxnSpPr>
        <p:spPr bwMode="auto">
          <a:xfrm>
            <a:off x="6299454" y="1106488"/>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5" name="Rectangle 84"/>
          <p:cNvSpPr>
            <a:spLocks noChangeArrowheads="1"/>
          </p:cNvSpPr>
          <p:nvPr/>
        </p:nvSpPr>
        <p:spPr bwMode="auto">
          <a:xfrm>
            <a:off x="6451853" y="685800"/>
            <a:ext cx="571501"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Replace environment</a:t>
            </a:r>
          </a:p>
          <a:p>
            <a:pPr algn="ctr">
              <a:defRPr/>
            </a:pPr>
            <a:r>
              <a:rPr lang="en-US" sz="1200" dirty="0" smtClean="0">
                <a:latin typeface="Times New Roman" pitchFamily="18" charset="0"/>
                <a:ea typeface="ＭＳ Ｐゴシック" charset="0"/>
                <a:cs typeface="Times New Roman" pitchFamily="18" charset="0"/>
              </a:rPr>
              <a:t>3J *16c *8m</a:t>
            </a:r>
            <a:endParaRPr lang="en-US" sz="1200" dirty="0">
              <a:latin typeface="Times New Roman" pitchFamily="18" charset="0"/>
              <a:ea typeface="ＭＳ Ｐゴシック" charset="0"/>
              <a:cs typeface="Times New Roman" pitchFamily="18" charset="0"/>
            </a:endParaRPr>
          </a:p>
        </p:txBody>
      </p:sp>
      <p:sp>
        <p:nvSpPr>
          <p:cNvPr id="86" name="TextBox 85"/>
          <p:cNvSpPr txBox="1"/>
          <p:nvPr/>
        </p:nvSpPr>
        <p:spPr>
          <a:xfrm>
            <a:off x="6413749" y="1535668"/>
            <a:ext cx="715260" cy="369332"/>
          </a:xfrm>
          <a:prstGeom prst="rect">
            <a:avLst/>
          </a:prstGeom>
          <a:noFill/>
        </p:spPr>
        <p:txBody>
          <a:bodyPr wrap="none" rtlCol="0">
            <a:spAutoFit/>
          </a:bodyPr>
          <a:lstStyle/>
          <a:p>
            <a:r>
              <a:rPr lang="en-US" dirty="0" smtClean="0"/>
              <a:t>14:36</a:t>
            </a:r>
            <a:endParaRPr lang="en-US" dirty="0"/>
          </a:p>
        </p:txBody>
      </p:sp>
      <p:cxnSp>
        <p:nvCxnSpPr>
          <p:cNvPr id="87" name="Straight Arrow Connector 86"/>
          <p:cNvCxnSpPr>
            <a:cxnSpLocks noChangeShapeType="1"/>
          </p:cNvCxnSpPr>
          <p:nvPr/>
        </p:nvCxnSpPr>
        <p:spPr bwMode="auto">
          <a:xfrm>
            <a:off x="7019930" y="114300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8" name="Rectangle 87"/>
          <p:cNvSpPr>
            <a:spLocks noChangeArrowheads="1"/>
          </p:cNvSpPr>
          <p:nvPr/>
        </p:nvSpPr>
        <p:spPr bwMode="auto">
          <a:xfrm>
            <a:off x="7172330" y="683656"/>
            <a:ext cx="571501" cy="1068944"/>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EnKF</a:t>
            </a:r>
          </a:p>
          <a:p>
            <a:pPr algn="ctr">
              <a:defRPr/>
            </a:pPr>
            <a:r>
              <a:rPr lang="en-US" sz="1200" dirty="0" smtClean="0">
                <a:latin typeface="Times New Roman" pitchFamily="18" charset="0"/>
                <a:ea typeface="ＭＳ Ｐゴシック" charset="0"/>
                <a:cs typeface="Times New Roman" pitchFamily="18" charset="0"/>
              </a:rPr>
              <a:t>3J *128c *8~65m</a:t>
            </a:r>
          </a:p>
        </p:txBody>
      </p:sp>
      <p:sp>
        <p:nvSpPr>
          <p:cNvPr id="89" name="TextBox 88"/>
          <p:cNvSpPr txBox="1"/>
          <p:nvPr/>
        </p:nvSpPr>
        <p:spPr>
          <a:xfrm>
            <a:off x="7133340" y="1676400"/>
            <a:ext cx="715260" cy="369332"/>
          </a:xfrm>
          <a:prstGeom prst="rect">
            <a:avLst/>
          </a:prstGeom>
          <a:noFill/>
        </p:spPr>
        <p:txBody>
          <a:bodyPr wrap="none" rtlCol="0">
            <a:spAutoFit/>
          </a:bodyPr>
          <a:lstStyle/>
          <a:p>
            <a:r>
              <a:rPr lang="en-US" dirty="0" smtClean="0"/>
              <a:t>15:46</a:t>
            </a:r>
            <a:endParaRPr lang="en-US" dirty="0"/>
          </a:p>
        </p:txBody>
      </p:sp>
      <p:cxnSp>
        <p:nvCxnSpPr>
          <p:cNvPr id="90" name="Straight Arrow Connector 89"/>
          <p:cNvCxnSpPr>
            <a:cxnSpLocks noChangeShapeType="1"/>
          </p:cNvCxnSpPr>
          <p:nvPr/>
        </p:nvCxnSpPr>
        <p:spPr bwMode="auto">
          <a:xfrm>
            <a:off x="7749476" y="1447799"/>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1" name="Rectangle 90"/>
          <p:cNvSpPr>
            <a:spLocks noChangeArrowheads="1"/>
          </p:cNvSpPr>
          <p:nvPr/>
        </p:nvSpPr>
        <p:spPr bwMode="auto">
          <a:xfrm>
            <a:off x="7877174" y="685800"/>
            <a:ext cx="561977" cy="10668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3-h WRF</a:t>
            </a:r>
          </a:p>
          <a:p>
            <a:pPr algn="ctr">
              <a:defRPr/>
            </a:pPr>
            <a:r>
              <a:rPr lang="en-US" sz="1200" dirty="0" smtClean="0">
                <a:latin typeface="Times New Roman" pitchFamily="18" charset="0"/>
                <a:ea typeface="ＭＳ Ｐゴシック" charset="0"/>
                <a:cs typeface="Times New Roman" pitchFamily="18" charset="0"/>
              </a:rPr>
              <a:t>61J*32* 20m</a:t>
            </a:r>
          </a:p>
          <a:p>
            <a:pPr algn="ctr">
              <a:defRPr/>
            </a:pPr>
            <a:r>
              <a:rPr lang="en-US" sz="1200" dirty="0" smtClean="0">
                <a:latin typeface="Times New Roman" pitchFamily="18" charset="0"/>
                <a:ea typeface="ＭＳ Ｐゴシック" charset="0"/>
                <a:cs typeface="Times New Roman" pitchFamily="18" charset="0"/>
              </a:rPr>
              <a:t>2928c</a:t>
            </a:r>
            <a:endParaRPr lang="en-US" sz="1200" dirty="0">
              <a:latin typeface="Times New Roman" pitchFamily="18" charset="0"/>
              <a:ea typeface="ＭＳ Ｐゴシック" charset="0"/>
              <a:cs typeface="Times New Roman" pitchFamily="18" charset="0"/>
            </a:endParaRPr>
          </a:p>
        </p:txBody>
      </p:sp>
      <p:sp>
        <p:nvSpPr>
          <p:cNvPr id="92" name="TextBox 91"/>
          <p:cNvSpPr txBox="1"/>
          <p:nvPr/>
        </p:nvSpPr>
        <p:spPr>
          <a:xfrm>
            <a:off x="7800091" y="1676400"/>
            <a:ext cx="715260" cy="369332"/>
          </a:xfrm>
          <a:prstGeom prst="rect">
            <a:avLst/>
          </a:prstGeom>
          <a:noFill/>
        </p:spPr>
        <p:txBody>
          <a:bodyPr wrap="none" rtlCol="0">
            <a:spAutoFit/>
          </a:bodyPr>
          <a:lstStyle/>
          <a:p>
            <a:r>
              <a:rPr lang="en-US" dirty="0" smtClean="0"/>
              <a:t>16:04</a:t>
            </a:r>
            <a:endParaRPr lang="en-US" dirty="0"/>
          </a:p>
        </p:txBody>
      </p:sp>
      <p:sp>
        <p:nvSpPr>
          <p:cNvPr id="93" name="Oval 92"/>
          <p:cNvSpPr>
            <a:spLocks noChangeArrowheads="1"/>
          </p:cNvSpPr>
          <p:nvPr/>
        </p:nvSpPr>
        <p:spPr bwMode="auto">
          <a:xfrm>
            <a:off x="2743200" y="4784846"/>
            <a:ext cx="11430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1200" b="1" dirty="0">
                <a:solidFill>
                  <a:srgbClr val="FFFF00"/>
                </a:solidFill>
                <a:latin typeface="Calibri" charset="0"/>
                <a:ea typeface="ＭＳ Ｐゴシック" charset="0"/>
                <a:cs typeface="ＭＳ Ｐゴシック" charset="0"/>
              </a:rPr>
              <a:t>12Z,</a:t>
            </a:r>
          </a:p>
          <a:p>
            <a:pPr algn="ctr">
              <a:defRPr/>
            </a:pPr>
            <a:r>
              <a:rPr lang="en-US" sz="1200" b="1" dirty="0">
                <a:solidFill>
                  <a:srgbClr val="FFFF00"/>
                </a:solidFill>
                <a:latin typeface="Calibri" charset="0"/>
                <a:ea typeface="ＭＳ Ｐゴシック" charset="0"/>
                <a:cs typeface="ＭＳ Ｐゴシック" charset="0"/>
              </a:rPr>
              <a:t>Starts @ 15:45</a:t>
            </a:r>
          </a:p>
        </p:txBody>
      </p:sp>
      <p:cxnSp>
        <p:nvCxnSpPr>
          <p:cNvPr id="94" name="Straight Arrow Connector 93"/>
          <p:cNvCxnSpPr>
            <a:cxnSpLocks noChangeShapeType="1"/>
          </p:cNvCxnSpPr>
          <p:nvPr/>
        </p:nvCxnSpPr>
        <p:spPr bwMode="auto">
          <a:xfrm>
            <a:off x="3886199" y="5154733"/>
            <a:ext cx="209551"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5" name="Rectangle 94"/>
          <p:cNvSpPr>
            <a:spLocks noChangeArrowheads="1"/>
          </p:cNvSpPr>
          <p:nvPr/>
        </p:nvSpPr>
        <p:spPr bwMode="auto">
          <a:xfrm>
            <a:off x="4086225" y="4365746"/>
            <a:ext cx="609600" cy="16764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WPS &amp; real.exe</a:t>
            </a:r>
          </a:p>
          <a:p>
            <a:pPr algn="ctr">
              <a:defRPr/>
            </a:pPr>
            <a:r>
              <a:rPr lang="en-US" sz="1200" dirty="0" smtClean="0">
                <a:latin typeface="Times New Roman" pitchFamily="18" charset="0"/>
                <a:ea typeface="ＭＳ Ｐゴシック" charset="0"/>
                <a:cs typeface="Times New Roman" pitchFamily="18" charset="0"/>
              </a:rPr>
              <a:t>1(job)* 32(cores)*4 </a:t>
            </a:r>
            <a:r>
              <a:rPr lang="en-US" sz="1200" dirty="0" err="1" smtClean="0">
                <a:latin typeface="Times New Roman" pitchFamily="18" charset="0"/>
                <a:ea typeface="ＭＳ Ｐゴシック" charset="0"/>
                <a:cs typeface="Times New Roman" pitchFamily="18" charset="0"/>
              </a:rPr>
              <a:t>minnutes</a:t>
            </a:r>
            <a:endParaRPr lang="en-US" sz="1200" dirty="0">
              <a:latin typeface="Times New Roman" pitchFamily="18" charset="0"/>
              <a:ea typeface="ＭＳ Ｐゴシック" charset="0"/>
              <a:cs typeface="Times New Roman" pitchFamily="18" charset="0"/>
            </a:endParaRPr>
          </a:p>
        </p:txBody>
      </p:sp>
      <p:cxnSp>
        <p:nvCxnSpPr>
          <p:cNvPr id="96" name="Straight Arrow Connector 95"/>
          <p:cNvCxnSpPr>
            <a:cxnSpLocks noChangeShapeType="1"/>
          </p:cNvCxnSpPr>
          <p:nvPr/>
        </p:nvCxnSpPr>
        <p:spPr bwMode="auto">
          <a:xfrm>
            <a:off x="4705350" y="515156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7" name="Rectangle 96"/>
          <p:cNvSpPr>
            <a:spLocks noChangeArrowheads="1"/>
          </p:cNvSpPr>
          <p:nvPr/>
        </p:nvSpPr>
        <p:spPr bwMode="auto">
          <a:xfrm>
            <a:off x="4857749" y="4365746"/>
            <a:ext cx="609601" cy="1676400"/>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WRFDA perturb</a:t>
            </a:r>
          </a:p>
          <a:p>
            <a:pPr algn="ctr">
              <a:defRPr/>
            </a:pPr>
            <a:r>
              <a:rPr lang="en-US" sz="1200" dirty="0" smtClean="0">
                <a:latin typeface="Times New Roman" pitchFamily="18" charset="0"/>
                <a:ea typeface="ＭＳ Ｐゴシック" charset="0"/>
                <a:cs typeface="Times New Roman" pitchFamily="18" charset="0"/>
              </a:rPr>
              <a:t>16J*16* 14m</a:t>
            </a:r>
          </a:p>
          <a:p>
            <a:pPr algn="ctr">
              <a:defRPr/>
            </a:pPr>
            <a:r>
              <a:rPr lang="en-US" sz="1200" dirty="0" smtClean="0">
                <a:latin typeface="Times New Roman" pitchFamily="18" charset="0"/>
                <a:ea typeface="ＭＳ Ｐゴシック" charset="0"/>
                <a:cs typeface="Times New Roman" pitchFamily="18" charset="0"/>
              </a:rPr>
              <a:t>(256 </a:t>
            </a:r>
            <a:r>
              <a:rPr lang="en-US" sz="1200" dirty="0" err="1" smtClean="0">
                <a:latin typeface="Times New Roman" pitchFamily="18" charset="0"/>
                <a:ea typeface="ＭＳ Ｐゴシック" charset="0"/>
                <a:cs typeface="Times New Roman" pitchFamily="18" charset="0"/>
              </a:rPr>
              <a:t>coers</a:t>
            </a:r>
            <a:r>
              <a:rPr lang="en-US" sz="1200" dirty="0" smtClean="0">
                <a:latin typeface="Times New Roman" pitchFamily="18" charset="0"/>
                <a:ea typeface="ＭＳ Ｐゴシック" charset="0"/>
                <a:cs typeface="Times New Roman" pitchFamily="18" charset="0"/>
              </a:rPr>
              <a:t>)</a:t>
            </a:r>
            <a:endParaRPr lang="en-US" sz="1200" dirty="0">
              <a:latin typeface="Times New Roman" pitchFamily="18" charset="0"/>
              <a:ea typeface="ＭＳ Ｐゴシック" charset="0"/>
              <a:cs typeface="Times New Roman" pitchFamily="18" charset="0"/>
            </a:endParaRPr>
          </a:p>
        </p:txBody>
      </p:sp>
      <p:cxnSp>
        <p:nvCxnSpPr>
          <p:cNvPr id="98" name="Straight Arrow Connector 97"/>
          <p:cNvCxnSpPr>
            <a:cxnSpLocks noChangeShapeType="1"/>
          </p:cNvCxnSpPr>
          <p:nvPr/>
        </p:nvCxnSpPr>
        <p:spPr bwMode="auto">
          <a:xfrm>
            <a:off x="5476873" y="5523251"/>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9" name="Rectangle 98"/>
          <p:cNvSpPr>
            <a:spLocks noChangeArrowheads="1"/>
          </p:cNvSpPr>
          <p:nvPr/>
        </p:nvSpPr>
        <p:spPr bwMode="auto">
          <a:xfrm>
            <a:off x="5629271" y="5104151"/>
            <a:ext cx="552452"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WRF </a:t>
            </a:r>
            <a:r>
              <a:rPr lang="en-US" sz="1200" dirty="0" err="1" smtClean="0">
                <a:latin typeface="Times New Roman" pitchFamily="18" charset="0"/>
                <a:ea typeface="ＭＳ Ｐゴシック" charset="0"/>
                <a:cs typeface="Times New Roman" pitchFamily="18" charset="0"/>
              </a:rPr>
              <a:t>Init</a:t>
            </a:r>
            <a:endParaRPr lang="en-US" sz="1200" dirty="0" smtClean="0">
              <a:latin typeface="Times New Roman" pitchFamily="18" charset="0"/>
              <a:ea typeface="ＭＳ Ｐゴシック" charset="0"/>
              <a:cs typeface="Times New Roman" pitchFamily="18" charset="0"/>
            </a:endParaRPr>
          </a:p>
          <a:p>
            <a:pPr algn="ctr">
              <a:defRPr/>
            </a:pPr>
            <a:r>
              <a:rPr lang="en-US" sz="1200" dirty="0" smtClean="0">
                <a:latin typeface="Times New Roman" pitchFamily="18" charset="0"/>
                <a:ea typeface="ＭＳ Ｐゴシック" charset="0"/>
                <a:cs typeface="Times New Roman" pitchFamily="18" charset="0"/>
              </a:rPr>
              <a:t>6J * 32 *8m</a:t>
            </a:r>
          </a:p>
          <a:p>
            <a:pPr algn="ctr">
              <a:defRPr/>
            </a:pPr>
            <a:r>
              <a:rPr lang="en-US" sz="1200" dirty="0" smtClean="0">
                <a:latin typeface="Times New Roman" pitchFamily="18" charset="0"/>
                <a:ea typeface="ＭＳ Ｐゴシック" charset="0"/>
                <a:cs typeface="Times New Roman" pitchFamily="18" charset="0"/>
              </a:rPr>
              <a:t>192c</a:t>
            </a:r>
            <a:endParaRPr lang="en-US" sz="1200" dirty="0">
              <a:latin typeface="Times New Roman" pitchFamily="18" charset="0"/>
              <a:ea typeface="ＭＳ Ｐゴシック" charset="0"/>
              <a:cs typeface="Times New Roman" pitchFamily="18" charset="0"/>
            </a:endParaRPr>
          </a:p>
        </p:txBody>
      </p:sp>
      <p:cxnSp>
        <p:nvCxnSpPr>
          <p:cNvPr id="100" name="Straight Arrow Connector 99"/>
          <p:cNvCxnSpPr>
            <a:cxnSpLocks noChangeShapeType="1"/>
          </p:cNvCxnSpPr>
          <p:nvPr/>
        </p:nvCxnSpPr>
        <p:spPr bwMode="auto">
          <a:xfrm>
            <a:off x="5476873" y="4794371"/>
            <a:ext cx="16192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01" name="Rectangle 100"/>
          <p:cNvSpPr>
            <a:spLocks noChangeArrowheads="1"/>
          </p:cNvSpPr>
          <p:nvPr/>
        </p:nvSpPr>
        <p:spPr bwMode="auto">
          <a:xfrm>
            <a:off x="5638795" y="4365746"/>
            <a:ext cx="866776" cy="504825"/>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BC perturb</a:t>
            </a:r>
          </a:p>
          <a:p>
            <a:pPr algn="ctr">
              <a:defRPr/>
            </a:pPr>
            <a:r>
              <a:rPr lang="en-US" sz="1200" dirty="0" smtClean="0">
                <a:latin typeface="Times New Roman" pitchFamily="18" charset="0"/>
                <a:ea typeface="ＭＳ Ｐゴシック" charset="0"/>
                <a:cs typeface="Times New Roman" pitchFamily="18" charset="0"/>
              </a:rPr>
              <a:t>3J *8c *2m</a:t>
            </a:r>
            <a:endParaRPr lang="en-US" sz="1200" dirty="0">
              <a:latin typeface="Times New Roman" pitchFamily="18" charset="0"/>
              <a:ea typeface="ＭＳ Ｐゴシック" charset="0"/>
              <a:cs typeface="Times New Roman" pitchFamily="18" charset="0"/>
            </a:endParaRPr>
          </a:p>
        </p:txBody>
      </p:sp>
      <p:cxnSp>
        <p:nvCxnSpPr>
          <p:cNvPr id="102" name="Straight Arrow Connector 101"/>
          <p:cNvCxnSpPr>
            <a:cxnSpLocks noChangeShapeType="1"/>
          </p:cNvCxnSpPr>
          <p:nvPr/>
        </p:nvCxnSpPr>
        <p:spPr bwMode="auto">
          <a:xfrm>
            <a:off x="6191249" y="5524839"/>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03" name="Rectangle 102"/>
          <p:cNvSpPr>
            <a:spLocks noChangeArrowheads="1"/>
          </p:cNvSpPr>
          <p:nvPr/>
        </p:nvSpPr>
        <p:spPr bwMode="auto">
          <a:xfrm>
            <a:off x="6343648" y="5104151"/>
            <a:ext cx="571501"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Replace mean</a:t>
            </a:r>
          </a:p>
          <a:p>
            <a:pPr algn="ctr">
              <a:defRPr/>
            </a:pPr>
            <a:r>
              <a:rPr lang="en-US" sz="1200" dirty="0" smtClean="0">
                <a:latin typeface="Times New Roman" pitchFamily="18" charset="0"/>
                <a:ea typeface="ＭＳ Ｐゴシック" charset="0"/>
                <a:cs typeface="Times New Roman" pitchFamily="18" charset="0"/>
              </a:rPr>
              <a:t>3J *16c *7m</a:t>
            </a:r>
            <a:endParaRPr lang="en-US" sz="1200" dirty="0">
              <a:latin typeface="Times New Roman" pitchFamily="18" charset="0"/>
              <a:ea typeface="ＭＳ Ｐゴシック" charset="0"/>
              <a:cs typeface="Times New Roman" pitchFamily="18" charset="0"/>
            </a:endParaRPr>
          </a:p>
        </p:txBody>
      </p:sp>
      <p:cxnSp>
        <p:nvCxnSpPr>
          <p:cNvPr id="104" name="Straight Arrow Connector 103"/>
          <p:cNvCxnSpPr>
            <a:cxnSpLocks noChangeShapeType="1"/>
          </p:cNvCxnSpPr>
          <p:nvPr/>
        </p:nvCxnSpPr>
        <p:spPr bwMode="auto">
          <a:xfrm>
            <a:off x="6915150" y="5524839"/>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05" name="Rectangle 104"/>
          <p:cNvSpPr>
            <a:spLocks noChangeArrowheads="1"/>
          </p:cNvSpPr>
          <p:nvPr/>
        </p:nvSpPr>
        <p:spPr bwMode="auto">
          <a:xfrm>
            <a:off x="7067549" y="5104151"/>
            <a:ext cx="571501" cy="932417"/>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Replace environment</a:t>
            </a:r>
          </a:p>
          <a:p>
            <a:pPr algn="ctr">
              <a:defRPr/>
            </a:pPr>
            <a:r>
              <a:rPr lang="en-US" sz="1200" dirty="0" smtClean="0">
                <a:latin typeface="Times New Roman" pitchFamily="18" charset="0"/>
                <a:ea typeface="ＭＳ Ｐゴシック" charset="0"/>
                <a:cs typeface="Times New Roman" pitchFamily="18" charset="0"/>
              </a:rPr>
              <a:t>3J *16c *8m</a:t>
            </a:r>
            <a:endParaRPr lang="en-US" sz="1200" dirty="0">
              <a:latin typeface="Times New Roman" pitchFamily="18" charset="0"/>
              <a:ea typeface="ＭＳ Ｐゴシック" charset="0"/>
              <a:cs typeface="Times New Roman" pitchFamily="18" charset="0"/>
            </a:endParaRPr>
          </a:p>
        </p:txBody>
      </p:sp>
      <p:sp>
        <p:nvSpPr>
          <p:cNvPr id="107" name="TextBox 106"/>
          <p:cNvSpPr txBox="1"/>
          <p:nvPr/>
        </p:nvSpPr>
        <p:spPr>
          <a:xfrm>
            <a:off x="4012133" y="5953196"/>
            <a:ext cx="715260" cy="369332"/>
          </a:xfrm>
          <a:prstGeom prst="rect">
            <a:avLst/>
          </a:prstGeom>
          <a:noFill/>
        </p:spPr>
        <p:txBody>
          <a:bodyPr wrap="none" rtlCol="0">
            <a:spAutoFit/>
          </a:bodyPr>
          <a:lstStyle/>
          <a:p>
            <a:r>
              <a:rPr lang="en-US" dirty="0" smtClean="0"/>
              <a:t>15:49</a:t>
            </a:r>
            <a:endParaRPr lang="en-US" dirty="0"/>
          </a:p>
        </p:txBody>
      </p:sp>
      <p:sp>
        <p:nvSpPr>
          <p:cNvPr id="108" name="TextBox 107"/>
          <p:cNvSpPr txBox="1"/>
          <p:nvPr/>
        </p:nvSpPr>
        <p:spPr>
          <a:xfrm>
            <a:off x="4845569" y="5953196"/>
            <a:ext cx="715260" cy="369332"/>
          </a:xfrm>
          <a:prstGeom prst="rect">
            <a:avLst/>
          </a:prstGeom>
          <a:noFill/>
        </p:spPr>
        <p:txBody>
          <a:bodyPr wrap="none" rtlCol="0">
            <a:spAutoFit/>
          </a:bodyPr>
          <a:lstStyle/>
          <a:p>
            <a:r>
              <a:rPr lang="en-US" dirty="0" smtClean="0"/>
              <a:t>16:03</a:t>
            </a:r>
            <a:endParaRPr lang="en-US" dirty="0"/>
          </a:p>
        </p:txBody>
      </p:sp>
      <p:sp>
        <p:nvSpPr>
          <p:cNvPr id="109" name="TextBox 108"/>
          <p:cNvSpPr txBox="1"/>
          <p:nvPr/>
        </p:nvSpPr>
        <p:spPr>
          <a:xfrm>
            <a:off x="5565589" y="5955268"/>
            <a:ext cx="715260" cy="369332"/>
          </a:xfrm>
          <a:prstGeom prst="rect">
            <a:avLst/>
          </a:prstGeom>
          <a:noFill/>
        </p:spPr>
        <p:txBody>
          <a:bodyPr wrap="none" rtlCol="0">
            <a:spAutoFit/>
          </a:bodyPr>
          <a:lstStyle/>
          <a:p>
            <a:r>
              <a:rPr lang="en-US" dirty="0" smtClean="0"/>
              <a:t>16:11</a:t>
            </a:r>
            <a:endParaRPr lang="en-US" dirty="0"/>
          </a:p>
        </p:txBody>
      </p:sp>
      <p:sp>
        <p:nvSpPr>
          <p:cNvPr id="110" name="TextBox 109"/>
          <p:cNvSpPr txBox="1"/>
          <p:nvPr/>
        </p:nvSpPr>
        <p:spPr>
          <a:xfrm>
            <a:off x="6280849" y="5955268"/>
            <a:ext cx="715260" cy="369332"/>
          </a:xfrm>
          <a:prstGeom prst="rect">
            <a:avLst/>
          </a:prstGeom>
          <a:noFill/>
        </p:spPr>
        <p:txBody>
          <a:bodyPr wrap="none" rtlCol="0">
            <a:spAutoFit/>
          </a:bodyPr>
          <a:lstStyle/>
          <a:p>
            <a:r>
              <a:rPr lang="en-US" dirty="0" smtClean="0"/>
              <a:t>16:18</a:t>
            </a:r>
            <a:endParaRPr lang="en-US" dirty="0"/>
          </a:p>
        </p:txBody>
      </p:sp>
      <p:sp>
        <p:nvSpPr>
          <p:cNvPr id="111" name="TextBox 110"/>
          <p:cNvSpPr txBox="1"/>
          <p:nvPr/>
        </p:nvSpPr>
        <p:spPr>
          <a:xfrm>
            <a:off x="7004749" y="5955268"/>
            <a:ext cx="715260" cy="369332"/>
          </a:xfrm>
          <a:prstGeom prst="rect">
            <a:avLst/>
          </a:prstGeom>
          <a:noFill/>
        </p:spPr>
        <p:txBody>
          <a:bodyPr wrap="none" rtlCol="0">
            <a:spAutoFit/>
          </a:bodyPr>
          <a:lstStyle/>
          <a:p>
            <a:r>
              <a:rPr lang="en-US" dirty="0" smtClean="0"/>
              <a:t>16:26</a:t>
            </a:r>
            <a:endParaRPr lang="en-US" dirty="0"/>
          </a:p>
        </p:txBody>
      </p:sp>
      <p:cxnSp>
        <p:nvCxnSpPr>
          <p:cNvPr id="112" name="Straight Arrow Connector 111"/>
          <p:cNvCxnSpPr>
            <a:cxnSpLocks noChangeShapeType="1"/>
          </p:cNvCxnSpPr>
          <p:nvPr/>
        </p:nvCxnSpPr>
        <p:spPr bwMode="auto">
          <a:xfrm>
            <a:off x="7639050" y="5521663"/>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3" name="Rectangle 112"/>
          <p:cNvSpPr>
            <a:spLocks noChangeArrowheads="1"/>
          </p:cNvSpPr>
          <p:nvPr/>
        </p:nvSpPr>
        <p:spPr bwMode="auto">
          <a:xfrm>
            <a:off x="7810499" y="4365746"/>
            <a:ext cx="571501" cy="1741826"/>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EnKF</a:t>
            </a:r>
          </a:p>
          <a:p>
            <a:pPr algn="ctr">
              <a:defRPr/>
            </a:pPr>
            <a:r>
              <a:rPr lang="en-US" sz="1200" dirty="0" smtClean="0">
                <a:latin typeface="Times New Roman" pitchFamily="18" charset="0"/>
                <a:ea typeface="ＭＳ Ｐゴシック" charset="0"/>
                <a:cs typeface="Times New Roman" pitchFamily="18" charset="0"/>
              </a:rPr>
              <a:t>3J *128c *8~65m</a:t>
            </a:r>
          </a:p>
          <a:p>
            <a:pPr algn="ctr">
              <a:defRPr/>
            </a:pPr>
            <a:r>
              <a:rPr lang="en-US" sz="1200" dirty="0" smtClean="0">
                <a:latin typeface="Times New Roman" pitchFamily="18" charset="0"/>
                <a:ea typeface="ＭＳ Ｐゴシック" charset="0"/>
                <a:cs typeface="Times New Roman" pitchFamily="18" charset="0"/>
              </a:rPr>
              <a:t>(depend on the number of </a:t>
            </a:r>
            <a:r>
              <a:rPr lang="en-US" sz="1200" dirty="0" err="1" smtClean="0">
                <a:latin typeface="Times New Roman" pitchFamily="18" charset="0"/>
                <a:ea typeface="ＭＳ Ｐゴシック" charset="0"/>
                <a:cs typeface="Times New Roman" pitchFamily="18" charset="0"/>
              </a:rPr>
              <a:t>obs</a:t>
            </a:r>
            <a:r>
              <a:rPr lang="en-US" sz="1200" dirty="0" smtClean="0">
                <a:latin typeface="Times New Roman" pitchFamily="18" charset="0"/>
                <a:ea typeface="ＭＳ Ｐゴシック" charset="0"/>
                <a:cs typeface="Times New Roman" pitchFamily="18" charset="0"/>
              </a:rPr>
              <a:t>)</a:t>
            </a:r>
            <a:endParaRPr lang="en-US" sz="1200" dirty="0">
              <a:latin typeface="Times New Roman" pitchFamily="18" charset="0"/>
              <a:ea typeface="ＭＳ Ｐゴシック" charset="0"/>
              <a:cs typeface="Times New Roman" pitchFamily="18" charset="0"/>
            </a:endParaRPr>
          </a:p>
        </p:txBody>
      </p:sp>
      <p:cxnSp>
        <p:nvCxnSpPr>
          <p:cNvPr id="114" name="Straight Arrow Connector 113"/>
          <p:cNvCxnSpPr>
            <a:cxnSpLocks noChangeShapeType="1"/>
          </p:cNvCxnSpPr>
          <p:nvPr/>
        </p:nvCxnSpPr>
        <p:spPr bwMode="auto">
          <a:xfrm>
            <a:off x="6505571" y="4594782"/>
            <a:ext cx="129452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22" name="Straight Connector 121"/>
          <p:cNvCxnSpPr/>
          <p:nvPr/>
        </p:nvCxnSpPr>
        <p:spPr>
          <a:xfrm flipV="1">
            <a:off x="3733800" y="4191000"/>
            <a:ext cx="5029200" cy="1"/>
          </a:xfrm>
          <a:prstGeom prst="line">
            <a:avLst/>
          </a:prstGeom>
          <a:ln w="38100" cmpd="dbl">
            <a:solidFill>
              <a:srgbClr val="660066"/>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cxnSpLocks noChangeShapeType="1"/>
          </p:cNvCxnSpPr>
          <p:nvPr/>
        </p:nvCxnSpPr>
        <p:spPr bwMode="auto">
          <a:xfrm>
            <a:off x="8382000" y="449580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24" name="Straight Arrow Connector 123"/>
          <p:cNvCxnSpPr>
            <a:cxnSpLocks noChangeShapeType="1"/>
          </p:cNvCxnSpPr>
          <p:nvPr/>
        </p:nvCxnSpPr>
        <p:spPr bwMode="auto">
          <a:xfrm>
            <a:off x="8382001" y="5332412"/>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26" name="Straight Arrow Connector 125"/>
          <p:cNvCxnSpPr>
            <a:cxnSpLocks noChangeShapeType="1"/>
          </p:cNvCxnSpPr>
          <p:nvPr/>
        </p:nvCxnSpPr>
        <p:spPr bwMode="auto">
          <a:xfrm>
            <a:off x="7124700" y="3064430"/>
            <a:ext cx="152399"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27" name="Rectangle 126"/>
          <p:cNvSpPr>
            <a:spLocks noChangeArrowheads="1"/>
          </p:cNvSpPr>
          <p:nvPr/>
        </p:nvSpPr>
        <p:spPr bwMode="auto">
          <a:xfrm>
            <a:off x="7277099" y="2514601"/>
            <a:ext cx="1257301" cy="1523999"/>
          </a:xfrm>
          <a:prstGeom prst="rect">
            <a:avLst/>
          </a:prstGeom>
          <a:noFill/>
          <a:ln w="9525">
            <a:solidFill>
              <a:srgbClr val="4A7EBB"/>
            </a:solidFill>
            <a:miter lim="800000"/>
            <a:headEnd/>
            <a:tailEnd/>
          </a:ln>
          <a:effectLst>
            <a:outerShdw blurRad="40000" dist="23000" dir="5400000" rotWithShape="0">
              <a:srgbClr val="808080">
                <a:alpha val="34999"/>
              </a:srgbClr>
            </a:outerShdw>
          </a:effectLst>
        </p:spPr>
        <p:txBody>
          <a:bodyPr lIns="9144" tIns="9144" rIns="9144" bIns="9144" anchor="ctr"/>
          <a:lstStyle/>
          <a:p>
            <a:pPr algn="ctr">
              <a:defRPr/>
            </a:pPr>
            <a:r>
              <a:rPr lang="en-US" sz="1200" dirty="0" smtClean="0">
                <a:latin typeface="Times New Roman" pitchFamily="18" charset="0"/>
                <a:ea typeface="ＭＳ Ｐゴシック" charset="0"/>
                <a:cs typeface="Times New Roman" pitchFamily="18" charset="0"/>
              </a:rPr>
              <a:t>WPP &amp; GFDL Tracker:</a:t>
            </a:r>
          </a:p>
          <a:p>
            <a:pPr algn="ctr">
              <a:defRPr/>
            </a:pPr>
            <a:r>
              <a:rPr lang="en-US" sz="1200" dirty="0" smtClean="0">
                <a:latin typeface="Times New Roman" pitchFamily="18" charset="0"/>
                <a:ea typeface="ＭＳ Ｐゴシック" charset="0"/>
                <a:cs typeface="Times New Roman" pitchFamily="18" charset="0"/>
              </a:rPr>
              <a:t>11J *16c *24m</a:t>
            </a:r>
          </a:p>
          <a:p>
            <a:pPr algn="ctr">
              <a:defRPr/>
            </a:pPr>
            <a:endParaRPr lang="en-US" sz="1200" dirty="0">
              <a:latin typeface="Times New Roman" pitchFamily="18" charset="0"/>
              <a:ea typeface="ＭＳ Ｐゴシック" charset="0"/>
              <a:cs typeface="Times New Roman" pitchFamily="18" charset="0"/>
            </a:endParaRPr>
          </a:p>
          <a:p>
            <a:pPr algn="ctr">
              <a:defRPr/>
            </a:pPr>
            <a:r>
              <a:rPr lang="en-US" sz="1200" dirty="0" smtClean="0">
                <a:latin typeface="Times New Roman" pitchFamily="18" charset="0"/>
                <a:ea typeface="ＭＳ Ｐゴシック" charset="0"/>
                <a:cs typeface="Times New Roman" pitchFamily="18" charset="0"/>
              </a:rPr>
              <a:t>NCL plotting:</a:t>
            </a:r>
          </a:p>
          <a:p>
            <a:pPr algn="ctr">
              <a:defRPr/>
            </a:pPr>
            <a:r>
              <a:rPr lang="en-US" sz="1200" dirty="0" smtClean="0">
                <a:latin typeface="Times New Roman" pitchFamily="18" charset="0"/>
                <a:ea typeface="ＭＳ Ｐゴシック" charset="0"/>
                <a:cs typeface="Times New Roman" pitchFamily="18" charset="0"/>
              </a:rPr>
              <a:t>11J * 16c * 30m</a:t>
            </a:r>
            <a:endParaRPr lang="en-US" sz="1200" dirty="0">
              <a:latin typeface="Times New Roman" pitchFamily="18" charset="0"/>
              <a:ea typeface="ＭＳ Ｐゴシック" charset="0"/>
              <a:cs typeface="Times New Roman" pitchFamily="18" charset="0"/>
            </a:endParaRPr>
          </a:p>
        </p:txBody>
      </p:sp>
      <p:cxnSp>
        <p:nvCxnSpPr>
          <p:cNvPr id="118" name="Straight Arrow Connector 117"/>
          <p:cNvCxnSpPr>
            <a:cxnSpLocks noChangeShapeType="1"/>
            <a:stCxn id="92" idx="0"/>
            <a:endCxn id="105" idx="0"/>
          </p:cNvCxnSpPr>
          <p:nvPr/>
        </p:nvCxnSpPr>
        <p:spPr bwMode="auto">
          <a:xfrm flipH="1">
            <a:off x="7353300" y="1676400"/>
            <a:ext cx="804421" cy="3427751"/>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78" name="Rectangle 77"/>
          <p:cNvSpPr/>
          <p:nvPr/>
        </p:nvSpPr>
        <p:spPr>
          <a:xfrm>
            <a:off x="4038600" y="4267200"/>
            <a:ext cx="2971800" cy="1981200"/>
          </a:xfrm>
          <a:prstGeom prst="rect">
            <a:avLst/>
          </a:prstGeom>
          <a:noFill/>
          <a:ln w="3492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343400" y="609600"/>
            <a:ext cx="4191000"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343400" y="2590800"/>
            <a:ext cx="1371600"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715000" y="2286000"/>
            <a:ext cx="2819400"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4286042" y="609600"/>
            <a:ext cx="0" cy="19812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8534400" y="609600"/>
            <a:ext cx="0" cy="16764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715000" y="2286000"/>
            <a:ext cx="0" cy="3048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3886200" y="4114800"/>
            <a:ext cx="47244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5791200" y="2438400"/>
            <a:ext cx="28194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3886200" y="2647066"/>
            <a:ext cx="18288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3886200" y="2667000"/>
            <a:ext cx="0" cy="14478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8610600" y="2438400"/>
            <a:ext cx="0" cy="16764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751010" y="2438400"/>
            <a:ext cx="0" cy="2286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7102988" y="4267200"/>
            <a:ext cx="1507612"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7102988" y="6248400"/>
            <a:ext cx="1371600"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7045630" y="4267200"/>
            <a:ext cx="0" cy="19812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28600" y="3048000"/>
            <a:ext cx="2819400" cy="369332"/>
          </a:xfrm>
          <a:prstGeom prst="rect">
            <a:avLst/>
          </a:prstGeom>
          <a:noFill/>
          <a:ln w="25400">
            <a:solidFill>
              <a:srgbClr val="008000"/>
            </a:solidFill>
            <a:prstDash val="dash"/>
          </a:ln>
        </p:spPr>
        <p:txBody>
          <a:bodyPr wrap="square" rtlCol="0">
            <a:spAutoFit/>
          </a:bodyPr>
          <a:lstStyle/>
          <a:p>
            <a:r>
              <a:rPr lang="en-US" dirty="0" smtClean="0">
                <a:solidFill>
                  <a:srgbClr val="008000"/>
                </a:solidFill>
              </a:rPr>
              <a:t>Initial: </a:t>
            </a:r>
            <a:r>
              <a:rPr lang="en-US" sz="1200" dirty="0" smtClean="0">
                <a:solidFill>
                  <a:srgbClr val="008000"/>
                </a:solidFill>
              </a:rPr>
              <a:t>arwenkf_step1_icbcs.sh</a:t>
            </a:r>
            <a:endParaRPr lang="en-US" sz="1200" dirty="0">
              <a:solidFill>
                <a:srgbClr val="008000"/>
              </a:solidFill>
            </a:endParaRPr>
          </a:p>
        </p:txBody>
      </p:sp>
      <p:sp>
        <p:nvSpPr>
          <p:cNvPr id="135" name="TextBox 134"/>
          <p:cNvSpPr txBox="1"/>
          <p:nvPr/>
        </p:nvSpPr>
        <p:spPr>
          <a:xfrm>
            <a:off x="228600" y="3657600"/>
            <a:ext cx="3276600" cy="369332"/>
          </a:xfrm>
          <a:prstGeom prst="rect">
            <a:avLst/>
          </a:prstGeom>
          <a:noFill/>
          <a:ln w="25400">
            <a:solidFill>
              <a:srgbClr val="0000FF"/>
            </a:solidFill>
            <a:prstDash val="dash"/>
          </a:ln>
        </p:spPr>
        <p:txBody>
          <a:bodyPr wrap="square" rtlCol="0">
            <a:spAutoFit/>
          </a:bodyPr>
          <a:lstStyle/>
          <a:p>
            <a:r>
              <a:rPr lang="en-US" dirty="0" smtClean="0">
                <a:solidFill>
                  <a:srgbClr val="0000FF"/>
                </a:solidFill>
              </a:rPr>
              <a:t>Assimilation: </a:t>
            </a:r>
            <a:r>
              <a:rPr lang="en-US" sz="1200" dirty="0">
                <a:solidFill>
                  <a:srgbClr val="0000FF"/>
                </a:solidFill>
              </a:rPr>
              <a:t>arwenkf_step2_anacycle.sh</a:t>
            </a:r>
          </a:p>
        </p:txBody>
      </p:sp>
      <p:sp>
        <p:nvSpPr>
          <p:cNvPr id="136" name="TextBox 135"/>
          <p:cNvSpPr txBox="1"/>
          <p:nvPr/>
        </p:nvSpPr>
        <p:spPr>
          <a:xfrm>
            <a:off x="228600" y="4343400"/>
            <a:ext cx="3276600" cy="369332"/>
          </a:xfrm>
          <a:prstGeom prst="rect">
            <a:avLst/>
          </a:prstGeom>
          <a:noFill/>
          <a:ln w="25400">
            <a:solidFill>
              <a:srgbClr val="FF0000"/>
            </a:solidFill>
            <a:prstDash val="dash"/>
          </a:ln>
        </p:spPr>
        <p:txBody>
          <a:bodyPr wrap="square" rtlCol="0">
            <a:spAutoFit/>
          </a:bodyPr>
          <a:lstStyle/>
          <a:p>
            <a:r>
              <a:rPr lang="en-US" dirty="0" smtClean="0">
                <a:solidFill>
                  <a:srgbClr val="FF0000"/>
                </a:solidFill>
              </a:rPr>
              <a:t>Forecast: </a:t>
            </a:r>
            <a:r>
              <a:rPr lang="en-US" sz="1200" dirty="0">
                <a:solidFill>
                  <a:srgbClr val="FF0000"/>
                </a:solidFill>
              </a:rPr>
              <a:t>arwenkf_step3_forecast.sh</a:t>
            </a:r>
          </a:p>
        </p:txBody>
      </p:sp>
      <p:sp>
        <p:nvSpPr>
          <p:cNvPr id="75" name="Rectangle 74"/>
          <p:cNvSpPr/>
          <p:nvPr/>
        </p:nvSpPr>
        <p:spPr>
          <a:xfrm>
            <a:off x="304800" y="4953000"/>
            <a:ext cx="2286000" cy="457200"/>
          </a:xfrm>
          <a:prstGeom prst="rect">
            <a:avLst/>
          </a:prstGeom>
        </p:spPr>
        <p:txBody>
          <a:bodyPr wrap="square">
            <a:spAutoFit/>
          </a:bodyPr>
          <a:lstStyle/>
          <a:p>
            <a:r>
              <a:rPr lang="en-US" sz="1200" dirty="0"/>
              <a:t>/lfs2/projects/</a:t>
            </a:r>
            <a:r>
              <a:rPr lang="en-US" sz="1200" dirty="0" err="1"/>
              <a:t>hfip-psu</a:t>
            </a:r>
            <a:r>
              <a:rPr lang="en-US" sz="1200" dirty="0"/>
              <a:t>/</a:t>
            </a:r>
            <a:r>
              <a:rPr lang="en-US" sz="1200" dirty="0" err="1"/>
              <a:t>yweng</a:t>
            </a:r>
            <a:r>
              <a:rPr lang="en-US" sz="1200" dirty="0"/>
              <a:t>/</a:t>
            </a:r>
            <a:r>
              <a:rPr lang="en-US" sz="1200" dirty="0" smtClean="0"/>
              <a:t>D2013/</a:t>
            </a:r>
            <a:r>
              <a:rPr lang="en-US" sz="1200" dirty="0" err="1"/>
              <a:t>APSU_Shell</a:t>
            </a:r>
            <a:r>
              <a:rPr lang="en-US" sz="1200" dirty="0"/>
              <a:t>/</a:t>
            </a:r>
            <a:r>
              <a:rPr lang="en-US" sz="1200" dirty="0" err="1"/>
              <a:t>run_APSU.sh</a:t>
            </a:r>
            <a:r>
              <a:rPr lang="en-US" sz="1200" dirty="0"/>
              <a:t> </a:t>
            </a:r>
          </a:p>
        </p:txBody>
      </p:sp>
      <p:sp>
        <p:nvSpPr>
          <p:cNvPr id="106" name="Title 1"/>
          <p:cNvSpPr txBox="1">
            <a:spLocks/>
          </p:cNvSpPr>
          <p:nvPr/>
        </p:nvSpPr>
        <p:spPr>
          <a:xfrm>
            <a:off x="1645864" y="0"/>
            <a:ext cx="5993186" cy="5665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PSU Cycling System Workflow</a:t>
            </a:r>
            <a:endParaRPr lang="en-US" sz="3200" dirty="0"/>
          </a:p>
        </p:txBody>
      </p:sp>
    </p:spTree>
    <p:extLst>
      <p:ext uri="{BB962C8B-B14F-4D97-AF65-F5344CB8AC3E}">
        <p14:creationId xmlns:p14="http://schemas.microsoft.com/office/powerpoint/2010/main" val="864258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54"/>
            <a:ext cx="8229600" cy="1004102"/>
          </a:xfrm>
        </p:spPr>
        <p:txBody>
          <a:bodyPr>
            <a:noAutofit/>
          </a:bodyPr>
          <a:lstStyle/>
          <a:p>
            <a:r>
              <a:rPr lang="en-US" sz="3600" dirty="0" smtClean="0"/>
              <a:t>PSU Cycling System: retrospective cases over 2008-2012 </a:t>
            </a:r>
            <a:endParaRPr lang="en-US" sz="3600" dirty="0"/>
          </a:p>
        </p:txBody>
      </p:sp>
      <p:pic>
        <p:nvPicPr>
          <p:cNvPr id="14" name="Picture 13" descr="Macintosh HD:Users:yxw25:HFIP:H2013:Plot:plot_atcf_ANPS:enkf_abserr_AL2008-2012_homo_track.eps"/>
          <p:cNvPicPr/>
          <p:nvPr/>
        </p:nvPicPr>
        <p:blipFill>
          <a:blip r:embed="rId2">
            <a:extLst>
              <a:ext uri="{28A0092B-C50C-407E-A947-70E740481C1C}">
                <a14:useLocalDpi xmlns:a14="http://schemas.microsoft.com/office/drawing/2010/main" val="0"/>
              </a:ext>
            </a:extLst>
          </a:blip>
          <a:srcRect/>
          <a:stretch>
            <a:fillRect/>
          </a:stretch>
        </p:blipFill>
        <p:spPr bwMode="auto">
          <a:xfrm>
            <a:off x="156024" y="1148256"/>
            <a:ext cx="2743200" cy="2321560"/>
          </a:xfrm>
          <a:prstGeom prst="rect">
            <a:avLst/>
          </a:prstGeom>
          <a:noFill/>
          <a:ln>
            <a:noFill/>
          </a:ln>
        </p:spPr>
      </p:pic>
      <p:pic>
        <p:nvPicPr>
          <p:cNvPr id="15" name="Picture 14" descr="Macintosh HD:Users:yxw25:HFIP:H2013:Plot:plot_atcf_ANPS:enkf_abserr_AL2008-2012_homo_wsp.eps"/>
          <p:cNvPicPr/>
          <p:nvPr/>
        </p:nvPicPr>
        <p:blipFill>
          <a:blip r:embed="rId3">
            <a:extLst>
              <a:ext uri="{28A0092B-C50C-407E-A947-70E740481C1C}">
                <a14:useLocalDpi xmlns:a14="http://schemas.microsoft.com/office/drawing/2010/main" val="0"/>
              </a:ext>
            </a:extLst>
          </a:blip>
          <a:srcRect/>
          <a:stretch>
            <a:fillRect/>
          </a:stretch>
        </p:blipFill>
        <p:spPr bwMode="auto">
          <a:xfrm>
            <a:off x="156024" y="3469816"/>
            <a:ext cx="2743200" cy="2371090"/>
          </a:xfrm>
          <a:prstGeom prst="rect">
            <a:avLst/>
          </a:prstGeom>
          <a:noFill/>
          <a:ln>
            <a:noFill/>
          </a:ln>
        </p:spPr>
      </p:pic>
      <p:sp>
        <p:nvSpPr>
          <p:cNvPr id="16" name="TextBox 15"/>
          <p:cNvSpPr txBox="1"/>
          <p:nvPr/>
        </p:nvSpPr>
        <p:spPr>
          <a:xfrm>
            <a:off x="457200" y="5913267"/>
            <a:ext cx="1929660" cy="369332"/>
          </a:xfrm>
          <a:prstGeom prst="rect">
            <a:avLst/>
          </a:prstGeom>
          <a:noFill/>
        </p:spPr>
        <p:txBody>
          <a:bodyPr wrap="none" rtlCol="0">
            <a:spAutoFit/>
          </a:bodyPr>
          <a:lstStyle/>
          <a:p>
            <a:r>
              <a:rPr lang="en-US" dirty="0" smtClean="0"/>
              <a:t>PSU </a:t>
            </a:r>
            <a:r>
              <a:rPr lang="en-US" dirty="0" err="1" smtClean="0"/>
              <a:t>NoDA</a:t>
            </a:r>
            <a:r>
              <a:rPr lang="en-US" dirty="0" smtClean="0"/>
              <a:t> vs. NHC</a:t>
            </a:r>
            <a:endParaRPr lang="en-US" dirty="0"/>
          </a:p>
        </p:txBody>
      </p:sp>
      <p:pic>
        <p:nvPicPr>
          <p:cNvPr id="17" name="Picture 16" descr="Macintosh HD:Users:yxw25:Paper:GRL2013_Weng_ReconEnKF:Plot:plot_atcf_err:enkf_abserr_2008_2012_ANPS_APCT_homo_track.eps"/>
          <p:cNvPicPr/>
          <p:nvPr/>
        </p:nvPicPr>
        <p:blipFill>
          <a:blip r:embed="rId4">
            <a:extLst>
              <a:ext uri="{28A0092B-C50C-407E-A947-70E740481C1C}">
                <a14:useLocalDpi xmlns:a14="http://schemas.microsoft.com/office/drawing/2010/main" val="0"/>
              </a:ext>
            </a:extLst>
          </a:blip>
          <a:srcRect/>
          <a:stretch>
            <a:fillRect/>
          </a:stretch>
        </p:blipFill>
        <p:spPr bwMode="auto">
          <a:xfrm>
            <a:off x="2982944" y="1109344"/>
            <a:ext cx="2743200" cy="2319655"/>
          </a:xfrm>
          <a:prstGeom prst="rect">
            <a:avLst/>
          </a:prstGeom>
          <a:noFill/>
          <a:ln>
            <a:noFill/>
          </a:ln>
        </p:spPr>
      </p:pic>
      <p:pic>
        <p:nvPicPr>
          <p:cNvPr id="18" name="Picture 17" descr="Macintosh HD:Users:yxw25:Paper:GRL2013_Weng_ReconEnKF:Plot:plot_atcf_err:enkf_abserr_2008_2012_ANPS_APCT_homo_wsp.eps"/>
          <p:cNvPicPr/>
          <p:nvPr/>
        </p:nvPicPr>
        <p:blipFill>
          <a:blip r:embed="rId5">
            <a:extLst>
              <a:ext uri="{28A0092B-C50C-407E-A947-70E740481C1C}">
                <a14:useLocalDpi xmlns:a14="http://schemas.microsoft.com/office/drawing/2010/main" val="0"/>
              </a:ext>
            </a:extLst>
          </a:blip>
          <a:srcRect/>
          <a:stretch>
            <a:fillRect/>
          </a:stretch>
        </p:blipFill>
        <p:spPr bwMode="auto">
          <a:xfrm>
            <a:off x="2982944" y="3469816"/>
            <a:ext cx="2743200" cy="2314575"/>
          </a:xfrm>
          <a:prstGeom prst="rect">
            <a:avLst/>
          </a:prstGeom>
          <a:noFill/>
          <a:ln>
            <a:noFill/>
          </a:ln>
        </p:spPr>
      </p:pic>
      <p:sp>
        <p:nvSpPr>
          <p:cNvPr id="19" name="TextBox 18"/>
          <p:cNvSpPr txBox="1"/>
          <p:nvPr/>
        </p:nvSpPr>
        <p:spPr>
          <a:xfrm>
            <a:off x="3149479" y="5860832"/>
            <a:ext cx="2576665" cy="646331"/>
          </a:xfrm>
          <a:prstGeom prst="rect">
            <a:avLst/>
          </a:prstGeom>
          <a:noFill/>
        </p:spPr>
        <p:txBody>
          <a:bodyPr wrap="square" rtlCol="0">
            <a:spAutoFit/>
          </a:bodyPr>
          <a:lstStyle/>
          <a:p>
            <a:r>
              <a:rPr lang="en-US" dirty="0" smtClean="0"/>
              <a:t>PSU </a:t>
            </a:r>
            <a:r>
              <a:rPr lang="en-US" dirty="0" err="1" smtClean="0"/>
              <a:t>NoDA</a:t>
            </a:r>
            <a:r>
              <a:rPr lang="en-US" dirty="0" smtClean="0"/>
              <a:t> vs. PSU Cycling with conventional obs.</a:t>
            </a:r>
            <a:endParaRPr lang="en-US" dirty="0"/>
          </a:p>
        </p:txBody>
      </p:sp>
      <p:pic>
        <p:nvPicPr>
          <p:cNvPr id="20" name="Picture 19" descr="Macintosh HD:Users:yxw25:Paper:GRL2013_Weng_ReconEnKF:Plot:plot_atcf_err:enkf_abserr_2008_2012_APCT_APRC_homo_percent_track.eps"/>
          <p:cNvPicPr/>
          <p:nvPr/>
        </p:nvPicPr>
        <p:blipFill>
          <a:blip r:embed="rId6">
            <a:extLst>
              <a:ext uri="{28A0092B-C50C-407E-A947-70E740481C1C}">
                <a14:useLocalDpi xmlns:a14="http://schemas.microsoft.com/office/drawing/2010/main" val="0"/>
              </a:ext>
            </a:extLst>
          </a:blip>
          <a:srcRect/>
          <a:stretch>
            <a:fillRect/>
          </a:stretch>
        </p:blipFill>
        <p:spPr bwMode="auto">
          <a:xfrm>
            <a:off x="6053415" y="1116995"/>
            <a:ext cx="2743200" cy="2296160"/>
          </a:xfrm>
          <a:prstGeom prst="rect">
            <a:avLst/>
          </a:prstGeom>
          <a:noFill/>
          <a:ln>
            <a:noFill/>
          </a:ln>
        </p:spPr>
      </p:pic>
      <p:pic>
        <p:nvPicPr>
          <p:cNvPr id="21" name="Picture 20" descr="Macintosh HD:Users:yxw25:Paper:GRL2013_Weng_ReconEnKF:Plot:plot_atcf_err:enkf_abserr_2008_2012_APCT_APRC_homo_percent_wsp.eps"/>
          <p:cNvPicPr/>
          <p:nvPr/>
        </p:nvPicPr>
        <p:blipFill>
          <a:blip r:embed="rId7">
            <a:extLst>
              <a:ext uri="{28A0092B-C50C-407E-A947-70E740481C1C}">
                <a14:useLocalDpi xmlns:a14="http://schemas.microsoft.com/office/drawing/2010/main" val="0"/>
              </a:ext>
            </a:extLst>
          </a:blip>
          <a:srcRect/>
          <a:stretch>
            <a:fillRect/>
          </a:stretch>
        </p:blipFill>
        <p:spPr bwMode="auto">
          <a:xfrm>
            <a:off x="6053415" y="3428999"/>
            <a:ext cx="2743200" cy="2352040"/>
          </a:xfrm>
          <a:prstGeom prst="rect">
            <a:avLst/>
          </a:prstGeom>
          <a:noFill/>
          <a:ln>
            <a:noFill/>
          </a:ln>
        </p:spPr>
      </p:pic>
      <p:sp>
        <p:nvSpPr>
          <p:cNvPr id="22" name="TextBox 21"/>
          <p:cNvSpPr txBox="1"/>
          <p:nvPr/>
        </p:nvSpPr>
        <p:spPr>
          <a:xfrm>
            <a:off x="6222668" y="5860832"/>
            <a:ext cx="2576665" cy="646331"/>
          </a:xfrm>
          <a:prstGeom prst="rect">
            <a:avLst/>
          </a:prstGeom>
          <a:noFill/>
        </p:spPr>
        <p:txBody>
          <a:bodyPr wrap="square" rtlCol="0">
            <a:spAutoFit/>
          </a:bodyPr>
          <a:lstStyle/>
          <a:p>
            <a:r>
              <a:rPr lang="en-US" dirty="0" smtClean="0"/>
              <a:t>PSU Cycling with con. obs. Vs. </a:t>
            </a:r>
            <a:r>
              <a:rPr lang="en-US" dirty="0" err="1" smtClean="0"/>
              <a:t>con.+recon</a:t>
            </a:r>
            <a:r>
              <a:rPr lang="en-US" dirty="0" smtClean="0"/>
              <a:t> obs.</a:t>
            </a:r>
            <a:endParaRPr lang="en-US" dirty="0"/>
          </a:p>
        </p:txBody>
      </p:sp>
      <p:sp>
        <p:nvSpPr>
          <p:cNvPr id="3" name="TextBox 2"/>
          <p:cNvSpPr txBox="1"/>
          <p:nvPr/>
        </p:nvSpPr>
        <p:spPr>
          <a:xfrm>
            <a:off x="1527624" y="2879638"/>
            <a:ext cx="1283236" cy="369332"/>
          </a:xfrm>
          <a:prstGeom prst="rect">
            <a:avLst/>
          </a:prstGeom>
          <a:noFill/>
        </p:spPr>
        <p:txBody>
          <a:bodyPr wrap="none" rtlCol="0">
            <a:spAutoFit/>
          </a:bodyPr>
          <a:lstStyle/>
          <a:p>
            <a:r>
              <a:rPr lang="en-US" dirty="0" smtClean="0"/>
              <a:t>Track errors</a:t>
            </a:r>
            <a:endParaRPr lang="en-US" dirty="0"/>
          </a:p>
        </p:txBody>
      </p:sp>
      <p:sp>
        <p:nvSpPr>
          <p:cNvPr id="13" name="TextBox 12"/>
          <p:cNvSpPr txBox="1"/>
          <p:nvPr/>
        </p:nvSpPr>
        <p:spPr>
          <a:xfrm>
            <a:off x="722499" y="5308634"/>
            <a:ext cx="1610249" cy="369332"/>
          </a:xfrm>
          <a:prstGeom prst="rect">
            <a:avLst/>
          </a:prstGeom>
          <a:noFill/>
        </p:spPr>
        <p:txBody>
          <a:bodyPr wrap="none" rtlCol="0">
            <a:spAutoFit/>
          </a:bodyPr>
          <a:lstStyle/>
          <a:p>
            <a:r>
              <a:rPr lang="en-US" dirty="0" smtClean="0"/>
              <a:t>Intensity errors</a:t>
            </a:r>
            <a:endParaRPr lang="en-US" dirty="0"/>
          </a:p>
        </p:txBody>
      </p:sp>
    </p:spTree>
    <p:extLst>
      <p:ext uri="{BB962C8B-B14F-4D97-AF65-F5344CB8AC3E}">
        <p14:creationId xmlns:p14="http://schemas.microsoft.com/office/powerpoint/2010/main" val="2832192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cintosh HD:Users:yxw25:HFIP:D2013:Plot:plot_operational:enkf_abserr_2013al_all_operational_wsp.eps"/>
          <p:cNvPicPr/>
          <p:nvPr/>
        </p:nvPicPr>
        <p:blipFill rotWithShape="1">
          <a:blip r:embed="rId2">
            <a:extLst>
              <a:ext uri="{28A0092B-C50C-407E-A947-70E740481C1C}">
                <a14:useLocalDpi xmlns:a14="http://schemas.microsoft.com/office/drawing/2010/main" val="0"/>
              </a:ext>
            </a:extLst>
          </a:blip>
          <a:srcRect t="6638"/>
          <a:stretch/>
        </p:blipFill>
        <p:spPr bwMode="auto">
          <a:xfrm>
            <a:off x="4197394" y="3428999"/>
            <a:ext cx="2638425" cy="2130425"/>
          </a:xfrm>
          <a:prstGeom prst="rect">
            <a:avLst/>
          </a:prstGeom>
          <a:noFill/>
          <a:ln>
            <a:noFill/>
          </a:ln>
          <a:extLst>
            <a:ext uri="{53640926-AAD7-44d8-BBD7-CCE9431645EC}">
              <a14:shadowObscured xmlns:a14="http://schemas.microsoft.com/office/drawing/2010/main" xmlns=""/>
            </a:ext>
          </a:extLst>
        </p:spPr>
      </p:pic>
      <p:sp>
        <p:nvSpPr>
          <p:cNvPr id="2" name="Title 1"/>
          <p:cNvSpPr>
            <a:spLocks noGrp="1"/>
          </p:cNvSpPr>
          <p:nvPr>
            <p:ph type="title"/>
          </p:nvPr>
        </p:nvSpPr>
        <p:spPr>
          <a:xfrm>
            <a:off x="457200" y="144154"/>
            <a:ext cx="8229600" cy="1004102"/>
          </a:xfrm>
        </p:spPr>
        <p:txBody>
          <a:bodyPr>
            <a:noAutofit/>
          </a:bodyPr>
          <a:lstStyle/>
          <a:p>
            <a:r>
              <a:rPr lang="en-US" sz="3600" dirty="0" smtClean="0"/>
              <a:t>PSU 2013 real-time performance</a:t>
            </a:r>
            <a:endParaRPr lang="en-US" sz="3600" dirty="0"/>
          </a:p>
        </p:txBody>
      </p:sp>
      <p:pic>
        <p:nvPicPr>
          <p:cNvPr id="3" name="Picture 2" descr="Macintosh HD:Users:yxw25:HFIP:D2013:Plot:plot_APSU:enkf_abserr_2013al01_12_APSUfromnhc_homo_track.eps"/>
          <p:cNvPicPr/>
          <p:nvPr/>
        </p:nvPicPr>
        <p:blipFill rotWithShape="1">
          <a:blip r:embed="rId3">
            <a:extLst>
              <a:ext uri="{28A0092B-C50C-407E-A947-70E740481C1C}">
                <a14:useLocalDpi xmlns:a14="http://schemas.microsoft.com/office/drawing/2010/main" val="0"/>
              </a:ext>
            </a:extLst>
          </a:blip>
          <a:srcRect t="758"/>
          <a:stretch/>
        </p:blipFill>
        <p:spPr bwMode="auto">
          <a:xfrm>
            <a:off x="1417403" y="1153971"/>
            <a:ext cx="2586355" cy="2143125"/>
          </a:xfrm>
          <a:prstGeom prst="rect">
            <a:avLst/>
          </a:prstGeom>
          <a:noFill/>
          <a:ln>
            <a:noFill/>
          </a:ln>
          <a:extLst>
            <a:ext uri="{53640926-AAD7-44d8-BBD7-CCE9431645EC}">
              <a14:shadowObscured xmlns:a14="http://schemas.microsoft.com/office/drawing/2010/main" xmlns=""/>
            </a:ext>
          </a:extLst>
        </p:spPr>
      </p:pic>
      <p:pic>
        <p:nvPicPr>
          <p:cNvPr id="4" name="Picture 3" descr="Macintosh HD:Users:yxw25:HFIP:D2013:Plot:plot_APSU:enkf_abserr_2013al01_12_APSUfromnhc_homo_wsp.eps"/>
          <p:cNvPicPr/>
          <p:nvPr/>
        </p:nvPicPr>
        <p:blipFill>
          <a:blip r:embed="rId4">
            <a:extLst>
              <a:ext uri="{28A0092B-C50C-407E-A947-70E740481C1C}">
                <a14:useLocalDpi xmlns:a14="http://schemas.microsoft.com/office/drawing/2010/main" val="0"/>
              </a:ext>
            </a:extLst>
          </a:blip>
          <a:srcRect/>
          <a:stretch>
            <a:fillRect/>
          </a:stretch>
        </p:blipFill>
        <p:spPr bwMode="auto">
          <a:xfrm>
            <a:off x="4291374" y="1148256"/>
            <a:ext cx="2544445" cy="2148840"/>
          </a:xfrm>
          <a:prstGeom prst="rect">
            <a:avLst/>
          </a:prstGeom>
          <a:noFill/>
          <a:ln>
            <a:noFill/>
          </a:ln>
        </p:spPr>
      </p:pic>
      <p:pic>
        <p:nvPicPr>
          <p:cNvPr id="5" name="Picture 4" descr="Macintosh HD:Users:yxw25:HFIP:D2013:Plot:plot_APSU:enkf_abserr_2013al01_12_APSUfromnhc_homo_wsp_noBias.eps"/>
          <p:cNvPicPr/>
          <p:nvPr/>
        </p:nvPicPr>
        <p:blipFill>
          <a:blip r:embed="rId5">
            <a:extLst>
              <a:ext uri="{28A0092B-C50C-407E-A947-70E740481C1C}">
                <a14:useLocalDpi xmlns:a14="http://schemas.microsoft.com/office/drawing/2010/main" val="0"/>
              </a:ext>
            </a:extLst>
          </a:blip>
          <a:srcRect/>
          <a:stretch>
            <a:fillRect/>
          </a:stretch>
        </p:blipFill>
        <p:spPr bwMode="auto">
          <a:xfrm>
            <a:off x="1485983" y="3429000"/>
            <a:ext cx="2517775" cy="2148840"/>
          </a:xfrm>
          <a:prstGeom prst="rect">
            <a:avLst/>
          </a:prstGeom>
          <a:noFill/>
          <a:ln>
            <a:noFill/>
          </a:ln>
        </p:spPr>
      </p:pic>
      <p:sp>
        <p:nvSpPr>
          <p:cNvPr id="7" name="Rectangle 6"/>
          <p:cNvSpPr/>
          <p:nvPr/>
        </p:nvSpPr>
        <p:spPr>
          <a:xfrm>
            <a:off x="1052485" y="5583119"/>
            <a:ext cx="6517728" cy="523220"/>
          </a:xfrm>
          <a:prstGeom prst="rect">
            <a:avLst/>
          </a:prstGeom>
        </p:spPr>
        <p:txBody>
          <a:bodyPr wrap="square">
            <a:spAutoFit/>
          </a:bodyPr>
          <a:lstStyle/>
          <a:p>
            <a:pPr algn="ctr"/>
            <a:r>
              <a:rPr lang="en-US" sz="1400" i="1" dirty="0" smtClean="0"/>
              <a:t>Mean </a:t>
            </a:r>
            <a:r>
              <a:rPr lang="en-US" sz="1400" i="1" dirty="0"/>
              <a:t>absolute forecast </a:t>
            </a:r>
            <a:r>
              <a:rPr lang="en-US" sz="1400" i="1" dirty="0" smtClean="0"/>
              <a:t>errors homogeneously </a:t>
            </a:r>
            <a:r>
              <a:rPr lang="en-US" sz="1400" i="1" dirty="0"/>
              <a:t>averaged for 2013 stream 1.5 APSU (red), operational OFCL (cyan), GFS (purple), HWRF (blue) and GFDL (green).</a:t>
            </a:r>
            <a:r>
              <a:rPr lang="en-US" sz="1400" dirty="0"/>
              <a:t> </a:t>
            </a:r>
          </a:p>
        </p:txBody>
      </p:sp>
      <p:sp>
        <p:nvSpPr>
          <p:cNvPr id="8" name="Rectangle 7"/>
          <p:cNvSpPr/>
          <p:nvPr/>
        </p:nvSpPr>
        <p:spPr>
          <a:xfrm>
            <a:off x="1650079" y="1389478"/>
            <a:ext cx="1153293" cy="369332"/>
          </a:xfrm>
          <a:prstGeom prst="rect">
            <a:avLst/>
          </a:prstGeom>
        </p:spPr>
        <p:txBody>
          <a:bodyPr wrap="none">
            <a:spAutoFit/>
          </a:bodyPr>
          <a:lstStyle/>
          <a:p>
            <a:r>
              <a:rPr lang="en-US" i="1" dirty="0"/>
              <a:t>track </a:t>
            </a:r>
            <a:r>
              <a:rPr lang="en-US" i="1" dirty="0" smtClean="0"/>
              <a:t>(km</a:t>
            </a:r>
            <a:r>
              <a:rPr lang="en-US" i="1" dirty="0"/>
              <a:t>)</a:t>
            </a:r>
            <a:endParaRPr lang="en-US" dirty="0"/>
          </a:p>
        </p:txBody>
      </p:sp>
      <p:sp>
        <p:nvSpPr>
          <p:cNvPr id="9" name="Rectangle 8"/>
          <p:cNvSpPr/>
          <p:nvPr/>
        </p:nvSpPr>
        <p:spPr>
          <a:xfrm>
            <a:off x="4420642" y="1389478"/>
            <a:ext cx="1104151" cy="369332"/>
          </a:xfrm>
          <a:prstGeom prst="rect">
            <a:avLst/>
          </a:prstGeom>
        </p:spPr>
        <p:txBody>
          <a:bodyPr wrap="none">
            <a:spAutoFit/>
          </a:bodyPr>
          <a:lstStyle/>
          <a:p>
            <a:r>
              <a:rPr lang="en-US" i="1" dirty="0" err="1" smtClean="0"/>
              <a:t>Vmax</a:t>
            </a:r>
            <a:r>
              <a:rPr lang="en-US" i="1" dirty="0" smtClean="0"/>
              <a:t> (</a:t>
            </a:r>
            <a:r>
              <a:rPr lang="en-US" i="1" dirty="0" err="1" smtClean="0"/>
              <a:t>kt</a:t>
            </a:r>
            <a:r>
              <a:rPr lang="en-US" i="1" dirty="0" smtClean="0"/>
              <a:t>)</a:t>
            </a:r>
            <a:endParaRPr lang="en-US" dirty="0"/>
          </a:p>
        </p:txBody>
      </p:sp>
      <p:sp>
        <p:nvSpPr>
          <p:cNvPr id="10" name="Rectangle 9"/>
          <p:cNvSpPr/>
          <p:nvPr/>
        </p:nvSpPr>
        <p:spPr>
          <a:xfrm>
            <a:off x="1553727" y="5075806"/>
            <a:ext cx="2499289" cy="369332"/>
          </a:xfrm>
          <a:prstGeom prst="rect">
            <a:avLst/>
          </a:prstGeom>
        </p:spPr>
        <p:txBody>
          <a:bodyPr wrap="none">
            <a:spAutoFit/>
          </a:bodyPr>
          <a:lstStyle/>
          <a:p>
            <a:r>
              <a:rPr lang="en-US" i="1" dirty="0" smtClean="0"/>
              <a:t>Bias-corrected </a:t>
            </a:r>
            <a:r>
              <a:rPr lang="en-US" i="1" dirty="0" err="1" smtClean="0"/>
              <a:t>Vmax</a:t>
            </a:r>
            <a:r>
              <a:rPr lang="en-US" i="1" dirty="0" smtClean="0"/>
              <a:t> (</a:t>
            </a:r>
            <a:r>
              <a:rPr lang="en-US" i="1" dirty="0" err="1" smtClean="0"/>
              <a:t>kt</a:t>
            </a:r>
            <a:r>
              <a:rPr lang="en-US" i="1" dirty="0" smtClean="0"/>
              <a:t>)</a:t>
            </a:r>
            <a:endParaRPr lang="en-US" dirty="0"/>
          </a:p>
        </p:txBody>
      </p:sp>
      <p:sp>
        <p:nvSpPr>
          <p:cNvPr id="11" name="Rectangle 10"/>
          <p:cNvSpPr/>
          <p:nvPr/>
        </p:nvSpPr>
        <p:spPr>
          <a:xfrm>
            <a:off x="4420642" y="5075806"/>
            <a:ext cx="2545839" cy="369332"/>
          </a:xfrm>
          <a:prstGeom prst="rect">
            <a:avLst/>
          </a:prstGeom>
        </p:spPr>
        <p:txBody>
          <a:bodyPr wrap="none">
            <a:spAutoFit/>
          </a:bodyPr>
          <a:lstStyle/>
          <a:p>
            <a:r>
              <a:rPr lang="en-US" i="1" dirty="0" err="1" smtClean="0"/>
              <a:t>Vmax</a:t>
            </a:r>
            <a:r>
              <a:rPr lang="en-US" i="1" dirty="0" smtClean="0"/>
              <a:t> (</a:t>
            </a:r>
            <a:r>
              <a:rPr lang="en-US" i="1" dirty="0" err="1" smtClean="0"/>
              <a:t>kt</a:t>
            </a:r>
            <a:r>
              <a:rPr lang="en-US" i="1" dirty="0" smtClean="0"/>
              <a:t>) without homo</a:t>
            </a:r>
            <a:endParaRPr lang="en-US" dirty="0"/>
          </a:p>
        </p:txBody>
      </p:sp>
      <p:sp>
        <p:nvSpPr>
          <p:cNvPr id="12" name="TextBox 11"/>
          <p:cNvSpPr txBox="1"/>
          <p:nvPr/>
        </p:nvSpPr>
        <p:spPr>
          <a:xfrm>
            <a:off x="1958651" y="6393696"/>
            <a:ext cx="4188729" cy="369332"/>
          </a:xfrm>
          <a:prstGeom prst="rect">
            <a:avLst/>
          </a:prstGeom>
          <a:noFill/>
        </p:spPr>
        <p:txBody>
          <a:bodyPr wrap="none" rtlCol="0">
            <a:spAutoFit/>
          </a:bodyPr>
          <a:lstStyle/>
          <a:p>
            <a:r>
              <a:rPr lang="en-US" dirty="0" smtClean="0">
                <a:solidFill>
                  <a:srgbClr val="FF0000"/>
                </a:solidFill>
              </a:rPr>
              <a:t>Only include the cases in ATCF a-deck files.</a:t>
            </a:r>
            <a:endParaRPr lang="en-US" dirty="0">
              <a:solidFill>
                <a:srgbClr val="FF0000"/>
              </a:solidFill>
            </a:endParaRPr>
          </a:p>
        </p:txBody>
      </p:sp>
    </p:spTree>
    <p:extLst>
      <p:ext uri="{BB962C8B-B14F-4D97-AF65-F5344CB8AC3E}">
        <p14:creationId xmlns:p14="http://schemas.microsoft.com/office/powerpoint/2010/main" val="1761871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54"/>
            <a:ext cx="8229600" cy="764693"/>
          </a:xfrm>
        </p:spPr>
        <p:txBody>
          <a:bodyPr>
            <a:noAutofit/>
          </a:bodyPr>
          <a:lstStyle/>
          <a:p>
            <a:r>
              <a:rPr lang="en-US" sz="3600" dirty="0" smtClean="0"/>
              <a:t>Benefited </a:t>
            </a:r>
            <a:r>
              <a:rPr lang="en-US" sz="3600" dirty="0" smtClean="0"/>
              <a:t>from Recon inner-core obs.</a:t>
            </a:r>
            <a:endParaRPr lang="en-US" sz="3600" dirty="0"/>
          </a:p>
        </p:txBody>
      </p:sp>
      <p:pic>
        <p:nvPicPr>
          <p:cNvPr id="8" name="Picture 7" descr="http://www.hfip.org/data/hfipprd/2013/determine//apsu/2013100400/Karen_12AL/sfc_n_f000.png"/>
          <p:cNvPicPr/>
          <p:nvPr/>
        </p:nvPicPr>
        <p:blipFill rotWithShape="1">
          <a:blip r:embed="rId2">
            <a:extLst>
              <a:ext uri="{28A0092B-C50C-407E-A947-70E740481C1C}">
                <a14:useLocalDpi xmlns:a14="http://schemas.microsoft.com/office/drawing/2010/main" val="0"/>
              </a:ext>
            </a:extLst>
          </a:blip>
          <a:srcRect l="4832" t="2549" r="8550"/>
          <a:stretch/>
        </p:blipFill>
        <p:spPr bwMode="auto">
          <a:xfrm>
            <a:off x="3461438" y="1058951"/>
            <a:ext cx="2360295" cy="2130425"/>
          </a:xfrm>
          <a:prstGeom prst="rect">
            <a:avLst/>
          </a:prstGeom>
          <a:noFill/>
          <a:ln>
            <a:noFill/>
          </a:ln>
          <a:extLst>
            <a:ext uri="{53640926-AAD7-44d8-BBD7-CCE9431645EC}">
              <a14:shadowObscured xmlns:a14="http://schemas.microsoft.com/office/drawing/2010/main" xmlns=""/>
            </a:ext>
          </a:extLst>
        </p:spPr>
      </p:pic>
      <p:pic>
        <p:nvPicPr>
          <p:cNvPr id="9" name="Picture 8" descr="http://www.hfip.org/data/hfipprd/2013/determine//op_hwrf/2013100400/Karen_12AL/sfc_n_f000.png"/>
          <p:cNvPicPr/>
          <p:nvPr/>
        </p:nvPicPr>
        <p:blipFill rotWithShape="1">
          <a:blip r:embed="rId3">
            <a:extLst>
              <a:ext uri="{28A0092B-C50C-407E-A947-70E740481C1C}">
                <a14:useLocalDpi xmlns:a14="http://schemas.microsoft.com/office/drawing/2010/main" val="0"/>
              </a:ext>
            </a:extLst>
          </a:blip>
          <a:srcRect l="4814" t="3012"/>
          <a:stretch/>
        </p:blipFill>
        <p:spPr bwMode="auto">
          <a:xfrm>
            <a:off x="6004155" y="1058951"/>
            <a:ext cx="2615565" cy="2130425"/>
          </a:xfrm>
          <a:prstGeom prst="rect">
            <a:avLst/>
          </a:prstGeom>
          <a:noFill/>
          <a:ln>
            <a:noFill/>
          </a:ln>
          <a:extLst>
            <a:ext uri="{53640926-AAD7-44d8-BBD7-CCE9431645EC}">
              <a14:shadowObscured xmlns:a14="http://schemas.microsoft.com/office/drawing/2010/main" xmlns=""/>
            </a:ext>
          </a:extLst>
        </p:spPr>
      </p:pic>
      <p:pic>
        <p:nvPicPr>
          <p:cNvPr id="10" name="Picture 9"/>
          <p:cNvPicPr/>
          <p:nvPr/>
        </p:nvPicPr>
        <p:blipFill rotWithShape="1">
          <a:blip r:embed="rId4">
            <a:extLst>
              <a:ext uri="{28A0092B-C50C-407E-A947-70E740481C1C}">
                <a14:useLocalDpi xmlns:a14="http://schemas.microsoft.com/office/drawing/2010/main" val="0"/>
              </a:ext>
            </a:extLst>
          </a:blip>
          <a:srcRect l="4446" t="11605" r="21481"/>
          <a:stretch/>
        </p:blipFill>
        <p:spPr bwMode="auto">
          <a:xfrm>
            <a:off x="3461438" y="3307214"/>
            <a:ext cx="2379980" cy="2130425"/>
          </a:xfrm>
          <a:prstGeom prst="rect">
            <a:avLst/>
          </a:prstGeom>
          <a:noFill/>
          <a:ln>
            <a:noFill/>
          </a:ln>
          <a:extLst>
            <a:ext uri="{53640926-AAD7-44d8-BBD7-CCE9431645EC}">
              <a14:shadowObscured xmlns:a14="http://schemas.microsoft.com/office/drawing/2010/main" xmlns=""/>
            </a:ext>
          </a:extLst>
        </p:spPr>
      </p:pic>
      <p:pic>
        <p:nvPicPr>
          <p:cNvPr id="11" name="Picture 10"/>
          <p:cNvPicPr/>
          <p:nvPr/>
        </p:nvPicPr>
        <p:blipFill rotWithShape="1">
          <a:blip r:embed="rId5">
            <a:extLst>
              <a:ext uri="{28A0092B-C50C-407E-A947-70E740481C1C}">
                <a14:useLocalDpi xmlns:a14="http://schemas.microsoft.com/office/drawing/2010/main" val="0"/>
              </a:ext>
            </a:extLst>
          </a:blip>
          <a:srcRect l="4445" t="11111" r="13889"/>
          <a:stretch/>
        </p:blipFill>
        <p:spPr bwMode="auto">
          <a:xfrm>
            <a:off x="6004155" y="3307214"/>
            <a:ext cx="2609850" cy="2130425"/>
          </a:xfrm>
          <a:prstGeom prst="rect">
            <a:avLst/>
          </a:prstGeom>
          <a:noFill/>
          <a:ln>
            <a:noFill/>
          </a:ln>
          <a:extLst>
            <a:ext uri="{53640926-AAD7-44d8-BBD7-CCE9431645EC}">
              <a14:shadowObscured xmlns:a14="http://schemas.microsoft.com/office/drawing/2010/main" xmlns=""/>
            </a:ext>
          </a:extLst>
        </p:spPr>
      </p:pic>
      <p:sp>
        <p:nvSpPr>
          <p:cNvPr id="12" name="Rectangle 11"/>
          <p:cNvSpPr/>
          <p:nvPr/>
        </p:nvSpPr>
        <p:spPr>
          <a:xfrm>
            <a:off x="3461438" y="5472909"/>
            <a:ext cx="5538248" cy="1077218"/>
          </a:xfrm>
          <a:prstGeom prst="rect">
            <a:avLst/>
          </a:prstGeom>
        </p:spPr>
        <p:txBody>
          <a:bodyPr wrap="square">
            <a:spAutoFit/>
          </a:bodyPr>
          <a:lstStyle/>
          <a:p>
            <a:r>
              <a:rPr lang="en-US" sz="1600" i="1" dirty="0"/>
              <a:t>MSLP (</a:t>
            </a:r>
            <a:r>
              <a:rPr lang="en-US" sz="1600" i="1" dirty="0" err="1"/>
              <a:t>mb</a:t>
            </a:r>
            <a:r>
              <a:rPr lang="en-US" sz="1600" i="1" dirty="0"/>
              <a:t>, contour), 10m winds (bar) and its wind speed (shaded) derived from the initial fields of APSU (left column) and HWRF (right column) at 00Z (top row) and 06Z (bottom row), respectively. These figures are produced by </a:t>
            </a:r>
            <a:r>
              <a:rPr lang="en-US" sz="1600" dirty="0"/>
              <a:t>David </a:t>
            </a:r>
            <a:r>
              <a:rPr lang="en-US" sz="1600" dirty="0" err="1"/>
              <a:t>Zelinsky</a:t>
            </a:r>
            <a:r>
              <a:rPr lang="en-US" sz="1600" dirty="0"/>
              <a:t>. </a:t>
            </a:r>
          </a:p>
        </p:txBody>
      </p:sp>
      <p:pic>
        <p:nvPicPr>
          <p:cNvPr id="13" name="Picture 12"/>
          <p:cNvPicPr/>
          <p:nvPr/>
        </p:nvPicPr>
        <p:blipFill rotWithShape="1">
          <a:blip r:embed="rId6">
            <a:extLst>
              <a:ext uri="{28A0092B-C50C-407E-A947-70E740481C1C}">
                <a14:useLocalDpi xmlns:a14="http://schemas.microsoft.com/office/drawing/2010/main" val="0"/>
              </a:ext>
            </a:extLst>
          </a:blip>
          <a:srcRect l="17595" t="30409" r="22212" b="29698"/>
          <a:stretch/>
        </p:blipFill>
        <p:spPr bwMode="auto">
          <a:xfrm>
            <a:off x="134038" y="1494496"/>
            <a:ext cx="3327400" cy="2853690"/>
          </a:xfrm>
          <a:prstGeom prst="rect">
            <a:avLst/>
          </a:prstGeom>
          <a:noFill/>
          <a:ln>
            <a:noFill/>
          </a:ln>
          <a:extLst>
            <a:ext uri="{53640926-AAD7-44d8-BBD7-CCE9431645EC}">
              <a14:shadowObscured xmlns:a14="http://schemas.microsoft.com/office/drawing/2010/main" xmlns=""/>
            </a:ext>
          </a:extLst>
        </p:spPr>
      </p:pic>
      <p:sp>
        <p:nvSpPr>
          <p:cNvPr id="14" name="Rectangle 13"/>
          <p:cNvSpPr/>
          <p:nvPr/>
        </p:nvSpPr>
        <p:spPr>
          <a:xfrm>
            <a:off x="457200" y="4348186"/>
            <a:ext cx="2866847" cy="646331"/>
          </a:xfrm>
          <a:prstGeom prst="rect">
            <a:avLst/>
          </a:prstGeom>
        </p:spPr>
        <p:txBody>
          <a:bodyPr wrap="square">
            <a:spAutoFit/>
          </a:bodyPr>
          <a:lstStyle/>
          <a:p>
            <a:r>
              <a:rPr lang="en-US" i="1" dirty="0"/>
              <a:t>NOAA </a:t>
            </a:r>
            <a:r>
              <a:rPr lang="en-US" i="1" dirty="0" err="1" smtClean="0"/>
              <a:t>dropsondes</a:t>
            </a:r>
            <a:r>
              <a:rPr lang="en-US" i="1" dirty="0"/>
              <a:t> </a:t>
            </a:r>
            <a:r>
              <a:rPr lang="en-US" i="1" dirty="0" smtClean="0"/>
              <a:t> for </a:t>
            </a:r>
            <a:r>
              <a:rPr lang="en-US" i="1" dirty="0"/>
              <a:t>tropical storm Karen.</a:t>
            </a:r>
            <a:r>
              <a:rPr lang="en-US" dirty="0"/>
              <a:t> </a:t>
            </a:r>
          </a:p>
        </p:txBody>
      </p:sp>
      <p:sp>
        <p:nvSpPr>
          <p:cNvPr id="3" name="TextBox 2"/>
          <p:cNvSpPr txBox="1"/>
          <p:nvPr/>
        </p:nvSpPr>
        <p:spPr>
          <a:xfrm>
            <a:off x="4246284" y="3004710"/>
            <a:ext cx="790601" cy="369332"/>
          </a:xfrm>
          <a:prstGeom prst="rect">
            <a:avLst/>
          </a:prstGeom>
          <a:noFill/>
        </p:spPr>
        <p:txBody>
          <a:bodyPr wrap="none" rtlCol="0">
            <a:spAutoFit/>
          </a:bodyPr>
          <a:lstStyle/>
          <a:p>
            <a:r>
              <a:rPr lang="en-US" dirty="0" smtClean="0"/>
              <a:t>PSU IC</a:t>
            </a:r>
            <a:endParaRPr lang="en-US" dirty="0"/>
          </a:p>
        </p:txBody>
      </p:sp>
      <p:sp>
        <p:nvSpPr>
          <p:cNvPr id="15" name="TextBox 14"/>
          <p:cNvSpPr txBox="1"/>
          <p:nvPr/>
        </p:nvSpPr>
        <p:spPr>
          <a:xfrm>
            <a:off x="6788838" y="2972444"/>
            <a:ext cx="998991" cy="369332"/>
          </a:xfrm>
          <a:prstGeom prst="rect">
            <a:avLst/>
          </a:prstGeom>
          <a:noFill/>
        </p:spPr>
        <p:txBody>
          <a:bodyPr wrap="none" rtlCol="0">
            <a:spAutoFit/>
          </a:bodyPr>
          <a:lstStyle/>
          <a:p>
            <a:r>
              <a:rPr lang="en-US" dirty="0" smtClean="0"/>
              <a:t>HWRF IC</a:t>
            </a:r>
            <a:endParaRPr lang="en-US" dirty="0"/>
          </a:p>
        </p:txBody>
      </p:sp>
      <p:sp>
        <p:nvSpPr>
          <p:cNvPr id="4" name="TextBox 3"/>
          <p:cNvSpPr txBox="1"/>
          <p:nvPr/>
        </p:nvSpPr>
        <p:spPr>
          <a:xfrm>
            <a:off x="3721395" y="2517540"/>
            <a:ext cx="1075936" cy="369332"/>
          </a:xfrm>
          <a:prstGeom prst="rect">
            <a:avLst/>
          </a:prstGeom>
          <a:noFill/>
        </p:spPr>
        <p:txBody>
          <a:bodyPr wrap="none" rtlCol="0">
            <a:spAutoFit/>
          </a:bodyPr>
          <a:lstStyle/>
          <a:p>
            <a:r>
              <a:rPr lang="en-US" dirty="0" smtClean="0"/>
              <a:t>00Z 4 Oct</a:t>
            </a:r>
            <a:endParaRPr lang="en-US" dirty="0"/>
          </a:p>
        </p:txBody>
      </p:sp>
      <p:sp>
        <p:nvSpPr>
          <p:cNvPr id="16" name="TextBox 15"/>
          <p:cNvSpPr txBox="1"/>
          <p:nvPr/>
        </p:nvSpPr>
        <p:spPr>
          <a:xfrm>
            <a:off x="3565648" y="4801073"/>
            <a:ext cx="1075936" cy="369332"/>
          </a:xfrm>
          <a:prstGeom prst="rect">
            <a:avLst/>
          </a:prstGeom>
          <a:noFill/>
        </p:spPr>
        <p:txBody>
          <a:bodyPr wrap="none" rtlCol="0">
            <a:spAutoFit/>
          </a:bodyPr>
          <a:lstStyle/>
          <a:p>
            <a:r>
              <a:rPr lang="en-US" dirty="0" smtClean="0"/>
              <a:t>06Z 4 Oct</a:t>
            </a:r>
            <a:endParaRPr lang="en-US" dirty="0"/>
          </a:p>
        </p:txBody>
      </p:sp>
    </p:spTree>
    <p:extLst>
      <p:ext uri="{BB962C8B-B14F-4D97-AF65-F5344CB8AC3E}">
        <p14:creationId xmlns:p14="http://schemas.microsoft.com/office/powerpoint/2010/main" val="1250899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54"/>
            <a:ext cx="8229600" cy="579789"/>
          </a:xfrm>
        </p:spPr>
        <p:txBody>
          <a:bodyPr>
            <a:noAutofit/>
          </a:bodyPr>
          <a:lstStyle/>
          <a:p>
            <a:r>
              <a:rPr lang="en-US" sz="3600" dirty="0" smtClean="0"/>
              <a:t>Benefited </a:t>
            </a:r>
            <a:r>
              <a:rPr lang="en-US" sz="3600" dirty="0" smtClean="0"/>
              <a:t>from Recon inner-core obs.</a:t>
            </a:r>
            <a:endParaRPr lang="en-US" sz="3600" dirty="0"/>
          </a:p>
        </p:txBody>
      </p:sp>
      <p:pic>
        <p:nvPicPr>
          <p:cNvPr id="3" name="Picture 2" descr="D:\Work\D2013\plot_APSU\2013al12KAREN_HWRFGFDLAPSU_track.png"/>
          <p:cNvPicPr/>
          <p:nvPr/>
        </p:nvPicPr>
        <p:blipFill>
          <a:blip r:embed="rId2">
            <a:extLst>
              <a:ext uri="{28A0092B-C50C-407E-A947-70E740481C1C}">
                <a14:useLocalDpi xmlns:a14="http://schemas.microsoft.com/office/drawing/2010/main" val="0"/>
              </a:ext>
            </a:extLst>
          </a:blip>
          <a:srcRect/>
          <a:stretch>
            <a:fillRect/>
          </a:stretch>
        </p:blipFill>
        <p:spPr bwMode="auto">
          <a:xfrm>
            <a:off x="1666252" y="915318"/>
            <a:ext cx="2324735" cy="2313305"/>
          </a:xfrm>
          <a:prstGeom prst="rect">
            <a:avLst/>
          </a:prstGeom>
          <a:noFill/>
          <a:ln>
            <a:noFill/>
          </a:ln>
        </p:spPr>
      </p:pic>
      <p:pic>
        <p:nvPicPr>
          <p:cNvPr id="4" name="Picture 3" descr="D:\Work\D2013\plot_APSU\2013al12KAREN_HWRFGFDLAPSU_vmax.png"/>
          <p:cNvPicPr/>
          <p:nvPr/>
        </p:nvPicPr>
        <p:blipFill>
          <a:blip r:embed="rId3">
            <a:extLst>
              <a:ext uri="{28A0092B-C50C-407E-A947-70E740481C1C}">
                <a14:useLocalDpi xmlns:a14="http://schemas.microsoft.com/office/drawing/2010/main" val="0"/>
              </a:ext>
            </a:extLst>
          </a:blip>
          <a:srcRect/>
          <a:stretch>
            <a:fillRect/>
          </a:stretch>
        </p:blipFill>
        <p:spPr bwMode="auto">
          <a:xfrm>
            <a:off x="1344893" y="3419998"/>
            <a:ext cx="2743200" cy="2308860"/>
          </a:xfrm>
          <a:prstGeom prst="rect">
            <a:avLst/>
          </a:prstGeom>
          <a:noFill/>
          <a:ln>
            <a:noFill/>
          </a:ln>
        </p:spPr>
      </p:pic>
      <p:pic>
        <p:nvPicPr>
          <p:cNvPr id="5" name="Picture 4" descr="D:\Work\D2013\plot_APSU\enkf_abserr_2013al12_APSU_HWRF_homo_track.png"/>
          <p:cNvPicPr/>
          <p:nvPr/>
        </p:nvPicPr>
        <p:blipFill>
          <a:blip r:embed="rId4">
            <a:extLst>
              <a:ext uri="{28A0092B-C50C-407E-A947-70E740481C1C}">
                <a14:useLocalDpi xmlns:a14="http://schemas.microsoft.com/office/drawing/2010/main" val="0"/>
              </a:ext>
            </a:extLst>
          </a:blip>
          <a:srcRect/>
          <a:stretch>
            <a:fillRect/>
          </a:stretch>
        </p:blipFill>
        <p:spPr bwMode="auto">
          <a:xfrm>
            <a:off x="4088093" y="915318"/>
            <a:ext cx="2743200" cy="2272665"/>
          </a:xfrm>
          <a:prstGeom prst="rect">
            <a:avLst/>
          </a:prstGeom>
          <a:noFill/>
          <a:ln>
            <a:noFill/>
          </a:ln>
        </p:spPr>
      </p:pic>
      <p:pic>
        <p:nvPicPr>
          <p:cNvPr id="6" name="Picture 5" descr="D:\Work\D2013\plot_APSU\enkf_abserr_2013al12_APSU_HWRF_homo_wsp.png"/>
          <p:cNvPicPr/>
          <p:nvPr/>
        </p:nvPicPr>
        <p:blipFill>
          <a:blip r:embed="rId5">
            <a:extLst>
              <a:ext uri="{28A0092B-C50C-407E-A947-70E740481C1C}">
                <a14:useLocalDpi xmlns:a14="http://schemas.microsoft.com/office/drawing/2010/main" val="0"/>
              </a:ext>
            </a:extLst>
          </a:blip>
          <a:srcRect/>
          <a:stretch>
            <a:fillRect/>
          </a:stretch>
        </p:blipFill>
        <p:spPr bwMode="auto">
          <a:xfrm>
            <a:off x="4088093" y="3419998"/>
            <a:ext cx="2743200" cy="2325370"/>
          </a:xfrm>
          <a:prstGeom prst="rect">
            <a:avLst/>
          </a:prstGeom>
          <a:noFill/>
          <a:ln>
            <a:noFill/>
          </a:ln>
        </p:spPr>
      </p:pic>
      <p:sp>
        <p:nvSpPr>
          <p:cNvPr id="7" name="Rectangle 6"/>
          <p:cNvSpPr/>
          <p:nvPr/>
        </p:nvSpPr>
        <p:spPr>
          <a:xfrm>
            <a:off x="1187079" y="5758508"/>
            <a:ext cx="6223813" cy="830997"/>
          </a:xfrm>
          <a:prstGeom prst="rect">
            <a:avLst/>
          </a:prstGeom>
        </p:spPr>
        <p:txBody>
          <a:bodyPr wrap="square">
            <a:spAutoFit/>
          </a:bodyPr>
          <a:lstStyle/>
          <a:p>
            <a:r>
              <a:rPr lang="en-US" sz="1200" i="1" dirty="0"/>
              <a:t>Track (top-left) and intensity (top-right) forecasts and their mean absolute forecast errors of track (bottom-left, unit: km) and intensity in the term of maximum surface wind speed (bottom-right, unit: knots) homogeneously averaged for 2013 stream 1.5 APSU (red), operational OFCL (cyan), GFS (pink), HWRF (blue) and GFDL (green) for tropical storm Karen.</a:t>
            </a:r>
            <a:r>
              <a:rPr lang="en-US" sz="1200" dirty="0"/>
              <a:t> </a:t>
            </a:r>
          </a:p>
        </p:txBody>
      </p:sp>
      <p:sp>
        <p:nvSpPr>
          <p:cNvPr id="8" name="TextBox 7"/>
          <p:cNvSpPr txBox="1"/>
          <p:nvPr/>
        </p:nvSpPr>
        <p:spPr>
          <a:xfrm>
            <a:off x="5548057" y="1146471"/>
            <a:ext cx="1283236" cy="369332"/>
          </a:xfrm>
          <a:prstGeom prst="rect">
            <a:avLst/>
          </a:prstGeom>
          <a:noFill/>
        </p:spPr>
        <p:txBody>
          <a:bodyPr wrap="none" rtlCol="0">
            <a:spAutoFit/>
          </a:bodyPr>
          <a:lstStyle/>
          <a:p>
            <a:r>
              <a:rPr lang="en-US" dirty="0" smtClean="0"/>
              <a:t>Track errors</a:t>
            </a:r>
            <a:endParaRPr lang="en-US" dirty="0"/>
          </a:p>
        </p:txBody>
      </p:sp>
      <p:sp>
        <p:nvSpPr>
          <p:cNvPr id="9" name="TextBox 8"/>
          <p:cNvSpPr txBox="1"/>
          <p:nvPr/>
        </p:nvSpPr>
        <p:spPr>
          <a:xfrm>
            <a:off x="5221044" y="3654741"/>
            <a:ext cx="1610249" cy="369332"/>
          </a:xfrm>
          <a:prstGeom prst="rect">
            <a:avLst/>
          </a:prstGeom>
          <a:noFill/>
        </p:spPr>
        <p:txBody>
          <a:bodyPr wrap="none" rtlCol="0">
            <a:spAutoFit/>
          </a:bodyPr>
          <a:lstStyle/>
          <a:p>
            <a:r>
              <a:rPr lang="en-US" dirty="0" smtClean="0"/>
              <a:t>Intensity errors</a:t>
            </a:r>
            <a:endParaRPr lang="en-US" dirty="0"/>
          </a:p>
        </p:txBody>
      </p:sp>
      <p:sp>
        <p:nvSpPr>
          <p:cNvPr id="10" name="TextBox 9"/>
          <p:cNvSpPr txBox="1"/>
          <p:nvPr/>
        </p:nvSpPr>
        <p:spPr>
          <a:xfrm>
            <a:off x="1952927" y="1008516"/>
            <a:ext cx="670568" cy="369332"/>
          </a:xfrm>
          <a:prstGeom prst="rect">
            <a:avLst/>
          </a:prstGeom>
          <a:noFill/>
        </p:spPr>
        <p:txBody>
          <a:bodyPr wrap="none" rtlCol="0">
            <a:spAutoFit/>
          </a:bodyPr>
          <a:lstStyle/>
          <a:p>
            <a:r>
              <a:rPr lang="en-US" dirty="0" smtClean="0"/>
              <a:t>Track</a:t>
            </a:r>
            <a:endParaRPr lang="en-US" dirty="0"/>
          </a:p>
        </p:txBody>
      </p:sp>
      <p:sp>
        <p:nvSpPr>
          <p:cNvPr id="11" name="TextBox 10"/>
          <p:cNvSpPr txBox="1"/>
          <p:nvPr/>
        </p:nvSpPr>
        <p:spPr>
          <a:xfrm>
            <a:off x="1483086" y="5300989"/>
            <a:ext cx="997581" cy="369332"/>
          </a:xfrm>
          <a:prstGeom prst="rect">
            <a:avLst/>
          </a:prstGeom>
          <a:noFill/>
        </p:spPr>
        <p:txBody>
          <a:bodyPr wrap="none" rtlCol="0">
            <a:spAutoFit/>
          </a:bodyPr>
          <a:lstStyle/>
          <a:p>
            <a:r>
              <a:rPr lang="en-US" dirty="0" smtClean="0"/>
              <a:t>Intensity</a:t>
            </a:r>
            <a:endParaRPr lang="en-US" dirty="0"/>
          </a:p>
        </p:txBody>
      </p:sp>
    </p:spTree>
    <p:extLst>
      <p:ext uri="{BB962C8B-B14F-4D97-AF65-F5344CB8AC3E}">
        <p14:creationId xmlns:p14="http://schemas.microsoft.com/office/powerpoint/2010/main" val="1761871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54"/>
            <a:ext cx="8229600" cy="1004102"/>
          </a:xfrm>
        </p:spPr>
        <p:txBody>
          <a:bodyPr>
            <a:noAutofit/>
          </a:bodyPr>
          <a:lstStyle/>
          <a:p>
            <a:r>
              <a:rPr lang="en-US" sz="3600" dirty="0" smtClean="0"/>
              <a:t>Worse forecasts without inner-core obs.</a:t>
            </a:r>
            <a:endParaRPr lang="en-US" sz="3600" dirty="0"/>
          </a:p>
        </p:txBody>
      </p:sp>
      <p:pic>
        <p:nvPicPr>
          <p:cNvPr id="13" name="Picture 12" descr="D:\Work\D2013\plot_APSU\2013al09Humberto_OFCLHWRFGFDLAPSU_track.png"/>
          <p:cNvPicPr/>
          <p:nvPr/>
        </p:nvPicPr>
        <p:blipFill>
          <a:blip r:embed="rId2">
            <a:extLst>
              <a:ext uri="{28A0092B-C50C-407E-A947-70E740481C1C}">
                <a14:useLocalDpi xmlns:a14="http://schemas.microsoft.com/office/drawing/2010/main" val="0"/>
              </a:ext>
            </a:extLst>
          </a:blip>
          <a:srcRect/>
          <a:stretch>
            <a:fillRect/>
          </a:stretch>
        </p:blipFill>
        <p:spPr bwMode="auto">
          <a:xfrm>
            <a:off x="1228894" y="1148256"/>
            <a:ext cx="2667635" cy="2276475"/>
          </a:xfrm>
          <a:prstGeom prst="rect">
            <a:avLst/>
          </a:prstGeom>
          <a:noFill/>
          <a:ln>
            <a:noFill/>
          </a:ln>
        </p:spPr>
      </p:pic>
      <p:pic>
        <p:nvPicPr>
          <p:cNvPr id="14" name="Picture 13" descr="D:\Work\D2013\plot_APSU\2013al09Humberto_OFCLHWRFGFDLAPSU_vmax.png"/>
          <p:cNvPicPr/>
          <p:nvPr/>
        </p:nvPicPr>
        <p:blipFill>
          <a:blip r:embed="rId3">
            <a:extLst>
              <a:ext uri="{28A0092B-C50C-407E-A947-70E740481C1C}">
                <a14:useLocalDpi xmlns:a14="http://schemas.microsoft.com/office/drawing/2010/main" val="0"/>
              </a:ext>
            </a:extLst>
          </a:blip>
          <a:srcRect/>
          <a:stretch>
            <a:fillRect/>
          </a:stretch>
        </p:blipFill>
        <p:spPr bwMode="auto">
          <a:xfrm>
            <a:off x="4105015" y="1148256"/>
            <a:ext cx="2743200" cy="2275205"/>
          </a:xfrm>
          <a:prstGeom prst="rect">
            <a:avLst/>
          </a:prstGeom>
          <a:noFill/>
          <a:ln>
            <a:noFill/>
          </a:ln>
        </p:spPr>
      </p:pic>
      <p:pic>
        <p:nvPicPr>
          <p:cNvPr id="15" name="Picture 14" descr="D:\Work\D2013\plot_APSU\enkf_abserr_2013al09_APSU_HWRF_homo_track.png"/>
          <p:cNvPicPr/>
          <p:nvPr/>
        </p:nvPicPr>
        <p:blipFill>
          <a:blip r:embed="rId4">
            <a:extLst>
              <a:ext uri="{28A0092B-C50C-407E-A947-70E740481C1C}">
                <a14:useLocalDpi xmlns:a14="http://schemas.microsoft.com/office/drawing/2010/main" val="0"/>
              </a:ext>
            </a:extLst>
          </a:blip>
          <a:srcRect/>
          <a:stretch>
            <a:fillRect/>
          </a:stretch>
        </p:blipFill>
        <p:spPr bwMode="auto">
          <a:xfrm>
            <a:off x="1228894" y="3588804"/>
            <a:ext cx="2743200" cy="2272665"/>
          </a:xfrm>
          <a:prstGeom prst="rect">
            <a:avLst/>
          </a:prstGeom>
          <a:noFill/>
          <a:ln>
            <a:noFill/>
          </a:ln>
        </p:spPr>
      </p:pic>
      <p:pic>
        <p:nvPicPr>
          <p:cNvPr id="16" name="Picture 15" descr="D:\Work\D2013\plot_APSU\enkf_abserr_2013al09_APSU_HWRF_homo_wsp.png"/>
          <p:cNvPicPr/>
          <p:nvPr/>
        </p:nvPicPr>
        <p:blipFill>
          <a:blip r:embed="rId5">
            <a:extLst>
              <a:ext uri="{28A0092B-C50C-407E-A947-70E740481C1C}">
                <a14:useLocalDpi xmlns:a14="http://schemas.microsoft.com/office/drawing/2010/main" val="0"/>
              </a:ext>
            </a:extLst>
          </a:blip>
          <a:srcRect/>
          <a:stretch>
            <a:fillRect/>
          </a:stretch>
        </p:blipFill>
        <p:spPr bwMode="auto">
          <a:xfrm>
            <a:off x="4105015" y="3531019"/>
            <a:ext cx="2743200" cy="2330450"/>
          </a:xfrm>
          <a:prstGeom prst="rect">
            <a:avLst/>
          </a:prstGeom>
          <a:noFill/>
          <a:ln>
            <a:noFill/>
          </a:ln>
        </p:spPr>
      </p:pic>
      <p:sp>
        <p:nvSpPr>
          <p:cNvPr id="7" name="TextBox 6"/>
          <p:cNvSpPr txBox="1"/>
          <p:nvPr/>
        </p:nvSpPr>
        <p:spPr>
          <a:xfrm>
            <a:off x="1340258" y="3904836"/>
            <a:ext cx="1283236" cy="369332"/>
          </a:xfrm>
          <a:prstGeom prst="rect">
            <a:avLst/>
          </a:prstGeom>
          <a:noFill/>
        </p:spPr>
        <p:txBody>
          <a:bodyPr wrap="none" rtlCol="0">
            <a:spAutoFit/>
          </a:bodyPr>
          <a:lstStyle/>
          <a:p>
            <a:r>
              <a:rPr lang="en-US" dirty="0" smtClean="0"/>
              <a:t>Track errors</a:t>
            </a:r>
            <a:endParaRPr lang="en-US" dirty="0"/>
          </a:p>
        </p:txBody>
      </p:sp>
      <p:sp>
        <p:nvSpPr>
          <p:cNvPr id="8" name="TextBox 7"/>
          <p:cNvSpPr txBox="1"/>
          <p:nvPr/>
        </p:nvSpPr>
        <p:spPr>
          <a:xfrm>
            <a:off x="4965863" y="5300989"/>
            <a:ext cx="1610249" cy="369332"/>
          </a:xfrm>
          <a:prstGeom prst="rect">
            <a:avLst/>
          </a:prstGeom>
          <a:noFill/>
        </p:spPr>
        <p:txBody>
          <a:bodyPr wrap="none" rtlCol="0">
            <a:spAutoFit/>
          </a:bodyPr>
          <a:lstStyle/>
          <a:p>
            <a:r>
              <a:rPr lang="en-US" dirty="0" smtClean="0"/>
              <a:t>Intensity errors</a:t>
            </a:r>
            <a:endParaRPr lang="en-US" dirty="0"/>
          </a:p>
        </p:txBody>
      </p:sp>
      <p:sp>
        <p:nvSpPr>
          <p:cNvPr id="9" name="TextBox 8"/>
          <p:cNvSpPr txBox="1"/>
          <p:nvPr/>
        </p:nvSpPr>
        <p:spPr>
          <a:xfrm>
            <a:off x="2237813" y="1397536"/>
            <a:ext cx="670568" cy="369332"/>
          </a:xfrm>
          <a:prstGeom prst="rect">
            <a:avLst/>
          </a:prstGeom>
          <a:noFill/>
        </p:spPr>
        <p:txBody>
          <a:bodyPr wrap="none" rtlCol="0">
            <a:spAutoFit/>
          </a:bodyPr>
          <a:lstStyle/>
          <a:p>
            <a:r>
              <a:rPr lang="en-US" dirty="0" smtClean="0"/>
              <a:t>Track</a:t>
            </a:r>
            <a:endParaRPr lang="en-US" dirty="0"/>
          </a:p>
        </p:txBody>
      </p:sp>
      <p:sp>
        <p:nvSpPr>
          <p:cNvPr id="10" name="TextBox 9"/>
          <p:cNvSpPr txBox="1"/>
          <p:nvPr/>
        </p:nvSpPr>
        <p:spPr>
          <a:xfrm>
            <a:off x="4317031" y="1272422"/>
            <a:ext cx="997581" cy="369332"/>
          </a:xfrm>
          <a:prstGeom prst="rect">
            <a:avLst/>
          </a:prstGeom>
          <a:noFill/>
        </p:spPr>
        <p:txBody>
          <a:bodyPr wrap="none" rtlCol="0">
            <a:spAutoFit/>
          </a:bodyPr>
          <a:lstStyle/>
          <a:p>
            <a:r>
              <a:rPr lang="en-US" dirty="0" smtClean="0"/>
              <a:t>Intensity</a:t>
            </a:r>
            <a:endParaRPr lang="en-US" dirty="0"/>
          </a:p>
        </p:txBody>
      </p:sp>
      <p:sp>
        <p:nvSpPr>
          <p:cNvPr id="3" name="TextBox 2"/>
          <p:cNvSpPr txBox="1"/>
          <p:nvPr/>
        </p:nvSpPr>
        <p:spPr>
          <a:xfrm>
            <a:off x="2178302" y="5992835"/>
            <a:ext cx="3436454" cy="369332"/>
          </a:xfrm>
          <a:prstGeom prst="rect">
            <a:avLst/>
          </a:prstGeom>
          <a:noFill/>
        </p:spPr>
        <p:txBody>
          <a:bodyPr wrap="none" rtlCol="0">
            <a:spAutoFit/>
          </a:bodyPr>
          <a:lstStyle/>
          <a:p>
            <a:r>
              <a:rPr lang="en-US" dirty="0" smtClean="0"/>
              <a:t>Operational forecast for Humberto</a:t>
            </a:r>
            <a:endParaRPr lang="en-US" dirty="0"/>
          </a:p>
        </p:txBody>
      </p:sp>
    </p:spTree>
    <p:extLst>
      <p:ext uri="{BB962C8B-B14F-4D97-AF65-F5344CB8AC3E}">
        <p14:creationId xmlns:p14="http://schemas.microsoft.com/office/powerpoint/2010/main" val="366164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err="1" smtClean="0"/>
              <a:t>EnKF</a:t>
            </a:r>
            <a:r>
              <a:rPr lang="en-US" dirty="0" smtClean="0"/>
              <a:t> had being developed over 13 years in our group.</a:t>
            </a:r>
          </a:p>
          <a:p>
            <a:r>
              <a:rPr lang="en-US" dirty="0" smtClean="0"/>
              <a:t>Real-time performance is a key step for </a:t>
            </a:r>
            <a:r>
              <a:rPr lang="en-US" dirty="0" err="1" smtClean="0"/>
              <a:t>EnKF</a:t>
            </a:r>
            <a:r>
              <a:rPr lang="en-US" dirty="0" smtClean="0"/>
              <a:t>.</a:t>
            </a:r>
            <a:endParaRPr lang="en-US" dirty="0" smtClean="0"/>
          </a:p>
          <a:p>
            <a:r>
              <a:rPr lang="en-US" dirty="0" smtClean="0"/>
              <a:t>Where will we go?</a:t>
            </a:r>
          </a:p>
          <a:p>
            <a:pPr lvl="1"/>
            <a:r>
              <a:rPr lang="en-US" dirty="0" smtClean="0"/>
              <a:t>Real operation</a:t>
            </a:r>
          </a:p>
          <a:p>
            <a:pPr lvl="1"/>
            <a:r>
              <a:rPr lang="en-US" dirty="0" smtClean="0"/>
              <a:t>E4DVar</a:t>
            </a:r>
          </a:p>
          <a:p>
            <a:pPr lvl="1"/>
            <a:r>
              <a:rPr lang="en-US" dirty="0" smtClean="0"/>
              <a:t>Satellite</a:t>
            </a:r>
          </a:p>
          <a:p>
            <a:pPr lvl="1"/>
            <a:r>
              <a:rPr lang="en-US" dirty="0" smtClean="0"/>
              <a:t>Other convective systems</a:t>
            </a:r>
          </a:p>
          <a:p>
            <a:pPr lvl="1"/>
            <a:endParaRPr lang="en-US" dirty="0"/>
          </a:p>
        </p:txBody>
      </p:sp>
    </p:spTree>
    <p:extLst>
      <p:ext uri="{BB962C8B-B14F-4D97-AF65-F5344CB8AC3E}">
        <p14:creationId xmlns:p14="http://schemas.microsoft.com/office/powerpoint/2010/main" val="3584512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35"/>
            <a:ext cx="8229600" cy="654979"/>
          </a:xfrm>
        </p:spPr>
        <p:txBody>
          <a:bodyPr>
            <a:normAutofit fontScale="90000"/>
          </a:bodyPr>
          <a:lstStyle/>
          <a:p>
            <a:r>
              <a:rPr lang="en-US" dirty="0" smtClean="0"/>
              <a:t>The track of PSU </a:t>
            </a:r>
            <a:r>
              <a:rPr lang="en-US" dirty="0" err="1" smtClean="0"/>
              <a:t>EnKF</a:t>
            </a:r>
            <a:r>
              <a:rPr lang="en-US" dirty="0" smtClean="0"/>
              <a:t> system</a:t>
            </a:r>
            <a:endParaRPr lang="en-US" dirty="0"/>
          </a:p>
        </p:txBody>
      </p:sp>
      <p:sp>
        <p:nvSpPr>
          <p:cNvPr id="3" name="Content Placeholder 2"/>
          <p:cNvSpPr>
            <a:spLocks noGrp="1"/>
          </p:cNvSpPr>
          <p:nvPr>
            <p:ph idx="1"/>
          </p:nvPr>
        </p:nvSpPr>
        <p:spPr>
          <a:xfrm>
            <a:off x="265615" y="1012618"/>
            <a:ext cx="8665686" cy="5436600"/>
          </a:xfrm>
        </p:spPr>
        <p:txBody>
          <a:bodyPr>
            <a:normAutofit/>
          </a:bodyPr>
          <a:lstStyle/>
          <a:p>
            <a:pPr marL="342900" lvl="1" indent="-342900">
              <a:spcBef>
                <a:spcPts val="1032"/>
              </a:spcBef>
              <a:spcAft>
                <a:spcPts val="600"/>
              </a:spcAft>
              <a:buFont typeface="Arial"/>
              <a:buChar char="•"/>
            </a:pPr>
            <a:r>
              <a:rPr lang="en-US" sz="1800" dirty="0" smtClean="0">
                <a:latin typeface="Times New Roman"/>
                <a:cs typeface="Times New Roman"/>
              </a:rPr>
              <a:t>2003, Snyder &amp; Zhang, 1</a:t>
            </a:r>
            <a:r>
              <a:rPr lang="en-US" sz="1800" baseline="30000" dirty="0" smtClean="0">
                <a:latin typeface="Times New Roman"/>
                <a:cs typeface="Times New Roman"/>
              </a:rPr>
              <a:t>st</a:t>
            </a:r>
            <a:r>
              <a:rPr lang="en-US" sz="1800" dirty="0" smtClean="0">
                <a:latin typeface="Times New Roman"/>
                <a:cs typeface="Times New Roman"/>
              </a:rPr>
              <a:t> time </a:t>
            </a:r>
            <a:r>
              <a:rPr lang="en-US" sz="1800" dirty="0" err="1" smtClean="0">
                <a:latin typeface="Times New Roman"/>
                <a:cs typeface="Times New Roman"/>
              </a:rPr>
              <a:t>EnKF</a:t>
            </a:r>
            <a:r>
              <a:rPr lang="en-US" sz="1800" dirty="0" smtClean="0">
                <a:latin typeface="Times New Roman"/>
                <a:cs typeface="Times New Roman"/>
              </a:rPr>
              <a:t> + radar (OSSE); </a:t>
            </a:r>
            <a:r>
              <a:rPr lang="en-US" sz="1400" i="1" dirty="0" smtClean="0">
                <a:latin typeface="Times New Roman"/>
                <a:cs typeface="Times New Roman"/>
              </a:rPr>
              <a:t>294 cites;</a:t>
            </a:r>
            <a:endParaRPr lang="en-US" sz="1800" i="1" dirty="0" smtClean="0">
              <a:latin typeface="Times New Roman"/>
              <a:cs typeface="Times New Roman"/>
            </a:endParaRPr>
          </a:p>
          <a:p>
            <a:pPr>
              <a:spcBef>
                <a:spcPts val="1032"/>
              </a:spcBef>
              <a:spcAft>
                <a:spcPts val="600"/>
              </a:spcAft>
            </a:pPr>
            <a:r>
              <a:rPr lang="en-US" sz="1800" dirty="0" smtClean="0">
                <a:latin typeface="Times New Roman"/>
                <a:cs typeface="Times New Roman"/>
              </a:rPr>
              <a:t>2004, Zhang et al., relaxing method in </a:t>
            </a:r>
            <a:r>
              <a:rPr lang="en-US" sz="1800" dirty="0" err="1" smtClean="0">
                <a:latin typeface="Times New Roman"/>
                <a:cs typeface="Times New Roman"/>
              </a:rPr>
              <a:t>EnKF</a:t>
            </a:r>
            <a:r>
              <a:rPr lang="en-US" sz="1800" dirty="0" smtClean="0">
                <a:latin typeface="Times New Roman"/>
                <a:cs typeface="Times New Roman"/>
              </a:rPr>
              <a:t>. </a:t>
            </a:r>
            <a:r>
              <a:rPr lang="en-US" sz="1400" i="1" dirty="0">
                <a:latin typeface="Times New Roman"/>
                <a:cs typeface="Times New Roman"/>
              </a:rPr>
              <a:t>216 </a:t>
            </a:r>
            <a:r>
              <a:rPr lang="en-US" sz="1400" i="1" dirty="0" smtClean="0">
                <a:latin typeface="Times New Roman"/>
                <a:cs typeface="Times New Roman"/>
              </a:rPr>
              <a:t>cites;</a:t>
            </a:r>
            <a:endParaRPr lang="en-US" sz="1400" i="1" dirty="0">
              <a:latin typeface="Times New Roman"/>
              <a:cs typeface="Times New Roman"/>
            </a:endParaRPr>
          </a:p>
          <a:p>
            <a:pPr>
              <a:spcBef>
                <a:spcPts val="1032"/>
              </a:spcBef>
              <a:spcAft>
                <a:spcPts val="600"/>
              </a:spcAft>
            </a:pPr>
            <a:r>
              <a:rPr lang="en-US" sz="1800" dirty="0" smtClean="0">
                <a:latin typeface="Times New Roman"/>
                <a:cs typeface="Times New Roman"/>
              </a:rPr>
              <a:t>2004, Dowell &amp; Zhang et al., 1</a:t>
            </a:r>
            <a:r>
              <a:rPr lang="en-US" sz="1800" baseline="30000" dirty="0" smtClean="0">
                <a:latin typeface="Times New Roman"/>
                <a:cs typeface="Times New Roman"/>
              </a:rPr>
              <a:t>st</a:t>
            </a:r>
            <a:r>
              <a:rPr lang="en-US" sz="1800" dirty="0" smtClean="0">
                <a:latin typeface="Times New Roman"/>
                <a:cs typeface="Times New Roman"/>
              </a:rPr>
              <a:t> time real radar data </a:t>
            </a:r>
            <a:r>
              <a:rPr lang="en-US" sz="1800" dirty="0" err="1" smtClean="0">
                <a:latin typeface="Times New Roman"/>
                <a:cs typeface="Times New Roman"/>
              </a:rPr>
              <a:t>EnKF</a:t>
            </a:r>
            <a:r>
              <a:rPr lang="en-US" sz="1800" dirty="0" smtClean="0">
                <a:latin typeface="Times New Roman"/>
                <a:cs typeface="Times New Roman"/>
              </a:rPr>
              <a:t> assimilation; </a:t>
            </a:r>
            <a:r>
              <a:rPr lang="en-US" sz="1400" i="1" dirty="0">
                <a:latin typeface="Times New Roman"/>
                <a:cs typeface="Times New Roman"/>
              </a:rPr>
              <a:t>166 cites</a:t>
            </a:r>
            <a:r>
              <a:rPr lang="en-US" sz="1800" dirty="0" smtClean="0">
                <a:latin typeface="Times New Roman"/>
                <a:cs typeface="Times New Roman"/>
              </a:rPr>
              <a:t>;</a:t>
            </a:r>
          </a:p>
          <a:p>
            <a:pPr>
              <a:spcBef>
                <a:spcPts val="1032"/>
              </a:spcBef>
              <a:spcAft>
                <a:spcPts val="600"/>
              </a:spcAft>
            </a:pPr>
            <a:r>
              <a:rPr lang="en-US" sz="1800" dirty="0" smtClean="0">
                <a:latin typeface="Times New Roman"/>
                <a:cs typeface="Times New Roman"/>
              </a:rPr>
              <a:t>2006, Zhang, </a:t>
            </a:r>
            <a:r>
              <a:rPr lang="en-US" sz="1800" dirty="0" err="1" smtClean="0">
                <a:latin typeface="Times New Roman"/>
                <a:cs typeface="Times New Roman"/>
              </a:rPr>
              <a:t>Meng</a:t>
            </a:r>
            <a:r>
              <a:rPr lang="en-US" sz="1800" dirty="0" smtClean="0">
                <a:latin typeface="Times New Roman"/>
                <a:cs typeface="Times New Roman"/>
              </a:rPr>
              <a:t> and </a:t>
            </a:r>
            <a:r>
              <a:rPr lang="en-US" sz="1800" dirty="0" err="1" smtClean="0">
                <a:latin typeface="Times New Roman"/>
                <a:cs typeface="Times New Roman"/>
              </a:rPr>
              <a:t>Aksoy</a:t>
            </a:r>
            <a:r>
              <a:rPr lang="en-US" sz="1800" dirty="0" smtClean="0">
                <a:latin typeface="Times New Roman"/>
                <a:cs typeface="Times New Roman"/>
              </a:rPr>
              <a:t>, MM5-EnKF; </a:t>
            </a:r>
            <a:r>
              <a:rPr lang="en-US" sz="1400" i="1" dirty="0">
                <a:latin typeface="Times New Roman"/>
                <a:cs typeface="Times New Roman"/>
              </a:rPr>
              <a:t>73 cites</a:t>
            </a:r>
            <a:r>
              <a:rPr lang="en-US" sz="1800" dirty="0" smtClean="0">
                <a:latin typeface="Times New Roman"/>
                <a:cs typeface="Times New Roman"/>
              </a:rPr>
              <a:t>;</a:t>
            </a:r>
          </a:p>
          <a:p>
            <a:pPr>
              <a:spcBef>
                <a:spcPts val="1032"/>
              </a:spcBef>
              <a:spcAft>
                <a:spcPts val="600"/>
              </a:spcAft>
            </a:pPr>
            <a:r>
              <a:rPr lang="en-US" sz="1800" dirty="0" smtClean="0">
                <a:latin typeface="Times New Roman"/>
                <a:cs typeface="Times New Roman"/>
              </a:rPr>
              <a:t>2007, </a:t>
            </a:r>
            <a:r>
              <a:rPr lang="en-US" sz="1800" dirty="0" err="1" smtClean="0">
                <a:latin typeface="Times New Roman"/>
                <a:cs typeface="Times New Roman"/>
              </a:rPr>
              <a:t>Meng</a:t>
            </a:r>
            <a:r>
              <a:rPr lang="en-US" sz="1800" dirty="0" smtClean="0">
                <a:latin typeface="Times New Roman"/>
                <a:cs typeface="Times New Roman"/>
              </a:rPr>
              <a:t> &amp; Zhang, multi-physics </a:t>
            </a:r>
            <a:r>
              <a:rPr lang="en-US" sz="1800" dirty="0" err="1" smtClean="0">
                <a:latin typeface="Times New Roman"/>
                <a:cs typeface="Times New Roman"/>
              </a:rPr>
              <a:t>EnKF</a:t>
            </a:r>
            <a:r>
              <a:rPr lang="en-US" sz="1800" dirty="0" smtClean="0">
                <a:latin typeface="Times New Roman"/>
                <a:cs typeface="Times New Roman"/>
              </a:rPr>
              <a:t>; </a:t>
            </a:r>
            <a:r>
              <a:rPr lang="en-US" sz="1400" i="1" dirty="0">
                <a:latin typeface="Times New Roman"/>
                <a:cs typeface="Times New Roman"/>
              </a:rPr>
              <a:t>80 cites</a:t>
            </a:r>
            <a:r>
              <a:rPr lang="en-US" sz="1800" dirty="0" smtClean="0">
                <a:latin typeface="Times New Roman"/>
                <a:cs typeface="Times New Roman"/>
              </a:rPr>
              <a:t>;</a:t>
            </a:r>
          </a:p>
          <a:p>
            <a:pPr>
              <a:spcBef>
                <a:spcPts val="1032"/>
              </a:spcBef>
              <a:spcAft>
                <a:spcPts val="600"/>
              </a:spcAft>
            </a:pPr>
            <a:r>
              <a:rPr lang="en-US" sz="1800" dirty="0" smtClean="0">
                <a:latin typeface="Times New Roman"/>
                <a:cs typeface="Times New Roman"/>
              </a:rPr>
              <a:t>2008, </a:t>
            </a:r>
            <a:r>
              <a:rPr lang="en-US" sz="1800" dirty="0" err="1" smtClean="0">
                <a:latin typeface="Times New Roman"/>
                <a:cs typeface="Times New Roman"/>
              </a:rPr>
              <a:t>Meng</a:t>
            </a:r>
            <a:r>
              <a:rPr lang="en-US" sz="1800" dirty="0" smtClean="0">
                <a:latin typeface="Times New Roman"/>
                <a:cs typeface="Times New Roman"/>
              </a:rPr>
              <a:t> &amp; Zhang, WRF-</a:t>
            </a:r>
            <a:r>
              <a:rPr lang="en-US" sz="1800" dirty="0" err="1" smtClean="0">
                <a:latin typeface="Times New Roman"/>
                <a:cs typeface="Times New Roman"/>
              </a:rPr>
              <a:t>EnKF</a:t>
            </a:r>
            <a:r>
              <a:rPr lang="en-US" sz="1800" dirty="0" smtClean="0">
                <a:latin typeface="Times New Roman"/>
                <a:cs typeface="Times New Roman"/>
              </a:rPr>
              <a:t>; </a:t>
            </a:r>
            <a:r>
              <a:rPr lang="en-US" sz="1400" i="1" dirty="0">
                <a:latin typeface="Times New Roman"/>
                <a:cs typeface="Times New Roman"/>
              </a:rPr>
              <a:t>65 cites;</a:t>
            </a:r>
          </a:p>
          <a:p>
            <a:pPr>
              <a:spcBef>
                <a:spcPts val="1032"/>
              </a:spcBef>
              <a:spcAft>
                <a:spcPts val="600"/>
              </a:spcAft>
            </a:pPr>
            <a:r>
              <a:rPr lang="en-US" sz="1800" dirty="0" smtClean="0">
                <a:latin typeface="Times New Roman"/>
                <a:cs typeface="Times New Roman"/>
              </a:rPr>
              <a:t>2008, </a:t>
            </a:r>
            <a:r>
              <a:rPr lang="en-US" sz="1800" dirty="0" err="1" smtClean="0">
                <a:latin typeface="Times New Roman"/>
                <a:cs typeface="Times New Roman"/>
              </a:rPr>
              <a:t>Meng</a:t>
            </a:r>
            <a:r>
              <a:rPr lang="en-US" sz="1800" dirty="0" smtClean="0">
                <a:latin typeface="Times New Roman"/>
                <a:cs typeface="Times New Roman"/>
              </a:rPr>
              <a:t> &amp; Zhang, month-long experiment; </a:t>
            </a:r>
            <a:r>
              <a:rPr lang="en-US" sz="1400" i="1" dirty="0">
                <a:latin typeface="Times New Roman"/>
                <a:cs typeface="Times New Roman"/>
              </a:rPr>
              <a:t>38 cites;</a:t>
            </a:r>
          </a:p>
          <a:p>
            <a:pPr>
              <a:spcBef>
                <a:spcPts val="1032"/>
              </a:spcBef>
              <a:spcAft>
                <a:spcPts val="600"/>
              </a:spcAft>
            </a:pPr>
            <a:r>
              <a:rPr lang="en-US" sz="1800" dirty="0" smtClean="0">
                <a:latin typeface="Times New Roman"/>
                <a:cs typeface="Times New Roman"/>
              </a:rPr>
              <a:t>2009, Zhang et al., </a:t>
            </a:r>
            <a:r>
              <a:rPr lang="en-US" sz="1800" dirty="0" err="1" smtClean="0">
                <a:latin typeface="Times New Roman"/>
                <a:cs typeface="Times New Roman"/>
              </a:rPr>
              <a:t>WRF+parallel-EnKF</a:t>
            </a:r>
            <a:r>
              <a:rPr lang="en-US" sz="1800" dirty="0" smtClean="0">
                <a:latin typeface="Times New Roman"/>
                <a:cs typeface="Times New Roman"/>
              </a:rPr>
              <a:t>;  real ground-based radar; cloud-resolving hurricane; Super-Observing (SO) method; SCL; </a:t>
            </a:r>
            <a:r>
              <a:rPr lang="en-US" sz="1400" i="1" dirty="0">
                <a:latin typeface="Times New Roman"/>
                <a:cs typeface="Times New Roman"/>
              </a:rPr>
              <a:t>96 cites;</a:t>
            </a:r>
          </a:p>
          <a:p>
            <a:pPr>
              <a:spcBef>
                <a:spcPts val="1032"/>
              </a:spcBef>
              <a:spcAft>
                <a:spcPts val="600"/>
              </a:spcAft>
            </a:pPr>
            <a:r>
              <a:rPr lang="en-US" sz="1800" dirty="0" smtClean="0">
                <a:latin typeface="Times New Roman"/>
                <a:cs typeface="Times New Roman"/>
              </a:rPr>
              <a:t>2012, Weng &amp; Zhang, Airborne radar </a:t>
            </a:r>
            <a:r>
              <a:rPr lang="en-US" sz="1800" dirty="0" err="1" smtClean="0">
                <a:latin typeface="Times New Roman"/>
                <a:cs typeface="Times New Roman"/>
              </a:rPr>
              <a:t>EnKF</a:t>
            </a:r>
            <a:r>
              <a:rPr lang="en-US" sz="1800" dirty="0" smtClean="0">
                <a:latin typeface="Times New Roman"/>
                <a:cs typeface="Times New Roman"/>
              </a:rPr>
              <a:t>; airborne radar SO method; </a:t>
            </a:r>
            <a:r>
              <a:rPr lang="en-US" sz="1400" i="1" dirty="0">
                <a:latin typeface="Times New Roman"/>
                <a:cs typeface="Times New Roman"/>
              </a:rPr>
              <a:t>18 cites;</a:t>
            </a:r>
          </a:p>
          <a:p>
            <a:pPr>
              <a:spcBef>
                <a:spcPts val="1032"/>
              </a:spcBef>
              <a:spcAft>
                <a:spcPts val="600"/>
              </a:spcAft>
            </a:pPr>
            <a:r>
              <a:rPr lang="en-US" sz="1800" dirty="0" smtClean="0">
                <a:latin typeface="Times New Roman"/>
                <a:cs typeface="Times New Roman"/>
              </a:rPr>
              <a:t>2011, Zhang et al., real-time performance with large cases for airborne radar; </a:t>
            </a:r>
            <a:r>
              <a:rPr lang="en-US" sz="1400" i="1" dirty="0" smtClean="0">
                <a:latin typeface="Times New Roman"/>
                <a:cs typeface="Times New Roman"/>
              </a:rPr>
              <a:t>25 cites;</a:t>
            </a:r>
          </a:p>
          <a:p>
            <a:pPr>
              <a:spcBef>
                <a:spcPts val="1032"/>
              </a:spcBef>
              <a:spcAft>
                <a:spcPts val="600"/>
              </a:spcAft>
            </a:pPr>
            <a:r>
              <a:rPr lang="en-US" sz="1800" dirty="0" smtClean="0">
                <a:latin typeface="Times New Roman"/>
                <a:cs typeface="Times New Roman"/>
              </a:rPr>
              <a:t>2014, cycling WRF-</a:t>
            </a:r>
            <a:r>
              <a:rPr lang="en-US" sz="1800" dirty="0" err="1" smtClean="0">
                <a:latin typeface="Times New Roman"/>
                <a:cs typeface="Times New Roman"/>
              </a:rPr>
              <a:t>EnKF</a:t>
            </a:r>
            <a:r>
              <a:rPr lang="en-US" sz="1800" dirty="0">
                <a:latin typeface="Times New Roman"/>
                <a:cs typeface="Times New Roman"/>
              </a:rPr>
              <a:t> </a:t>
            </a:r>
            <a:r>
              <a:rPr lang="en-US" sz="1800" dirty="0" smtClean="0">
                <a:latin typeface="Times New Roman"/>
                <a:cs typeface="Times New Roman"/>
              </a:rPr>
              <a:t>with all recon observations</a:t>
            </a:r>
            <a:r>
              <a:rPr lang="en-US" sz="1800" dirty="0" smtClean="0">
                <a:latin typeface="Times New Roman"/>
                <a:cs typeface="Times New Roman"/>
              </a:rPr>
              <a:t>;</a:t>
            </a:r>
            <a:endParaRPr lang="en-US" sz="1800" dirty="0" smtClean="0">
              <a:latin typeface="Times New Roman"/>
              <a:cs typeface="Times New Roman"/>
            </a:endParaRPr>
          </a:p>
        </p:txBody>
      </p:sp>
    </p:spTree>
    <p:extLst>
      <p:ext uri="{BB962C8B-B14F-4D97-AF65-F5344CB8AC3E}">
        <p14:creationId xmlns:p14="http://schemas.microsoft.com/office/powerpoint/2010/main" val="1637032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35"/>
            <a:ext cx="8229600" cy="1120744"/>
          </a:xfrm>
        </p:spPr>
        <p:txBody>
          <a:bodyPr>
            <a:normAutofit fontScale="90000"/>
          </a:bodyPr>
          <a:lstStyle/>
          <a:p>
            <a:r>
              <a:rPr lang="en-US" dirty="0" smtClean="0"/>
              <a:t>Ground-base Radar for Hurricane Humberto (2007): radars </a:t>
            </a:r>
            <a:endParaRPr lang="en-US" dirty="0"/>
          </a:p>
        </p:txBody>
      </p:sp>
      <p:pic>
        <p:nvPicPr>
          <p:cNvPr id="4" name="Picture 3" descr="Humberto_landfa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670" y="1340069"/>
            <a:ext cx="5233482" cy="5233482"/>
          </a:xfrm>
          <a:prstGeom prst="rect">
            <a:avLst/>
          </a:prstGeom>
        </p:spPr>
      </p:pic>
      <p:sp>
        <p:nvSpPr>
          <p:cNvPr id="3" name="TextBox 2"/>
          <p:cNvSpPr txBox="1"/>
          <p:nvPr/>
        </p:nvSpPr>
        <p:spPr>
          <a:xfrm>
            <a:off x="3795824" y="6021941"/>
            <a:ext cx="2516032" cy="369332"/>
          </a:xfrm>
          <a:prstGeom prst="rect">
            <a:avLst/>
          </a:prstGeom>
          <a:noFill/>
        </p:spPr>
        <p:txBody>
          <a:bodyPr wrap="square" rtlCol="0">
            <a:spAutoFit/>
          </a:bodyPr>
          <a:lstStyle/>
          <a:p>
            <a:pPr algn="ctr"/>
            <a:r>
              <a:rPr lang="en-US" b="1" dirty="0" smtClean="0">
                <a:solidFill>
                  <a:srgbClr val="FFFF00"/>
                </a:solidFill>
              </a:rPr>
              <a:t>Reflectivity Mosaic </a:t>
            </a:r>
            <a:endParaRPr lang="en-US" b="1" dirty="0">
              <a:solidFill>
                <a:srgbClr val="FFFF00"/>
              </a:solidFill>
            </a:endParaRPr>
          </a:p>
        </p:txBody>
      </p:sp>
    </p:spTree>
    <p:extLst>
      <p:ext uri="{BB962C8B-B14F-4D97-AF65-F5344CB8AC3E}">
        <p14:creationId xmlns:p14="http://schemas.microsoft.com/office/powerpoint/2010/main" val="62339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35"/>
            <a:ext cx="8229600" cy="1120744"/>
          </a:xfrm>
        </p:spPr>
        <p:txBody>
          <a:bodyPr>
            <a:normAutofit fontScale="90000"/>
          </a:bodyPr>
          <a:lstStyle/>
          <a:p>
            <a:r>
              <a:rPr lang="en-US" dirty="0" smtClean="0"/>
              <a:t>Ground-base Radar for Hurricane Humberto (2007) : intensity forecasts</a:t>
            </a:r>
            <a:endParaRPr lang="en-US" dirty="0"/>
          </a:p>
        </p:txBody>
      </p:sp>
      <p:pic>
        <p:nvPicPr>
          <p:cNvPr id="5" name="Picture 4" descr="wsp.eps"/>
          <p:cNvPicPr>
            <a:picLocks noChangeAspect="1"/>
          </p:cNvPicPr>
          <p:nvPr/>
        </p:nvPicPr>
        <p:blipFill rotWithShape="1">
          <a:blip r:embed="rId2">
            <a:extLst>
              <a:ext uri="{28A0092B-C50C-407E-A947-70E740481C1C}">
                <a14:useLocalDpi xmlns:a14="http://schemas.microsoft.com/office/drawing/2010/main" val="0"/>
              </a:ext>
            </a:extLst>
          </a:blip>
          <a:srcRect l="6504" t="5932" r="6553" b="5086"/>
          <a:stretch/>
        </p:blipFill>
        <p:spPr>
          <a:xfrm>
            <a:off x="5695027" y="1395458"/>
            <a:ext cx="3301234" cy="2548467"/>
          </a:xfrm>
          <a:prstGeom prst="rect">
            <a:avLst/>
          </a:prstGeom>
        </p:spPr>
      </p:pic>
      <p:pic>
        <p:nvPicPr>
          <p:cNvPr id="6" name="Picture 5" descr="wsp.eps"/>
          <p:cNvPicPr>
            <a:picLocks noChangeAspect="1"/>
          </p:cNvPicPr>
          <p:nvPr/>
        </p:nvPicPr>
        <p:blipFill rotWithShape="1">
          <a:blip r:embed="rId3">
            <a:extLst>
              <a:ext uri="{28A0092B-C50C-407E-A947-70E740481C1C}">
                <a14:useLocalDpi xmlns:a14="http://schemas.microsoft.com/office/drawing/2010/main" val="0"/>
              </a:ext>
            </a:extLst>
          </a:blip>
          <a:srcRect l="8321" t="5972" r="13847" b="6923"/>
          <a:stretch/>
        </p:blipFill>
        <p:spPr>
          <a:xfrm>
            <a:off x="5737362" y="4082599"/>
            <a:ext cx="3205061" cy="2692400"/>
          </a:xfrm>
          <a:prstGeom prst="rect">
            <a:avLst/>
          </a:prstGeom>
        </p:spPr>
      </p:pic>
      <p:sp>
        <p:nvSpPr>
          <p:cNvPr id="3" name="TextBox 2"/>
          <p:cNvSpPr txBox="1"/>
          <p:nvPr/>
        </p:nvSpPr>
        <p:spPr>
          <a:xfrm>
            <a:off x="5993071" y="1504912"/>
            <a:ext cx="730977" cy="369332"/>
          </a:xfrm>
          <a:prstGeom prst="rect">
            <a:avLst/>
          </a:prstGeom>
          <a:noFill/>
        </p:spPr>
        <p:txBody>
          <a:bodyPr wrap="none" rtlCol="0">
            <a:spAutoFit/>
          </a:bodyPr>
          <a:lstStyle/>
          <a:p>
            <a:r>
              <a:rPr lang="en-US" dirty="0" err="1" smtClean="0"/>
              <a:t>NoDA</a:t>
            </a:r>
            <a:endParaRPr lang="en-US" dirty="0"/>
          </a:p>
        </p:txBody>
      </p:sp>
      <p:sp>
        <p:nvSpPr>
          <p:cNvPr id="7" name="TextBox 6"/>
          <p:cNvSpPr txBox="1"/>
          <p:nvPr/>
        </p:nvSpPr>
        <p:spPr>
          <a:xfrm>
            <a:off x="6167035" y="6054439"/>
            <a:ext cx="1884463" cy="369332"/>
          </a:xfrm>
          <a:prstGeom prst="rect">
            <a:avLst/>
          </a:prstGeom>
          <a:noFill/>
        </p:spPr>
        <p:txBody>
          <a:bodyPr wrap="none" rtlCol="0">
            <a:spAutoFit/>
          </a:bodyPr>
          <a:lstStyle/>
          <a:p>
            <a:r>
              <a:rPr lang="en-US" dirty="0" smtClean="0"/>
              <a:t>WRF-</a:t>
            </a:r>
            <a:r>
              <a:rPr lang="en-US" dirty="0" err="1" smtClean="0"/>
              <a:t>EnKF</a:t>
            </a:r>
            <a:r>
              <a:rPr lang="en-US" dirty="0" smtClean="0"/>
              <a:t> with </a:t>
            </a:r>
            <a:r>
              <a:rPr lang="en-US" dirty="0" err="1" smtClean="0"/>
              <a:t>Vr</a:t>
            </a:r>
            <a:endParaRPr lang="en-US" dirty="0"/>
          </a:p>
        </p:txBody>
      </p:sp>
      <p:pic>
        <p:nvPicPr>
          <p:cNvPr id="8" name="Picture 7" descr="2007al09Humberto_operational_all2007091206_vmax.eps"/>
          <p:cNvPicPr>
            <a:picLocks noChangeAspect="1"/>
          </p:cNvPicPr>
          <p:nvPr/>
        </p:nvPicPr>
        <p:blipFill rotWithShape="1">
          <a:blip r:embed="rId4">
            <a:extLst>
              <a:ext uri="{28A0092B-C50C-407E-A947-70E740481C1C}">
                <a14:useLocalDpi xmlns:a14="http://schemas.microsoft.com/office/drawing/2010/main" val="0"/>
              </a:ext>
            </a:extLst>
          </a:blip>
          <a:srcRect t="5872"/>
          <a:stretch/>
        </p:blipFill>
        <p:spPr>
          <a:xfrm>
            <a:off x="482832" y="3124935"/>
            <a:ext cx="2248408" cy="1828800"/>
          </a:xfrm>
          <a:prstGeom prst="rect">
            <a:avLst/>
          </a:prstGeom>
        </p:spPr>
      </p:pic>
      <p:pic>
        <p:nvPicPr>
          <p:cNvPr id="9" name="Picture 8" descr="2007al09Humberto_operational_all2007091212_vmax.eps"/>
          <p:cNvPicPr>
            <a:picLocks noChangeAspect="1"/>
          </p:cNvPicPr>
          <p:nvPr/>
        </p:nvPicPr>
        <p:blipFill rotWithShape="1">
          <a:blip r:embed="rId5">
            <a:extLst>
              <a:ext uri="{28A0092B-C50C-407E-A947-70E740481C1C}">
                <a14:useLocalDpi xmlns:a14="http://schemas.microsoft.com/office/drawing/2010/main" val="0"/>
              </a:ext>
            </a:extLst>
          </a:blip>
          <a:srcRect t="6534"/>
          <a:stretch/>
        </p:blipFill>
        <p:spPr>
          <a:xfrm>
            <a:off x="640873" y="4953735"/>
            <a:ext cx="2090367" cy="1828800"/>
          </a:xfrm>
          <a:prstGeom prst="rect">
            <a:avLst/>
          </a:prstGeom>
        </p:spPr>
      </p:pic>
      <p:pic>
        <p:nvPicPr>
          <p:cNvPr id="11" name="Picture 10" descr="2007al09Humberto_operational_all2007091218_vmax.eps"/>
          <p:cNvPicPr>
            <a:picLocks noChangeAspect="1"/>
          </p:cNvPicPr>
          <p:nvPr/>
        </p:nvPicPr>
        <p:blipFill rotWithShape="1">
          <a:blip r:embed="rId6">
            <a:extLst>
              <a:ext uri="{28A0092B-C50C-407E-A947-70E740481C1C}">
                <a14:useLocalDpi xmlns:a14="http://schemas.microsoft.com/office/drawing/2010/main" val="0"/>
              </a:ext>
            </a:extLst>
          </a:blip>
          <a:srcRect t="6580"/>
          <a:stretch/>
        </p:blipFill>
        <p:spPr>
          <a:xfrm>
            <a:off x="2731240" y="1296135"/>
            <a:ext cx="2619392" cy="1828800"/>
          </a:xfrm>
          <a:prstGeom prst="rect">
            <a:avLst/>
          </a:prstGeom>
        </p:spPr>
      </p:pic>
      <p:pic>
        <p:nvPicPr>
          <p:cNvPr id="12" name="Picture 11" descr="2007al09Humberto_operational_all2007091300_vmax.eps"/>
          <p:cNvPicPr>
            <a:picLocks noChangeAspect="1"/>
          </p:cNvPicPr>
          <p:nvPr/>
        </p:nvPicPr>
        <p:blipFill rotWithShape="1">
          <a:blip r:embed="rId7">
            <a:extLst>
              <a:ext uri="{28A0092B-C50C-407E-A947-70E740481C1C}">
                <a14:useLocalDpi xmlns:a14="http://schemas.microsoft.com/office/drawing/2010/main" val="0"/>
              </a:ext>
            </a:extLst>
          </a:blip>
          <a:srcRect t="6628"/>
          <a:stretch/>
        </p:blipFill>
        <p:spPr>
          <a:xfrm>
            <a:off x="3084017" y="3128914"/>
            <a:ext cx="2266615" cy="1828800"/>
          </a:xfrm>
          <a:prstGeom prst="rect">
            <a:avLst/>
          </a:prstGeom>
        </p:spPr>
      </p:pic>
      <p:pic>
        <p:nvPicPr>
          <p:cNvPr id="13" name="Picture 12" descr="2007al09Humberto_operational_all2007091306_vmax.eps"/>
          <p:cNvPicPr>
            <a:picLocks noChangeAspect="1"/>
          </p:cNvPicPr>
          <p:nvPr/>
        </p:nvPicPr>
        <p:blipFill rotWithShape="1">
          <a:blip r:embed="rId8">
            <a:extLst>
              <a:ext uri="{28A0092B-C50C-407E-A947-70E740481C1C}">
                <a14:useLocalDpi xmlns:a14="http://schemas.microsoft.com/office/drawing/2010/main" val="0"/>
              </a:ext>
            </a:extLst>
          </a:blip>
          <a:srcRect t="5692"/>
          <a:stretch/>
        </p:blipFill>
        <p:spPr>
          <a:xfrm>
            <a:off x="3340115" y="4953735"/>
            <a:ext cx="1988029" cy="1828800"/>
          </a:xfrm>
          <a:prstGeom prst="rect">
            <a:avLst/>
          </a:prstGeom>
        </p:spPr>
      </p:pic>
      <p:pic>
        <p:nvPicPr>
          <p:cNvPr id="14" name="Picture 13" descr="2007al09Humberto_operational_all2007091200_vmax.eps"/>
          <p:cNvPicPr>
            <a:picLocks noChangeAspect="1"/>
          </p:cNvPicPr>
          <p:nvPr/>
        </p:nvPicPr>
        <p:blipFill rotWithShape="1">
          <a:blip r:embed="rId9">
            <a:extLst>
              <a:ext uri="{28A0092B-C50C-407E-A947-70E740481C1C}">
                <a14:useLocalDpi xmlns:a14="http://schemas.microsoft.com/office/drawing/2010/main" val="0"/>
              </a:ext>
            </a:extLst>
          </a:blip>
          <a:srcRect t="6563"/>
          <a:stretch/>
        </p:blipFill>
        <p:spPr>
          <a:xfrm>
            <a:off x="191361" y="1296135"/>
            <a:ext cx="2530879" cy="1828800"/>
          </a:xfrm>
          <a:prstGeom prst="rect">
            <a:avLst/>
          </a:prstGeom>
        </p:spPr>
      </p:pic>
      <p:sp>
        <p:nvSpPr>
          <p:cNvPr id="15" name="TextBox 14"/>
          <p:cNvSpPr txBox="1"/>
          <p:nvPr/>
        </p:nvSpPr>
        <p:spPr>
          <a:xfrm rot="3092951">
            <a:off x="1578338" y="4083107"/>
            <a:ext cx="2287806" cy="369332"/>
          </a:xfrm>
          <a:prstGeom prst="rect">
            <a:avLst/>
          </a:prstGeom>
          <a:noFill/>
        </p:spPr>
        <p:txBody>
          <a:bodyPr wrap="none" rtlCol="0">
            <a:spAutoFit/>
          </a:bodyPr>
          <a:lstStyle/>
          <a:p>
            <a:r>
              <a:rPr lang="en-US" b="1" dirty="0" smtClean="0">
                <a:solidFill>
                  <a:srgbClr val="FF0000"/>
                </a:solidFill>
              </a:rPr>
              <a:t>Operational Forecasts</a:t>
            </a:r>
            <a:endParaRPr lang="en-US" b="1" dirty="0">
              <a:solidFill>
                <a:srgbClr val="FF0000"/>
              </a:solidFill>
            </a:endParaRPr>
          </a:p>
        </p:txBody>
      </p:sp>
      <p:sp>
        <p:nvSpPr>
          <p:cNvPr id="16" name="TextBox 15"/>
          <p:cNvSpPr txBox="1"/>
          <p:nvPr/>
        </p:nvSpPr>
        <p:spPr>
          <a:xfrm>
            <a:off x="7380867" y="6395725"/>
            <a:ext cx="1480431" cy="307777"/>
          </a:xfrm>
          <a:prstGeom prst="rect">
            <a:avLst/>
          </a:prstGeom>
          <a:noFill/>
        </p:spPr>
        <p:txBody>
          <a:bodyPr wrap="none" rtlCol="0">
            <a:spAutoFit/>
          </a:bodyPr>
          <a:lstStyle/>
          <a:p>
            <a:r>
              <a:rPr lang="en-US" sz="1400" dirty="0" smtClean="0"/>
              <a:t>Zhang et al., 2009</a:t>
            </a:r>
            <a:endParaRPr lang="en-US" sz="1400" dirty="0"/>
          </a:p>
        </p:txBody>
      </p:sp>
    </p:spTree>
    <p:extLst>
      <p:ext uri="{BB962C8B-B14F-4D97-AF65-F5344CB8AC3E}">
        <p14:creationId xmlns:p14="http://schemas.microsoft.com/office/powerpoint/2010/main" val="138533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736"/>
          </a:xfrm>
        </p:spPr>
        <p:txBody>
          <a:bodyPr>
            <a:normAutofit fontScale="90000"/>
          </a:bodyPr>
          <a:lstStyle/>
          <a:p>
            <a:r>
              <a:rPr lang="en-US" dirty="0" smtClean="0"/>
              <a:t>Airborne Radar for Katrina</a:t>
            </a:r>
            <a:endParaRPr lang="en-US" dirty="0"/>
          </a:p>
        </p:txBody>
      </p:sp>
      <p:pic>
        <p:nvPicPr>
          <p:cNvPr id="4" name="Picture 3" descr="::Plot_v0:plot_lfdbz_combine:lf050825I1_stm_1401-1459_maxdbz.eps"/>
          <p:cNvPicPr>
            <a:picLocks noChangeAspect="1" noChangeArrowheads="1"/>
          </p:cNvPicPr>
          <p:nvPr/>
        </p:nvPicPr>
        <p:blipFill>
          <a:blip r:embed="rId2">
            <a:extLst>
              <a:ext uri="{28A0092B-C50C-407E-A947-70E740481C1C}">
                <a14:useLocalDpi xmlns:a14="http://schemas.microsoft.com/office/drawing/2010/main" val="0"/>
              </a:ext>
            </a:extLst>
          </a:blip>
          <a:srcRect l="5823" r="13043" b="4443"/>
          <a:stretch>
            <a:fillRect/>
          </a:stretch>
        </p:blipFill>
        <p:spPr bwMode="auto">
          <a:xfrm>
            <a:off x="4514374" y="1288791"/>
            <a:ext cx="4629626" cy="3847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5043062" y="5201945"/>
            <a:ext cx="3965572" cy="669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P3 LF </a:t>
            </a:r>
            <a:r>
              <a:rPr lang="en-US" sz="1800" dirty="0" smtClean="0">
                <a:latin typeface="Calibri" charset="0"/>
              </a:rPr>
              <a:t>composite reflectivity </a:t>
            </a:r>
            <a:r>
              <a:rPr lang="en-US" sz="1800" dirty="0">
                <a:latin typeface="Calibri" charset="0"/>
              </a:rPr>
              <a:t>of the 1</a:t>
            </a:r>
            <a:r>
              <a:rPr lang="en-US" sz="1800" baseline="30000" dirty="0">
                <a:latin typeface="Calibri" charset="0"/>
              </a:rPr>
              <a:t>st</a:t>
            </a:r>
            <a:r>
              <a:rPr lang="en-US" sz="1800" dirty="0">
                <a:latin typeface="Calibri" charset="0"/>
              </a:rPr>
              <a:t> leg at Aug 25, 2005. </a:t>
            </a:r>
          </a:p>
        </p:txBody>
      </p:sp>
      <p:pic>
        <p:nvPicPr>
          <p:cNvPr id="6" name="Picture 5" descr="part1_fig2"/>
          <p:cNvPicPr/>
          <p:nvPr/>
        </p:nvPicPr>
        <p:blipFill>
          <a:blip r:embed="rId3"/>
          <a:srcRect r="41678" b="29965"/>
          <a:stretch>
            <a:fillRect/>
          </a:stretch>
        </p:blipFill>
        <p:spPr bwMode="auto">
          <a:xfrm>
            <a:off x="66594" y="1445994"/>
            <a:ext cx="4265118" cy="3755951"/>
          </a:xfrm>
          <a:prstGeom prst="rect">
            <a:avLst/>
          </a:prstGeom>
          <a:noFill/>
          <a:ln w="9525">
            <a:noFill/>
            <a:miter lim="800000"/>
            <a:headEnd/>
            <a:tailEnd/>
          </a:ln>
        </p:spPr>
      </p:pic>
      <p:sp>
        <p:nvSpPr>
          <p:cNvPr id="7" name="Rectangle 6"/>
          <p:cNvSpPr/>
          <p:nvPr/>
        </p:nvSpPr>
        <p:spPr>
          <a:xfrm>
            <a:off x="0" y="5156933"/>
            <a:ext cx="4795709" cy="1569660"/>
          </a:xfrm>
          <a:prstGeom prst="rect">
            <a:avLst/>
          </a:prstGeom>
        </p:spPr>
        <p:txBody>
          <a:bodyPr wrap="square">
            <a:spAutoFit/>
          </a:bodyPr>
          <a:lstStyle/>
          <a:p>
            <a:r>
              <a:rPr lang="en-US" sz="1600" dirty="0"/>
              <a:t>The NOAA P3 flight track of the 050825I1 mission during August 25 2005 and KAMX composite reflectivity at 2000 UTC 25 Aug 2005, the middle point of time of the last leg over the 4.5 km horizontal resolution model domain. The colored lines with label are the tracks of flight leg – a line across the storm center. </a:t>
            </a:r>
          </a:p>
        </p:txBody>
      </p:sp>
    </p:spTree>
    <p:extLst>
      <p:ext uri="{BB962C8B-B14F-4D97-AF65-F5344CB8AC3E}">
        <p14:creationId xmlns:p14="http://schemas.microsoft.com/office/powerpoint/2010/main" val="1600949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25736"/>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Airborne Radar for Katrina</a:t>
            </a:r>
            <a:endParaRPr lang="en-US" dirty="0"/>
          </a:p>
        </p:txBody>
      </p:sp>
      <p:pic>
        <p:nvPicPr>
          <p:cNvPr id="5" name="Picture 4" descr="Fig03_c.tif"/>
          <p:cNvPicPr>
            <a:picLocks noChangeAspect="1"/>
          </p:cNvPicPr>
          <p:nvPr/>
        </p:nvPicPr>
        <p:blipFill rotWithShape="1">
          <a:blip r:embed="rId2">
            <a:extLst>
              <a:ext uri="{28A0092B-C50C-407E-A947-70E740481C1C}">
                <a14:useLocalDpi xmlns:a14="http://schemas.microsoft.com/office/drawing/2010/main" val="0"/>
              </a:ext>
            </a:extLst>
          </a:blip>
          <a:srcRect b="59283"/>
          <a:stretch/>
        </p:blipFill>
        <p:spPr>
          <a:xfrm>
            <a:off x="1217750" y="1052799"/>
            <a:ext cx="3617819" cy="3478047"/>
          </a:xfrm>
          <a:prstGeom prst="rect">
            <a:avLst/>
          </a:prstGeom>
        </p:spPr>
      </p:pic>
      <p:pic>
        <p:nvPicPr>
          <p:cNvPr id="6" name="Picture 5" descr="Fig03_c.tif"/>
          <p:cNvPicPr>
            <a:picLocks noChangeAspect="1"/>
          </p:cNvPicPr>
          <p:nvPr/>
        </p:nvPicPr>
        <p:blipFill rotWithShape="1">
          <a:blip r:embed="rId2">
            <a:extLst>
              <a:ext uri="{28A0092B-C50C-407E-A947-70E740481C1C}">
                <a14:useLocalDpi xmlns:a14="http://schemas.microsoft.com/office/drawing/2010/main" val="0"/>
              </a:ext>
            </a:extLst>
          </a:blip>
          <a:srcRect t="40898"/>
          <a:stretch/>
        </p:blipFill>
        <p:spPr>
          <a:xfrm>
            <a:off x="4835569" y="1052799"/>
            <a:ext cx="3720758" cy="5192196"/>
          </a:xfrm>
          <a:prstGeom prst="rect">
            <a:avLst/>
          </a:prstGeom>
        </p:spPr>
      </p:pic>
      <p:sp>
        <p:nvSpPr>
          <p:cNvPr id="7" name="Rectangle 6"/>
          <p:cNvSpPr/>
          <p:nvPr/>
        </p:nvSpPr>
        <p:spPr>
          <a:xfrm>
            <a:off x="537658" y="4889793"/>
            <a:ext cx="4572000" cy="923330"/>
          </a:xfrm>
          <a:prstGeom prst="rect">
            <a:avLst/>
          </a:prstGeom>
        </p:spPr>
        <p:txBody>
          <a:bodyPr>
            <a:spAutoFit/>
          </a:bodyPr>
          <a:lstStyle/>
          <a:p>
            <a:r>
              <a:rPr lang="en-US" dirty="0"/>
              <a:t>Hurricane track (a), minimum sea level pressure (b) and maximum 10m wind speed (c) forecasts. </a:t>
            </a:r>
            <a:r>
              <a:rPr lang="en-US" dirty="0" smtClean="0"/>
              <a:t>(</a:t>
            </a:r>
            <a:r>
              <a:rPr lang="en-US" dirty="0" err="1" smtClean="0"/>
              <a:t>Weng&amp;Zhang</a:t>
            </a:r>
            <a:r>
              <a:rPr lang="en-US" dirty="0" smtClean="0"/>
              <a:t>, 2012)</a:t>
            </a:r>
            <a:endParaRPr lang="en-US" dirty="0"/>
          </a:p>
        </p:txBody>
      </p:sp>
    </p:spTree>
    <p:extLst>
      <p:ext uri="{BB962C8B-B14F-4D97-AF65-F5344CB8AC3E}">
        <p14:creationId xmlns:p14="http://schemas.microsoft.com/office/powerpoint/2010/main" val="4243307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60"/>
            <a:ext cx="8229600" cy="847521"/>
          </a:xfrm>
        </p:spPr>
        <p:txBody>
          <a:bodyPr>
            <a:normAutofit fontScale="90000"/>
          </a:bodyPr>
          <a:lstStyle/>
          <a:p>
            <a:r>
              <a:rPr lang="en-US" dirty="0" smtClean="0"/>
              <a:t>1</a:t>
            </a:r>
            <a:r>
              <a:rPr lang="en-US" baseline="30000" dirty="0" smtClean="0"/>
              <a:t>st</a:t>
            </a:r>
            <a:r>
              <a:rPr lang="en-US" dirty="0" smtClean="0"/>
              <a:t> time real-time forecast for hurricane Ike (2008) </a:t>
            </a:r>
            <a:endParaRPr lang="en-US" dirty="0"/>
          </a:p>
        </p:txBody>
      </p:sp>
      <p:pic>
        <p:nvPicPr>
          <p:cNvPr id="4" name="Picture 3" descr="fig_2a.eps"/>
          <p:cNvPicPr>
            <a:picLocks noChangeAspect="1"/>
          </p:cNvPicPr>
          <p:nvPr/>
        </p:nvPicPr>
        <p:blipFill rotWithShape="1">
          <a:blip r:embed="rId2">
            <a:extLst>
              <a:ext uri="{28A0092B-C50C-407E-A947-70E740481C1C}">
                <a14:useLocalDpi xmlns:a14="http://schemas.microsoft.com/office/drawing/2010/main" val="0"/>
              </a:ext>
            </a:extLst>
          </a:blip>
          <a:srcRect t="7163"/>
          <a:stretch/>
        </p:blipFill>
        <p:spPr>
          <a:xfrm>
            <a:off x="186305" y="1254237"/>
            <a:ext cx="3108526" cy="2760105"/>
          </a:xfrm>
          <a:prstGeom prst="rect">
            <a:avLst/>
          </a:prstGeom>
        </p:spPr>
      </p:pic>
      <p:pic>
        <p:nvPicPr>
          <p:cNvPr id="5" name="Picture 4" descr="fig_2d.eps"/>
          <p:cNvPicPr>
            <a:picLocks noChangeAspect="1"/>
          </p:cNvPicPr>
          <p:nvPr/>
        </p:nvPicPr>
        <p:blipFill rotWithShape="1">
          <a:blip r:embed="rId3">
            <a:extLst>
              <a:ext uri="{28A0092B-C50C-407E-A947-70E740481C1C}">
                <a14:useLocalDpi xmlns:a14="http://schemas.microsoft.com/office/drawing/2010/main" val="0"/>
              </a:ext>
            </a:extLst>
          </a:blip>
          <a:srcRect t="6607"/>
          <a:stretch/>
        </p:blipFill>
        <p:spPr>
          <a:xfrm>
            <a:off x="186304" y="3981526"/>
            <a:ext cx="3226747" cy="2472656"/>
          </a:xfrm>
          <a:prstGeom prst="rect">
            <a:avLst/>
          </a:prstGeom>
        </p:spPr>
      </p:pic>
      <p:pic>
        <p:nvPicPr>
          <p:cNvPr id="6" name="Picture 5" descr="fig_3a.png"/>
          <p:cNvPicPr>
            <a:picLocks noChangeAspect="1"/>
          </p:cNvPicPr>
          <p:nvPr/>
        </p:nvPicPr>
        <p:blipFill rotWithShape="1">
          <a:blip r:embed="rId4">
            <a:extLst>
              <a:ext uri="{28A0092B-C50C-407E-A947-70E740481C1C}">
                <a14:useLocalDpi xmlns:a14="http://schemas.microsoft.com/office/drawing/2010/main" val="0"/>
              </a:ext>
            </a:extLst>
          </a:blip>
          <a:srcRect t="4607" r="1805" b="-1838"/>
          <a:stretch/>
        </p:blipFill>
        <p:spPr>
          <a:xfrm>
            <a:off x="3369259" y="1289753"/>
            <a:ext cx="2244732" cy="2173493"/>
          </a:xfrm>
          <a:prstGeom prst="rect">
            <a:avLst/>
          </a:prstGeom>
        </p:spPr>
      </p:pic>
      <p:pic>
        <p:nvPicPr>
          <p:cNvPr id="7" name="Picture 6" descr="fig_4a.eps"/>
          <p:cNvPicPr>
            <a:picLocks noChangeAspect="1"/>
          </p:cNvPicPr>
          <p:nvPr/>
        </p:nvPicPr>
        <p:blipFill rotWithShape="1">
          <a:blip r:embed="rId5">
            <a:extLst>
              <a:ext uri="{28A0092B-C50C-407E-A947-70E740481C1C}">
                <a14:useLocalDpi xmlns:a14="http://schemas.microsoft.com/office/drawing/2010/main" val="0"/>
              </a:ext>
            </a:extLst>
          </a:blip>
          <a:srcRect l="-1" t="7232" r="-1410"/>
          <a:stretch/>
        </p:blipFill>
        <p:spPr>
          <a:xfrm>
            <a:off x="5580830" y="1254236"/>
            <a:ext cx="3456843" cy="2646881"/>
          </a:xfrm>
          <a:prstGeom prst="rect">
            <a:avLst/>
          </a:prstGeom>
        </p:spPr>
      </p:pic>
      <p:pic>
        <p:nvPicPr>
          <p:cNvPr id="8" name="Picture 7" descr="fig_4b.eps"/>
          <p:cNvPicPr>
            <a:picLocks noChangeAspect="1"/>
          </p:cNvPicPr>
          <p:nvPr/>
        </p:nvPicPr>
        <p:blipFill rotWithShape="1">
          <a:blip r:embed="rId6">
            <a:extLst>
              <a:ext uri="{28A0092B-C50C-407E-A947-70E740481C1C}">
                <a14:useLocalDpi xmlns:a14="http://schemas.microsoft.com/office/drawing/2010/main" val="0"/>
              </a:ext>
            </a:extLst>
          </a:blip>
          <a:srcRect l="3930" t="7186" r="-41"/>
          <a:stretch/>
        </p:blipFill>
        <p:spPr>
          <a:xfrm>
            <a:off x="5613991" y="3877304"/>
            <a:ext cx="3423683" cy="2681100"/>
          </a:xfrm>
          <a:prstGeom prst="rect">
            <a:avLst/>
          </a:prstGeom>
        </p:spPr>
      </p:pic>
      <p:sp>
        <p:nvSpPr>
          <p:cNvPr id="3" name="TextBox 2"/>
          <p:cNvSpPr txBox="1"/>
          <p:nvPr/>
        </p:nvSpPr>
        <p:spPr>
          <a:xfrm>
            <a:off x="567187" y="1357020"/>
            <a:ext cx="758221" cy="369332"/>
          </a:xfrm>
          <a:prstGeom prst="rect">
            <a:avLst/>
          </a:prstGeom>
          <a:noFill/>
        </p:spPr>
        <p:txBody>
          <a:bodyPr wrap="none" rtlCol="0">
            <a:spAutoFit/>
          </a:bodyPr>
          <a:lstStyle/>
          <a:p>
            <a:r>
              <a:rPr lang="en-US" dirty="0" smtClean="0"/>
              <a:t>Tracks</a:t>
            </a:r>
            <a:endParaRPr lang="en-US" dirty="0"/>
          </a:p>
        </p:txBody>
      </p:sp>
      <p:sp>
        <p:nvSpPr>
          <p:cNvPr id="9" name="TextBox 8"/>
          <p:cNvSpPr txBox="1"/>
          <p:nvPr/>
        </p:nvSpPr>
        <p:spPr>
          <a:xfrm>
            <a:off x="457200" y="4045903"/>
            <a:ext cx="702693" cy="369332"/>
          </a:xfrm>
          <a:prstGeom prst="rect">
            <a:avLst/>
          </a:prstGeom>
          <a:noFill/>
        </p:spPr>
        <p:txBody>
          <a:bodyPr wrap="none" rtlCol="0">
            <a:spAutoFit/>
          </a:bodyPr>
          <a:lstStyle/>
          <a:p>
            <a:r>
              <a:rPr lang="en-US" dirty="0" err="1" smtClean="0"/>
              <a:t>Vmax</a:t>
            </a:r>
            <a:endParaRPr lang="en-US" dirty="0"/>
          </a:p>
        </p:txBody>
      </p:sp>
      <p:sp>
        <p:nvSpPr>
          <p:cNvPr id="11" name="TextBox 10"/>
          <p:cNvSpPr txBox="1"/>
          <p:nvPr/>
        </p:nvSpPr>
        <p:spPr>
          <a:xfrm>
            <a:off x="3632062" y="3463246"/>
            <a:ext cx="1719125" cy="369332"/>
          </a:xfrm>
          <a:prstGeom prst="rect">
            <a:avLst/>
          </a:prstGeom>
          <a:noFill/>
        </p:spPr>
        <p:txBody>
          <a:bodyPr wrap="none" rtlCol="0">
            <a:spAutoFit/>
          </a:bodyPr>
          <a:lstStyle/>
          <a:p>
            <a:r>
              <a:rPr lang="en-US" dirty="0" smtClean="0"/>
              <a:t>Intensity Swatch</a:t>
            </a:r>
            <a:endParaRPr lang="en-US" dirty="0"/>
          </a:p>
        </p:txBody>
      </p:sp>
      <p:sp>
        <p:nvSpPr>
          <p:cNvPr id="12" name="TextBox 11"/>
          <p:cNvSpPr txBox="1"/>
          <p:nvPr/>
        </p:nvSpPr>
        <p:spPr>
          <a:xfrm>
            <a:off x="6698512" y="969040"/>
            <a:ext cx="1514069" cy="369332"/>
          </a:xfrm>
          <a:prstGeom prst="rect">
            <a:avLst/>
          </a:prstGeom>
          <a:noFill/>
        </p:spPr>
        <p:txBody>
          <a:bodyPr wrap="none" rtlCol="0">
            <a:spAutoFit/>
          </a:bodyPr>
          <a:lstStyle/>
          <a:p>
            <a:r>
              <a:rPr lang="en-US" dirty="0" smtClean="0"/>
              <a:t>120h rain obs.</a:t>
            </a:r>
            <a:endParaRPr lang="en-US" dirty="0"/>
          </a:p>
        </p:txBody>
      </p:sp>
      <p:sp>
        <p:nvSpPr>
          <p:cNvPr id="13" name="TextBox 12"/>
          <p:cNvSpPr txBox="1"/>
          <p:nvPr/>
        </p:nvSpPr>
        <p:spPr>
          <a:xfrm>
            <a:off x="6197900" y="6488668"/>
            <a:ext cx="2084481" cy="369332"/>
          </a:xfrm>
          <a:prstGeom prst="rect">
            <a:avLst/>
          </a:prstGeom>
          <a:noFill/>
        </p:spPr>
        <p:txBody>
          <a:bodyPr wrap="none" rtlCol="0">
            <a:spAutoFit/>
          </a:bodyPr>
          <a:lstStyle/>
          <a:p>
            <a:r>
              <a:rPr lang="en-US" dirty="0" smtClean="0"/>
              <a:t>120h rain prediction</a:t>
            </a:r>
            <a:endParaRPr lang="en-US" dirty="0"/>
          </a:p>
        </p:txBody>
      </p:sp>
      <p:sp>
        <p:nvSpPr>
          <p:cNvPr id="14" name="Rectangle 13"/>
          <p:cNvSpPr/>
          <p:nvPr/>
        </p:nvSpPr>
        <p:spPr>
          <a:xfrm>
            <a:off x="3353941" y="3893521"/>
            <a:ext cx="2319160" cy="2893100"/>
          </a:xfrm>
          <a:prstGeom prst="rect">
            <a:avLst/>
          </a:prstGeom>
        </p:spPr>
        <p:txBody>
          <a:bodyPr wrap="square">
            <a:spAutoFit/>
          </a:bodyPr>
          <a:lstStyle/>
          <a:p>
            <a:r>
              <a:rPr lang="zh-CN" altLang="en-US" sz="1400" b="1" dirty="0">
                <a:solidFill>
                  <a:srgbClr val="000000"/>
                </a:solidFill>
                <a:latin typeface="宋体" panose="02010600030101010101" pitchFamily="2" charset="-122"/>
              </a:rPr>
              <a:t>孟子曰：</a:t>
            </a:r>
            <a:r>
              <a:rPr lang="en-US" altLang="zh-CN" sz="1400" b="1" dirty="0">
                <a:solidFill>
                  <a:srgbClr val="000000"/>
                </a:solidFill>
                <a:latin typeface="宋体" panose="02010600030101010101" pitchFamily="2" charset="-122"/>
              </a:rPr>
              <a:t>"</a:t>
            </a:r>
            <a:r>
              <a:rPr lang="zh-CN" altLang="en-US" sz="1400" b="1" dirty="0">
                <a:solidFill>
                  <a:srgbClr val="000000"/>
                </a:solidFill>
                <a:latin typeface="宋体" panose="02010600030101010101" pitchFamily="2" charset="-122"/>
              </a:rPr>
              <a:t>天时不如地利，地利不如人和</a:t>
            </a:r>
            <a:r>
              <a:rPr lang="en-US" altLang="zh-CN" sz="1400" b="1" dirty="0">
                <a:solidFill>
                  <a:srgbClr val="000000"/>
                </a:solidFill>
                <a:latin typeface="宋体" panose="02010600030101010101" pitchFamily="2" charset="-122"/>
              </a:rPr>
              <a:t>..."</a:t>
            </a:r>
            <a:r>
              <a:rPr lang="zh-CN" altLang="en-US" sz="1400" b="1" dirty="0"/>
              <a:t/>
            </a:r>
            <a:br>
              <a:rPr lang="zh-CN" altLang="en-US" sz="1400" b="1" dirty="0"/>
            </a:br>
            <a:r>
              <a:rPr lang="en-US" sz="1400" b="1" dirty="0" smtClean="0">
                <a:solidFill>
                  <a:srgbClr val="000000"/>
                </a:solidFill>
                <a:latin typeface="宋体" panose="02010600030101010101" pitchFamily="2" charset="-122"/>
                <a:ea typeface="宋体" panose="02010600030101010101" pitchFamily="2" charset="-122"/>
              </a:rPr>
              <a:t>Mencius </a:t>
            </a:r>
            <a:r>
              <a:rPr lang="en-US" sz="1400" b="1" dirty="0">
                <a:solidFill>
                  <a:srgbClr val="000000"/>
                </a:solidFill>
                <a:latin typeface="宋体" panose="02010600030101010101" pitchFamily="2" charset="-122"/>
                <a:ea typeface="宋体" panose="02010600030101010101" pitchFamily="2" charset="-122"/>
              </a:rPr>
              <a:t>said, </a:t>
            </a:r>
            <a:r>
              <a:rPr lang="en-US" sz="1400" b="1" dirty="0" smtClean="0">
                <a:solidFill>
                  <a:srgbClr val="000000"/>
                </a:solidFill>
                <a:latin typeface="宋体" panose="02010600030101010101" pitchFamily="2" charset="-122"/>
                <a:ea typeface="宋体" panose="02010600030101010101" pitchFamily="2" charset="-122"/>
              </a:rPr>
              <a:t>Opportunities </a:t>
            </a:r>
            <a:r>
              <a:rPr lang="en-US" sz="1400" b="1" dirty="0">
                <a:solidFill>
                  <a:srgbClr val="000000"/>
                </a:solidFill>
                <a:latin typeface="宋体" panose="02010600030101010101" pitchFamily="2" charset="-122"/>
                <a:ea typeface="宋体" panose="02010600030101010101" pitchFamily="2" charset="-122"/>
              </a:rPr>
              <a:t>of time vouchsafed by Heaven are not equal to advantages of situation afforded by the Earth, and advantages of situation afforded by the Earth are not equal to the union arising from the accord of Men.</a:t>
            </a:r>
            <a:endParaRPr lang="en-US" sz="1400" b="1" dirty="0"/>
          </a:p>
        </p:txBody>
      </p:sp>
    </p:spTree>
    <p:extLst>
      <p:ext uri="{BB962C8B-B14F-4D97-AF65-F5344CB8AC3E}">
        <p14:creationId xmlns:p14="http://schemas.microsoft.com/office/powerpoint/2010/main" val="3317169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kf_abserr_AL2008_2012_APSU_OFCL_homo_ofcl_apsu_homo_track.eps"/>
          <p:cNvPicPr>
            <a:picLocks noChangeAspect="1"/>
          </p:cNvPicPr>
          <p:nvPr/>
        </p:nvPicPr>
        <p:blipFill rotWithShape="1">
          <a:blip r:embed="rId3">
            <a:extLst>
              <a:ext uri="{28A0092B-C50C-407E-A947-70E740481C1C}">
                <a14:useLocalDpi xmlns:a14="http://schemas.microsoft.com/office/drawing/2010/main" val="0"/>
              </a:ext>
            </a:extLst>
          </a:blip>
          <a:srcRect t="6292"/>
          <a:stretch/>
        </p:blipFill>
        <p:spPr>
          <a:xfrm>
            <a:off x="683365" y="3911335"/>
            <a:ext cx="3657600" cy="2865471"/>
          </a:xfrm>
          <a:prstGeom prst="rect">
            <a:avLst/>
          </a:prstGeom>
        </p:spPr>
      </p:pic>
      <p:pic>
        <p:nvPicPr>
          <p:cNvPr id="4" name="Picture 3" descr="enkf_abserr_AL2008_2012_APSU_OFCL_homo_ofcl_apsu_homo_wsp_noBias.eps"/>
          <p:cNvPicPr>
            <a:picLocks noChangeAspect="1"/>
          </p:cNvPicPr>
          <p:nvPr/>
        </p:nvPicPr>
        <p:blipFill rotWithShape="1">
          <a:blip r:embed="rId4">
            <a:extLst>
              <a:ext uri="{28A0092B-C50C-407E-A947-70E740481C1C}">
                <a14:useLocalDpi xmlns:a14="http://schemas.microsoft.com/office/drawing/2010/main" val="0"/>
              </a:ext>
            </a:extLst>
          </a:blip>
          <a:srcRect t="5978"/>
          <a:stretch/>
        </p:blipFill>
        <p:spPr>
          <a:xfrm>
            <a:off x="4670132" y="3911335"/>
            <a:ext cx="3657600" cy="2946665"/>
          </a:xfrm>
          <a:prstGeom prst="rect">
            <a:avLst/>
          </a:prstGeom>
        </p:spPr>
      </p:pic>
      <p:pic>
        <p:nvPicPr>
          <p:cNvPr id="1026" name="Picture 2" descr="D:\Work\2013_EnKFP3_SCI\png\ofcl_1989_2012_error_track.png"/>
          <p:cNvPicPr>
            <a:picLocks noChangeAspect="1" noChangeArrowheads="1"/>
          </p:cNvPicPr>
          <p:nvPr/>
        </p:nvPicPr>
        <p:blipFill rotWithShape="1">
          <a:blip r:embed="rId5">
            <a:extLst>
              <a:ext uri="{28A0092B-C50C-407E-A947-70E740481C1C}">
                <a14:useLocalDpi xmlns:a14="http://schemas.microsoft.com/office/drawing/2010/main" val="0"/>
              </a:ext>
            </a:extLst>
          </a:blip>
          <a:srcRect t="5148" b="-874"/>
          <a:stretch/>
        </p:blipFill>
        <p:spPr bwMode="auto">
          <a:xfrm>
            <a:off x="622477" y="1003897"/>
            <a:ext cx="3657600" cy="29074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Work\2013_EnKFP3_SCI\png\ofcl_1989_2012_error_vmax.png"/>
          <p:cNvPicPr>
            <a:picLocks noChangeAspect="1" noChangeArrowheads="1"/>
          </p:cNvPicPr>
          <p:nvPr/>
        </p:nvPicPr>
        <p:blipFill rotWithShape="1">
          <a:blip r:embed="rId6">
            <a:extLst>
              <a:ext uri="{28A0092B-C50C-407E-A947-70E740481C1C}">
                <a14:useLocalDpi xmlns:a14="http://schemas.microsoft.com/office/drawing/2010/main" val="0"/>
              </a:ext>
            </a:extLst>
          </a:blip>
          <a:srcRect t="5291" b="-599"/>
          <a:stretch/>
        </p:blipFill>
        <p:spPr bwMode="auto">
          <a:xfrm>
            <a:off x="4546835" y="1003897"/>
            <a:ext cx="3657600" cy="295881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472542" y="6226428"/>
            <a:ext cx="2044149" cy="369332"/>
          </a:xfrm>
          <a:prstGeom prst="rect">
            <a:avLst/>
          </a:prstGeom>
          <a:noFill/>
        </p:spPr>
        <p:txBody>
          <a:bodyPr wrap="none" rtlCol="0">
            <a:spAutoFit/>
          </a:bodyPr>
          <a:lstStyle/>
          <a:p>
            <a:r>
              <a:rPr lang="en-US" dirty="0" err="1" smtClean="0"/>
              <a:t>Zhang&amp;Weng</a:t>
            </a:r>
            <a:r>
              <a:rPr lang="en-US" dirty="0" smtClean="0"/>
              <a:t>, 2014</a:t>
            </a:r>
            <a:endParaRPr lang="en-US" dirty="0"/>
          </a:p>
        </p:txBody>
      </p:sp>
      <p:sp>
        <p:nvSpPr>
          <p:cNvPr id="12" name="Title 1"/>
          <p:cNvSpPr>
            <a:spLocks noGrp="1"/>
          </p:cNvSpPr>
          <p:nvPr>
            <p:ph type="title"/>
          </p:nvPr>
        </p:nvSpPr>
        <p:spPr>
          <a:xfrm>
            <a:off x="457200" y="100660"/>
            <a:ext cx="8229600" cy="847521"/>
          </a:xfrm>
        </p:spPr>
        <p:txBody>
          <a:bodyPr>
            <a:normAutofit/>
          </a:bodyPr>
          <a:lstStyle/>
          <a:p>
            <a:r>
              <a:rPr lang="en-US" dirty="0" smtClean="0"/>
              <a:t>Performance over 5-year cases </a:t>
            </a:r>
            <a:endParaRPr lang="en-US" dirty="0"/>
          </a:p>
        </p:txBody>
      </p:sp>
      <p:sp>
        <p:nvSpPr>
          <p:cNvPr id="3" name="TextBox 2"/>
          <p:cNvSpPr txBox="1"/>
          <p:nvPr/>
        </p:nvSpPr>
        <p:spPr>
          <a:xfrm>
            <a:off x="1159927" y="3192574"/>
            <a:ext cx="3120150" cy="369332"/>
          </a:xfrm>
          <a:prstGeom prst="rect">
            <a:avLst/>
          </a:prstGeom>
          <a:noFill/>
        </p:spPr>
        <p:txBody>
          <a:bodyPr wrap="none" rtlCol="0">
            <a:spAutoFit/>
          </a:bodyPr>
          <a:lstStyle/>
          <a:p>
            <a:r>
              <a:rPr lang="en-US" dirty="0" smtClean="0"/>
              <a:t>NHC yearly track forecast error </a:t>
            </a:r>
            <a:endParaRPr lang="en-US" dirty="0"/>
          </a:p>
        </p:txBody>
      </p:sp>
      <p:sp>
        <p:nvSpPr>
          <p:cNvPr id="9" name="TextBox 8"/>
          <p:cNvSpPr txBox="1"/>
          <p:nvPr/>
        </p:nvSpPr>
        <p:spPr>
          <a:xfrm>
            <a:off x="4815560" y="1022402"/>
            <a:ext cx="3463320" cy="369332"/>
          </a:xfrm>
          <a:prstGeom prst="rect">
            <a:avLst/>
          </a:prstGeom>
          <a:noFill/>
        </p:spPr>
        <p:txBody>
          <a:bodyPr wrap="none" rtlCol="0">
            <a:spAutoFit/>
          </a:bodyPr>
          <a:lstStyle/>
          <a:p>
            <a:r>
              <a:rPr lang="en-US" dirty="0" smtClean="0"/>
              <a:t>NHC yearly intensity forecast error </a:t>
            </a:r>
            <a:endParaRPr lang="en-US" dirty="0"/>
          </a:p>
        </p:txBody>
      </p:sp>
      <p:sp>
        <p:nvSpPr>
          <p:cNvPr id="10" name="TextBox 9"/>
          <p:cNvSpPr txBox="1"/>
          <p:nvPr/>
        </p:nvSpPr>
        <p:spPr>
          <a:xfrm>
            <a:off x="952090" y="3990332"/>
            <a:ext cx="3105722" cy="369332"/>
          </a:xfrm>
          <a:prstGeom prst="rect">
            <a:avLst/>
          </a:prstGeom>
          <a:noFill/>
        </p:spPr>
        <p:txBody>
          <a:bodyPr wrap="none" rtlCol="0">
            <a:spAutoFit/>
          </a:bodyPr>
          <a:lstStyle/>
          <a:p>
            <a:r>
              <a:rPr lang="en-US" dirty="0" smtClean="0"/>
              <a:t>PSU 5-year track forecast error </a:t>
            </a:r>
            <a:endParaRPr lang="en-US" dirty="0"/>
          </a:p>
        </p:txBody>
      </p:sp>
      <p:sp>
        <p:nvSpPr>
          <p:cNvPr id="11" name="TextBox 10"/>
          <p:cNvSpPr txBox="1"/>
          <p:nvPr/>
        </p:nvSpPr>
        <p:spPr>
          <a:xfrm>
            <a:off x="4878839" y="3975554"/>
            <a:ext cx="3448893" cy="369332"/>
          </a:xfrm>
          <a:prstGeom prst="rect">
            <a:avLst/>
          </a:prstGeom>
          <a:noFill/>
        </p:spPr>
        <p:txBody>
          <a:bodyPr wrap="none" rtlCol="0">
            <a:spAutoFit/>
          </a:bodyPr>
          <a:lstStyle/>
          <a:p>
            <a:r>
              <a:rPr lang="en-US" dirty="0" smtClean="0"/>
              <a:t>PSU 5-year intensity forecast error </a:t>
            </a:r>
            <a:endParaRPr lang="en-US" dirty="0"/>
          </a:p>
        </p:txBody>
      </p:sp>
    </p:spTree>
    <p:extLst>
      <p:ext uri="{BB962C8B-B14F-4D97-AF65-F5344CB8AC3E}">
        <p14:creationId xmlns:p14="http://schemas.microsoft.com/office/powerpoint/2010/main" val="2441423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81" y="224390"/>
            <a:ext cx="5993186" cy="566506"/>
          </a:xfrm>
        </p:spPr>
        <p:txBody>
          <a:bodyPr>
            <a:normAutofit fontScale="90000"/>
          </a:bodyPr>
          <a:lstStyle/>
          <a:p>
            <a:r>
              <a:rPr lang="en-US" sz="3200" dirty="0" smtClean="0"/>
              <a:t>PSU WRF-</a:t>
            </a:r>
            <a:r>
              <a:rPr lang="en-US" sz="3200" dirty="0" err="1" smtClean="0"/>
              <a:t>EnKF</a:t>
            </a:r>
            <a:r>
              <a:rPr lang="en-US" sz="3200" dirty="0" smtClean="0"/>
              <a:t> Cycling System</a:t>
            </a:r>
            <a:endParaRPr lang="en-US" sz="3200" dirty="0"/>
          </a:p>
        </p:txBody>
      </p:sp>
      <p:pic>
        <p:nvPicPr>
          <p:cNvPr id="4" name="Picture 3" descr="Macintosh HD:Users:yxw25:Paper:HIFI_SCI_2013:PlotV2:wps_2012102512_dom_90.eps"/>
          <p:cNvPicPr>
            <a:picLocks noChangeAspect="1"/>
          </p:cNvPicPr>
          <p:nvPr/>
        </p:nvPicPr>
        <p:blipFill rotWithShape="1">
          <a:blip r:embed="rId3">
            <a:extLst>
              <a:ext uri="{28A0092B-C50C-407E-A947-70E740481C1C}">
                <a14:useLocalDpi xmlns:a14="http://schemas.microsoft.com/office/drawing/2010/main" val="0"/>
              </a:ext>
            </a:extLst>
          </a:blip>
          <a:srcRect t="10497"/>
          <a:stretch/>
        </p:blipFill>
        <p:spPr bwMode="auto">
          <a:xfrm>
            <a:off x="226281" y="930837"/>
            <a:ext cx="6338514" cy="4114800"/>
          </a:xfrm>
          <a:prstGeom prst="rect">
            <a:avLst/>
          </a:prstGeom>
          <a:noFill/>
          <a:ln>
            <a:noFill/>
          </a:ln>
          <a:extLst>
            <a:ext uri="{53640926-AAD7-44d8-BBD7-CCE9431645EC}">
              <a14:shadowObscured xmlns:a14="http://schemas.microsoft.com/office/drawing/2010/main" xmlns=""/>
            </a:ext>
          </a:extLst>
        </p:spPr>
      </p:pic>
      <p:sp>
        <p:nvSpPr>
          <p:cNvPr id="5" name="TextBox 7"/>
          <p:cNvSpPr txBox="1">
            <a:spLocks noChangeArrowheads="1"/>
          </p:cNvSpPr>
          <p:nvPr/>
        </p:nvSpPr>
        <p:spPr bwMode="auto">
          <a:xfrm>
            <a:off x="745849" y="1039928"/>
            <a:ext cx="31614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D1: </a:t>
            </a:r>
            <a:r>
              <a:rPr lang="en-US" altLang="zh-CN" sz="1800" dirty="0" smtClean="0">
                <a:solidFill>
                  <a:srgbClr val="660066"/>
                </a:solidFill>
                <a:ea typeface="宋体" charset="0"/>
                <a:cs typeface="宋体" charset="0"/>
              </a:rPr>
              <a:t>379x244x27kmx44sigma</a:t>
            </a:r>
            <a:endParaRPr lang="en-US" altLang="zh-CN" sz="1800" dirty="0">
              <a:solidFill>
                <a:srgbClr val="660066"/>
              </a:solidFill>
              <a:ea typeface="宋体" charset="0"/>
              <a:cs typeface="宋体" charset="0"/>
            </a:endParaRPr>
          </a:p>
        </p:txBody>
      </p:sp>
      <p:sp>
        <p:nvSpPr>
          <p:cNvPr id="6" name="TextBox 8"/>
          <p:cNvSpPr txBox="1">
            <a:spLocks noChangeArrowheads="1"/>
          </p:cNvSpPr>
          <p:nvPr/>
        </p:nvSpPr>
        <p:spPr bwMode="auto">
          <a:xfrm>
            <a:off x="1928536" y="2050173"/>
            <a:ext cx="23653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D2: </a:t>
            </a:r>
            <a:r>
              <a:rPr lang="en-US" altLang="zh-CN" sz="1800" dirty="0" smtClean="0">
                <a:solidFill>
                  <a:srgbClr val="660066"/>
                </a:solidFill>
                <a:ea typeface="宋体" charset="0"/>
                <a:cs typeface="宋体" charset="0"/>
              </a:rPr>
              <a:t>304x304x9km</a:t>
            </a:r>
            <a:endParaRPr lang="en-US" altLang="zh-CN" sz="1800" dirty="0">
              <a:solidFill>
                <a:srgbClr val="660066"/>
              </a:solidFill>
              <a:ea typeface="宋体" charset="0"/>
              <a:cs typeface="宋体" charset="0"/>
            </a:endParaRPr>
          </a:p>
        </p:txBody>
      </p:sp>
      <p:sp>
        <p:nvSpPr>
          <p:cNvPr id="7" name="TextBox 9"/>
          <p:cNvSpPr txBox="1">
            <a:spLocks noChangeArrowheads="1"/>
          </p:cNvSpPr>
          <p:nvPr/>
        </p:nvSpPr>
        <p:spPr bwMode="auto">
          <a:xfrm>
            <a:off x="2581865" y="2641298"/>
            <a:ext cx="20451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D3: </a:t>
            </a:r>
            <a:r>
              <a:rPr lang="en-US" altLang="zh-CN" sz="1800" dirty="0" smtClean="0">
                <a:solidFill>
                  <a:srgbClr val="660066"/>
                </a:solidFill>
                <a:ea typeface="宋体" charset="0"/>
                <a:cs typeface="宋体" charset="0"/>
              </a:rPr>
              <a:t>304x304x3km</a:t>
            </a:r>
            <a:endParaRPr lang="en-US" altLang="zh-CN" sz="1800" dirty="0">
              <a:solidFill>
                <a:srgbClr val="660066"/>
              </a:solidFill>
              <a:ea typeface="宋体" charset="0"/>
              <a:cs typeface="宋体" charset="0"/>
            </a:endParaRPr>
          </a:p>
        </p:txBody>
      </p:sp>
      <p:graphicFrame>
        <p:nvGraphicFramePr>
          <p:cNvPr id="9" name="Table 8"/>
          <p:cNvGraphicFramePr>
            <a:graphicFrameLocks noGrp="1"/>
          </p:cNvGraphicFramePr>
          <p:nvPr>
            <p:extLst>
              <p:ext uri="{D42A27DB-BD31-4B8C-83A1-F6EECF244321}">
                <p14:modId xmlns:p14="http://schemas.microsoft.com/office/powerpoint/2010/main" val="803434858"/>
              </p:ext>
            </p:extLst>
          </p:nvPr>
        </p:nvGraphicFramePr>
        <p:xfrm>
          <a:off x="6663760" y="447242"/>
          <a:ext cx="2345962" cy="5289798"/>
        </p:xfrm>
        <a:graphic>
          <a:graphicData uri="http://schemas.openxmlformats.org/drawingml/2006/table">
            <a:tbl>
              <a:tblPr firstRow="1" bandRow="1">
                <a:tableStyleId>{5C22544A-7EE6-4342-B048-85BDC9FD1C3A}</a:tableStyleId>
              </a:tblPr>
              <a:tblGrid>
                <a:gridCol w="973078"/>
                <a:gridCol w="1372884"/>
              </a:tblGrid>
              <a:tr h="370840">
                <a:tc>
                  <a:txBody>
                    <a:bodyPr/>
                    <a:lstStyle/>
                    <a:p>
                      <a:pPr algn="l"/>
                      <a:r>
                        <a:rPr lang="en-US" dirty="0" smtClean="0"/>
                        <a:t>ARW</a:t>
                      </a:r>
                      <a:endParaRPr lang="en-US" dirty="0"/>
                    </a:p>
                  </a:txBody>
                  <a:tcPr marL="68580" marR="68580" marT="0" marB="0" anchor="ctr" anchorCtr="1"/>
                </a:tc>
                <a:tc>
                  <a:txBody>
                    <a:bodyPr/>
                    <a:lstStyle/>
                    <a:p>
                      <a:pPr marL="0" marR="0" algn="l">
                        <a:spcBef>
                          <a:spcPts val="0"/>
                        </a:spcBef>
                        <a:spcAft>
                          <a:spcPts val="0"/>
                        </a:spcAft>
                      </a:pPr>
                      <a:r>
                        <a:rPr lang="en-US" sz="1200" dirty="0" smtClean="0">
                          <a:effectLst/>
                          <a:latin typeface="Cambria"/>
                          <a:ea typeface="SimSun"/>
                          <a:cs typeface="Times New Roman"/>
                        </a:rPr>
                        <a:t>V3.4.1</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a:effectLst/>
                          <a:latin typeface="Times New Roman"/>
                          <a:ea typeface="Times New Roman"/>
                          <a:cs typeface="Times New Roman"/>
                        </a:rPr>
                        <a:t>Cumulus </a:t>
                      </a:r>
                      <a:endParaRPr lang="en-US" sz="1200" dirty="0">
                        <a:effectLst/>
                        <a:latin typeface="Cambria"/>
                        <a:ea typeface="SimSun"/>
                        <a:cs typeface="Times New Roman"/>
                      </a:endParaRPr>
                    </a:p>
                  </a:txBody>
                  <a:tcPr marL="68580" marR="68580" marT="0" marB="0" anchor="ct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Times New Roman"/>
                          <a:ea typeface="Times New Roman"/>
                          <a:cs typeface="Times New Roman"/>
                        </a:rPr>
                        <a:t>Grell-Devenyi</a:t>
                      </a:r>
                      <a:r>
                        <a:rPr lang="en-US" sz="1200" dirty="0" smtClean="0">
                          <a:effectLst/>
                          <a:latin typeface="Times New Roman"/>
                          <a:ea typeface="Times New Roman"/>
                          <a:cs typeface="Times New Roman"/>
                        </a:rPr>
                        <a:t> ensemble (27 km domain only)</a:t>
                      </a:r>
                      <a:endParaRPr lang="en-US" sz="1200" dirty="0" smtClean="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a:effectLst/>
                          <a:latin typeface="Times New Roman"/>
                          <a:ea typeface="Times New Roman"/>
                          <a:cs typeface="Times New Roman"/>
                        </a:rPr>
                        <a:t>Microphysics</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WSM 6-class </a:t>
                      </a:r>
                      <a:r>
                        <a:rPr lang="en-US" sz="1200" dirty="0" err="1">
                          <a:effectLst/>
                          <a:latin typeface="Times New Roman"/>
                          <a:ea typeface="Times New Roman"/>
                          <a:cs typeface="Times New Roman"/>
                        </a:rPr>
                        <a:t>graupel</a:t>
                      </a:r>
                      <a:endParaRPr lang="en-US" sz="1200" dirty="0">
                        <a:effectLst/>
                        <a:latin typeface="Cambria"/>
                        <a:ea typeface="SimSun"/>
                        <a:cs typeface="Times New Roman"/>
                      </a:endParaRPr>
                    </a:p>
                  </a:txBody>
                  <a:tcPr marL="68580" marR="68580" marT="0" marB="0" anchor="ctr" anchorCtr="1"/>
                </a:tc>
              </a:tr>
              <a:tr h="291078">
                <a:tc>
                  <a:txBody>
                    <a:bodyPr/>
                    <a:lstStyle/>
                    <a:p>
                      <a:pPr marL="0" marR="0" algn="l">
                        <a:spcBef>
                          <a:spcPts val="0"/>
                        </a:spcBef>
                        <a:spcAft>
                          <a:spcPts val="0"/>
                        </a:spcAft>
                      </a:pPr>
                      <a:r>
                        <a:rPr lang="en-US" sz="1200">
                          <a:effectLst/>
                          <a:latin typeface="Times New Roman"/>
                          <a:ea typeface="Times New Roman"/>
                          <a:cs typeface="Times New Roman"/>
                        </a:rPr>
                        <a:t>PBL</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YSU</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Surface Layer</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a:solidFill>
                            <a:srgbClr val="000000"/>
                          </a:solidFill>
                          <a:effectLst/>
                          <a:latin typeface="Times New Roman"/>
                          <a:ea typeface="Times New Roman"/>
                          <a:cs typeface="Times New Roman"/>
                        </a:rPr>
                        <a:t>Monin-Obukov</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Land Surface</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thermal diffusion</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Radiation</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smtClean="0">
                          <a:effectLst/>
                          <a:latin typeface="Times New Roman"/>
                          <a:ea typeface="Times New Roman"/>
                          <a:cs typeface="Times New Roman"/>
                        </a:rPr>
                        <a:t>Rrtm</a:t>
                      </a:r>
                      <a:r>
                        <a:rPr lang="en-US" sz="1200" dirty="0" smtClean="0">
                          <a:effectLst/>
                          <a:latin typeface="Times New Roman"/>
                          <a:ea typeface="Times New Roman"/>
                          <a:cs typeface="Times New Roman"/>
                        </a:rPr>
                        <a:t> / </a:t>
                      </a:r>
                      <a:r>
                        <a:rPr lang="en-US" sz="1200" dirty="0" err="1" smtClean="0">
                          <a:effectLst/>
                          <a:latin typeface="Times New Roman"/>
                          <a:ea typeface="Times New Roman"/>
                          <a:cs typeface="Times New Roman"/>
                        </a:rPr>
                        <a:t>Dudhia</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smtClean="0">
                          <a:effectLst/>
                          <a:latin typeface="Times New Roman"/>
                          <a:ea typeface="Times New Roman"/>
                          <a:cs typeface="Times New Roman"/>
                        </a:rPr>
                        <a:t>Air-sea flux</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smtClean="0">
                          <a:effectLst/>
                          <a:latin typeface="Times New Roman"/>
                          <a:ea typeface="Times New Roman"/>
                          <a:cs typeface="Times New Roman"/>
                        </a:rPr>
                        <a:t>Green and Zhang </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smtClean="0">
                          <a:effectLst/>
                          <a:latin typeface="Cambria"/>
                          <a:ea typeface="SimSun"/>
                          <a:cs typeface="Times New Roman"/>
                        </a:rPr>
                        <a:t>Ocean</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smtClean="0">
                          <a:effectLst/>
                          <a:latin typeface="Cambria"/>
                          <a:ea typeface="SimSun"/>
                          <a:cs typeface="Times New Roman"/>
                        </a:rPr>
                        <a:t>1-D</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a:spcBef>
                          <a:spcPts val="0"/>
                        </a:spcBef>
                        <a:spcAft>
                          <a:spcPts val="0"/>
                        </a:spcAft>
                        <a:buFont typeface="Arial"/>
                        <a:buChar char="•"/>
                      </a:pPr>
                      <a:r>
                        <a:rPr lang="en-US" sz="1200" dirty="0" smtClean="0">
                          <a:effectLst/>
                          <a:latin typeface="Cambria"/>
                          <a:ea typeface="SimSun"/>
                          <a:cs typeface="Times New Roman"/>
                        </a:rPr>
                        <a:t>60-member</a:t>
                      </a:r>
                      <a:r>
                        <a:rPr lang="en-US" sz="1200" baseline="0" dirty="0" smtClean="0">
                          <a:effectLst/>
                          <a:latin typeface="Cambria"/>
                          <a:ea typeface="SimSun"/>
                          <a:cs typeface="Times New Roman"/>
                        </a:rPr>
                        <a:t> ensemble</a:t>
                      </a:r>
                      <a:endParaRPr lang="en-US" sz="1200" dirty="0">
                        <a:effectLst/>
                        <a:latin typeface="Cambria"/>
                        <a:ea typeface="SimSun"/>
                        <a:cs typeface="Times New Roman"/>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err="1" smtClean="0">
                          <a:solidFill>
                            <a:schemeClr val="tx1"/>
                          </a:solidFill>
                          <a:ea typeface="SimSun" charset="0"/>
                          <a:cs typeface="SimSun" charset="0"/>
                        </a:rPr>
                        <a:t>Gaspairi</a:t>
                      </a:r>
                      <a:r>
                        <a:rPr lang="en-US" altLang="zh-CN" sz="1200" b="0" dirty="0" smtClean="0">
                          <a:solidFill>
                            <a:schemeClr val="tx1"/>
                          </a:solidFill>
                          <a:ea typeface="SimSun" charset="0"/>
                          <a:cs typeface="SimSun" charset="0"/>
                        </a:rPr>
                        <a:t> &amp; Cohn 99' covariance localization with varying </a:t>
                      </a:r>
                      <a:r>
                        <a:rPr lang="en-US" altLang="zh-CN" sz="1200" b="0" dirty="0" err="1" smtClean="0">
                          <a:solidFill>
                            <a:schemeClr val="tx1"/>
                          </a:solidFill>
                          <a:ea typeface="SimSun" charset="0"/>
                          <a:cs typeface="SimSun" charset="0"/>
                        </a:rPr>
                        <a:t>RoI</a:t>
                      </a:r>
                      <a:endParaRPr lang="en-US" altLang="zh-CN" sz="1200" b="0" dirty="0" smtClean="0">
                        <a:solidFill>
                          <a:schemeClr val="tx1"/>
                        </a:solidFill>
                        <a:ea typeface="SimSun" charset="0"/>
                        <a:cs typeface="SimSun" charset="0"/>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smtClean="0">
                          <a:solidFill>
                            <a:srgbClr val="000000"/>
                          </a:solidFill>
                          <a:ea typeface="SimSun" charset="0"/>
                          <a:cs typeface="SimSun" charset="0"/>
                        </a:rPr>
                        <a:t>IC &amp; BC: GFS using 3DVAR background uncertainty</a:t>
                      </a: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a:spcBef>
                          <a:spcPts val="0"/>
                        </a:spcBef>
                        <a:spcAft>
                          <a:spcPts val="0"/>
                        </a:spcAft>
                        <a:buFont typeface="Arial"/>
                        <a:buChar char="•"/>
                      </a:pPr>
                      <a:r>
                        <a:rPr lang="en-US" sz="1200" dirty="0" smtClean="0">
                          <a:effectLst/>
                          <a:latin typeface="Cambria"/>
                          <a:ea typeface="SimSun"/>
                          <a:cs typeface="Times New Roman"/>
                        </a:rPr>
                        <a:t>Hourly assimilation with</a:t>
                      </a:r>
                      <a:r>
                        <a:rPr lang="en-US" sz="1200" baseline="0" dirty="0" smtClean="0">
                          <a:effectLst/>
                          <a:latin typeface="Cambria"/>
                          <a:ea typeface="SimSun"/>
                          <a:cs typeface="Times New Roman"/>
                        </a:rPr>
                        <a:t> TDR over all 3 domains</a:t>
                      </a:r>
                      <a:endParaRPr lang="en-US" sz="1200" dirty="0">
                        <a:effectLst/>
                        <a:latin typeface="Cambria"/>
                        <a:ea typeface="SimSun"/>
                        <a:cs typeface="Times New Roman"/>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bl>
          </a:graphicData>
        </a:graphic>
      </p:graphicFrame>
      <p:sp>
        <p:nvSpPr>
          <p:cNvPr id="10" name="TextBox 9"/>
          <p:cNvSpPr txBox="1"/>
          <p:nvPr/>
        </p:nvSpPr>
        <p:spPr>
          <a:xfrm>
            <a:off x="226281" y="5366200"/>
            <a:ext cx="5105747" cy="923330"/>
          </a:xfrm>
          <a:prstGeom prst="rect">
            <a:avLst/>
          </a:prstGeom>
          <a:noFill/>
        </p:spPr>
        <p:txBody>
          <a:bodyPr wrap="none" rtlCol="0">
            <a:spAutoFit/>
          </a:bodyPr>
          <a:lstStyle/>
          <a:p>
            <a:r>
              <a:rPr lang="en-US" b="1" dirty="0" smtClean="0">
                <a:solidFill>
                  <a:srgbClr val="FF0000"/>
                </a:solidFill>
              </a:rPr>
              <a:t>ATCF IDs:</a:t>
            </a:r>
          </a:p>
          <a:p>
            <a:r>
              <a:rPr lang="en-US" b="1" dirty="0" smtClean="0">
                <a:solidFill>
                  <a:srgbClr val="0000FF"/>
                </a:solidFill>
              </a:rPr>
              <a:t>APSU</a:t>
            </a:r>
            <a:r>
              <a:rPr lang="en-US" dirty="0" smtClean="0"/>
              <a:t>: stream 1.5, ARW 3-km deterministic forecast;</a:t>
            </a:r>
          </a:p>
          <a:p>
            <a:r>
              <a:rPr lang="en-US" b="1" dirty="0" smtClean="0">
                <a:solidFill>
                  <a:srgbClr val="0000FF"/>
                </a:solidFill>
              </a:rPr>
              <a:t>PS01-10</a:t>
            </a:r>
            <a:r>
              <a:rPr lang="en-US" dirty="0" smtClean="0"/>
              <a:t>: stream 2.0, ARW </a:t>
            </a:r>
            <a:r>
              <a:rPr lang="en-US" dirty="0"/>
              <a:t>3-km </a:t>
            </a:r>
            <a:r>
              <a:rPr lang="en-US" dirty="0" smtClean="0"/>
              <a:t>ensemble forecasts.</a:t>
            </a:r>
            <a:endParaRPr lang="en-US" dirty="0"/>
          </a:p>
        </p:txBody>
      </p:sp>
      <p:pic>
        <p:nvPicPr>
          <p:cNvPr id="11" name="Picture 10" descr="Irene2011_track_enkf_domains_daflt.eps"/>
          <p:cNvPicPr/>
          <p:nvPr/>
        </p:nvPicPr>
        <p:blipFill rotWithShape="1">
          <a:blip r:embed="rId4">
            <a:extLst>
              <a:ext uri="{28A0092B-C50C-407E-A947-70E740481C1C}">
                <a14:useLocalDpi xmlns:a14="http://schemas.microsoft.com/office/drawing/2010/main" val="0"/>
              </a:ext>
            </a:extLst>
          </a:blip>
          <a:srcRect l="4793" t="27531" r="4619" b="27284"/>
          <a:stretch/>
        </p:blipFill>
        <p:spPr>
          <a:xfrm>
            <a:off x="4195268" y="3139991"/>
            <a:ext cx="2273519" cy="1531321"/>
          </a:xfrm>
          <a:prstGeom prst="rect">
            <a:avLst/>
          </a:prstGeom>
          <a:solidFill>
            <a:schemeClr val="bg1"/>
          </a:solidFill>
        </p:spPr>
      </p:pic>
    </p:spTree>
    <p:extLst>
      <p:ext uri="{BB962C8B-B14F-4D97-AF65-F5344CB8AC3E}">
        <p14:creationId xmlns:p14="http://schemas.microsoft.com/office/powerpoint/2010/main" val="2745576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596</TotalTime>
  <Words>1175</Words>
  <Application>Microsoft Office PowerPoint</Application>
  <PresentationFormat>On-screen Show (4:3)</PresentationFormat>
  <Paragraphs>199</Paragraphs>
  <Slides>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ＭＳ Ｐゴシック</vt:lpstr>
      <vt:lpstr>SimSun</vt:lpstr>
      <vt:lpstr>SimSun</vt:lpstr>
      <vt:lpstr>Arial</vt:lpstr>
      <vt:lpstr>Calibri</vt:lpstr>
      <vt:lpstr>Cambria</vt:lpstr>
      <vt:lpstr>Times New Roman</vt:lpstr>
      <vt:lpstr>Office Theme</vt:lpstr>
      <vt:lpstr>A Story of  the PSU Hurricane System</vt:lpstr>
      <vt:lpstr>The track of PSU EnKF system</vt:lpstr>
      <vt:lpstr>Ground-base Radar for Hurricane Humberto (2007): radars </vt:lpstr>
      <vt:lpstr>Ground-base Radar for Hurricane Humberto (2007) : intensity forecasts</vt:lpstr>
      <vt:lpstr>Airborne Radar for Katrina</vt:lpstr>
      <vt:lpstr>PowerPoint Presentation</vt:lpstr>
      <vt:lpstr>1st time real-time forecast for hurricane Ike (2008) </vt:lpstr>
      <vt:lpstr>Performance over 5-year cases </vt:lpstr>
      <vt:lpstr>PSU WRF-EnKF Cycling System</vt:lpstr>
      <vt:lpstr>PowerPoint Presentation</vt:lpstr>
      <vt:lpstr>PSU Cycling System: retrospective cases over 2008-2012 </vt:lpstr>
      <vt:lpstr>PSU 2013 real-time performance</vt:lpstr>
      <vt:lpstr>Benefited from Recon inner-core obs.</vt:lpstr>
      <vt:lpstr>Benefited from Recon inner-core obs.</vt:lpstr>
      <vt:lpstr>Worse forecasts without inner-core obs.</vt:lpstr>
      <vt:lpstr>Summary</vt:lpstr>
    </vt:vector>
  </TitlesOfParts>
  <Company>PSU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performance of PSU WRF-EnKF hurricane analysis and prediction system</dc:title>
  <dc:creator>Yonghui Weng</dc:creator>
  <cp:lastModifiedBy>Weng</cp:lastModifiedBy>
  <cp:revision>40</cp:revision>
  <dcterms:created xsi:type="dcterms:W3CDTF">2013-12-10T16:25:32Z</dcterms:created>
  <dcterms:modified xsi:type="dcterms:W3CDTF">2013-12-12T03:50:10Z</dcterms:modified>
</cp:coreProperties>
</file>