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63" r:id="rId5"/>
    <p:sldId id="257" r:id="rId6"/>
    <p:sldId id="258" r:id="rId7"/>
    <p:sldId id="259" r:id="rId8"/>
    <p:sldId id="260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0BFF"/>
    <a:srgbClr val="05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8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74C90-1906-294F-8485-CC15999CA1BE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B9A0-7BE0-DC42-983C-A5AC841A7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9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74C90-1906-294F-8485-CC15999CA1BE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B9A0-7BE0-DC42-983C-A5AC841A7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56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74C90-1906-294F-8485-CC15999CA1BE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B9A0-7BE0-DC42-983C-A5AC841A7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91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74C90-1906-294F-8485-CC15999CA1BE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B9A0-7BE0-DC42-983C-A5AC841A7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4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74C90-1906-294F-8485-CC15999CA1BE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B9A0-7BE0-DC42-983C-A5AC841A7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8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74C90-1906-294F-8485-CC15999CA1BE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B9A0-7BE0-DC42-983C-A5AC841A7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5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74C90-1906-294F-8485-CC15999CA1BE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B9A0-7BE0-DC42-983C-A5AC841A7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29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74C90-1906-294F-8485-CC15999CA1BE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B9A0-7BE0-DC42-983C-A5AC841A7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37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74C90-1906-294F-8485-CC15999CA1BE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B9A0-7BE0-DC42-983C-A5AC841A7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8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74C90-1906-294F-8485-CC15999CA1BE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B9A0-7BE0-DC42-983C-A5AC841A7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52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74C90-1906-294F-8485-CC15999CA1BE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B9A0-7BE0-DC42-983C-A5AC841A7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0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74C90-1906-294F-8485-CC15999CA1BE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7B9A0-7BE0-DC42-983C-A5AC841A7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7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104" y="137696"/>
            <a:ext cx="8904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Predictability and forecast evaluation of ensemble simulations of long-lived Hurricane Nadine (2012)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6861"/>
          <a:stretch/>
        </p:blipFill>
        <p:spPr>
          <a:xfrm>
            <a:off x="1856632" y="1382496"/>
            <a:ext cx="7180261" cy="44772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104" y="5569017"/>
            <a:ext cx="624263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Erin </a:t>
            </a:r>
            <a:r>
              <a:rPr lang="en-US" sz="2400" dirty="0" err="1" smtClean="0">
                <a:solidFill>
                  <a:srgbClr val="FFFFFF"/>
                </a:solidFill>
              </a:rPr>
              <a:t>Munsell</a:t>
            </a:r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Group Meeting Presentation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December 11</a:t>
            </a:r>
            <a:r>
              <a:rPr lang="en-US" sz="2400" baseline="30000" dirty="0" smtClean="0">
                <a:solidFill>
                  <a:srgbClr val="FFFFFF"/>
                </a:solidFill>
              </a:rPr>
              <a:t>th</a:t>
            </a:r>
            <a:r>
              <a:rPr lang="en-US" sz="2400" dirty="0" smtClean="0">
                <a:solidFill>
                  <a:srgbClr val="FFFFFF"/>
                </a:solidFill>
              </a:rPr>
              <a:t>, 2013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56632" y="5213378"/>
            <a:ext cx="715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http://</a:t>
            </a:r>
            <a:r>
              <a:rPr lang="en-US" dirty="0" err="1" smtClean="0">
                <a:solidFill>
                  <a:srgbClr val="FFFFFF"/>
                </a:solidFill>
              </a:rPr>
              <a:t>www.wunderground.com</a:t>
            </a:r>
            <a:r>
              <a:rPr lang="en-US" dirty="0" smtClean="0">
                <a:solidFill>
                  <a:srgbClr val="FFFFFF"/>
                </a:solidFill>
              </a:rPr>
              <a:t>/blog/</a:t>
            </a:r>
            <a:r>
              <a:rPr lang="en-US" dirty="0" err="1" smtClean="0">
                <a:solidFill>
                  <a:srgbClr val="FFFFFF"/>
                </a:solidFill>
              </a:rPr>
              <a:t>JeffMasters</a:t>
            </a:r>
            <a:r>
              <a:rPr lang="en-US" dirty="0" smtClean="0">
                <a:solidFill>
                  <a:srgbClr val="FFFFFF"/>
                </a:solidFill>
              </a:rPr>
              <a:t>/tropical-storm-</a:t>
            </a:r>
            <a:r>
              <a:rPr lang="en-US" dirty="0" err="1" smtClean="0">
                <a:solidFill>
                  <a:srgbClr val="FFFFFF"/>
                </a:solidFill>
              </a:rPr>
              <a:t>nadine</a:t>
            </a:r>
            <a:r>
              <a:rPr lang="en-US" dirty="0" smtClean="0">
                <a:solidFill>
                  <a:srgbClr val="FFFFFF"/>
                </a:solidFill>
              </a:rPr>
              <a:t>-forms-newfoundland-cleans-up-after-</a:t>
            </a:r>
            <a:r>
              <a:rPr lang="en-US" dirty="0" err="1" smtClean="0">
                <a:solidFill>
                  <a:srgbClr val="FFFFFF"/>
                </a:solidFill>
              </a:rPr>
              <a:t>leslie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583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607" y="214193"/>
            <a:ext cx="8706021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Summary of Plan to start Nadine project: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>
              <a:solidFill>
                <a:srgbClr val="FFFF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Dynamics Issues to Investigate: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How was Nadine able to survive and subsequently redevelop under such adverse conditions?</a:t>
            </a:r>
          </a:p>
          <a:p>
            <a:pPr marL="1371600" lvl="2" indent="-4572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High vertical wind shear, SST’s between 22°C and 24°C, dry air in the vicinity</a:t>
            </a:r>
          </a:p>
          <a:p>
            <a:pPr marL="1371600" lvl="2" indent="-457200">
              <a:buFont typeface="Arial"/>
              <a:buChar char="•"/>
            </a:pPr>
            <a:endParaRPr lang="en-US" sz="2400" dirty="0">
              <a:solidFill>
                <a:srgbClr val="FFFF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Predictability Issues to Investigate: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Divergent track forecasts at 9/20/12 – 00Z and 9/22/12 – 00Z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Approaching mid-latitude trough; forecasts either absorb Nadine and continue eastward or Nadine turns southwestward ahead of the approaching trough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930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08" y="168294"/>
            <a:ext cx="8736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Quick wrap-up of Hurricane Sandy (2012) Project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063" y="1040366"/>
            <a:ext cx="895083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7744" indent="347472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Ensemble track divergence results from differences in the location of the center of Sandy that develops over the first 48 hours; no differences exist in the location of the mid-latitude trough</a:t>
            </a:r>
          </a:p>
          <a:p>
            <a:pPr marL="237744" indent="347472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37744"/>
            <a:endParaRPr lang="en-US" sz="2400" dirty="0">
              <a:solidFill>
                <a:schemeClr val="bg1"/>
              </a:solidFill>
            </a:endParaRPr>
          </a:p>
          <a:p>
            <a:pPr marL="237744" indent="347472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Differences in location arise from variations in environmental steering flow that Sandy is embedded in</a:t>
            </a:r>
          </a:p>
          <a:p>
            <a:pPr marL="237744" indent="347472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37744"/>
            <a:endParaRPr lang="en-US" sz="2400" dirty="0">
              <a:solidFill>
                <a:schemeClr val="bg1"/>
              </a:solidFill>
            </a:endParaRPr>
          </a:p>
          <a:p>
            <a:pPr marL="237744" indent="347472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Track divergence influences precipitation forecasts </a:t>
            </a:r>
          </a:p>
          <a:p>
            <a:pPr marL="694944" lvl="1" indent="347472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Differences in the timing of landfall leads to a similar difference in the timing of the Sandy-trough interaction</a:t>
            </a:r>
          </a:p>
          <a:p>
            <a:pPr marL="694944" lvl="1" indent="347472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</a:t>
            </a:r>
            <a:r>
              <a:rPr lang="en-US" sz="2400" dirty="0" smtClean="0">
                <a:solidFill>
                  <a:schemeClr val="bg1"/>
                </a:solidFill>
              </a:rPr>
              <a:t>mpacts the rainfall forecasts, particularly over land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08" y="2723311"/>
            <a:ext cx="8461212" cy="1315756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37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6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34"/>
          <a:stretch/>
        </p:blipFill>
        <p:spPr>
          <a:xfrm>
            <a:off x="1443391" y="122396"/>
            <a:ext cx="6176299" cy="661539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 descr="Figure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4" r="5685" b="70998"/>
          <a:stretch/>
        </p:blipFill>
        <p:spPr>
          <a:xfrm>
            <a:off x="5370499" y="3824872"/>
            <a:ext cx="3626234" cy="287425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 descr="Figure2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5" r="6550" b="70552"/>
          <a:stretch/>
        </p:blipFill>
        <p:spPr>
          <a:xfrm>
            <a:off x="703826" y="596677"/>
            <a:ext cx="3699755" cy="30331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/>
        </p:nvSpPr>
        <p:spPr>
          <a:xfrm>
            <a:off x="6043723" y="5660812"/>
            <a:ext cx="596722" cy="413087"/>
          </a:xfrm>
          <a:prstGeom prst="rect">
            <a:avLst/>
          </a:prstGeom>
          <a:noFill/>
          <a:ln w="381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21860" y="1988935"/>
            <a:ext cx="703826" cy="642579"/>
          </a:xfrm>
          <a:prstGeom prst="rect">
            <a:avLst/>
          </a:prstGeom>
          <a:noFill/>
          <a:ln w="381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29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8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4" b="69437"/>
          <a:stretch/>
        </p:blipFill>
        <p:spPr>
          <a:xfrm>
            <a:off x="51025" y="61205"/>
            <a:ext cx="4452937" cy="359538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 descr="Figure8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3" r="2219" b="69213"/>
          <a:stretch/>
        </p:blipFill>
        <p:spPr>
          <a:xfrm>
            <a:off x="4060253" y="2708014"/>
            <a:ext cx="5028289" cy="4090303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5" name="Straight Connector 4"/>
          <p:cNvCxnSpPr/>
          <p:nvPr/>
        </p:nvCxnSpPr>
        <p:spPr>
          <a:xfrm flipV="1">
            <a:off x="474318" y="1927737"/>
            <a:ext cx="3901644" cy="30599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81973" y="76501"/>
            <a:ext cx="42994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Sensitivity Experiment: Tropical vs. Mid-Latitude Initial Conditions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25" y="5370091"/>
            <a:ext cx="38812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Correlation between 500-hPa zonal wind and performance of member</a:t>
            </a:r>
            <a:endParaRPr lang="en-US" sz="2800" dirty="0">
              <a:solidFill>
                <a:srgbClr val="FFFFFF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192355" y="1300459"/>
            <a:ext cx="3121315" cy="888709"/>
            <a:chOff x="4192355" y="1300459"/>
            <a:chExt cx="3121315" cy="888709"/>
          </a:xfrm>
        </p:grpSpPr>
        <p:sp>
          <p:nvSpPr>
            <p:cNvPr id="8" name="TextBox 7"/>
            <p:cNvSpPr txBox="1"/>
            <p:nvPr/>
          </p:nvSpPr>
          <p:spPr>
            <a:xfrm>
              <a:off x="4957383" y="1727503"/>
              <a:ext cx="2356287" cy="46166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TCPoor_MLGood</a:t>
              </a:r>
              <a:endParaRPr lang="en-US" sz="2400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4192355" y="1300459"/>
              <a:ext cx="749735" cy="44234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642624" y="2555016"/>
            <a:ext cx="2340986" cy="2452744"/>
            <a:chOff x="642624" y="2555016"/>
            <a:chExt cx="2340986" cy="2452744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642624" y="2555016"/>
              <a:ext cx="428416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42624" y="2555016"/>
              <a:ext cx="0" cy="162174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42624" y="4176763"/>
              <a:ext cx="2340986" cy="83099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TCGood_MLFair</a:t>
              </a:r>
              <a:endParaRPr lang="en-US" sz="2400" dirty="0" smtClean="0"/>
            </a:p>
            <a:p>
              <a:r>
                <a:rPr lang="en-US" sz="2400" dirty="0" err="1" smtClean="0"/>
                <a:t>TCGood_MLPoor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51888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74" r="1276"/>
          <a:stretch/>
        </p:blipFill>
        <p:spPr>
          <a:xfrm>
            <a:off x="91804" y="137696"/>
            <a:ext cx="8923844" cy="65634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815" y="6058599"/>
            <a:ext cx="674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Nadine TC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98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846" t="11141" r="24740"/>
          <a:stretch/>
        </p:blipFill>
        <p:spPr>
          <a:xfrm>
            <a:off x="183606" y="397791"/>
            <a:ext cx="6309127" cy="54925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09844" y="397840"/>
            <a:ext cx="241748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Attained hurricane strength on two occasions; a record 13 days apart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20.75 days as a tropical storm or hurricane; third-longest-lived named storm in the Atlantic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1860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22.25 days (non-consecutive) as a tropical cyclone; fourth-longest-lived Atlantic tropical cyclone</a:t>
            </a:r>
          </a:p>
        </p:txBody>
      </p:sp>
    </p:spTree>
    <p:extLst>
      <p:ext uri="{BB962C8B-B14F-4D97-AF65-F5344CB8AC3E}">
        <p14:creationId xmlns:p14="http://schemas.microsoft.com/office/powerpoint/2010/main" val="4010396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09" y="1227929"/>
            <a:ext cx="8844684" cy="5568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3" y="122396"/>
            <a:ext cx="884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Hurricane and Severe Storm Sentinel (HS3)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3" y="665292"/>
            <a:ext cx="884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Flight tracks of Nadine:</a:t>
            </a: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197818" y="3824874"/>
            <a:ext cx="4957382" cy="2037514"/>
            <a:chOff x="3197818" y="3824874"/>
            <a:chExt cx="4957382" cy="2037514"/>
          </a:xfrm>
        </p:grpSpPr>
        <p:sp>
          <p:nvSpPr>
            <p:cNvPr id="5" name="Oval 4"/>
            <p:cNvSpPr/>
            <p:nvPr/>
          </p:nvSpPr>
          <p:spPr>
            <a:xfrm rot="2036279">
              <a:off x="3197818" y="3824874"/>
              <a:ext cx="2815303" cy="1116863"/>
            </a:xfrm>
            <a:prstGeom prst="ellipse">
              <a:avLst/>
            </a:prstGeom>
            <a:noFill/>
            <a:ln w="38100">
              <a:solidFill>
                <a:srgbClr val="05FC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14759" y="5400723"/>
              <a:ext cx="3840441" cy="46166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Saharan air layer interaction</a:t>
              </a:r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85795" y="1776334"/>
            <a:ext cx="4067699" cy="1364782"/>
            <a:chOff x="2585795" y="1776334"/>
            <a:chExt cx="4067699" cy="1364782"/>
          </a:xfrm>
        </p:grpSpPr>
        <p:sp>
          <p:nvSpPr>
            <p:cNvPr id="8" name="Oval 7"/>
            <p:cNvSpPr/>
            <p:nvPr/>
          </p:nvSpPr>
          <p:spPr>
            <a:xfrm rot="19781413">
              <a:off x="4964695" y="2133625"/>
              <a:ext cx="1688799" cy="1007491"/>
            </a:xfrm>
            <a:prstGeom prst="ellipse">
              <a:avLst/>
            </a:prstGeom>
            <a:noFill/>
            <a:ln w="34925">
              <a:solidFill>
                <a:srgbClr val="F70B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85795" y="1776334"/>
              <a:ext cx="2631697" cy="46166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Adverse Conditions</a:t>
              </a:r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70414" y="1822231"/>
            <a:ext cx="2434518" cy="1676176"/>
            <a:chOff x="6470414" y="1822231"/>
            <a:chExt cx="2434518" cy="1676176"/>
          </a:xfrm>
        </p:grpSpPr>
        <p:sp>
          <p:nvSpPr>
            <p:cNvPr id="11" name="Oval 10"/>
            <p:cNvSpPr/>
            <p:nvPr/>
          </p:nvSpPr>
          <p:spPr>
            <a:xfrm>
              <a:off x="6470414" y="2493818"/>
              <a:ext cx="643773" cy="1004589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01650" y="1822231"/>
              <a:ext cx="2203282" cy="46166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Redevelopment</a:t>
              </a:r>
              <a:endParaRPr lang="en-US" sz="2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417322" y="2422300"/>
            <a:ext cx="3137472" cy="1716901"/>
            <a:chOff x="5417322" y="2422300"/>
            <a:chExt cx="3137472" cy="1716901"/>
          </a:xfrm>
        </p:grpSpPr>
        <p:sp>
          <p:nvSpPr>
            <p:cNvPr id="14" name="Oval 13"/>
            <p:cNvSpPr/>
            <p:nvPr/>
          </p:nvSpPr>
          <p:spPr>
            <a:xfrm rot="19797631">
              <a:off x="5417322" y="2422300"/>
              <a:ext cx="592184" cy="1273882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88586" y="3677536"/>
              <a:ext cx="2266208" cy="46166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Reintensification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64705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37709" y="3304629"/>
            <a:ext cx="8828422" cy="3503585"/>
            <a:chOff x="137709" y="1376955"/>
            <a:chExt cx="8828422" cy="3503585"/>
          </a:xfrm>
        </p:grpSpPr>
        <p:pic>
          <p:nvPicPr>
            <p:cNvPr id="2" name="Picture 1" descr="tracks_ECMWF_20120920000000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94" t="25432" r="9131" b="23704"/>
            <a:stretch/>
          </p:blipFill>
          <p:spPr>
            <a:xfrm>
              <a:off x="137709" y="1392254"/>
              <a:ext cx="4375962" cy="348828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" name="Picture 2" descr="tracks_NCEP_20120920000000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6" t="25655" r="9419" b="23258"/>
            <a:stretch/>
          </p:blipFill>
          <p:spPr>
            <a:xfrm>
              <a:off x="4590170" y="1376955"/>
              <a:ext cx="4375961" cy="3503585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5" name="TextBox 4"/>
            <p:cNvSpPr txBox="1"/>
            <p:nvPr/>
          </p:nvSpPr>
          <p:spPr>
            <a:xfrm>
              <a:off x="504919" y="4008469"/>
              <a:ext cx="33355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ECMWF</a:t>
              </a:r>
              <a:endParaRPr lang="en-US" sz="28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87984" y="4008469"/>
              <a:ext cx="26928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GFS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37709" y="29083"/>
            <a:ext cx="8828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5 day forecasts initialized on September 20</a:t>
            </a:r>
            <a:r>
              <a:rPr lang="en-US" sz="2800" baseline="30000" dirty="0" smtClean="0">
                <a:solidFill>
                  <a:srgbClr val="FFFFFF"/>
                </a:solidFill>
              </a:rPr>
              <a:t>th</a:t>
            </a:r>
            <a:r>
              <a:rPr lang="en-US" sz="2800" dirty="0" smtClean="0">
                <a:solidFill>
                  <a:srgbClr val="FFFFFF"/>
                </a:solidFill>
              </a:rPr>
              <a:t>, 2012 at 00Z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373" r="1674"/>
          <a:stretch/>
        </p:blipFill>
        <p:spPr>
          <a:xfrm>
            <a:off x="137708" y="646998"/>
            <a:ext cx="8828423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98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37714" y="3315361"/>
            <a:ext cx="8813119" cy="3472986"/>
            <a:chOff x="137709" y="1407554"/>
            <a:chExt cx="8813119" cy="3472986"/>
          </a:xfrm>
        </p:grpSpPr>
        <p:pic>
          <p:nvPicPr>
            <p:cNvPr id="9" name="Picture 8" descr="tracks_NCEP_20120922000000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7" t="25655" r="9726" b="23703"/>
            <a:stretch/>
          </p:blipFill>
          <p:spPr>
            <a:xfrm>
              <a:off x="4590167" y="1407554"/>
              <a:ext cx="4360661" cy="3472986"/>
            </a:xfrm>
            <a:prstGeom prst="rect">
              <a:avLst/>
            </a:prstGeom>
            <a:solidFill>
              <a:schemeClr val="bg1"/>
            </a:solidFill>
          </p:spPr>
        </p:pic>
        <p:grpSp>
          <p:nvGrpSpPr>
            <p:cNvPr id="4" name="Group 3"/>
            <p:cNvGrpSpPr/>
            <p:nvPr/>
          </p:nvGrpSpPr>
          <p:grpSpPr>
            <a:xfrm>
              <a:off x="137709" y="1407554"/>
              <a:ext cx="7527874" cy="3472986"/>
              <a:chOff x="137709" y="1407554"/>
              <a:chExt cx="7527874" cy="3472986"/>
            </a:xfrm>
          </p:grpSpPr>
          <p:pic>
            <p:nvPicPr>
              <p:cNvPr id="8" name="Picture 7" descr="tracks_ECMWF_20120922000000.pdf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76" t="25879" r="9727" b="23704"/>
              <a:stretch/>
            </p:blipFill>
            <p:spPr>
              <a:xfrm>
                <a:off x="137709" y="1407554"/>
                <a:ext cx="4345361" cy="3472986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504919" y="3993169"/>
                <a:ext cx="33355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00"/>
                    </a:solidFill>
                  </a:rPr>
                  <a:t>ECMWF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972684" y="3993169"/>
                <a:ext cx="26928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00"/>
                    </a:solidFill>
                  </a:rPr>
                  <a:t>GFS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137709" y="59677"/>
            <a:ext cx="8828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5 day forecasts initialized on September 22</a:t>
            </a:r>
            <a:r>
              <a:rPr lang="en-US" sz="2800" baseline="30000" dirty="0" smtClean="0">
                <a:solidFill>
                  <a:srgbClr val="FFFFFF"/>
                </a:solidFill>
              </a:rPr>
              <a:t>nd</a:t>
            </a:r>
            <a:r>
              <a:rPr lang="en-US" sz="2800" dirty="0" smtClean="0">
                <a:solidFill>
                  <a:srgbClr val="FFFFFF"/>
                </a:solidFill>
              </a:rPr>
              <a:t>, 2012 at 00Z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-904" r="1075"/>
          <a:stretch/>
        </p:blipFill>
        <p:spPr>
          <a:xfrm>
            <a:off x="25825" y="644093"/>
            <a:ext cx="8970908" cy="253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5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2219</TotalTime>
  <Words>366</Words>
  <Application>Microsoft Macintosh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</dc:creator>
  <cp:lastModifiedBy>Erin</cp:lastModifiedBy>
  <cp:revision>27</cp:revision>
  <dcterms:created xsi:type="dcterms:W3CDTF">2013-12-09T15:39:28Z</dcterms:created>
  <dcterms:modified xsi:type="dcterms:W3CDTF">2013-12-11T04:40:23Z</dcterms:modified>
</cp:coreProperties>
</file>