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 autoAdjust="0"/>
    <p:restoredTop sz="94656" autoAdjust="0"/>
  </p:normalViewPr>
  <p:slideViewPr>
    <p:cSldViewPr snapToGrid="0" snapToObjects="1">
      <p:cViewPr varScale="1">
        <p:scale>
          <a:sx n="135" d="100"/>
          <a:sy n="135" d="100"/>
        </p:scale>
        <p:origin x="-104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DA50-8E89-DC47-B1D0-03998C19CF7A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D56A-8EDA-704D-BC92-04FEBDB40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DA50-8E89-DC47-B1D0-03998C19CF7A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D56A-8EDA-704D-BC92-04FEBDB40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5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DA50-8E89-DC47-B1D0-03998C19CF7A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D56A-8EDA-704D-BC92-04FEBDB40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6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DA50-8E89-DC47-B1D0-03998C19CF7A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D56A-8EDA-704D-BC92-04FEBDB40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9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DA50-8E89-DC47-B1D0-03998C19CF7A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D56A-8EDA-704D-BC92-04FEBDB40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3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DA50-8E89-DC47-B1D0-03998C19CF7A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D56A-8EDA-704D-BC92-04FEBDB40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7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DA50-8E89-DC47-B1D0-03998C19CF7A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D56A-8EDA-704D-BC92-04FEBDB40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8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DA50-8E89-DC47-B1D0-03998C19CF7A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D56A-8EDA-704D-BC92-04FEBDB40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3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DA50-8E89-DC47-B1D0-03998C19CF7A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D56A-8EDA-704D-BC92-04FEBDB40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3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DA50-8E89-DC47-B1D0-03998C19CF7A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D56A-8EDA-704D-BC92-04FEBDB40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5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DA50-8E89-DC47-B1D0-03998C19CF7A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D56A-8EDA-704D-BC92-04FEBDB40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9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2DA50-8E89-DC47-B1D0-03998C19CF7A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3D56A-8EDA-704D-BC92-04FEBDB40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7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W2_fig2.png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1" t="9945" r="12446" b="14775"/>
          <a:stretch/>
        </p:blipFill>
        <p:spPr>
          <a:xfrm>
            <a:off x="235184" y="846665"/>
            <a:ext cx="8908815" cy="4675483"/>
          </a:xfrm>
          <a:prstGeom prst="rect">
            <a:avLst/>
          </a:prstGeom>
        </p:spPr>
      </p:pic>
      <p:pic>
        <p:nvPicPr>
          <p:cNvPr id="5" name="Picture 4" descr="psu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3481" cy="9268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2136872"/>
            <a:ext cx="718725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Helvetica"/>
                <a:cs typeface="Helvetica"/>
              </a:rPr>
              <a:t>Mesoscale</a:t>
            </a:r>
            <a:r>
              <a:rPr lang="en-US" sz="3200" b="1" dirty="0">
                <a:latin typeface="Helvetica"/>
                <a:cs typeface="Helvetica"/>
              </a:rPr>
              <a:t> predictability of </a:t>
            </a:r>
            <a:r>
              <a:rPr lang="en-US" sz="3200" b="1" dirty="0" smtClean="0">
                <a:latin typeface="Helvetica"/>
                <a:cs typeface="Helvetica"/>
              </a:rPr>
              <a:t>moist </a:t>
            </a:r>
            <a:r>
              <a:rPr lang="en-US" sz="3200" b="1" dirty="0" err="1" smtClean="0">
                <a:latin typeface="Helvetica"/>
                <a:cs typeface="Helvetica"/>
              </a:rPr>
              <a:t>baroclinic</a:t>
            </a:r>
            <a:r>
              <a:rPr lang="en-US" sz="3200" b="1" dirty="0" smtClean="0">
                <a:latin typeface="Helvetica"/>
                <a:cs typeface="Helvetica"/>
              </a:rPr>
              <a:t> waves</a:t>
            </a:r>
            <a:r>
              <a:rPr lang="en-US" sz="3200" b="1" dirty="0">
                <a:latin typeface="Helvetica"/>
                <a:cs typeface="Helvetica"/>
              </a:rPr>
              <a:t>: </a:t>
            </a:r>
          </a:p>
          <a:p>
            <a:pPr algn="ctr"/>
            <a:r>
              <a:rPr lang="en-US" sz="3200" b="1" dirty="0" smtClean="0">
                <a:latin typeface="Helvetica"/>
                <a:cs typeface="Helvetica"/>
              </a:rPr>
              <a:t>Preliminary work</a:t>
            </a:r>
          </a:p>
          <a:p>
            <a:pPr algn="ctr"/>
            <a:endParaRPr lang="en-US" sz="3200" b="1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/>
            <a:endParaRPr lang="en-US" sz="3200" b="1" dirty="0" smtClean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Y.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Qiang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 Sun &amp;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Fuqing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 Zhang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Penn State University</a:t>
            </a:r>
          </a:p>
          <a:p>
            <a:pPr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Group meeting  12/11, 2013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9544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Helvetica"/>
                <a:cs typeface="Helvetica"/>
              </a:rPr>
              <a:t>Results2: Different initial error</a:t>
            </a:r>
            <a:endParaRPr lang="en-US" sz="2800" b="1" dirty="0">
              <a:latin typeface="Helvetica"/>
              <a:cs typeface="Helvetica"/>
            </a:endParaRPr>
          </a:p>
        </p:txBody>
      </p:sp>
      <p:pic>
        <p:nvPicPr>
          <p:cNvPr id="3" name="Picture 2" descr="psu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3481" cy="926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2518" y="945635"/>
            <a:ext cx="3254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Difference Total Energy:</a:t>
            </a:r>
            <a:endParaRPr lang="en-US" sz="2400" b="1" dirty="0"/>
          </a:p>
        </p:txBody>
      </p:sp>
      <p:pic>
        <p:nvPicPr>
          <p:cNvPr id="5" name="Picture 4" descr="plotdtesu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27023" r="6213" b="35803"/>
          <a:stretch/>
        </p:blipFill>
        <p:spPr>
          <a:xfrm>
            <a:off x="4308395" y="696147"/>
            <a:ext cx="4647457" cy="2549409"/>
          </a:xfrm>
          <a:prstGeom prst="rect">
            <a:avLst/>
          </a:prstGeom>
        </p:spPr>
      </p:pic>
      <p:pic>
        <p:nvPicPr>
          <p:cNvPr id="6" name="Picture 5" descr="random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" t="6031" r="8657" b="2983"/>
          <a:stretch/>
        </p:blipFill>
        <p:spPr>
          <a:xfrm>
            <a:off x="0" y="3405482"/>
            <a:ext cx="4546975" cy="3452518"/>
          </a:xfrm>
          <a:prstGeom prst="rect">
            <a:avLst/>
          </a:prstGeom>
        </p:spPr>
      </p:pic>
      <p:pic>
        <p:nvPicPr>
          <p:cNvPr id="7" name="Picture 6" descr="large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" t="5687" r="9259" b="3890"/>
          <a:stretch/>
        </p:blipFill>
        <p:spPr>
          <a:xfrm>
            <a:off x="4546974" y="3396075"/>
            <a:ext cx="4597025" cy="34525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8370" y="3518370"/>
            <a:ext cx="96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3950" y="3499556"/>
            <a:ext cx="6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8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Helvetica"/>
                <a:cs typeface="Helvetica"/>
              </a:rPr>
              <a:t>Summary</a:t>
            </a:r>
            <a:endParaRPr lang="en-US" sz="2800" b="1" dirty="0">
              <a:latin typeface="Helvetica"/>
              <a:cs typeface="Helvetica"/>
            </a:endParaRPr>
          </a:p>
        </p:txBody>
      </p:sp>
      <p:pic>
        <p:nvPicPr>
          <p:cNvPr id="3" name="Picture 2" descr="psu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3481" cy="926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1853" y="1495778"/>
            <a:ext cx="6980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Consistent with  Zhang et al. (2007), moist convection is crucial for </a:t>
            </a:r>
            <a:r>
              <a:rPr lang="en-US" dirty="0" smtClean="0">
                <a:solidFill>
                  <a:srgbClr val="FF0000"/>
                </a:solidFill>
              </a:rPr>
              <a:t>small amplitude </a:t>
            </a:r>
            <a:r>
              <a:rPr lang="en-US" dirty="0" smtClean="0"/>
              <a:t>error to grow.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  <a:p>
            <a:pPr marL="285750" indent="-285750">
              <a:buFont typeface="Wingdings" charset="2"/>
              <a:buChar char="q"/>
            </a:pPr>
            <a:endParaRPr lang="en-US" dirty="0" smtClean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The saturated error spectrum resembles  a -5/3 power law.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  <a:p>
            <a:pPr marL="285750" indent="-285750">
              <a:buFont typeface="Wingdings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8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Helvetica"/>
                <a:cs typeface="Helvetica"/>
              </a:rPr>
              <a:t>Future work</a:t>
            </a:r>
            <a:endParaRPr lang="en-US" sz="2800" b="1" dirty="0">
              <a:latin typeface="Helvetica"/>
              <a:cs typeface="Helvetica"/>
            </a:endParaRPr>
          </a:p>
        </p:txBody>
      </p:sp>
      <p:pic>
        <p:nvPicPr>
          <p:cNvPr id="3" name="Picture 2" descr="psu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3481" cy="926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3481" y="1706368"/>
            <a:ext cx="634019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400" dirty="0" smtClean="0"/>
              <a:t>Reading more paper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</a:p>
          <a:p>
            <a:pPr marL="342900" indent="-342900">
              <a:buFont typeface="Wingdings" charset="2"/>
              <a:buChar char="q"/>
            </a:pPr>
            <a:endParaRPr lang="en-US" sz="2400" dirty="0">
              <a:latin typeface="Wingdings"/>
              <a:ea typeface="Wingdings"/>
              <a:cs typeface="Wingdings"/>
              <a:sym typeface="Wingdings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/>
              <a:t>Discuss with </a:t>
            </a:r>
            <a:r>
              <a:rPr lang="en-US" sz="2400" dirty="0" smtClean="0"/>
              <a:t>Dr. </a:t>
            </a:r>
            <a:r>
              <a:rPr lang="en-US" sz="2400" dirty="0" err="1" smtClean="0"/>
              <a:t>fuqing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2400" dirty="0" smtClean="0">
              <a:solidFill>
                <a:srgbClr val="008000"/>
              </a:solidFill>
            </a:endParaRPr>
          </a:p>
          <a:p>
            <a:pPr marL="342900" indent="-342900">
              <a:buFont typeface="Wingdings" charset="2"/>
              <a:buChar char="q"/>
            </a:pPr>
            <a:endParaRPr lang="en-US" sz="2400" dirty="0"/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/>
              <a:t>Analysis the rotational KE and divergent KE</a:t>
            </a:r>
            <a:r>
              <a:rPr lang="en-US" sz="2400" dirty="0" smtClean="0">
                <a:solidFill>
                  <a:srgbClr val="FF6600"/>
                </a:solidFill>
                <a:latin typeface="ＭＳ ゴシック"/>
                <a:ea typeface="ＭＳ ゴシック"/>
                <a:cs typeface="ＭＳ ゴシック"/>
              </a:rPr>
              <a:t>☐?</a:t>
            </a:r>
          </a:p>
          <a:p>
            <a:pPr marL="342900" indent="-342900">
              <a:buFont typeface="Wingdings" charset="2"/>
              <a:buChar char="q"/>
            </a:pPr>
            <a:endParaRPr lang="en-US" sz="2400" dirty="0">
              <a:solidFill>
                <a:srgbClr val="FF6600"/>
              </a:solidFill>
              <a:latin typeface="ＭＳ ゴシック"/>
              <a:ea typeface="ＭＳ ゴシック"/>
              <a:cs typeface="ＭＳ ゴシック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>
                <a:ea typeface="ＭＳ ゴシック"/>
                <a:cs typeface="ＭＳ ゴシック"/>
              </a:rPr>
              <a:t>Diagnosis gravity wave </a:t>
            </a:r>
            <a:r>
              <a:rPr lang="en-US" sz="2400" dirty="0" smtClean="0">
                <a:solidFill>
                  <a:srgbClr val="FF6600"/>
                </a:solidFill>
                <a:latin typeface="ＭＳ ゴシック"/>
                <a:ea typeface="ＭＳ ゴシック"/>
                <a:cs typeface="ＭＳ ゴシック"/>
              </a:rPr>
              <a:t>☐?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5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Helvetica"/>
                <a:cs typeface="Helvetica"/>
              </a:rPr>
              <a:t>Questions and Comments?</a:t>
            </a:r>
            <a:endParaRPr lang="en-US" sz="2800" b="1" dirty="0">
              <a:latin typeface="Helvetica"/>
              <a:cs typeface="Helvetica"/>
            </a:endParaRPr>
          </a:p>
        </p:txBody>
      </p:sp>
      <p:pic>
        <p:nvPicPr>
          <p:cNvPr id="4" name="Picture 3" descr="psu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3481" cy="926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6490" y="2731619"/>
            <a:ext cx="64985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All questions and comments are welcome.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Thanks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7892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Helvetica"/>
                <a:cs typeface="Helvetica"/>
              </a:rPr>
              <a:t>Why do we Care ?</a:t>
            </a:r>
            <a:endParaRPr lang="en-US" sz="2800" b="1" dirty="0">
              <a:latin typeface="Helvetica"/>
              <a:cs typeface="Helvetica"/>
            </a:endParaRPr>
          </a:p>
        </p:txBody>
      </p:sp>
      <p:pic>
        <p:nvPicPr>
          <p:cNvPr id="2" name="Picture 1" descr="psu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3481" cy="926820"/>
          </a:xfrm>
          <a:prstGeom prst="rect">
            <a:avLst/>
          </a:prstGeom>
        </p:spPr>
      </p:pic>
      <p:pic>
        <p:nvPicPr>
          <p:cNvPr id="4" name="Picture 3" descr="600px-Lorenz_attractor_y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4" y="1834443"/>
            <a:ext cx="3273386" cy="35270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27407" y="2037041"/>
            <a:ext cx="4572000" cy="2862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/>
              <a:t>Although the synoptic-scale evolution of the </a:t>
            </a:r>
            <a:r>
              <a:rPr lang="en-US" dirty="0" smtClean="0"/>
              <a:t>typical </a:t>
            </a:r>
            <a:r>
              <a:rPr lang="en-US" dirty="0" err="1" smtClean="0"/>
              <a:t>midlatitude</a:t>
            </a:r>
            <a:r>
              <a:rPr lang="en-US" dirty="0" smtClean="0"/>
              <a:t> </a:t>
            </a:r>
            <a:r>
              <a:rPr lang="en-US" dirty="0"/>
              <a:t>weather system is relatively well forecasted</a:t>
            </a:r>
            <a:r>
              <a:rPr lang="en-US" dirty="0" smtClean="0"/>
              <a:t>, numerical </a:t>
            </a:r>
            <a:r>
              <a:rPr lang="en-US" dirty="0"/>
              <a:t>weather prediction models still </a:t>
            </a:r>
            <a:r>
              <a:rPr lang="en-US" dirty="0" smtClean="0"/>
              <a:t>have difficulties </a:t>
            </a:r>
            <a:r>
              <a:rPr lang="en-US" dirty="0"/>
              <a:t>in forecasting the “</a:t>
            </a:r>
            <a:r>
              <a:rPr lang="en-US" dirty="0" err="1"/>
              <a:t>mesoscale</a:t>
            </a:r>
            <a:r>
              <a:rPr lang="en-US" dirty="0"/>
              <a:t> details</a:t>
            </a:r>
            <a:r>
              <a:rPr lang="en-US" dirty="0" smtClean="0"/>
              <a:t>”.</a:t>
            </a:r>
          </a:p>
          <a:p>
            <a:pPr marL="285750" indent="-285750">
              <a:buFont typeface="Courier New"/>
              <a:buChar char="o"/>
            </a:pPr>
            <a:endParaRPr lang="en-US" dirty="0"/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And, these “details” matters!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3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Helvetica"/>
                <a:cs typeface="Helvetica"/>
              </a:rPr>
              <a:t>How do we do it?</a:t>
            </a:r>
            <a:endParaRPr lang="en-US" sz="2800" b="1" dirty="0">
              <a:latin typeface="Helvetica"/>
              <a:cs typeface="Helvetica"/>
            </a:endParaRPr>
          </a:p>
        </p:txBody>
      </p:sp>
      <p:pic>
        <p:nvPicPr>
          <p:cNvPr id="3" name="Picture 2" descr="psu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3481" cy="926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8243" y="1016457"/>
            <a:ext cx="224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 and Zhang (2013)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42713" y="1385789"/>
            <a:ext cx="3818278" cy="3409677"/>
            <a:chOff x="319854" y="2065434"/>
            <a:chExt cx="3818278" cy="3409677"/>
          </a:xfrm>
        </p:grpSpPr>
        <p:pic>
          <p:nvPicPr>
            <p:cNvPr id="4" name="Picture 3" descr="Screen Shot 2013-12-10 at 5.02.37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83"/>
            <a:stretch/>
          </p:blipFill>
          <p:spPr>
            <a:xfrm>
              <a:off x="319854" y="2065434"/>
              <a:ext cx="3818278" cy="3409677"/>
            </a:xfrm>
            <a:prstGeom prst="rect">
              <a:avLst/>
            </a:prstGeom>
          </p:spPr>
        </p:pic>
        <p:sp>
          <p:nvSpPr>
            <p:cNvPr id="7" name="Donut 6"/>
            <p:cNvSpPr/>
            <p:nvPr/>
          </p:nvSpPr>
          <p:spPr>
            <a:xfrm rot="20909125">
              <a:off x="2069630" y="2963333"/>
              <a:ext cx="921926" cy="1411111"/>
            </a:xfrm>
            <a:prstGeom prst="donut">
              <a:avLst>
                <a:gd name="adj" fmla="val 3292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23630" y="3490148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JET</a:t>
              </a:r>
              <a:endParaRPr lang="en-US" sz="2000" b="1" dirty="0"/>
            </a:p>
          </p:txBody>
        </p:sp>
      </p:grpSp>
      <p:pic>
        <p:nvPicPr>
          <p:cNvPr id="11" name="Picture 10" descr="Screen Shot 2013-12-10 at 10.01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97" y="4169312"/>
            <a:ext cx="1913509" cy="22364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2863" y="5287519"/>
            <a:ext cx="4041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 smtClean="0"/>
              <a:t>Model: WRF </a:t>
            </a:r>
            <a:r>
              <a:rPr lang="en-US" dirty="0" err="1" smtClean="0"/>
              <a:t>b_wave</a:t>
            </a:r>
            <a:r>
              <a:rPr lang="en-US" dirty="0"/>
              <a:t>.</a:t>
            </a:r>
            <a:endParaRPr lang="en-US" dirty="0" smtClean="0"/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Resolution: 10 km.</a:t>
            </a:r>
          </a:p>
          <a:p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896504" y="1613412"/>
            <a:ext cx="4247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 smtClean="0"/>
              <a:t>First, run the model to get ctrl experiment.</a:t>
            </a:r>
          </a:p>
          <a:p>
            <a:pPr marL="285750" indent="-285750">
              <a:buFont typeface="Courier New"/>
              <a:buChar char="o"/>
            </a:pPr>
            <a:endParaRPr lang="en-US" dirty="0" smtClean="0"/>
          </a:p>
          <a:p>
            <a:pPr marL="285750" indent="-285750">
              <a:buFont typeface="Courier New"/>
              <a:buChar char="o"/>
            </a:pPr>
            <a:endParaRPr lang="en-US" dirty="0"/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EXP:</a:t>
            </a:r>
          </a:p>
          <a:p>
            <a:r>
              <a:rPr lang="en-US" dirty="0"/>
              <a:t>	</a:t>
            </a:r>
            <a:r>
              <a:rPr lang="en-US" dirty="0" smtClean="0"/>
              <a:t>After the </a:t>
            </a:r>
            <a:r>
              <a:rPr lang="en-US" dirty="0" err="1" smtClean="0"/>
              <a:t>baroclinic</a:t>
            </a:r>
            <a:r>
              <a:rPr lang="en-US" dirty="0" smtClean="0"/>
              <a:t> wave develops, 	add small amplitude perturbations, 	then investigate how it’s different with 	the ctrl one.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3754" y="953443"/>
            <a:ext cx="4265470" cy="5654624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7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3-12-10 at 5.27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93" y="872585"/>
            <a:ext cx="8199779" cy="4911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Helvetica"/>
                <a:cs typeface="Helvetica"/>
              </a:rPr>
              <a:t>Previous  Study</a:t>
            </a:r>
            <a:endParaRPr lang="en-US" sz="2800" b="1" dirty="0">
              <a:latin typeface="Helvetica"/>
              <a:cs typeface="Helvetica"/>
            </a:endParaRPr>
          </a:p>
        </p:txBody>
      </p:sp>
      <p:pic>
        <p:nvPicPr>
          <p:cNvPr id="3" name="Picture 2" descr="psu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3481" cy="926820"/>
          </a:xfrm>
          <a:prstGeom prst="rect">
            <a:avLst/>
          </a:prstGeom>
        </p:spPr>
      </p:pic>
      <p:pic>
        <p:nvPicPr>
          <p:cNvPr id="4" name="Picture 3" descr="Screen Shot 2013-12-10 at 5.27.2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43" b="49806"/>
          <a:stretch/>
        </p:blipFill>
        <p:spPr>
          <a:xfrm>
            <a:off x="498593" y="860968"/>
            <a:ext cx="2737476" cy="2467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1407" y="5924224"/>
            <a:ext cx="1874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Zhang et al (2007)</a:t>
            </a:r>
            <a:endParaRPr lang="en-US" dirty="0"/>
          </a:p>
        </p:txBody>
      </p:sp>
      <p:sp>
        <p:nvSpPr>
          <p:cNvPr id="8" name="Donut 7"/>
          <p:cNvSpPr/>
          <p:nvPr/>
        </p:nvSpPr>
        <p:spPr>
          <a:xfrm rot="1801942">
            <a:off x="4111037" y="1778001"/>
            <a:ext cx="999880" cy="1222963"/>
          </a:xfrm>
          <a:prstGeom prst="donut">
            <a:avLst>
              <a:gd name="adj" fmla="val 2180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 rot="1801942">
            <a:off x="1279807" y="3953521"/>
            <a:ext cx="999880" cy="2055931"/>
          </a:xfrm>
          <a:prstGeom prst="donut">
            <a:avLst>
              <a:gd name="adj" fmla="val 2271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 rot="1801942">
            <a:off x="6343590" y="3033307"/>
            <a:ext cx="1085617" cy="2532909"/>
          </a:xfrm>
          <a:prstGeom prst="donut">
            <a:avLst>
              <a:gd name="adj" fmla="val 1732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9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Helvetica"/>
                <a:cs typeface="Helvetica"/>
              </a:rPr>
              <a:t>Questions</a:t>
            </a:r>
            <a:endParaRPr lang="en-US" sz="2800" b="1" dirty="0">
              <a:latin typeface="Helvetica"/>
              <a:cs typeface="Helvetica"/>
            </a:endParaRPr>
          </a:p>
        </p:txBody>
      </p:sp>
      <p:pic>
        <p:nvPicPr>
          <p:cNvPr id="3" name="Picture 2" descr="psu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3481" cy="926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7677" y="1565489"/>
            <a:ext cx="66857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/>
              <a:buChar char="o"/>
            </a:pPr>
            <a:r>
              <a:rPr lang="en-US" sz="2400" dirty="0"/>
              <a:t>W</a:t>
            </a:r>
            <a:r>
              <a:rPr lang="en-US" sz="2400" dirty="0" smtClean="0"/>
              <a:t>hat’s the specific role of gravity wave in the second stage?</a:t>
            </a:r>
          </a:p>
          <a:p>
            <a:pPr marL="342900" indent="-342900">
              <a:buFont typeface="Courier New"/>
              <a:buChar char="o"/>
            </a:pPr>
            <a:endParaRPr lang="en-US" sz="2400" dirty="0"/>
          </a:p>
          <a:p>
            <a:pPr marL="342900" indent="-342900">
              <a:buFont typeface="Courier New"/>
              <a:buChar char="o"/>
            </a:pPr>
            <a:r>
              <a:rPr lang="en-US" sz="2400" dirty="0" smtClean="0"/>
              <a:t>What’s the propagation effect of error growth?</a:t>
            </a:r>
          </a:p>
          <a:p>
            <a:pPr marL="342900" indent="-342900">
              <a:buFont typeface="Courier New"/>
              <a:buChar char="o"/>
            </a:pPr>
            <a:endParaRPr lang="en-US" sz="2400" dirty="0"/>
          </a:p>
          <a:p>
            <a:pPr marL="342900" indent="-342900">
              <a:buFont typeface="Courier New"/>
              <a:buChar char="o"/>
            </a:pPr>
            <a:endParaRPr lang="en-US" sz="2400" dirty="0" smtClean="0"/>
          </a:p>
          <a:p>
            <a:pPr marL="342900" indent="-342900">
              <a:buFont typeface="Courier New"/>
              <a:buChar char="o"/>
            </a:pPr>
            <a:r>
              <a:rPr lang="en-US" sz="2400" dirty="0" smtClean="0"/>
              <a:t>Is error growth always an upscale process? What’s the energy cascade like here?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241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Helvetica"/>
                <a:cs typeface="Helvetica"/>
              </a:rPr>
              <a:t>Results1: Dry .vs. Moist </a:t>
            </a:r>
            <a:endParaRPr lang="en-US" sz="2800" b="1" dirty="0">
              <a:latin typeface="Helvetica"/>
              <a:cs typeface="Helvetica"/>
            </a:endParaRPr>
          </a:p>
        </p:txBody>
      </p:sp>
      <p:pic>
        <p:nvPicPr>
          <p:cNvPr id="3" name="Picture 2" descr="psu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3481" cy="926820"/>
          </a:xfrm>
          <a:prstGeom prst="rect">
            <a:avLst/>
          </a:prstGeom>
        </p:spPr>
      </p:pic>
      <p:pic>
        <p:nvPicPr>
          <p:cNvPr id="4" name="Picture 3" descr="Predict_plotdiff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41"/>
          <a:stretch/>
        </p:blipFill>
        <p:spPr>
          <a:xfrm>
            <a:off x="761999" y="1128076"/>
            <a:ext cx="7629407" cy="5337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1705" y="832746"/>
            <a:ext cx="9650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Moist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82104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Helvetica"/>
                <a:cs typeface="Helvetica"/>
              </a:rPr>
              <a:t>Results1: Dry .vs. Moist </a:t>
            </a:r>
            <a:endParaRPr lang="en-US" sz="2800" b="1" dirty="0">
              <a:latin typeface="Helvetica"/>
              <a:cs typeface="Helvetica"/>
            </a:endParaRPr>
          </a:p>
        </p:txBody>
      </p:sp>
      <p:pic>
        <p:nvPicPr>
          <p:cNvPr id="3" name="Picture 2" descr="psu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3481" cy="926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0"/>
          <a:stretch/>
        </p:blipFill>
        <p:spPr>
          <a:xfrm>
            <a:off x="809039" y="1113112"/>
            <a:ext cx="7591815" cy="5340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1705" y="832746"/>
            <a:ext cx="9650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DRY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3526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Helvetica"/>
                <a:cs typeface="Helvetica"/>
              </a:rPr>
              <a:t>Results1: Dry .vs. Moist </a:t>
            </a:r>
            <a:endParaRPr lang="en-US" sz="2800" b="1" dirty="0">
              <a:latin typeface="Helvetica"/>
              <a:cs typeface="Helvetica"/>
            </a:endParaRPr>
          </a:p>
        </p:txBody>
      </p:sp>
      <p:pic>
        <p:nvPicPr>
          <p:cNvPr id="3" name="Picture 2" descr="psu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3481" cy="926820"/>
          </a:xfrm>
          <a:prstGeom prst="rect">
            <a:avLst/>
          </a:prstGeom>
        </p:spPr>
      </p:pic>
      <p:pic>
        <p:nvPicPr>
          <p:cNvPr id="4" name="Picture 3" descr="Screen Shot 2013-12-11 at 4.42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70" y="1609369"/>
            <a:ext cx="6105407" cy="1067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8370" y="1147704"/>
            <a:ext cx="3254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Difference Total Energy:</a:t>
            </a:r>
            <a:endParaRPr lang="en-US" sz="2400" b="1" dirty="0"/>
          </a:p>
        </p:txBody>
      </p:sp>
      <p:pic>
        <p:nvPicPr>
          <p:cNvPr id="6" name="Picture 5" descr="dte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0" b="34842"/>
          <a:stretch/>
        </p:blipFill>
        <p:spPr>
          <a:xfrm>
            <a:off x="1583455" y="3198518"/>
            <a:ext cx="5299364" cy="2671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8445" y="488940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73184" y="3799470"/>
            <a:ext cx="71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Helvetica"/>
                <a:cs typeface="Helvetica"/>
              </a:rPr>
              <a:t>Results2: Different initial error</a:t>
            </a:r>
            <a:endParaRPr lang="en-US" sz="2800" b="1" dirty="0">
              <a:latin typeface="Helvetica"/>
              <a:cs typeface="Helvetica"/>
            </a:endParaRPr>
          </a:p>
        </p:txBody>
      </p:sp>
      <p:pic>
        <p:nvPicPr>
          <p:cNvPr id="3" name="Picture 2" descr="psu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3481" cy="926820"/>
          </a:xfrm>
          <a:prstGeom prst="rect">
            <a:avLst/>
          </a:prstGeom>
        </p:spPr>
      </p:pic>
      <p:pic>
        <p:nvPicPr>
          <p:cNvPr id="4" name="Picture 3" descr="initial.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9" t="10014" r="49467" b="35528"/>
          <a:stretch/>
        </p:blipFill>
        <p:spPr>
          <a:xfrm>
            <a:off x="196086" y="1476963"/>
            <a:ext cx="1884419" cy="3979333"/>
          </a:xfrm>
          <a:prstGeom prst="rect">
            <a:avLst/>
          </a:prstGeom>
        </p:spPr>
      </p:pic>
      <p:pic>
        <p:nvPicPr>
          <p:cNvPr id="5" name="Picture 4" descr="Pre_larg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" b="29767"/>
          <a:stretch/>
        </p:blipFill>
        <p:spPr>
          <a:xfrm>
            <a:off x="2286000" y="1260593"/>
            <a:ext cx="6858000" cy="461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5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268</Words>
  <Application>Microsoft Macintosh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yq Sun</dc:creator>
  <cp:lastModifiedBy>yq Sun</cp:lastModifiedBy>
  <cp:revision>25</cp:revision>
  <dcterms:created xsi:type="dcterms:W3CDTF">2013-12-10T18:27:05Z</dcterms:created>
  <dcterms:modified xsi:type="dcterms:W3CDTF">2013-12-11T10:20:27Z</dcterms:modified>
</cp:coreProperties>
</file>