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7" r:id="rId2"/>
    <p:sldId id="276" r:id="rId3"/>
    <p:sldId id="275" r:id="rId4"/>
    <p:sldId id="266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8" r:id="rId13"/>
    <p:sldId id="269" r:id="rId14"/>
    <p:sldId id="274" r:id="rId15"/>
    <p:sldId id="270" r:id="rId16"/>
    <p:sldId id="273" r:id="rId17"/>
    <p:sldId id="272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O%20NAME: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O%20NAME: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>
        <c:manualLayout>
          <c:layoutTarget val="inner"/>
          <c:xMode val="edge"/>
          <c:yMode val="edge"/>
          <c:x val="4.4840750339605016E-2"/>
          <c:y val="3.6165834480081593E-2"/>
          <c:w val="0.778670125481431"/>
          <c:h val="0.77001508406639796"/>
        </c:manualLayout>
      </c:layout>
      <c:lineChart>
        <c:grouping val="standard"/>
        <c:ser>
          <c:idx val="0"/>
          <c:order val="0"/>
          <c:tx>
            <c:strRef>
              <c:f>Sheet3!$B$2</c:f>
              <c:strCache>
                <c:ptCount val="1"/>
                <c:pt idx="0">
                  <c:v>Diagnosed Wind (m/s)</c:v>
                </c:pt>
              </c:strCache>
            </c:strRef>
          </c:tx>
          <c:spPr>
            <a:ln w="25400" cap="flat" cmpd="sng" algn="ctr">
              <a:solidFill>
                <a:schemeClr val="accent4"/>
              </a:solidFill>
              <a:prstDash val="solid"/>
            </a:ln>
            <a:effectLst/>
          </c:spPr>
          <c:marker>
            <c:spPr>
              <a:solidFill>
                <a:schemeClr val="lt1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  <a:scene3d>
                <a:camera prst="orthographicFront"/>
                <a:lightRig rig="threePt" dir="tl"/>
              </a:scene3d>
              <a:sp3d/>
            </c:spPr>
          </c:marker>
          <c:cat>
            <c:numRef>
              <c:f>Sheet3!$A$3:$A$63</c:f>
              <c:numCache>
                <c:formatCode>h:mm;@</c:formatCode>
                <c:ptCount val="61"/>
                <c:pt idx="0">
                  <c:v>41584</c:v>
                </c:pt>
                <c:pt idx="1">
                  <c:v>41584.04166666665</c:v>
                </c:pt>
                <c:pt idx="2">
                  <c:v>41584.083333333328</c:v>
                </c:pt>
                <c:pt idx="3">
                  <c:v>41584.124999999993</c:v>
                </c:pt>
                <c:pt idx="4">
                  <c:v>41584.16666666665</c:v>
                </c:pt>
                <c:pt idx="5">
                  <c:v>41584.208333333321</c:v>
                </c:pt>
                <c:pt idx="6">
                  <c:v>41584.249999999985</c:v>
                </c:pt>
                <c:pt idx="7">
                  <c:v>41584.291666666635</c:v>
                </c:pt>
                <c:pt idx="8">
                  <c:v>41584.333333333307</c:v>
                </c:pt>
                <c:pt idx="9">
                  <c:v>41584.374999999985</c:v>
                </c:pt>
                <c:pt idx="10">
                  <c:v>41584.416666666635</c:v>
                </c:pt>
                <c:pt idx="11">
                  <c:v>41584.458333333307</c:v>
                </c:pt>
                <c:pt idx="12">
                  <c:v>41584.499999999978</c:v>
                </c:pt>
                <c:pt idx="13">
                  <c:v>41584.541666666628</c:v>
                </c:pt>
                <c:pt idx="14">
                  <c:v>41584.583333333299</c:v>
                </c:pt>
                <c:pt idx="15">
                  <c:v>41584.624999999964</c:v>
                </c:pt>
                <c:pt idx="16">
                  <c:v>41584.666666666621</c:v>
                </c:pt>
                <c:pt idx="17">
                  <c:v>41584.708333333285</c:v>
                </c:pt>
                <c:pt idx="18">
                  <c:v>41584.749999999956</c:v>
                </c:pt>
                <c:pt idx="19">
                  <c:v>41584.791666666606</c:v>
                </c:pt>
                <c:pt idx="20">
                  <c:v>41584.833333333278</c:v>
                </c:pt>
                <c:pt idx="21">
                  <c:v>41584.874999999949</c:v>
                </c:pt>
                <c:pt idx="22">
                  <c:v>41584.916666666606</c:v>
                </c:pt>
                <c:pt idx="23">
                  <c:v>41584.958333333278</c:v>
                </c:pt>
                <c:pt idx="24">
                  <c:v>41584.999999999942</c:v>
                </c:pt>
                <c:pt idx="25">
                  <c:v>41585.041666666599</c:v>
                </c:pt>
                <c:pt idx="26">
                  <c:v>41585.08333333327</c:v>
                </c:pt>
                <c:pt idx="27">
                  <c:v>41585.124999999935</c:v>
                </c:pt>
                <c:pt idx="28">
                  <c:v>41585.166666666591</c:v>
                </c:pt>
                <c:pt idx="29">
                  <c:v>41585.208333333256</c:v>
                </c:pt>
                <c:pt idx="30">
                  <c:v>41585.249999999927</c:v>
                </c:pt>
                <c:pt idx="31">
                  <c:v>41585.291666666577</c:v>
                </c:pt>
                <c:pt idx="32">
                  <c:v>41585.333333333256</c:v>
                </c:pt>
                <c:pt idx="33">
                  <c:v>41585.37499999992</c:v>
                </c:pt>
                <c:pt idx="34">
                  <c:v>41585.416666666584</c:v>
                </c:pt>
                <c:pt idx="35">
                  <c:v>41585.458333333256</c:v>
                </c:pt>
                <c:pt idx="36">
                  <c:v>41585.499999999913</c:v>
                </c:pt>
                <c:pt idx="37">
                  <c:v>41585.541666666577</c:v>
                </c:pt>
                <c:pt idx="38">
                  <c:v>41585.583333333234</c:v>
                </c:pt>
                <c:pt idx="39">
                  <c:v>41585.624999999905</c:v>
                </c:pt>
                <c:pt idx="40">
                  <c:v>41585.66666666657</c:v>
                </c:pt>
                <c:pt idx="41">
                  <c:v>41585.708333333227</c:v>
                </c:pt>
                <c:pt idx="42">
                  <c:v>41585.749999999905</c:v>
                </c:pt>
                <c:pt idx="43">
                  <c:v>41585.791666666548</c:v>
                </c:pt>
                <c:pt idx="44">
                  <c:v>41585.833333333227</c:v>
                </c:pt>
                <c:pt idx="45">
                  <c:v>41585.874999999913</c:v>
                </c:pt>
                <c:pt idx="46">
                  <c:v>41585.916666666555</c:v>
                </c:pt>
                <c:pt idx="47">
                  <c:v>41585.958333333227</c:v>
                </c:pt>
                <c:pt idx="48">
                  <c:v>41585.999999999884</c:v>
                </c:pt>
                <c:pt idx="49">
                  <c:v>41586.041666666548</c:v>
                </c:pt>
                <c:pt idx="50">
                  <c:v>41586.083333333205</c:v>
                </c:pt>
                <c:pt idx="51">
                  <c:v>41586.124999999876</c:v>
                </c:pt>
                <c:pt idx="52">
                  <c:v>41586.166666666533</c:v>
                </c:pt>
                <c:pt idx="53">
                  <c:v>41586.208333333198</c:v>
                </c:pt>
                <c:pt idx="54">
                  <c:v>41586.249999999876</c:v>
                </c:pt>
                <c:pt idx="55">
                  <c:v>41586.291666666519</c:v>
                </c:pt>
                <c:pt idx="56">
                  <c:v>41586.333333333198</c:v>
                </c:pt>
                <c:pt idx="57">
                  <c:v>41586.374999999869</c:v>
                </c:pt>
                <c:pt idx="58">
                  <c:v>41586.416666666526</c:v>
                </c:pt>
                <c:pt idx="59">
                  <c:v>41586.458333333205</c:v>
                </c:pt>
                <c:pt idx="60">
                  <c:v>41586.499999999854</c:v>
                </c:pt>
              </c:numCache>
            </c:numRef>
          </c:cat>
          <c:val>
            <c:numRef>
              <c:f>Sheet3!$B$3:$B$63</c:f>
              <c:numCache>
                <c:formatCode>0.0</c:formatCode>
                <c:ptCount val="61"/>
                <c:pt idx="0">
                  <c:v>73.760086767844754</c:v>
                </c:pt>
                <c:pt idx="1">
                  <c:v>58.542292404722247</c:v>
                </c:pt>
                <c:pt idx="2">
                  <c:v>65.583119779406843</c:v>
                </c:pt>
                <c:pt idx="3">
                  <c:v>70.208102096552722</c:v>
                </c:pt>
                <c:pt idx="4">
                  <c:v>64.207264386516314</c:v>
                </c:pt>
                <c:pt idx="5">
                  <c:v>65.02996232506986</c:v>
                </c:pt>
                <c:pt idx="6">
                  <c:v>65.494353955131089</c:v>
                </c:pt>
                <c:pt idx="7">
                  <c:v>60.554240148812049</c:v>
                </c:pt>
                <c:pt idx="8">
                  <c:v>61.290912866427455</c:v>
                </c:pt>
                <c:pt idx="9">
                  <c:v>67.671677975353902</c:v>
                </c:pt>
                <c:pt idx="10">
                  <c:v>60.103377608916553</c:v>
                </c:pt>
                <c:pt idx="11">
                  <c:v>68.210263157387118</c:v>
                </c:pt>
                <c:pt idx="12">
                  <c:v>64.20766309405758</c:v>
                </c:pt>
                <c:pt idx="13">
                  <c:v>61.348473493641265</c:v>
                </c:pt>
                <c:pt idx="14">
                  <c:v>67.16094102973841</c:v>
                </c:pt>
                <c:pt idx="15">
                  <c:v>64.86308040788694</c:v>
                </c:pt>
                <c:pt idx="16">
                  <c:v>63.81332776152653</c:v>
                </c:pt>
                <c:pt idx="17">
                  <c:v>62.645976726362804</c:v>
                </c:pt>
                <c:pt idx="18">
                  <c:v>64.976549615996078</c:v>
                </c:pt>
                <c:pt idx="19">
                  <c:v>59.353314987454524</c:v>
                </c:pt>
                <c:pt idx="20">
                  <c:v>59.207242800184574</c:v>
                </c:pt>
                <c:pt idx="21">
                  <c:v>61.628928272362401</c:v>
                </c:pt>
                <c:pt idx="22">
                  <c:v>61.234238788442575</c:v>
                </c:pt>
                <c:pt idx="23">
                  <c:v>62.359679280766066</c:v>
                </c:pt>
                <c:pt idx="24">
                  <c:v>62.947597253588633</c:v>
                </c:pt>
                <c:pt idx="25">
                  <c:v>62.06104865372464</c:v>
                </c:pt>
                <c:pt idx="26">
                  <c:v>63.452155203743871</c:v>
                </c:pt>
                <c:pt idx="27">
                  <c:v>62.191446357196092</c:v>
                </c:pt>
                <c:pt idx="28">
                  <c:v>62.702191349266172</c:v>
                </c:pt>
                <c:pt idx="29">
                  <c:v>64.246724430121645</c:v>
                </c:pt>
                <c:pt idx="30">
                  <c:v>62.753817413763841</c:v>
                </c:pt>
                <c:pt idx="31">
                  <c:v>63.485532210102782</c:v>
                </c:pt>
                <c:pt idx="32">
                  <c:v>64.81007329111732</c:v>
                </c:pt>
                <c:pt idx="33">
                  <c:v>64.717181644444508</c:v>
                </c:pt>
                <c:pt idx="34">
                  <c:v>64.489676693250814</c:v>
                </c:pt>
                <c:pt idx="35">
                  <c:v>60.048940040603625</c:v>
                </c:pt>
                <c:pt idx="36">
                  <c:v>63.039187812026945</c:v>
                </c:pt>
                <c:pt idx="37">
                  <c:v>62.558567758541315</c:v>
                </c:pt>
                <c:pt idx="38">
                  <c:v>63.161912573955426</c:v>
                </c:pt>
                <c:pt idx="39">
                  <c:v>63.13753875469007</c:v>
                </c:pt>
                <c:pt idx="40">
                  <c:v>63.146306305277903</c:v>
                </c:pt>
                <c:pt idx="41">
                  <c:v>65.648762364571724</c:v>
                </c:pt>
                <c:pt idx="42">
                  <c:v>63.85017462779556</c:v>
                </c:pt>
                <c:pt idx="43">
                  <c:v>65.063562767496748</c:v>
                </c:pt>
                <c:pt idx="44">
                  <c:v>64.53932754530382</c:v>
                </c:pt>
                <c:pt idx="45">
                  <c:v>65.238810534834187</c:v>
                </c:pt>
                <c:pt idx="46">
                  <c:v>66.757591328627186</c:v>
                </c:pt>
                <c:pt idx="47">
                  <c:v>64.378779112375241</c:v>
                </c:pt>
                <c:pt idx="48">
                  <c:v>59.66873888394165</c:v>
                </c:pt>
                <c:pt idx="49">
                  <c:v>57.840497923168066</c:v>
                </c:pt>
                <c:pt idx="50">
                  <c:v>58.075812521220925</c:v>
                </c:pt>
                <c:pt idx="51">
                  <c:v>54.269903261384279</c:v>
                </c:pt>
                <c:pt idx="52">
                  <c:v>53.822820438917923</c:v>
                </c:pt>
                <c:pt idx="53">
                  <c:v>52.719939301937707</c:v>
                </c:pt>
                <c:pt idx="54">
                  <c:v>52.913332913359447</c:v>
                </c:pt>
                <c:pt idx="55">
                  <c:v>60.766043149114047</c:v>
                </c:pt>
                <c:pt idx="56">
                  <c:v>63.895915362407955</c:v>
                </c:pt>
                <c:pt idx="57">
                  <c:v>61.01142188148043</c:v>
                </c:pt>
                <c:pt idx="58">
                  <c:v>59.131798552048238</c:v>
                </c:pt>
                <c:pt idx="59">
                  <c:v>59.19221570443203</c:v>
                </c:pt>
                <c:pt idx="60">
                  <c:v>58.966349725924161</c:v>
                </c:pt>
              </c:numCache>
            </c:numRef>
          </c:val>
        </c:ser>
        <c:ser>
          <c:idx val="1"/>
          <c:order val="1"/>
          <c:tx>
            <c:strRef>
              <c:f>Sheet3!$C$2</c:f>
              <c:strCache>
                <c:ptCount val="1"/>
                <c:pt idx="0">
                  <c:v>Model Wind (m/s)</c:v>
                </c:pt>
              </c:strCache>
            </c:strRef>
          </c:tx>
          <c:spPr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marker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  <a:scene3d>
                <a:camera prst="orthographicFront"/>
                <a:lightRig rig="threePt" dir="tl"/>
              </a:scene3d>
              <a:sp3d/>
            </c:spPr>
          </c:marker>
          <c:cat>
            <c:numRef>
              <c:f>Sheet3!$A$3:$A$63</c:f>
              <c:numCache>
                <c:formatCode>h:mm;@</c:formatCode>
                <c:ptCount val="61"/>
                <c:pt idx="0">
                  <c:v>41584</c:v>
                </c:pt>
                <c:pt idx="1">
                  <c:v>41584.04166666665</c:v>
                </c:pt>
                <c:pt idx="2">
                  <c:v>41584.083333333328</c:v>
                </c:pt>
                <c:pt idx="3">
                  <c:v>41584.124999999993</c:v>
                </c:pt>
                <c:pt idx="4">
                  <c:v>41584.16666666665</c:v>
                </c:pt>
                <c:pt idx="5">
                  <c:v>41584.208333333321</c:v>
                </c:pt>
                <c:pt idx="6">
                  <c:v>41584.249999999985</c:v>
                </c:pt>
                <c:pt idx="7">
                  <c:v>41584.291666666635</c:v>
                </c:pt>
                <c:pt idx="8">
                  <c:v>41584.333333333307</c:v>
                </c:pt>
                <c:pt idx="9">
                  <c:v>41584.374999999985</c:v>
                </c:pt>
                <c:pt idx="10">
                  <c:v>41584.416666666635</c:v>
                </c:pt>
                <c:pt idx="11">
                  <c:v>41584.458333333307</c:v>
                </c:pt>
                <c:pt idx="12">
                  <c:v>41584.499999999978</c:v>
                </c:pt>
                <c:pt idx="13">
                  <c:v>41584.541666666628</c:v>
                </c:pt>
                <c:pt idx="14">
                  <c:v>41584.583333333299</c:v>
                </c:pt>
                <c:pt idx="15">
                  <c:v>41584.624999999964</c:v>
                </c:pt>
                <c:pt idx="16">
                  <c:v>41584.666666666621</c:v>
                </c:pt>
                <c:pt idx="17">
                  <c:v>41584.708333333285</c:v>
                </c:pt>
                <c:pt idx="18">
                  <c:v>41584.749999999956</c:v>
                </c:pt>
                <c:pt idx="19">
                  <c:v>41584.791666666606</c:v>
                </c:pt>
                <c:pt idx="20">
                  <c:v>41584.833333333278</c:v>
                </c:pt>
                <c:pt idx="21">
                  <c:v>41584.874999999949</c:v>
                </c:pt>
                <c:pt idx="22">
                  <c:v>41584.916666666606</c:v>
                </c:pt>
                <c:pt idx="23">
                  <c:v>41584.958333333278</c:v>
                </c:pt>
                <c:pt idx="24">
                  <c:v>41584.999999999942</c:v>
                </c:pt>
                <c:pt idx="25">
                  <c:v>41585.041666666599</c:v>
                </c:pt>
                <c:pt idx="26">
                  <c:v>41585.08333333327</c:v>
                </c:pt>
                <c:pt idx="27">
                  <c:v>41585.124999999935</c:v>
                </c:pt>
                <c:pt idx="28">
                  <c:v>41585.166666666591</c:v>
                </c:pt>
                <c:pt idx="29">
                  <c:v>41585.208333333256</c:v>
                </c:pt>
                <c:pt idx="30">
                  <c:v>41585.249999999927</c:v>
                </c:pt>
                <c:pt idx="31">
                  <c:v>41585.291666666577</c:v>
                </c:pt>
                <c:pt idx="32">
                  <c:v>41585.333333333256</c:v>
                </c:pt>
                <c:pt idx="33">
                  <c:v>41585.37499999992</c:v>
                </c:pt>
                <c:pt idx="34">
                  <c:v>41585.416666666584</c:v>
                </c:pt>
                <c:pt idx="35">
                  <c:v>41585.458333333256</c:v>
                </c:pt>
                <c:pt idx="36">
                  <c:v>41585.499999999913</c:v>
                </c:pt>
                <c:pt idx="37">
                  <c:v>41585.541666666577</c:v>
                </c:pt>
                <c:pt idx="38">
                  <c:v>41585.583333333234</c:v>
                </c:pt>
                <c:pt idx="39">
                  <c:v>41585.624999999905</c:v>
                </c:pt>
                <c:pt idx="40">
                  <c:v>41585.66666666657</c:v>
                </c:pt>
                <c:pt idx="41">
                  <c:v>41585.708333333227</c:v>
                </c:pt>
                <c:pt idx="42">
                  <c:v>41585.749999999905</c:v>
                </c:pt>
                <c:pt idx="43">
                  <c:v>41585.791666666548</c:v>
                </c:pt>
                <c:pt idx="44">
                  <c:v>41585.833333333227</c:v>
                </c:pt>
                <c:pt idx="45">
                  <c:v>41585.874999999913</c:v>
                </c:pt>
                <c:pt idx="46">
                  <c:v>41585.916666666555</c:v>
                </c:pt>
                <c:pt idx="47">
                  <c:v>41585.958333333227</c:v>
                </c:pt>
                <c:pt idx="48">
                  <c:v>41585.999999999884</c:v>
                </c:pt>
                <c:pt idx="49">
                  <c:v>41586.041666666548</c:v>
                </c:pt>
                <c:pt idx="50">
                  <c:v>41586.083333333205</c:v>
                </c:pt>
                <c:pt idx="51">
                  <c:v>41586.124999999876</c:v>
                </c:pt>
                <c:pt idx="52">
                  <c:v>41586.166666666533</c:v>
                </c:pt>
                <c:pt idx="53">
                  <c:v>41586.208333333198</c:v>
                </c:pt>
                <c:pt idx="54">
                  <c:v>41586.249999999876</c:v>
                </c:pt>
                <c:pt idx="55">
                  <c:v>41586.291666666519</c:v>
                </c:pt>
                <c:pt idx="56">
                  <c:v>41586.333333333198</c:v>
                </c:pt>
                <c:pt idx="57">
                  <c:v>41586.374999999869</c:v>
                </c:pt>
                <c:pt idx="58">
                  <c:v>41586.416666666526</c:v>
                </c:pt>
                <c:pt idx="59">
                  <c:v>41586.458333333205</c:v>
                </c:pt>
                <c:pt idx="60">
                  <c:v>41586.499999999854</c:v>
                </c:pt>
              </c:numCache>
            </c:numRef>
          </c:cat>
          <c:val>
            <c:numRef>
              <c:f>Sheet3!$C$3:$C$63</c:f>
              <c:numCache>
                <c:formatCode>General</c:formatCode>
                <c:ptCount val="61"/>
                <c:pt idx="0">
                  <c:v>43.3</c:v>
                </c:pt>
                <c:pt idx="1">
                  <c:v>43.8</c:v>
                </c:pt>
                <c:pt idx="2">
                  <c:v>45.3</c:v>
                </c:pt>
                <c:pt idx="3">
                  <c:v>47.1</c:v>
                </c:pt>
                <c:pt idx="4">
                  <c:v>49.2</c:v>
                </c:pt>
                <c:pt idx="5">
                  <c:v>47</c:v>
                </c:pt>
                <c:pt idx="6">
                  <c:v>51.9</c:v>
                </c:pt>
                <c:pt idx="7">
                  <c:v>52.2</c:v>
                </c:pt>
                <c:pt idx="8">
                  <c:v>57.1</c:v>
                </c:pt>
                <c:pt idx="9">
                  <c:v>55.9</c:v>
                </c:pt>
                <c:pt idx="10">
                  <c:v>57.8</c:v>
                </c:pt>
                <c:pt idx="11">
                  <c:v>60.3</c:v>
                </c:pt>
                <c:pt idx="12">
                  <c:v>61.9</c:v>
                </c:pt>
                <c:pt idx="13">
                  <c:v>59.3</c:v>
                </c:pt>
                <c:pt idx="14">
                  <c:v>60.8</c:v>
                </c:pt>
                <c:pt idx="15">
                  <c:v>58.9</c:v>
                </c:pt>
                <c:pt idx="16">
                  <c:v>60</c:v>
                </c:pt>
                <c:pt idx="17">
                  <c:v>59.1</c:v>
                </c:pt>
                <c:pt idx="18">
                  <c:v>62.4</c:v>
                </c:pt>
                <c:pt idx="19">
                  <c:v>64.599999999999994</c:v>
                </c:pt>
                <c:pt idx="20">
                  <c:v>62.2</c:v>
                </c:pt>
                <c:pt idx="21">
                  <c:v>66.3</c:v>
                </c:pt>
                <c:pt idx="22">
                  <c:v>65.3</c:v>
                </c:pt>
                <c:pt idx="23">
                  <c:v>66.7</c:v>
                </c:pt>
                <c:pt idx="24">
                  <c:v>67.7</c:v>
                </c:pt>
                <c:pt idx="25">
                  <c:v>68.099999999999994</c:v>
                </c:pt>
                <c:pt idx="26">
                  <c:v>66.7</c:v>
                </c:pt>
                <c:pt idx="27">
                  <c:v>66.3</c:v>
                </c:pt>
                <c:pt idx="28">
                  <c:v>70.8</c:v>
                </c:pt>
                <c:pt idx="29">
                  <c:v>67.599999999999994</c:v>
                </c:pt>
                <c:pt idx="30">
                  <c:v>66</c:v>
                </c:pt>
                <c:pt idx="31">
                  <c:v>69.3</c:v>
                </c:pt>
                <c:pt idx="32">
                  <c:v>69.900000000000006</c:v>
                </c:pt>
                <c:pt idx="33">
                  <c:v>70.400000000000006</c:v>
                </c:pt>
                <c:pt idx="34">
                  <c:v>70.900000000000006</c:v>
                </c:pt>
                <c:pt idx="35">
                  <c:v>69.8</c:v>
                </c:pt>
                <c:pt idx="36">
                  <c:v>68.7</c:v>
                </c:pt>
                <c:pt idx="37">
                  <c:v>69</c:v>
                </c:pt>
                <c:pt idx="38">
                  <c:v>69.099999999999994</c:v>
                </c:pt>
                <c:pt idx="39">
                  <c:v>68.400000000000006</c:v>
                </c:pt>
                <c:pt idx="40">
                  <c:v>71.2</c:v>
                </c:pt>
                <c:pt idx="41">
                  <c:v>69.900000000000006</c:v>
                </c:pt>
                <c:pt idx="42">
                  <c:v>69.599999999999994</c:v>
                </c:pt>
                <c:pt idx="43">
                  <c:v>68.3</c:v>
                </c:pt>
                <c:pt idx="44">
                  <c:v>69.7</c:v>
                </c:pt>
                <c:pt idx="45">
                  <c:v>68.900000000000006</c:v>
                </c:pt>
                <c:pt idx="46">
                  <c:v>68.400000000000006</c:v>
                </c:pt>
                <c:pt idx="47">
                  <c:v>68</c:v>
                </c:pt>
                <c:pt idx="48">
                  <c:v>64.3</c:v>
                </c:pt>
                <c:pt idx="49">
                  <c:v>50.9</c:v>
                </c:pt>
                <c:pt idx="50">
                  <c:v>53.3</c:v>
                </c:pt>
                <c:pt idx="51">
                  <c:v>52.4</c:v>
                </c:pt>
                <c:pt idx="52">
                  <c:v>54.4</c:v>
                </c:pt>
                <c:pt idx="53">
                  <c:v>52.8</c:v>
                </c:pt>
                <c:pt idx="54">
                  <c:v>53.4</c:v>
                </c:pt>
                <c:pt idx="55">
                  <c:v>51.8</c:v>
                </c:pt>
                <c:pt idx="56">
                  <c:v>51.6</c:v>
                </c:pt>
                <c:pt idx="57">
                  <c:v>52</c:v>
                </c:pt>
                <c:pt idx="58">
                  <c:v>52.1</c:v>
                </c:pt>
                <c:pt idx="59">
                  <c:v>54.7</c:v>
                </c:pt>
                <c:pt idx="60">
                  <c:v>52.2</c:v>
                </c:pt>
              </c:numCache>
            </c:numRef>
          </c:val>
        </c:ser>
        <c:dLbls/>
        <c:marker val="1"/>
        <c:axId val="157481984"/>
        <c:axId val="157533312"/>
      </c:lineChart>
      <c:catAx>
        <c:axId val="1574819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 b="0">
                    <a:latin typeface="Arial"/>
                    <a:cs typeface="Arial"/>
                  </a:defRPr>
                </a:pPr>
                <a:r>
                  <a:rPr lang="en-US" sz="1200" b="0">
                    <a:latin typeface="Arial"/>
                    <a:cs typeface="Arial"/>
                  </a:rPr>
                  <a:t>   Time (UTC)</a:t>
                </a:r>
              </a:p>
            </c:rich>
          </c:tx>
          <c:layout>
            <c:manualLayout>
              <c:xMode val="edge"/>
              <c:yMode val="edge"/>
              <c:x val="0.83514822480346407"/>
              <c:y val="0.81143471245423404"/>
            </c:manualLayout>
          </c:layout>
        </c:title>
        <c:numFmt formatCode="h:mm;@" sourceLinked="1"/>
        <c:tickLblPos val="nextTo"/>
        <c:txPr>
          <a:bodyPr rot="-5400000" vert="horz"/>
          <a:lstStyle/>
          <a:p>
            <a:pPr>
              <a:defRPr sz="1200">
                <a:latin typeface="Arial"/>
                <a:cs typeface="Arial"/>
              </a:defRPr>
            </a:pPr>
            <a:endParaRPr lang="en-US"/>
          </a:p>
        </c:txPr>
        <c:crossAx val="157533312"/>
        <c:crosses val="autoZero"/>
        <c:lblAlgn val="ctr"/>
        <c:lblOffset val="100"/>
        <c:tickLblSkip val="3"/>
      </c:catAx>
      <c:valAx>
        <c:axId val="157533312"/>
        <c:scaling>
          <c:orientation val="minMax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en-US"/>
          </a:p>
        </c:txPr>
        <c:crossAx val="157481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886684250100806"/>
          <c:y val="0.32158436584490718"/>
          <c:w val="0.146276572167509"/>
          <c:h val="0.20660395585446203"/>
        </c:manualLayout>
      </c:layout>
      <c:txPr>
        <a:bodyPr/>
        <a:lstStyle/>
        <a:p>
          <a:pPr>
            <a:defRPr sz="1200">
              <a:latin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 algn="ctr">
        <a:defRPr>
          <a:solidFill>
            <a:schemeClr val="dk1"/>
          </a:solidFill>
          <a:effectLst/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>
        <c:manualLayout>
          <c:layoutTarget val="inner"/>
          <c:xMode val="edge"/>
          <c:yMode val="edge"/>
          <c:x val="5.4587275504035401E-2"/>
          <c:y val="3.6097160174534508E-2"/>
          <c:w val="0.77775515315704413"/>
          <c:h val="0.77045179607968717"/>
        </c:manualLayout>
      </c:layout>
      <c:lineChart>
        <c:grouping val="standard"/>
        <c:ser>
          <c:idx val="0"/>
          <c:order val="0"/>
          <c:tx>
            <c:strRef>
              <c:f>Sheet4!$B$2</c:f>
              <c:strCache>
                <c:ptCount val="1"/>
                <c:pt idx="0">
                  <c:v>delta-s* [J/(kg*K]</c:v>
                </c:pt>
              </c:strCache>
            </c:strRef>
          </c:tx>
          <c:spPr>
            <a:ln w="25400" cap="flat" cmpd="sng" algn="ctr">
              <a:solidFill>
                <a:schemeClr val="accent3"/>
              </a:solidFill>
              <a:prstDash val="solid"/>
            </a:ln>
            <a:effectLst/>
          </c:spPr>
          <c:marker>
            <c:symbol val="circle"/>
            <c:size val="7"/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  <a:scene3d>
                <a:camera prst="orthographicFront"/>
                <a:lightRig rig="threePt" dir="tl"/>
              </a:scene3d>
              <a:sp3d/>
            </c:spPr>
          </c:marker>
          <c:cat>
            <c:numRef>
              <c:f>Sheet4!$A$3:$A$63</c:f>
              <c:numCache>
                <c:formatCode>h:mm;@</c:formatCode>
                <c:ptCount val="61"/>
                <c:pt idx="0">
                  <c:v>41584</c:v>
                </c:pt>
                <c:pt idx="1">
                  <c:v>41584.04166666665</c:v>
                </c:pt>
                <c:pt idx="2">
                  <c:v>41584.083333333328</c:v>
                </c:pt>
                <c:pt idx="3">
                  <c:v>41584.124999999993</c:v>
                </c:pt>
                <c:pt idx="4">
                  <c:v>41584.16666666665</c:v>
                </c:pt>
                <c:pt idx="5">
                  <c:v>41584.208333333321</c:v>
                </c:pt>
                <c:pt idx="6">
                  <c:v>41584.249999999985</c:v>
                </c:pt>
                <c:pt idx="7">
                  <c:v>41584.291666666635</c:v>
                </c:pt>
                <c:pt idx="8">
                  <c:v>41584.333333333307</c:v>
                </c:pt>
                <c:pt idx="9">
                  <c:v>41584.374999999985</c:v>
                </c:pt>
                <c:pt idx="10">
                  <c:v>41584.416666666635</c:v>
                </c:pt>
                <c:pt idx="11">
                  <c:v>41584.458333333307</c:v>
                </c:pt>
                <c:pt idx="12">
                  <c:v>41584.499999999978</c:v>
                </c:pt>
                <c:pt idx="13">
                  <c:v>41584.541666666628</c:v>
                </c:pt>
                <c:pt idx="14">
                  <c:v>41584.583333333299</c:v>
                </c:pt>
                <c:pt idx="15">
                  <c:v>41584.624999999964</c:v>
                </c:pt>
                <c:pt idx="16">
                  <c:v>41584.666666666621</c:v>
                </c:pt>
                <c:pt idx="17">
                  <c:v>41584.708333333285</c:v>
                </c:pt>
                <c:pt idx="18">
                  <c:v>41584.749999999956</c:v>
                </c:pt>
                <c:pt idx="19">
                  <c:v>41584.791666666606</c:v>
                </c:pt>
                <c:pt idx="20">
                  <c:v>41584.833333333278</c:v>
                </c:pt>
                <c:pt idx="21">
                  <c:v>41584.874999999949</c:v>
                </c:pt>
                <c:pt idx="22">
                  <c:v>41584.916666666606</c:v>
                </c:pt>
                <c:pt idx="23">
                  <c:v>41584.958333333278</c:v>
                </c:pt>
                <c:pt idx="24">
                  <c:v>41584.999999999942</c:v>
                </c:pt>
                <c:pt idx="25">
                  <c:v>41585.041666666599</c:v>
                </c:pt>
                <c:pt idx="26">
                  <c:v>41585.08333333327</c:v>
                </c:pt>
                <c:pt idx="27">
                  <c:v>41585.124999999935</c:v>
                </c:pt>
                <c:pt idx="28">
                  <c:v>41585.166666666591</c:v>
                </c:pt>
                <c:pt idx="29">
                  <c:v>41585.208333333256</c:v>
                </c:pt>
                <c:pt idx="30">
                  <c:v>41585.249999999927</c:v>
                </c:pt>
                <c:pt idx="31">
                  <c:v>41585.291666666577</c:v>
                </c:pt>
                <c:pt idx="32">
                  <c:v>41585.333333333256</c:v>
                </c:pt>
                <c:pt idx="33">
                  <c:v>41585.37499999992</c:v>
                </c:pt>
                <c:pt idx="34">
                  <c:v>41585.416666666584</c:v>
                </c:pt>
                <c:pt idx="35">
                  <c:v>41585.458333333256</c:v>
                </c:pt>
                <c:pt idx="36">
                  <c:v>41585.499999999913</c:v>
                </c:pt>
                <c:pt idx="37">
                  <c:v>41585.541666666577</c:v>
                </c:pt>
                <c:pt idx="38">
                  <c:v>41585.583333333234</c:v>
                </c:pt>
                <c:pt idx="39">
                  <c:v>41585.624999999905</c:v>
                </c:pt>
                <c:pt idx="40">
                  <c:v>41585.66666666657</c:v>
                </c:pt>
                <c:pt idx="41">
                  <c:v>41585.708333333227</c:v>
                </c:pt>
                <c:pt idx="42">
                  <c:v>41585.749999999905</c:v>
                </c:pt>
                <c:pt idx="43">
                  <c:v>41585.791666666548</c:v>
                </c:pt>
                <c:pt idx="44">
                  <c:v>41585.833333333227</c:v>
                </c:pt>
                <c:pt idx="45">
                  <c:v>41585.874999999913</c:v>
                </c:pt>
                <c:pt idx="46">
                  <c:v>41585.916666666555</c:v>
                </c:pt>
                <c:pt idx="47">
                  <c:v>41585.958333333227</c:v>
                </c:pt>
                <c:pt idx="48">
                  <c:v>41585.999999999884</c:v>
                </c:pt>
                <c:pt idx="49">
                  <c:v>41586.041666666548</c:v>
                </c:pt>
                <c:pt idx="50">
                  <c:v>41586.083333333205</c:v>
                </c:pt>
                <c:pt idx="51">
                  <c:v>41586.124999999876</c:v>
                </c:pt>
                <c:pt idx="52">
                  <c:v>41586.166666666533</c:v>
                </c:pt>
                <c:pt idx="53">
                  <c:v>41586.208333333198</c:v>
                </c:pt>
                <c:pt idx="54">
                  <c:v>41586.249999999876</c:v>
                </c:pt>
                <c:pt idx="55">
                  <c:v>41586.291666666519</c:v>
                </c:pt>
                <c:pt idx="56">
                  <c:v>41586.333333333198</c:v>
                </c:pt>
                <c:pt idx="57">
                  <c:v>41586.374999999869</c:v>
                </c:pt>
                <c:pt idx="58">
                  <c:v>41586.416666666526</c:v>
                </c:pt>
                <c:pt idx="59">
                  <c:v>41586.458333333205</c:v>
                </c:pt>
                <c:pt idx="60">
                  <c:v>41586.499999999854</c:v>
                </c:pt>
              </c:numCache>
            </c:numRef>
          </c:cat>
          <c:val>
            <c:numRef>
              <c:f>Sheet4!$B$3:$B$63</c:f>
              <c:numCache>
                <c:formatCode>General</c:formatCode>
                <c:ptCount val="61"/>
                <c:pt idx="0">
                  <c:v>74.699999999999818</c:v>
                </c:pt>
                <c:pt idx="1">
                  <c:v>50</c:v>
                </c:pt>
                <c:pt idx="2">
                  <c:v>60.600000000000357</c:v>
                </c:pt>
                <c:pt idx="3">
                  <c:v>68.399999999999636</c:v>
                </c:pt>
                <c:pt idx="4">
                  <c:v>58.400000000000098</c:v>
                </c:pt>
                <c:pt idx="5">
                  <c:v>60.900000000000098</c:v>
                </c:pt>
                <c:pt idx="6">
                  <c:v>60.599999999999909</c:v>
                </c:pt>
                <c:pt idx="7">
                  <c:v>54</c:v>
                </c:pt>
                <c:pt idx="8">
                  <c:v>54.5</c:v>
                </c:pt>
                <c:pt idx="9">
                  <c:v>66.5</c:v>
                </c:pt>
                <c:pt idx="10">
                  <c:v>54.800000000000175</c:v>
                </c:pt>
                <c:pt idx="11">
                  <c:v>67.5</c:v>
                </c:pt>
                <c:pt idx="12">
                  <c:v>61</c:v>
                </c:pt>
                <c:pt idx="13">
                  <c:v>55.900000000000098</c:v>
                </c:pt>
                <c:pt idx="14">
                  <c:v>65.5</c:v>
                </c:pt>
                <c:pt idx="15">
                  <c:v>61.900000000000098</c:v>
                </c:pt>
                <c:pt idx="16">
                  <c:v>59.800000000000175</c:v>
                </c:pt>
                <c:pt idx="17">
                  <c:v>62.699999999999818</c:v>
                </c:pt>
                <c:pt idx="18">
                  <c:v>62</c:v>
                </c:pt>
                <c:pt idx="19">
                  <c:v>55.599999999999909</c:v>
                </c:pt>
                <c:pt idx="20">
                  <c:v>57.900000000000098</c:v>
                </c:pt>
                <c:pt idx="21">
                  <c:v>58.699999999999818</c:v>
                </c:pt>
                <c:pt idx="22">
                  <c:v>60.400000000000098</c:v>
                </c:pt>
                <c:pt idx="23">
                  <c:v>62.900000000000098</c:v>
                </c:pt>
                <c:pt idx="24">
                  <c:v>63.5</c:v>
                </c:pt>
                <c:pt idx="25">
                  <c:v>64.919999999999618</c:v>
                </c:pt>
                <c:pt idx="26">
                  <c:v>66.5</c:v>
                </c:pt>
                <c:pt idx="27">
                  <c:v>67</c:v>
                </c:pt>
                <c:pt idx="28">
                  <c:v>66.699999999999818</c:v>
                </c:pt>
                <c:pt idx="29">
                  <c:v>69.199999999999818</c:v>
                </c:pt>
                <c:pt idx="30">
                  <c:v>71.300000000000182</c:v>
                </c:pt>
                <c:pt idx="31">
                  <c:v>70.599999999999909</c:v>
                </c:pt>
                <c:pt idx="32">
                  <c:v>72.599999999999909</c:v>
                </c:pt>
                <c:pt idx="33">
                  <c:v>71.60000000000035</c:v>
                </c:pt>
                <c:pt idx="34">
                  <c:v>71.410000000000309</c:v>
                </c:pt>
                <c:pt idx="35">
                  <c:v>67.800000000000182</c:v>
                </c:pt>
                <c:pt idx="36">
                  <c:v>70.400000000000105</c:v>
                </c:pt>
                <c:pt idx="37">
                  <c:v>68.400000000000105</c:v>
                </c:pt>
                <c:pt idx="38">
                  <c:v>68.199999999999818</c:v>
                </c:pt>
                <c:pt idx="39">
                  <c:v>70.699999999999818</c:v>
                </c:pt>
                <c:pt idx="40">
                  <c:v>70.399999999999636</c:v>
                </c:pt>
                <c:pt idx="41">
                  <c:v>72.800000000000182</c:v>
                </c:pt>
                <c:pt idx="42">
                  <c:v>70.699999999999818</c:v>
                </c:pt>
                <c:pt idx="43">
                  <c:v>71.199999999999818</c:v>
                </c:pt>
                <c:pt idx="44">
                  <c:v>72.800000000000182</c:v>
                </c:pt>
                <c:pt idx="45">
                  <c:v>72.599999999999909</c:v>
                </c:pt>
                <c:pt idx="46">
                  <c:v>74</c:v>
                </c:pt>
                <c:pt idx="47">
                  <c:v>71.400000000000105</c:v>
                </c:pt>
                <c:pt idx="48">
                  <c:v>69.800000000000182</c:v>
                </c:pt>
                <c:pt idx="49">
                  <c:v>67.800000000000182</c:v>
                </c:pt>
                <c:pt idx="50">
                  <c:v>68</c:v>
                </c:pt>
                <c:pt idx="51">
                  <c:v>63.300000000000175</c:v>
                </c:pt>
                <c:pt idx="52">
                  <c:v>61.5</c:v>
                </c:pt>
                <c:pt idx="53">
                  <c:v>61.599999999999909</c:v>
                </c:pt>
                <c:pt idx="54">
                  <c:v>58.800000000000175</c:v>
                </c:pt>
                <c:pt idx="55">
                  <c:v>66.699999999999818</c:v>
                </c:pt>
                <c:pt idx="56">
                  <c:v>72</c:v>
                </c:pt>
                <c:pt idx="57">
                  <c:v>66.699999999999818</c:v>
                </c:pt>
                <c:pt idx="58">
                  <c:v>67.700000000000273</c:v>
                </c:pt>
                <c:pt idx="59">
                  <c:v>65.800000000000182</c:v>
                </c:pt>
                <c:pt idx="60">
                  <c:v>64.599999999999909</c:v>
                </c:pt>
              </c:numCache>
            </c:numRef>
          </c:val>
        </c:ser>
        <c:ser>
          <c:idx val="1"/>
          <c:order val="1"/>
          <c:tx>
            <c:strRef>
              <c:f>Sheet4!$C$2</c:f>
              <c:strCache>
                <c:ptCount val="1"/>
                <c:pt idx="0">
                  <c:v>delta-T [K]</c:v>
                </c:pt>
              </c:strCache>
            </c:strRef>
          </c:tx>
          <c:spPr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marker>
            <c:symbol val="triangle"/>
            <c:size val="7"/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  <a:scene3d>
                <a:camera prst="orthographicFront"/>
                <a:lightRig rig="threePt" dir="tl"/>
              </a:scene3d>
              <a:sp3d/>
            </c:spPr>
          </c:marker>
          <c:cat>
            <c:numRef>
              <c:f>Sheet4!$A$3:$A$63</c:f>
              <c:numCache>
                <c:formatCode>h:mm;@</c:formatCode>
                <c:ptCount val="61"/>
                <c:pt idx="0">
                  <c:v>41584</c:v>
                </c:pt>
                <c:pt idx="1">
                  <c:v>41584.04166666665</c:v>
                </c:pt>
                <c:pt idx="2">
                  <c:v>41584.083333333328</c:v>
                </c:pt>
                <c:pt idx="3">
                  <c:v>41584.124999999993</c:v>
                </c:pt>
                <c:pt idx="4">
                  <c:v>41584.16666666665</c:v>
                </c:pt>
                <c:pt idx="5">
                  <c:v>41584.208333333321</c:v>
                </c:pt>
                <c:pt idx="6">
                  <c:v>41584.249999999985</c:v>
                </c:pt>
                <c:pt idx="7">
                  <c:v>41584.291666666635</c:v>
                </c:pt>
                <c:pt idx="8">
                  <c:v>41584.333333333307</c:v>
                </c:pt>
                <c:pt idx="9">
                  <c:v>41584.374999999985</c:v>
                </c:pt>
                <c:pt idx="10">
                  <c:v>41584.416666666635</c:v>
                </c:pt>
                <c:pt idx="11">
                  <c:v>41584.458333333307</c:v>
                </c:pt>
                <c:pt idx="12">
                  <c:v>41584.499999999978</c:v>
                </c:pt>
                <c:pt idx="13">
                  <c:v>41584.541666666628</c:v>
                </c:pt>
                <c:pt idx="14">
                  <c:v>41584.583333333299</c:v>
                </c:pt>
                <c:pt idx="15">
                  <c:v>41584.624999999964</c:v>
                </c:pt>
                <c:pt idx="16">
                  <c:v>41584.666666666621</c:v>
                </c:pt>
                <c:pt idx="17">
                  <c:v>41584.708333333285</c:v>
                </c:pt>
                <c:pt idx="18">
                  <c:v>41584.749999999956</c:v>
                </c:pt>
                <c:pt idx="19">
                  <c:v>41584.791666666606</c:v>
                </c:pt>
                <c:pt idx="20">
                  <c:v>41584.833333333278</c:v>
                </c:pt>
                <c:pt idx="21">
                  <c:v>41584.874999999949</c:v>
                </c:pt>
                <c:pt idx="22">
                  <c:v>41584.916666666606</c:v>
                </c:pt>
                <c:pt idx="23">
                  <c:v>41584.958333333278</c:v>
                </c:pt>
                <c:pt idx="24">
                  <c:v>41584.999999999942</c:v>
                </c:pt>
                <c:pt idx="25">
                  <c:v>41585.041666666599</c:v>
                </c:pt>
                <c:pt idx="26">
                  <c:v>41585.08333333327</c:v>
                </c:pt>
                <c:pt idx="27">
                  <c:v>41585.124999999935</c:v>
                </c:pt>
                <c:pt idx="28">
                  <c:v>41585.166666666591</c:v>
                </c:pt>
                <c:pt idx="29">
                  <c:v>41585.208333333256</c:v>
                </c:pt>
                <c:pt idx="30">
                  <c:v>41585.249999999927</c:v>
                </c:pt>
                <c:pt idx="31">
                  <c:v>41585.291666666577</c:v>
                </c:pt>
                <c:pt idx="32">
                  <c:v>41585.333333333256</c:v>
                </c:pt>
                <c:pt idx="33">
                  <c:v>41585.37499999992</c:v>
                </c:pt>
                <c:pt idx="34">
                  <c:v>41585.416666666584</c:v>
                </c:pt>
                <c:pt idx="35">
                  <c:v>41585.458333333256</c:v>
                </c:pt>
                <c:pt idx="36">
                  <c:v>41585.499999999913</c:v>
                </c:pt>
                <c:pt idx="37">
                  <c:v>41585.541666666577</c:v>
                </c:pt>
                <c:pt idx="38">
                  <c:v>41585.583333333234</c:v>
                </c:pt>
                <c:pt idx="39">
                  <c:v>41585.624999999905</c:v>
                </c:pt>
                <c:pt idx="40">
                  <c:v>41585.66666666657</c:v>
                </c:pt>
                <c:pt idx="41">
                  <c:v>41585.708333333227</c:v>
                </c:pt>
                <c:pt idx="42">
                  <c:v>41585.749999999905</c:v>
                </c:pt>
                <c:pt idx="43">
                  <c:v>41585.791666666548</c:v>
                </c:pt>
                <c:pt idx="44">
                  <c:v>41585.833333333227</c:v>
                </c:pt>
                <c:pt idx="45">
                  <c:v>41585.874999999913</c:v>
                </c:pt>
                <c:pt idx="46">
                  <c:v>41585.916666666555</c:v>
                </c:pt>
                <c:pt idx="47">
                  <c:v>41585.958333333227</c:v>
                </c:pt>
                <c:pt idx="48">
                  <c:v>41585.999999999884</c:v>
                </c:pt>
                <c:pt idx="49">
                  <c:v>41586.041666666548</c:v>
                </c:pt>
                <c:pt idx="50">
                  <c:v>41586.083333333205</c:v>
                </c:pt>
                <c:pt idx="51">
                  <c:v>41586.124999999876</c:v>
                </c:pt>
                <c:pt idx="52">
                  <c:v>41586.166666666533</c:v>
                </c:pt>
                <c:pt idx="53">
                  <c:v>41586.208333333198</c:v>
                </c:pt>
                <c:pt idx="54">
                  <c:v>41586.249999999876</c:v>
                </c:pt>
                <c:pt idx="55">
                  <c:v>41586.291666666519</c:v>
                </c:pt>
                <c:pt idx="56">
                  <c:v>41586.333333333198</c:v>
                </c:pt>
                <c:pt idx="57">
                  <c:v>41586.374999999869</c:v>
                </c:pt>
                <c:pt idx="58">
                  <c:v>41586.416666666526</c:v>
                </c:pt>
                <c:pt idx="59">
                  <c:v>41586.458333333205</c:v>
                </c:pt>
                <c:pt idx="60">
                  <c:v>41586.499999999854</c:v>
                </c:pt>
              </c:numCache>
            </c:numRef>
          </c:cat>
          <c:val>
            <c:numRef>
              <c:f>Sheet4!$C$3:$C$63</c:f>
              <c:numCache>
                <c:formatCode>General</c:formatCode>
                <c:ptCount val="61"/>
                <c:pt idx="0">
                  <c:v>113.8</c:v>
                </c:pt>
                <c:pt idx="1">
                  <c:v>107.1</c:v>
                </c:pt>
                <c:pt idx="2">
                  <c:v>110.9</c:v>
                </c:pt>
                <c:pt idx="3">
                  <c:v>112.6</c:v>
                </c:pt>
                <c:pt idx="4">
                  <c:v>110.3</c:v>
                </c:pt>
                <c:pt idx="5">
                  <c:v>108.5</c:v>
                </c:pt>
                <c:pt idx="6">
                  <c:v>110.6</c:v>
                </c:pt>
                <c:pt idx="7">
                  <c:v>106.1</c:v>
                </c:pt>
                <c:pt idx="8">
                  <c:v>107.7</c:v>
                </c:pt>
                <c:pt idx="9">
                  <c:v>107.6</c:v>
                </c:pt>
                <c:pt idx="10">
                  <c:v>103</c:v>
                </c:pt>
                <c:pt idx="11">
                  <c:v>107.7</c:v>
                </c:pt>
                <c:pt idx="12">
                  <c:v>105.6</c:v>
                </c:pt>
                <c:pt idx="13">
                  <c:v>105.2</c:v>
                </c:pt>
                <c:pt idx="14">
                  <c:v>107.6</c:v>
                </c:pt>
                <c:pt idx="15">
                  <c:v>106.2</c:v>
                </c:pt>
                <c:pt idx="16">
                  <c:v>106.4</c:v>
                </c:pt>
                <c:pt idx="17">
                  <c:v>97.800000000000011</c:v>
                </c:pt>
                <c:pt idx="18">
                  <c:v>106.4</c:v>
                </c:pt>
                <c:pt idx="19">
                  <c:v>99</c:v>
                </c:pt>
                <c:pt idx="20">
                  <c:v>94.600000000000009</c:v>
                </c:pt>
                <c:pt idx="21">
                  <c:v>101.1</c:v>
                </c:pt>
                <c:pt idx="22">
                  <c:v>97</c:v>
                </c:pt>
                <c:pt idx="23">
                  <c:v>96.600000000000009</c:v>
                </c:pt>
                <c:pt idx="24">
                  <c:v>97.5</c:v>
                </c:pt>
                <c:pt idx="25">
                  <c:v>92.700000000000017</c:v>
                </c:pt>
                <c:pt idx="26">
                  <c:v>94.600000000000009</c:v>
                </c:pt>
                <c:pt idx="27">
                  <c:v>90.199999999999989</c:v>
                </c:pt>
                <c:pt idx="28">
                  <c:v>92.1</c:v>
                </c:pt>
                <c:pt idx="29">
                  <c:v>93.199999999999989</c:v>
                </c:pt>
                <c:pt idx="30">
                  <c:v>86.300000000000011</c:v>
                </c:pt>
                <c:pt idx="31">
                  <c:v>89.200000000000017</c:v>
                </c:pt>
                <c:pt idx="32">
                  <c:v>90.400000000000034</c:v>
                </c:pt>
                <c:pt idx="33">
                  <c:v>91.400000000000034</c:v>
                </c:pt>
                <c:pt idx="34">
                  <c:v>91</c:v>
                </c:pt>
                <c:pt idx="35">
                  <c:v>83.099999999999966</c:v>
                </c:pt>
                <c:pt idx="36">
                  <c:v>88.199999999999989</c:v>
                </c:pt>
                <c:pt idx="37">
                  <c:v>89.399999999999977</c:v>
                </c:pt>
                <c:pt idx="38">
                  <c:v>91.399999999999977</c:v>
                </c:pt>
                <c:pt idx="39">
                  <c:v>88.100000000000009</c:v>
                </c:pt>
                <c:pt idx="40">
                  <c:v>88.5</c:v>
                </c:pt>
                <c:pt idx="41">
                  <c:v>92.5</c:v>
                </c:pt>
                <c:pt idx="42">
                  <c:v>90.1</c:v>
                </c:pt>
                <c:pt idx="43">
                  <c:v>92.899999999999977</c:v>
                </c:pt>
                <c:pt idx="44">
                  <c:v>89.400000000000034</c:v>
                </c:pt>
                <c:pt idx="45">
                  <c:v>91.599999999999966</c:v>
                </c:pt>
                <c:pt idx="46">
                  <c:v>94.1</c:v>
                </c:pt>
                <c:pt idx="47">
                  <c:v>90.699999999999989</c:v>
                </c:pt>
                <c:pt idx="48">
                  <c:v>79.700000000000017</c:v>
                </c:pt>
                <c:pt idx="49">
                  <c:v>77.099999999999994</c:v>
                </c:pt>
                <c:pt idx="50">
                  <c:v>77.5</c:v>
                </c:pt>
                <c:pt idx="51">
                  <c:v>72.699999999999989</c:v>
                </c:pt>
                <c:pt idx="52">
                  <c:v>73.599999999999994</c:v>
                </c:pt>
                <c:pt idx="53">
                  <c:v>70.499999999999986</c:v>
                </c:pt>
                <c:pt idx="54">
                  <c:v>74.399999999999977</c:v>
                </c:pt>
                <c:pt idx="55">
                  <c:v>86.5</c:v>
                </c:pt>
                <c:pt idx="56">
                  <c:v>88.6</c:v>
                </c:pt>
                <c:pt idx="57">
                  <c:v>87.200000000000017</c:v>
                </c:pt>
                <c:pt idx="58">
                  <c:v>80.699999999999989</c:v>
                </c:pt>
                <c:pt idx="59">
                  <c:v>83.199999999999989</c:v>
                </c:pt>
                <c:pt idx="60">
                  <c:v>84.100000000000009</c:v>
                </c:pt>
              </c:numCache>
            </c:numRef>
          </c:val>
        </c:ser>
        <c:ser>
          <c:idx val="2"/>
          <c:order val="2"/>
          <c:tx>
            <c:strRef>
              <c:f>Sheet4!$D$2</c:f>
              <c:strCache>
                <c:ptCount val="1"/>
                <c:pt idx="0">
                  <c:v>Model Wind [m/s]</c:v>
                </c:pt>
              </c:strCache>
            </c:strRef>
          </c:tx>
          <c:spPr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marker>
            <c:symbol val="square"/>
            <c:size val="7"/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  <a:scene3d>
                <a:camera prst="orthographicFront"/>
                <a:lightRig rig="threePt" dir="tl"/>
              </a:scene3d>
              <a:sp3d/>
            </c:spPr>
          </c:marker>
          <c:cat>
            <c:numRef>
              <c:f>Sheet4!$A$3:$A$63</c:f>
              <c:numCache>
                <c:formatCode>h:mm;@</c:formatCode>
                <c:ptCount val="61"/>
                <c:pt idx="0">
                  <c:v>41584</c:v>
                </c:pt>
                <c:pt idx="1">
                  <c:v>41584.04166666665</c:v>
                </c:pt>
                <c:pt idx="2">
                  <c:v>41584.083333333328</c:v>
                </c:pt>
                <c:pt idx="3">
                  <c:v>41584.124999999993</c:v>
                </c:pt>
                <c:pt idx="4">
                  <c:v>41584.16666666665</c:v>
                </c:pt>
                <c:pt idx="5">
                  <c:v>41584.208333333321</c:v>
                </c:pt>
                <c:pt idx="6">
                  <c:v>41584.249999999985</c:v>
                </c:pt>
                <c:pt idx="7">
                  <c:v>41584.291666666635</c:v>
                </c:pt>
                <c:pt idx="8">
                  <c:v>41584.333333333307</c:v>
                </c:pt>
                <c:pt idx="9">
                  <c:v>41584.374999999985</c:v>
                </c:pt>
                <c:pt idx="10">
                  <c:v>41584.416666666635</c:v>
                </c:pt>
                <c:pt idx="11">
                  <c:v>41584.458333333307</c:v>
                </c:pt>
                <c:pt idx="12">
                  <c:v>41584.499999999978</c:v>
                </c:pt>
                <c:pt idx="13">
                  <c:v>41584.541666666628</c:v>
                </c:pt>
                <c:pt idx="14">
                  <c:v>41584.583333333299</c:v>
                </c:pt>
                <c:pt idx="15">
                  <c:v>41584.624999999964</c:v>
                </c:pt>
                <c:pt idx="16">
                  <c:v>41584.666666666621</c:v>
                </c:pt>
                <c:pt idx="17">
                  <c:v>41584.708333333285</c:v>
                </c:pt>
                <c:pt idx="18">
                  <c:v>41584.749999999956</c:v>
                </c:pt>
                <c:pt idx="19">
                  <c:v>41584.791666666606</c:v>
                </c:pt>
                <c:pt idx="20">
                  <c:v>41584.833333333278</c:v>
                </c:pt>
                <c:pt idx="21">
                  <c:v>41584.874999999949</c:v>
                </c:pt>
                <c:pt idx="22">
                  <c:v>41584.916666666606</c:v>
                </c:pt>
                <c:pt idx="23">
                  <c:v>41584.958333333278</c:v>
                </c:pt>
                <c:pt idx="24">
                  <c:v>41584.999999999942</c:v>
                </c:pt>
                <c:pt idx="25">
                  <c:v>41585.041666666599</c:v>
                </c:pt>
                <c:pt idx="26">
                  <c:v>41585.08333333327</c:v>
                </c:pt>
                <c:pt idx="27">
                  <c:v>41585.124999999935</c:v>
                </c:pt>
                <c:pt idx="28">
                  <c:v>41585.166666666591</c:v>
                </c:pt>
                <c:pt idx="29">
                  <c:v>41585.208333333256</c:v>
                </c:pt>
                <c:pt idx="30">
                  <c:v>41585.249999999927</c:v>
                </c:pt>
                <c:pt idx="31">
                  <c:v>41585.291666666577</c:v>
                </c:pt>
                <c:pt idx="32">
                  <c:v>41585.333333333256</c:v>
                </c:pt>
                <c:pt idx="33">
                  <c:v>41585.37499999992</c:v>
                </c:pt>
                <c:pt idx="34">
                  <c:v>41585.416666666584</c:v>
                </c:pt>
                <c:pt idx="35">
                  <c:v>41585.458333333256</c:v>
                </c:pt>
                <c:pt idx="36">
                  <c:v>41585.499999999913</c:v>
                </c:pt>
                <c:pt idx="37">
                  <c:v>41585.541666666577</c:v>
                </c:pt>
                <c:pt idx="38">
                  <c:v>41585.583333333234</c:v>
                </c:pt>
                <c:pt idx="39">
                  <c:v>41585.624999999905</c:v>
                </c:pt>
                <c:pt idx="40">
                  <c:v>41585.66666666657</c:v>
                </c:pt>
                <c:pt idx="41">
                  <c:v>41585.708333333227</c:v>
                </c:pt>
                <c:pt idx="42">
                  <c:v>41585.749999999905</c:v>
                </c:pt>
                <c:pt idx="43">
                  <c:v>41585.791666666548</c:v>
                </c:pt>
                <c:pt idx="44">
                  <c:v>41585.833333333227</c:v>
                </c:pt>
                <c:pt idx="45">
                  <c:v>41585.874999999913</c:v>
                </c:pt>
                <c:pt idx="46">
                  <c:v>41585.916666666555</c:v>
                </c:pt>
                <c:pt idx="47">
                  <c:v>41585.958333333227</c:v>
                </c:pt>
                <c:pt idx="48">
                  <c:v>41585.999999999884</c:v>
                </c:pt>
                <c:pt idx="49">
                  <c:v>41586.041666666548</c:v>
                </c:pt>
                <c:pt idx="50">
                  <c:v>41586.083333333205</c:v>
                </c:pt>
                <c:pt idx="51">
                  <c:v>41586.124999999876</c:v>
                </c:pt>
                <c:pt idx="52">
                  <c:v>41586.166666666533</c:v>
                </c:pt>
                <c:pt idx="53">
                  <c:v>41586.208333333198</c:v>
                </c:pt>
                <c:pt idx="54">
                  <c:v>41586.249999999876</c:v>
                </c:pt>
                <c:pt idx="55">
                  <c:v>41586.291666666519</c:v>
                </c:pt>
                <c:pt idx="56">
                  <c:v>41586.333333333198</c:v>
                </c:pt>
                <c:pt idx="57">
                  <c:v>41586.374999999869</c:v>
                </c:pt>
                <c:pt idx="58">
                  <c:v>41586.416666666526</c:v>
                </c:pt>
                <c:pt idx="59">
                  <c:v>41586.458333333205</c:v>
                </c:pt>
                <c:pt idx="60">
                  <c:v>41586.499999999854</c:v>
                </c:pt>
              </c:numCache>
            </c:numRef>
          </c:cat>
          <c:val>
            <c:numRef>
              <c:f>Sheet4!$D$3:$D$63</c:f>
              <c:numCache>
                <c:formatCode>General</c:formatCode>
                <c:ptCount val="61"/>
                <c:pt idx="0">
                  <c:v>43.3</c:v>
                </c:pt>
                <c:pt idx="1">
                  <c:v>43.8</c:v>
                </c:pt>
                <c:pt idx="2">
                  <c:v>45.3</c:v>
                </c:pt>
                <c:pt idx="3">
                  <c:v>47.1</c:v>
                </c:pt>
                <c:pt idx="4">
                  <c:v>49.2</c:v>
                </c:pt>
                <c:pt idx="5">
                  <c:v>47</c:v>
                </c:pt>
                <c:pt idx="6">
                  <c:v>51.9</c:v>
                </c:pt>
                <c:pt idx="7">
                  <c:v>52.2</c:v>
                </c:pt>
                <c:pt idx="8">
                  <c:v>57.1</c:v>
                </c:pt>
                <c:pt idx="9">
                  <c:v>55.9</c:v>
                </c:pt>
                <c:pt idx="10">
                  <c:v>57.8</c:v>
                </c:pt>
                <c:pt idx="11">
                  <c:v>60.3</c:v>
                </c:pt>
                <c:pt idx="12">
                  <c:v>61.9</c:v>
                </c:pt>
                <c:pt idx="13">
                  <c:v>59.3</c:v>
                </c:pt>
                <c:pt idx="14">
                  <c:v>60.8</c:v>
                </c:pt>
                <c:pt idx="15">
                  <c:v>58.9</c:v>
                </c:pt>
                <c:pt idx="16">
                  <c:v>60</c:v>
                </c:pt>
                <c:pt idx="17">
                  <c:v>59.1</c:v>
                </c:pt>
                <c:pt idx="18">
                  <c:v>62.4</c:v>
                </c:pt>
                <c:pt idx="19">
                  <c:v>64.599999999999994</c:v>
                </c:pt>
                <c:pt idx="20">
                  <c:v>62.2</c:v>
                </c:pt>
                <c:pt idx="21">
                  <c:v>66.3</c:v>
                </c:pt>
                <c:pt idx="22">
                  <c:v>65.3</c:v>
                </c:pt>
                <c:pt idx="23">
                  <c:v>66.7</c:v>
                </c:pt>
                <c:pt idx="24">
                  <c:v>67.7</c:v>
                </c:pt>
                <c:pt idx="25">
                  <c:v>68.099999999999994</c:v>
                </c:pt>
                <c:pt idx="26">
                  <c:v>66.7</c:v>
                </c:pt>
                <c:pt idx="27">
                  <c:v>66.3</c:v>
                </c:pt>
                <c:pt idx="28">
                  <c:v>70.8</c:v>
                </c:pt>
                <c:pt idx="29">
                  <c:v>67.599999999999994</c:v>
                </c:pt>
                <c:pt idx="30">
                  <c:v>66</c:v>
                </c:pt>
                <c:pt idx="31">
                  <c:v>69.3</c:v>
                </c:pt>
                <c:pt idx="32">
                  <c:v>69.900000000000006</c:v>
                </c:pt>
                <c:pt idx="33">
                  <c:v>70.400000000000006</c:v>
                </c:pt>
                <c:pt idx="34">
                  <c:v>70.900000000000006</c:v>
                </c:pt>
                <c:pt idx="35">
                  <c:v>69.8</c:v>
                </c:pt>
                <c:pt idx="36">
                  <c:v>68.7</c:v>
                </c:pt>
                <c:pt idx="37">
                  <c:v>69</c:v>
                </c:pt>
                <c:pt idx="38">
                  <c:v>69.099999999999994</c:v>
                </c:pt>
                <c:pt idx="39">
                  <c:v>68.400000000000006</c:v>
                </c:pt>
                <c:pt idx="40">
                  <c:v>71.2</c:v>
                </c:pt>
                <c:pt idx="41">
                  <c:v>69.900000000000006</c:v>
                </c:pt>
                <c:pt idx="42">
                  <c:v>69.599999999999994</c:v>
                </c:pt>
                <c:pt idx="43">
                  <c:v>68.3</c:v>
                </c:pt>
                <c:pt idx="44">
                  <c:v>69.7</c:v>
                </c:pt>
                <c:pt idx="45">
                  <c:v>68.900000000000006</c:v>
                </c:pt>
                <c:pt idx="46">
                  <c:v>68.400000000000006</c:v>
                </c:pt>
                <c:pt idx="47">
                  <c:v>68</c:v>
                </c:pt>
                <c:pt idx="48">
                  <c:v>64.3</c:v>
                </c:pt>
                <c:pt idx="49">
                  <c:v>50.9</c:v>
                </c:pt>
                <c:pt idx="50">
                  <c:v>53.3</c:v>
                </c:pt>
                <c:pt idx="51">
                  <c:v>52.4</c:v>
                </c:pt>
                <c:pt idx="52">
                  <c:v>54.4</c:v>
                </c:pt>
                <c:pt idx="53">
                  <c:v>52.8</c:v>
                </c:pt>
                <c:pt idx="54">
                  <c:v>53.4</c:v>
                </c:pt>
                <c:pt idx="55">
                  <c:v>51.8</c:v>
                </c:pt>
                <c:pt idx="56">
                  <c:v>51.6</c:v>
                </c:pt>
                <c:pt idx="57">
                  <c:v>52</c:v>
                </c:pt>
                <c:pt idx="58">
                  <c:v>52.1</c:v>
                </c:pt>
                <c:pt idx="59">
                  <c:v>54.7</c:v>
                </c:pt>
                <c:pt idx="60">
                  <c:v>52.2</c:v>
                </c:pt>
              </c:numCache>
            </c:numRef>
          </c:val>
        </c:ser>
        <c:dLbls/>
        <c:marker val="1"/>
        <c:axId val="123571584"/>
        <c:axId val="123581952"/>
      </c:lineChart>
      <c:catAx>
        <c:axId val="1235715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 b="0">
                    <a:latin typeface="Arial"/>
                    <a:cs typeface="Arial"/>
                  </a:defRPr>
                </a:pPr>
                <a:r>
                  <a:rPr lang="en-US" sz="1200" b="0">
                    <a:latin typeface="Arial"/>
                    <a:cs typeface="Arial"/>
                  </a:rPr>
                  <a:t>   Time</a:t>
                </a:r>
                <a:r>
                  <a:rPr lang="en-US" sz="1200" b="0" baseline="0">
                    <a:latin typeface="Arial"/>
                    <a:cs typeface="Arial"/>
                  </a:rPr>
                  <a:t> (UTC)</a:t>
                </a:r>
                <a:endParaRPr lang="en-US" sz="1200" b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0.84117021291290106"/>
              <c:y val="0.81148580590134989"/>
            </c:manualLayout>
          </c:layout>
        </c:title>
        <c:numFmt formatCode="h:mm;@" sourceLinked="1"/>
        <c:tickLblPos val="nextTo"/>
        <c:txPr>
          <a:bodyPr rot="-5400000" vert="horz"/>
          <a:lstStyle/>
          <a:p>
            <a:pPr>
              <a:defRPr sz="1200" cap="none">
                <a:latin typeface="Arial"/>
                <a:cs typeface="Arial"/>
              </a:defRPr>
            </a:pPr>
            <a:endParaRPr lang="en-US"/>
          </a:p>
        </c:txPr>
        <c:crossAx val="123581952"/>
        <c:crosses val="autoZero"/>
        <c:auto val="1"/>
        <c:lblAlgn val="ctr"/>
        <c:lblOffset val="100"/>
        <c:tickLblSkip val="3"/>
      </c:catAx>
      <c:valAx>
        <c:axId val="1235819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en-US"/>
          </a:p>
        </c:txPr>
        <c:crossAx val="123571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988450316563102"/>
          <c:y val="0.31979460256720504"/>
          <c:w val="0.10626031057299001"/>
          <c:h val="0.37984750862910105"/>
        </c:manualLayout>
      </c:layout>
      <c:txPr>
        <a:bodyPr/>
        <a:lstStyle/>
        <a:p>
          <a:pPr>
            <a:defRPr sz="1200">
              <a:latin typeface="Arial"/>
              <a:cs typeface="Arial"/>
            </a:defRPr>
          </a:pPr>
          <a:endParaRPr lang="en-US"/>
        </a:p>
      </c:txPr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image" Target="../media/image2.emf"/><Relationship Id="rId4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image" Target="../media/image2.emf"/><Relationship Id="rId4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91F37-E87E-E043-BD6C-613216A56B8C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D5510-F83B-2B46-9408-57A7786CB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91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7CB88-4609-9746-9ADA-0B246C326A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7CB88-4609-9746-9ADA-0B246C326A6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911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145C-B615-3B4C-A7D5-63BF36898835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A0D-61A6-D34D-AB9D-86F41B2B5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CA7145C-B615-3B4C-A7D5-63BF36898835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A0D-61A6-D34D-AB9D-86F41B2B5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145C-B615-3B4C-A7D5-63BF36898835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CA7145C-B615-3B4C-A7D5-63BF36898835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CA7145C-B615-3B4C-A7D5-63BF36898835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145C-B615-3B4C-A7D5-63BF36898835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A0D-61A6-D34D-AB9D-86F41B2B5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145C-B615-3B4C-A7D5-63BF36898835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A0D-61A6-D34D-AB9D-86F41B2B5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145C-B615-3B4C-A7D5-63BF36898835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A0D-61A6-D34D-AB9D-86F41B2B5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145C-B615-3B4C-A7D5-63BF36898835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145C-B615-3B4C-A7D5-63BF36898835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A0D-61A6-D34D-AB9D-86F41B2B5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CA7145C-B615-3B4C-A7D5-63BF36898835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A0D-61A6-D34D-AB9D-86F41B2B5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CA7145C-B615-3B4C-A7D5-63BF36898835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A0D-61A6-D34D-AB9D-86F41B2B5F6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145C-B615-3B4C-A7D5-63BF36898835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A0D-61A6-D34D-AB9D-86F41B2B5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145C-B615-3B4C-A7D5-63BF36898835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A0D-61A6-D34D-AB9D-86F41B2B5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CA7145C-B615-3B4C-A7D5-63BF36898835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A0D-61A6-D34D-AB9D-86F41B2B5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CA7145C-B615-3B4C-A7D5-63BF36898835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C36A0D-61A6-D34D-AB9D-86F41B2B5F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Office_Word_Document4.docx"/><Relationship Id="rId5" Type="http://schemas.openxmlformats.org/officeDocument/2006/relationships/package" Target="../embeddings/Microsoft_Office_Word_Document3.docx"/><Relationship Id="rId4" Type="http://schemas.openxmlformats.org/officeDocument/2006/relationships/package" Target="../embeddings/Microsoft_Office_Word_Document2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Office_Word_Document8.docx"/><Relationship Id="rId5" Type="http://schemas.openxmlformats.org/officeDocument/2006/relationships/package" Target="../embeddings/Microsoft_Office_Word_Document7.docx"/><Relationship Id="rId4" Type="http://schemas.openxmlformats.org/officeDocument/2006/relationships/package" Target="../embeddings/Microsoft_Office_Word_Document6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Office_Word_Document11.docx"/><Relationship Id="rId5" Type="http://schemas.openxmlformats.org/officeDocument/2006/relationships/package" Target="../embeddings/Microsoft_Office_Word_Document10.docx"/><Relationship Id="rId4" Type="http://schemas.openxmlformats.org/officeDocument/2006/relationships/package" Target="../embeddings/Microsoft_Office_Word_Document9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Office_Word_Document15.docx"/><Relationship Id="rId5" Type="http://schemas.openxmlformats.org/officeDocument/2006/relationships/package" Target="../embeddings/Microsoft_Office_Word_Document14.docx"/><Relationship Id="rId4" Type="http://schemas.openxmlformats.org/officeDocument/2006/relationships/package" Target="../embeddings/Microsoft_Office_Word_Document13.doc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37047"/>
            <a:ext cx="8915400" cy="1598096"/>
          </a:xfrm>
        </p:spPr>
        <p:txBody>
          <a:bodyPr lIns="1097280" rIns="182880">
            <a:noAutofit/>
          </a:bodyPr>
          <a:lstStyle/>
          <a:p>
            <a:r>
              <a:rPr lang="en-US" sz="3200" dirty="0" smtClean="0"/>
              <a:t>Diagnosing the Intensity of Super Typhoon </a:t>
            </a:r>
            <a:r>
              <a:rPr lang="en-US" sz="3200" dirty="0" err="1" smtClean="0"/>
              <a:t>Haiyan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Winter 2013 Group </a:t>
            </a:r>
            <a:r>
              <a:rPr lang="en-US" sz="2400" dirty="0"/>
              <a:t>Meeting</a:t>
            </a:r>
            <a:br>
              <a:rPr lang="en-US" sz="2400" dirty="0"/>
            </a:br>
            <a:r>
              <a:rPr lang="en-US" sz="2400" dirty="0" smtClean="0"/>
              <a:t>December 11, 2013</a:t>
            </a:r>
            <a:endParaRPr lang="en-US" sz="2400" dirty="0"/>
          </a:p>
          <a:p>
            <a:r>
              <a:rPr lang="en-US" sz="2400" dirty="0" smtClean="0"/>
              <a:t>Scott </a:t>
            </a:r>
            <a:r>
              <a:rPr lang="en-US" sz="2400" dirty="0" err="1" smtClean="0"/>
              <a:t>Sieron</a:t>
            </a:r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31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Eyewall</a:t>
            </a:r>
            <a:r>
              <a:rPr lang="en-US" sz="2400" dirty="0" smtClean="0"/>
              <a:t>: search all radii up to 100 km for maximum azimuthally-averaged cloud-top entropy</a:t>
            </a:r>
          </a:p>
          <a:p>
            <a:pPr lvl="1"/>
            <a:r>
              <a:rPr lang="en-US" sz="2000" dirty="0" smtClean="0"/>
              <a:t>At a given radii, average the largest 50% of entropy values</a:t>
            </a:r>
          </a:p>
          <a:p>
            <a:r>
              <a:rPr lang="en-US" sz="2400" dirty="0" smtClean="0"/>
              <a:t>Environment: azimuthally-average saturation entropy in the free troposphere (between 850 and </a:t>
            </a:r>
            <a:r>
              <a:rPr lang="en-US" sz="2400" dirty="0" smtClean="0"/>
              <a:t>300 </a:t>
            </a:r>
            <a:r>
              <a:rPr lang="en-US" sz="2400" dirty="0" err="1" smtClean="0"/>
              <a:t>hPa</a:t>
            </a:r>
            <a:r>
              <a:rPr lang="en-US" sz="2400" dirty="0" smtClean="0"/>
              <a:t>) at 500 km </a:t>
            </a:r>
            <a:r>
              <a:rPr lang="en-US" sz="2400" dirty="0" smtClean="0"/>
              <a:t>radius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817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Use output of </a:t>
            </a:r>
            <a:r>
              <a:rPr lang="en-US" sz="2400" dirty="0" err="1" smtClean="0"/>
              <a:t>Yonghui’s</a:t>
            </a:r>
            <a:r>
              <a:rPr lang="en-US" sz="2400" dirty="0" smtClean="0"/>
              <a:t> WRF simulations to conduct Observing Systems Simulation </a:t>
            </a:r>
            <a:r>
              <a:rPr lang="en-US" sz="2400" dirty="0" smtClean="0"/>
              <a:t>Experiment (OSSE)</a:t>
            </a:r>
            <a:endParaRPr lang="en-US" sz="2400" dirty="0" smtClean="0"/>
          </a:p>
          <a:p>
            <a:pPr marL="800100" lvl="1" indent="-457200"/>
            <a:r>
              <a:rPr lang="en-US" sz="2000" dirty="0" smtClean="0"/>
              <a:t>(Simulating use of real MODIS data)</a:t>
            </a:r>
          </a:p>
          <a:p>
            <a:pPr marL="800100" lvl="1" indent="-457200"/>
            <a:r>
              <a:rPr lang="en-US" sz="2000" dirty="0" smtClean="0"/>
              <a:t>Very similar methods </a:t>
            </a:r>
            <a:r>
              <a:rPr lang="en-US" sz="2000" dirty="0" smtClean="0"/>
              <a:t>to </a:t>
            </a:r>
            <a:r>
              <a:rPr lang="en-US" sz="2000" dirty="0" err="1" smtClean="0"/>
              <a:t>Sieron</a:t>
            </a:r>
            <a:r>
              <a:rPr lang="en-US" sz="2000" dirty="0" smtClean="0"/>
              <a:t> </a:t>
            </a:r>
            <a:r>
              <a:rPr lang="en-US" sz="2000" dirty="0" smtClean="0"/>
              <a:t>et al. [2013]</a:t>
            </a:r>
          </a:p>
          <a:p>
            <a:pPr marL="800100" lvl="1" indent="-457200"/>
            <a:r>
              <a:rPr lang="en-US" sz="2000" dirty="0" smtClean="0"/>
              <a:t>Inner-most 1-km domain used for </a:t>
            </a:r>
            <a:r>
              <a:rPr lang="en-US" sz="2000" dirty="0" err="1" smtClean="0"/>
              <a:t>eyewall</a:t>
            </a:r>
            <a:r>
              <a:rPr lang="en-US" sz="2000" dirty="0" smtClean="0"/>
              <a:t> (and SST); coarser 9-km domain used for environment</a:t>
            </a:r>
          </a:p>
          <a:p>
            <a:pPr marL="800100" lvl="1" indent="-457200"/>
            <a:r>
              <a:rPr lang="en-US" sz="2000" dirty="0" smtClean="0"/>
              <a:t>Compare diagnosed wind to maximum </a:t>
            </a:r>
            <a:r>
              <a:rPr lang="en-US" sz="2000" dirty="0"/>
              <a:t>surface wind of points within 100 km </a:t>
            </a:r>
            <a:r>
              <a:rPr lang="en-US" sz="2000" dirty="0" smtClean="0"/>
              <a:t>radius (1-km domain</a:t>
            </a:r>
            <a:r>
              <a:rPr lang="en-US" sz="2000" dirty="0" smtClean="0"/>
              <a:t>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4985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Use the two MODIS overpasses that provide good sampling of </a:t>
            </a:r>
            <a:r>
              <a:rPr lang="en-US" sz="2400" dirty="0" err="1"/>
              <a:t>Haiyan’s</a:t>
            </a:r>
            <a:r>
              <a:rPr lang="en-US" sz="2400" dirty="0"/>
              <a:t> core</a:t>
            </a:r>
          </a:p>
          <a:p>
            <a:pPr lvl="1"/>
            <a:r>
              <a:rPr lang="en-US" sz="2000" dirty="0" smtClean="0"/>
              <a:t>Same methods as with WRF</a:t>
            </a:r>
            <a:endParaRPr lang="en-US" sz="2000" dirty="0" smtClean="0"/>
          </a:p>
          <a:p>
            <a:pPr lvl="1"/>
            <a:r>
              <a:rPr lang="en-US" sz="2000" dirty="0" smtClean="0"/>
              <a:t>Entropy </a:t>
            </a:r>
            <a:r>
              <a:rPr lang="en-US" sz="2000" dirty="0"/>
              <a:t>of environment and SST derived from WRF simulation (9-km domain</a:t>
            </a:r>
            <a:r>
              <a:rPr lang="en-US" sz="2000" dirty="0" smtClean="0"/>
              <a:t>)</a:t>
            </a:r>
          </a:p>
          <a:p>
            <a:pPr lvl="2"/>
            <a:r>
              <a:rPr lang="en-US" sz="2000" dirty="0" smtClean="0"/>
              <a:t>Could just as robustly use global/regional weather analysis, etc.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51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" y="666656"/>
            <a:ext cx="8913813" cy="914400"/>
          </a:xfrm>
        </p:spPr>
        <p:txBody>
          <a:bodyPr/>
          <a:lstStyle/>
          <a:p>
            <a:r>
              <a:rPr lang="en-US" dirty="0" smtClean="0"/>
              <a:t>Results, OSSE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62769513"/>
              </p:ext>
            </p:extLst>
          </p:nvPr>
        </p:nvGraphicFramePr>
        <p:xfrm>
          <a:off x="229087" y="1966621"/>
          <a:ext cx="8685827" cy="456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94775" y="6197737"/>
            <a:ext cx="1179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11/06/13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3421" y="6197737"/>
            <a:ext cx="1179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11/07/13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2067" y="6197737"/>
            <a:ext cx="1179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11/08/13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8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Results, OSSE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absolute error: 6.7 m/s</a:t>
            </a:r>
          </a:p>
          <a:p>
            <a:pPr lvl="1"/>
            <a:r>
              <a:rPr lang="en-US" dirty="0" smtClean="0"/>
              <a:t>Starting at 12Z 6 Nov: 4.9 m/s</a:t>
            </a:r>
          </a:p>
          <a:p>
            <a:r>
              <a:rPr lang="en-US" dirty="0" smtClean="0"/>
              <a:t>Average bias: +1.8 m/s (overestimation)</a:t>
            </a:r>
          </a:p>
          <a:p>
            <a:pPr lvl="1"/>
            <a:r>
              <a:rPr lang="en-US" dirty="0" smtClean="0"/>
              <a:t>Starting at 12Z 6 Nov: -1.3 m/s (underestimation)</a:t>
            </a:r>
          </a:p>
          <a:p>
            <a:r>
              <a:rPr lang="en-US" dirty="0" smtClean="0"/>
              <a:t>Average </a:t>
            </a:r>
            <a:r>
              <a:rPr lang="en-US" dirty="0" err="1" smtClean="0"/>
              <a:t>eyewall</a:t>
            </a:r>
            <a:r>
              <a:rPr lang="en-US" dirty="0" smtClean="0"/>
              <a:t> radius ~&lt; 30 km (maximum is 39 km)</a:t>
            </a:r>
          </a:p>
          <a:p>
            <a:pPr lvl="1"/>
            <a:r>
              <a:rPr lang="en-US" dirty="0" smtClean="0"/>
              <a:t>Shrinks to ~&lt; 20 km when intensification is diagnosed post-landfall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Eyewall</a:t>
            </a:r>
            <a:r>
              <a:rPr lang="en-US" dirty="0" smtClean="0"/>
              <a:t> radius is not a factor in diagnosis)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" y="666656"/>
            <a:ext cx="8913813" cy="914400"/>
          </a:xfrm>
        </p:spPr>
        <p:txBody>
          <a:bodyPr/>
          <a:lstStyle/>
          <a:p>
            <a:r>
              <a:rPr lang="en-US" dirty="0" smtClean="0"/>
              <a:t>Results, OSSE (cont.)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94775" y="6197737"/>
            <a:ext cx="1179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11/06/13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3421" y="6197737"/>
            <a:ext cx="1179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11/07/13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2067" y="6197737"/>
            <a:ext cx="1179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11/08/13</a:t>
            </a:r>
            <a:endParaRPr lang="en-US" sz="1200" dirty="0">
              <a:latin typeface="Arial"/>
              <a:cs typeface="Arial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38596636"/>
              </p:ext>
            </p:extLst>
          </p:nvPr>
        </p:nvGraphicFramePr>
        <p:xfrm>
          <a:off x="228158" y="1965960"/>
          <a:ext cx="8687684" cy="4573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150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13813" cy="914400"/>
          </a:xfrm>
        </p:spPr>
        <p:txBody>
          <a:bodyPr/>
          <a:lstStyle/>
          <a:p>
            <a:r>
              <a:rPr lang="en-US" dirty="0" smtClean="0"/>
              <a:t>Results, MODIS: 0120Z Nov. 7</a:t>
            </a:r>
            <a:endParaRPr lang="en-US" dirty="0"/>
          </a:p>
        </p:txBody>
      </p:sp>
      <p:pic>
        <p:nvPicPr>
          <p:cNvPr id="29698" name="Picture 2" descr="G:\Haiynan MODIS Data\MOBCTT.A2013311.1345.051.201331219322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600200"/>
            <a:ext cx="45720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1" y="6197737"/>
            <a:ext cx="4896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Terra MODIS Cloud-Top Temperature, Valid 0120Z 7 Nov. 2013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54198" y="1600200"/>
            <a:ext cx="3370701" cy="466612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dirty="0" err="1" smtClean="0"/>
              <a:t>s</a:t>
            </a:r>
            <a:r>
              <a:rPr lang="en-US" sz="1800" baseline="-25000" dirty="0" err="1" smtClean="0"/>
              <a:t>eyewall</a:t>
            </a:r>
            <a:r>
              <a:rPr lang="en-US" sz="1800" dirty="0" smtClean="0"/>
              <a:t> = 2618.8 J/</a:t>
            </a:r>
            <a:r>
              <a:rPr lang="en-US" sz="1800" dirty="0" err="1" smtClean="0"/>
              <a:t>kg∙K</a:t>
            </a:r>
            <a:endParaRPr lang="en-US" sz="1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 smtClean="0"/>
              <a:t>s</a:t>
            </a:r>
            <a:r>
              <a:rPr lang="en-US" sz="1800" dirty="0" smtClean="0"/>
              <a:t>*</a:t>
            </a:r>
            <a:r>
              <a:rPr lang="en-US" sz="1800" baseline="-25000" dirty="0" smtClean="0"/>
              <a:t>environment</a:t>
            </a:r>
            <a:r>
              <a:rPr lang="en-US" sz="1800" dirty="0" smtClean="0"/>
              <a:t> = 2565.3 </a:t>
            </a:r>
            <a:r>
              <a:rPr lang="en-US" sz="1800" dirty="0" smtClean="0"/>
              <a:t>J/</a:t>
            </a:r>
            <a:r>
              <a:rPr lang="en-US" sz="1800" dirty="0" err="1" smtClean="0"/>
              <a:t>kg∙K</a:t>
            </a:r>
            <a:endParaRPr lang="en-US" sz="1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 smtClean="0"/>
              <a:t>∆s </a:t>
            </a:r>
            <a:r>
              <a:rPr lang="en-US" sz="1800" dirty="0" smtClean="0"/>
              <a:t>= </a:t>
            </a:r>
            <a:r>
              <a:rPr lang="en-US" sz="1800" dirty="0" smtClean="0"/>
              <a:t>53.5 </a:t>
            </a:r>
            <a:r>
              <a:rPr lang="en-US" sz="1800" dirty="0" smtClean="0"/>
              <a:t>J/</a:t>
            </a:r>
            <a:r>
              <a:rPr lang="en-US" sz="1800" dirty="0" err="1" smtClean="0"/>
              <a:t>kg∙K</a:t>
            </a:r>
            <a:endParaRPr lang="en-US" sz="1800" dirty="0" smtClean="0"/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 err="1" smtClean="0"/>
              <a:t>T</a:t>
            </a:r>
            <a:r>
              <a:rPr lang="en-US" sz="1800" baseline="-25000" dirty="0" err="1" smtClean="0"/>
              <a:t>eyewall</a:t>
            </a:r>
            <a:r>
              <a:rPr lang="en-US" sz="1800" dirty="0" smtClean="0"/>
              <a:t> = 190.4 K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 smtClean="0"/>
              <a:t>SST = 302.4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 smtClean="0"/>
              <a:t>∆T = 112</a:t>
            </a:r>
            <a:endParaRPr lang="en-US" sz="1800" dirty="0" smtClean="0"/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 smtClean="0"/>
              <a:t>Diagnosed Wind: 61.9 m/s (135 mph)</a:t>
            </a:r>
            <a:endParaRPr lang="en-US" sz="1400" dirty="0" smtClean="0"/>
          </a:p>
          <a:p>
            <a:pPr>
              <a:spcBef>
                <a:spcPts val="600"/>
              </a:spcBef>
              <a:buNone/>
            </a:pPr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sz="1800" dirty="0" err="1" smtClean="0"/>
              <a:t>Eyewall</a:t>
            </a:r>
            <a:r>
              <a:rPr lang="en-US" sz="1800" dirty="0" smtClean="0"/>
              <a:t> radius: 55 km</a:t>
            </a:r>
          </a:p>
          <a:p>
            <a:pPr lvl="1"/>
            <a:r>
              <a:rPr lang="en-US" sz="1600" dirty="0" smtClean="0"/>
              <a:t>Larger than all WRF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13813" cy="914400"/>
          </a:xfrm>
        </p:spPr>
        <p:txBody>
          <a:bodyPr/>
          <a:lstStyle/>
          <a:p>
            <a:r>
              <a:rPr lang="en-US" dirty="0" smtClean="0"/>
              <a:t>Results, MODIS: 1345Z Nov. 7</a:t>
            </a:r>
            <a:endParaRPr lang="en-US" dirty="0"/>
          </a:p>
        </p:txBody>
      </p:sp>
      <p:pic>
        <p:nvPicPr>
          <p:cNvPr id="29698" name="Picture 2" descr="G:\Haiynan MODIS Data\MOBCTT.A2013311.1345.051.2013312193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5720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1" y="6197737"/>
            <a:ext cx="4896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Terra MODIS Cloud-Top Temperature, Valid 1345Z 7 Nov. 2013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54198" y="1600200"/>
            <a:ext cx="3370701" cy="466612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dirty="0" err="1" smtClean="0"/>
              <a:t>s</a:t>
            </a:r>
            <a:r>
              <a:rPr lang="en-US" sz="1800" baseline="-25000" dirty="0" err="1" smtClean="0"/>
              <a:t>eyewall</a:t>
            </a:r>
            <a:r>
              <a:rPr lang="en-US" sz="1800" dirty="0" smtClean="0"/>
              <a:t> = 2634.1 J/</a:t>
            </a:r>
            <a:r>
              <a:rPr lang="en-US" sz="1800" dirty="0" err="1" smtClean="0"/>
              <a:t>kg∙K</a:t>
            </a:r>
            <a:endParaRPr lang="en-US" sz="1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 smtClean="0"/>
              <a:t>s</a:t>
            </a:r>
            <a:r>
              <a:rPr lang="en-US" sz="1800" dirty="0" smtClean="0"/>
              <a:t>*</a:t>
            </a:r>
            <a:r>
              <a:rPr lang="en-US" sz="1800" baseline="-25000" dirty="0" smtClean="0"/>
              <a:t>environment</a:t>
            </a:r>
            <a:r>
              <a:rPr lang="en-US" sz="1800" dirty="0" smtClean="0"/>
              <a:t> = 2565.3 </a:t>
            </a:r>
            <a:r>
              <a:rPr lang="en-US" sz="1800" dirty="0" smtClean="0"/>
              <a:t>J/</a:t>
            </a:r>
            <a:r>
              <a:rPr lang="en-US" sz="1800" dirty="0" err="1" smtClean="0"/>
              <a:t>kg∙K</a:t>
            </a:r>
            <a:endParaRPr lang="en-US" sz="1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 smtClean="0"/>
              <a:t>∆s </a:t>
            </a:r>
            <a:r>
              <a:rPr lang="en-US" sz="1800" dirty="0" smtClean="0"/>
              <a:t>= 68.8 J/</a:t>
            </a:r>
            <a:r>
              <a:rPr lang="en-US" sz="1800" dirty="0" err="1" smtClean="0"/>
              <a:t>kg∙K</a:t>
            </a:r>
            <a:endParaRPr lang="en-US" sz="1800" dirty="0" smtClean="0"/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 err="1" smtClean="0"/>
              <a:t>T</a:t>
            </a:r>
            <a:r>
              <a:rPr lang="en-US" sz="1800" baseline="-25000" dirty="0" err="1" smtClean="0"/>
              <a:t>eyewall</a:t>
            </a:r>
            <a:r>
              <a:rPr lang="en-US" sz="1800" dirty="0" smtClean="0"/>
              <a:t> = 189.6 K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 smtClean="0"/>
              <a:t>SST = 302.4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 smtClean="0"/>
              <a:t>∆T = 112.8</a:t>
            </a:r>
            <a:endParaRPr lang="en-US" sz="1800" dirty="0" smtClean="0"/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 smtClean="0"/>
              <a:t>Diagnosed Wind: 70.5 m/s (158 mph)</a:t>
            </a:r>
          </a:p>
          <a:p>
            <a:pPr>
              <a:spcBef>
                <a:spcPts val="600"/>
              </a:spcBef>
              <a:buNone/>
            </a:pPr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sz="1800" dirty="0" err="1" smtClean="0"/>
              <a:t>Eyewall</a:t>
            </a:r>
            <a:r>
              <a:rPr lang="en-US" sz="1800" dirty="0" smtClean="0"/>
              <a:t> radius: 80 km</a:t>
            </a:r>
          </a:p>
          <a:p>
            <a:pPr lvl="1"/>
            <a:r>
              <a:rPr lang="en-US" sz="1600" dirty="0" smtClean="0"/>
              <a:t>~&gt;2X that in WRF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Considering to join </a:t>
            </a:r>
            <a:r>
              <a:rPr lang="en-US" dirty="0" smtClean="0"/>
              <a:t>debate of </a:t>
            </a:r>
            <a:r>
              <a:rPr lang="en-US" dirty="0" err="1" smtClean="0"/>
              <a:t>Haiyan’s</a:t>
            </a:r>
            <a:r>
              <a:rPr lang="en-US" dirty="0" smtClean="0"/>
              <a:t> intensity with </a:t>
            </a:r>
            <a:r>
              <a:rPr lang="en-US" dirty="0" smtClean="0"/>
              <a:t>this analysis and derived intensity</a:t>
            </a:r>
            <a:endParaRPr lang="en-US" dirty="0"/>
          </a:p>
          <a:p>
            <a:pPr lvl="1"/>
            <a:r>
              <a:rPr lang="en-US" dirty="0" smtClean="0"/>
              <a:t>135 mph </a:t>
            </a:r>
            <a:r>
              <a:rPr lang="en-US" dirty="0" smtClean="0"/>
              <a:t>at 00Z Nov. 7 &amp; 158 mph at 12Z 7 Nov. are both below average advisory intensities (which are based on Dvorak technique)</a:t>
            </a:r>
          </a:p>
          <a:p>
            <a:r>
              <a:rPr lang="en-US" dirty="0" smtClean="0"/>
              <a:t>This technique performs well with OSSE</a:t>
            </a:r>
          </a:p>
          <a:p>
            <a:pPr lvl="1"/>
            <a:r>
              <a:rPr lang="en-US" dirty="0" smtClean="0"/>
              <a:t>Overestimates intensity when weak / during intensification</a:t>
            </a:r>
          </a:p>
          <a:p>
            <a:pPr lvl="1"/>
            <a:r>
              <a:rPr lang="en-US" dirty="0" smtClean="0"/>
              <a:t>Slightly underestimates intensity when at steady-state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53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Super Typhoon </a:t>
            </a:r>
            <a:r>
              <a:rPr lang="en-US" dirty="0" err="1" smtClean="0"/>
              <a:t>Haiyan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(One of the) strongest tropical cyclones ever:</a:t>
            </a:r>
          </a:p>
          <a:p>
            <a:pPr lvl="1"/>
            <a:r>
              <a:rPr lang="en-US" dirty="0" smtClean="0"/>
              <a:t>JMA (10-minute): 235 km/hr (146 mph)</a:t>
            </a:r>
            <a:endParaRPr lang="en-US" dirty="0" smtClean="0"/>
          </a:p>
          <a:p>
            <a:pPr lvl="1"/>
            <a:r>
              <a:rPr lang="en-US" dirty="0" smtClean="0"/>
              <a:t>Hong Kong (10-minute</a:t>
            </a:r>
            <a:r>
              <a:rPr lang="en-US" dirty="0" smtClean="0">
                <a:sym typeface="Wingdings" pitchFamily="2" charset="2"/>
              </a:rPr>
              <a:t>): </a:t>
            </a:r>
            <a:r>
              <a:rPr lang="en-US" dirty="0" smtClean="0"/>
              <a:t>260 </a:t>
            </a:r>
            <a:r>
              <a:rPr lang="en-US" dirty="0" smtClean="0"/>
              <a:t>km/hr </a:t>
            </a:r>
            <a:r>
              <a:rPr lang="en-US" dirty="0" smtClean="0"/>
              <a:t>(162 mph)</a:t>
            </a:r>
          </a:p>
          <a:p>
            <a:pPr lvl="1"/>
            <a:r>
              <a:rPr lang="en-US" dirty="0" smtClean="0"/>
              <a:t>CMA (10-minute): 270 km/hr (168 mph)</a:t>
            </a:r>
          </a:p>
          <a:p>
            <a:pPr lvl="1"/>
            <a:r>
              <a:rPr lang="en-US" dirty="0" smtClean="0"/>
              <a:t>JTWC (1-minute): 315 km/hr (196 mph)</a:t>
            </a:r>
          </a:p>
          <a:p>
            <a:r>
              <a:rPr lang="en-US" dirty="0" smtClean="0"/>
              <a:t>Landfall in </a:t>
            </a:r>
            <a:r>
              <a:rPr lang="en-US" dirty="0" err="1" smtClean="0"/>
              <a:t>Guiuan</a:t>
            </a:r>
            <a:r>
              <a:rPr lang="en-US" dirty="0" smtClean="0"/>
              <a:t>, Eastern Samar, Philippines at 2040Z 7 Nov.</a:t>
            </a:r>
          </a:p>
          <a:p>
            <a:pPr lvl="1"/>
            <a:r>
              <a:rPr lang="en-US" dirty="0" smtClean="0"/>
              <a:t>At peak intensity, by most estimates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upload.wikimedia.org/wikipedia/commons/2/2f/Typhoon_Haiyan_2013_making_landfal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83780"/>
            <a:ext cx="6858000" cy="4572000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Super Typhoon </a:t>
            </a:r>
            <a:r>
              <a:rPr lang="en-US" dirty="0" err="1" smtClean="0"/>
              <a:t>Haiyan</a:t>
            </a:r>
            <a:r>
              <a:rPr lang="en-US" dirty="0" smtClean="0"/>
              <a:t> IR Loop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per norm in WPAC, there were no reconnaissance flight measurements of the storm</a:t>
            </a:r>
          </a:p>
          <a:p>
            <a:pPr lvl="1"/>
            <a:r>
              <a:rPr lang="en-US" dirty="0" smtClean="0"/>
              <a:t>intensity estimation of strong typhoons relies heavily on the Dvorak technique</a:t>
            </a:r>
          </a:p>
          <a:p>
            <a:r>
              <a:rPr lang="en-US" dirty="0" smtClean="0"/>
              <a:t>I use the Wong and Emanuel [2007] theory, and techniques developed in my thesis and subsequent work (</a:t>
            </a:r>
            <a:r>
              <a:rPr lang="en-US" dirty="0" err="1" smtClean="0"/>
              <a:t>Sieron</a:t>
            </a:r>
            <a:r>
              <a:rPr lang="en-US" dirty="0" smtClean="0"/>
              <a:t> et al. [2013]), to diagnose a maximum sustained surface wind</a:t>
            </a:r>
          </a:p>
          <a:p>
            <a:pPr lvl="1"/>
            <a:r>
              <a:rPr lang="en-US" dirty="0" smtClean="0"/>
              <a:t>Observing Systems Simulation Experiment (OSSE)</a:t>
            </a:r>
          </a:p>
          <a:p>
            <a:pPr lvl="1"/>
            <a:r>
              <a:rPr lang="en-US" dirty="0" smtClean="0"/>
              <a:t>Two cases of MODIS measurements</a:t>
            </a:r>
          </a:p>
        </p:txBody>
      </p:sp>
    </p:spTree>
    <p:extLst>
      <p:ext uri="{BB962C8B-B14F-4D97-AF65-F5344CB8AC3E}">
        <p14:creationId xmlns:p14="http://schemas.microsoft.com/office/powerpoint/2010/main" xmlns="" val="39833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461657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Theory of Wong and Emanuel </a:t>
            </a:r>
            <a:r>
              <a:rPr lang="en-US" sz="2800" dirty="0" smtClean="0"/>
              <a:t>[2007]</a:t>
            </a:r>
            <a:endParaRPr lang="en-US" sz="28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74437736"/>
              </p:ext>
            </p:extLst>
          </p:nvPr>
        </p:nvGraphicFramePr>
        <p:xfrm>
          <a:off x="554038" y="2087563"/>
          <a:ext cx="4254500" cy="590251"/>
        </p:xfrm>
        <a:graphic>
          <a:graphicData uri="http://schemas.openxmlformats.org/presentationml/2006/ole">
            <p:oleObj spid="_x0000_s1037" name="Document" r:id="rId3" imgW="5476320" imgH="694800" progId="Word.Document.12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75554467"/>
              </p:ext>
            </p:extLst>
          </p:nvPr>
        </p:nvGraphicFramePr>
        <p:xfrm>
          <a:off x="554272" y="2677814"/>
          <a:ext cx="4254500" cy="415925"/>
        </p:xfrm>
        <a:graphic>
          <a:graphicData uri="http://schemas.openxmlformats.org/presentationml/2006/ole">
            <p:oleObj spid="_x0000_s1038" name="Document" r:id="rId4" imgW="5476320" imgH="520920" progId="Word.Document.12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57200" y="4920018"/>
            <a:ext cx="403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Maximum Sustained Surface Wind: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83712075"/>
              </p:ext>
            </p:extLst>
          </p:nvPr>
        </p:nvGraphicFramePr>
        <p:xfrm>
          <a:off x="554272" y="5259918"/>
          <a:ext cx="4254500" cy="406400"/>
        </p:xfrm>
        <a:graphic>
          <a:graphicData uri="http://schemas.openxmlformats.org/presentationml/2006/ole">
            <p:oleObj spid="_x0000_s1040" name="Document" r:id="rId5" imgW="5476320" imgH="511920" progId="Word.Document.12">
              <p:embed/>
            </p:oleObj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57200" y="4256615"/>
            <a:ext cx="2875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[Wong </a:t>
            </a:r>
            <a:r>
              <a:rPr lang="en-US" sz="1400" dirty="0" smtClean="0">
                <a:latin typeface="Arial"/>
                <a:cs typeface="Arial"/>
              </a:rPr>
              <a:t>and Emanuel </a:t>
            </a:r>
            <a:r>
              <a:rPr lang="en-US" sz="1400" dirty="0" smtClean="0">
                <a:latin typeface="Arial"/>
                <a:cs typeface="Arial"/>
              </a:rPr>
              <a:t>2007]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" y="5666318"/>
            <a:ext cx="303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[Powell </a:t>
            </a:r>
            <a:r>
              <a:rPr lang="en-US" sz="1400" dirty="0" smtClean="0">
                <a:latin typeface="Arial"/>
                <a:cs typeface="Arial"/>
              </a:rPr>
              <a:t>1980; as in </a:t>
            </a:r>
            <a:r>
              <a:rPr lang="en-US" sz="1400" dirty="0" err="1" smtClean="0">
                <a:latin typeface="Arial"/>
                <a:cs typeface="Arial"/>
              </a:rPr>
              <a:t>Luo</a:t>
            </a:r>
            <a:r>
              <a:rPr lang="en-US" sz="1400" dirty="0" smtClean="0">
                <a:latin typeface="Arial"/>
                <a:cs typeface="Arial"/>
              </a:rPr>
              <a:t> et al. </a:t>
            </a:r>
            <a:r>
              <a:rPr lang="en-US" sz="1400" dirty="0" smtClean="0">
                <a:latin typeface="Arial"/>
                <a:cs typeface="Arial"/>
              </a:rPr>
              <a:t>2008]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57200" y="1793400"/>
            <a:ext cx="435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Saturation Entropy: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57200" y="3389360"/>
            <a:ext cx="287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Maximum Gradient Wind: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117480" y="1719668"/>
            <a:ext cx="5237417" cy="5052029"/>
            <a:chOff x="4117480" y="1719668"/>
            <a:chExt cx="5237417" cy="5052029"/>
          </a:xfrm>
        </p:grpSpPr>
        <p:grpSp>
          <p:nvGrpSpPr>
            <p:cNvPr id="30" name="Group 29"/>
            <p:cNvGrpSpPr/>
            <p:nvPr/>
          </p:nvGrpSpPr>
          <p:grpSpPr>
            <a:xfrm>
              <a:off x="4117480" y="1976175"/>
              <a:ext cx="5237417" cy="4795522"/>
              <a:chOff x="4117480" y="1976175"/>
              <a:chExt cx="5237417" cy="4795522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6612607" y="5404658"/>
                <a:ext cx="2742290" cy="136703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l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s*</a:t>
                </a:r>
                <a:r>
                  <a:rPr lang="en-US" baseline="-250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environment</a:t>
                </a:r>
                <a:endParaRPr lang="en-US" baseline="-25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117480" y="1976175"/>
                <a:ext cx="4114676" cy="41146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l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460992" y="2534958"/>
                <a:ext cx="14276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/>
                    <a:cs typeface="Arial"/>
                  </a:rPr>
                  <a:t>s</a:t>
                </a:r>
                <a:r>
                  <a:rPr lang="en-US" dirty="0" smtClean="0">
                    <a:latin typeface="Arial"/>
                    <a:cs typeface="Arial"/>
                  </a:rPr>
                  <a:t>*</a:t>
                </a:r>
                <a:r>
                  <a:rPr lang="en-US" baseline="-25000" dirty="0" err="1" smtClean="0">
                    <a:latin typeface="Arial"/>
                    <a:cs typeface="Arial"/>
                  </a:rPr>
                  <a:t>eyewall</a:t>
                </a:r>
                <a:r>
                  <a:rPr lang="en-US" dirty="0" smtClean="0">
                    <a:latin typeface="Arial"/>
                    <a:cs typeface="Arial"/>
                  </a:rPr>
                  <a:t>, V</a:t>
                </a:r>
                <a:r>
                  <a:rPr lang="en-US" baseline="-25000" dirty="0" smtClean="0">
                    <a:latin typeface="Arial"/>
                    <a:cs typeface="Arial"/>
                  </a:rPr>
                  <a:t>m</a:t>
                </a:r>
                <a:endParaRPr lang="en-US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939651" y="4515201"/>
                <a:ext cx="14947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/>
                    <a:cs typeface="Arial"/>
                  </a:rPr>
                  <a:t>s</a:t>
                </a:r>
                <a:r>
                  <a:rPr lang="en-US" dirty="0" smtClean="0">
                    <a:latin typeface="Arial"/>
                    <a:cs typeface="Arial"/>
                  </a:rPr>
                  <a:t>torm radius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852011" y="1719668"/>
              <a:ext cx="3940225" cy="4778180"/>
              <a:chOff x="4852011" y="1719668"/>
              <a:chExt cx="3940225" cy="477818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4852011" y="1719668"/>
                <a:ext cx="3940225" cy="4778180"/>
                <a:chOff x="4852011" y="1719668"/>
                <a:chExt cx="3940225" cy="4778180"/>
              </a:xfrm>
            </p:grpSpPr>
            <p:sp>
              <p:nvSpPr>
                <p:cNvPr id="38" name="Oval 37"/>
                <p:cNvSpPr/>
                <p:nvPr/>
              </p:nvSpPr>
              <p:spPr>
                <a:xfrm rot="19757230">
                  <a:off x="5417652" y="3272775"/>
                  <a:ext cx="1535355" cy="15353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/>
                    </a:gs>
                    <a:gs pos="100000">
                      <a:schemeClr val="accent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/>
                  <a:lightRig rig="threePt" dir="tl"/>
                </a:scene3d>
                <a:sp3d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 rot="19757230">
                  <a:off x="4852011" y="1719668"/>
                  <a:ext cx="856395" cy="2061621"/>
                </a:xfrm>
                <a:custGeom>
                  <a:avLst/>
                  <a:gdLst>
                    <a:gd name="connsiteX0" fmla="*/ 8422 w 1020942"/>
                    <a:gd name="connsiteY0" fmla="*/ 2457738 h 2457738"/>
                    <a:gd name="connsiteX1" fmla="*/ 36436 w 1020942"/>
                    <a:gd name="connsiteY1" fmla="*/ 1794701 h 2457738"/>
                    <a:gd name="connsiteX2" fmla="*/ 297893 w 1020942"/>
                    <a:gd name="connsiteY2" fmla="*/ 907538 h 2457738"/>
                    <a:gd name="connsiteX3" fmla="*/ 886172 w 1020942"/>
                    <a:gd name="connsiteY3" fmla="*/ 113761 h 2457738"/>
                    <a:gd name="connsiteX4" fmla="*/ 1016900 w 1020942"/>
                    <a:gd name="connsiteY4" fmla="*/ 39053 h 2457738"/>
                    <a:gd name="connsiteX5" fmla="*/ 792794 w 1020942"/>
                    <a:gd name="connsiteY5" fmla="*/ 440610 h 2457738"/>
                    <a:gd name="connsiteX6" fmla="*/ 363257 w 1020942"/>
                    <a:gd name="connsiteY6" fmla="*/ 1533221 h 2457738"/>
                    <a:gd name="connsiteX7" fmla="*/ 316568 w 1020942"/>
                    <a:gd name="connsiteY7" fmla="*/ 2252290 h 2457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20942" h="2457738">
                      <a:moveTo>
                        <a:pt x="8422" y="2457738"/>
                      </a:moveTo>
                      <a:cubicBezTo>
                        <a:pt x="-1694" y="2255403"/>
                        <a:pt x="-11809" y="2053068"/>
                        <a:pt x="36436" y="1794701"/>
                      </a:cubicBezTo>
                      <a:cubicBezTo>
                        <a:pt x="84681" y="1536334"/>
                        <a:pt x="156270" y="1187695"/>
                        <a:pt x="297893" y="907538"/>
                      </a:cubicBezTo>
                      <a:cubicBezTo>
                        <a:pt x="439516" y="627381"/>
                        <a:pt x="766338" y="258508"/>
                        <a:pt x="886172" y="113761"/>
                      </a:cubicBezTo>
                      <a:cubicBezTo>
                        <a:pt x="1006006" y="-30986"/>
                        <a:pt x="1032463" y="-15422"/>
                        <a:pt x="1016900" y="39053"/>
                      </a:cubicBezTo>
                      <a:cubicBezTo>
                        <a:pt x="1001337" y="93528"/>
                        <a:pt x="901734" y="191582"/>
                        <a:pt x="792794" y="440610"/>
                      </a:cubicBezTo>
                      <a:cubicBezTo>
                        <a:pt x="683854" y="689638"/>
                        <a:pt x="442628" y="1231274"/>
                        <a:pt x="363257" y="1533221"/>
                      </a:cubicBezTo>
                      <a:cubicBezTo>
                        <a:pt x="283886" y="1835168"/>
                        <a:pt x="316568" y="2252290"/>
                        <a:pt x="316568" y="2252290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 rot="5357230">
                  <a:off x="7333228" y="2890901"/>
                  <a:ext cx="856395" cy="2061621"/>
                </a:xfrm>
                <a:custGeom>
                  <a:avLst/>
                  <a:gdLst>
                    <a:gd name="connsiteX0" fmla="*/ 8422 w 1020942"/>
                    <a:gd name="connsiteY0" fmla="*/ 2457738 h 2457738"/>
                    <a:gd name="connsiteX1" fmla="*/ 36436 w 1020942"/>
                    <a:gd name="connsiteY1" fmla="*/ 1794701 h 2457738"/>
                    <a:gd name="connsiteX2" fmla="*/ 297893 w 1020942"/>
                    <a:gd name="connsiteY2" fmla="*/ 907538 h 2457738"/>
                    <a:gd name="connsiteX3" fmla="*/ 886172 w 1020942"/>
                    <a:gd name="connsiteY3" fmla="*/ 113761 h 2457738"/>
                    <a:gd name="connsiteX4" fmla="*/ 1016900 w 1020942"/>
                    <a:gd name="connsiteY4" fmla="*/ 39053 h 2457738"/>
                    <a:gd name="connsiteX5" fmla="*/ 792794 w 1020942"/>
                    <a:gd name="connsiteY5" fmla="*/ 440610 h 2457738"/>
                    <a:gd name="connsiteX6" fmla="*/ 363257 w 1020942"/>
                    <a:gd name="connsiteY6" fmla="*/ 1533221 h 2457738"/>
                    <a:gd name="connsiteX7" fmla="*/ 316568 w 1020942"/>
                    <a:gd name="connsiteY7" fmla="*/ 2252290 h 2457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20942" h="2457738">
                      <a:moveTo>
                        <a:pt x="8422" y="2457738"/>
                      </a:moveTo>
                      <a:cubicBezTo>
                        <a:pt x="-1694" y="2255403"/>
                        <a:pt x="-11809" y="2053068"/>
                        <a:pt x="36436" y="1794701"/>
                      </a:cubicBezTo>
                      <a:cubicBezTo>
                        <a:pt x="84681" y="1536334"/>
                        <a:pt x="156270" y="1187695"/>
                        <a:pt x="297893" y="907538"/>
                      </a:cubicBezTo>
                      <a:cubicBezTo>
                        <a:pt x="439516" y="627381"/>
                        <a:pt x="766338" y="258508"/>
                        <a:pt x="886172" y="113761"/>
                      </a:cubicBezTo>
                      <a:cubicBezTo>
                        <a:pt x="1006006" y="-30986"/>
                        <a:pt x="1032463" y="-15422"/>
                        <a:pt x="1016900" y="39053"/>
                      </a:cubicBezTo>
                      <a:cubicBezTo>
                        <a:pt x="1001337" y="93528"/>
                        <a:pt x="901734" y="191582"/>
                        <a:pt x="792794" y="440610"/>
                      </a:cubicBezTo>
                      <a:cubicBezTo>
                        <a:pt x="683854" y="689638"/>
                        <a:pt x="442628" y="1231274"/>
                        <a:pt x="363257" y="1533221"/>
                      </a:cubicBezTo>
                      <a:cubicBezTo>
                        <a:pt x="283886" y="1835168"/>
                        <a:pt x="316568" y="2252290"/>
                        <a:pt x="316568" y="2252290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 rot="12557230">
                  <a:off x="5089589" y="4436227"/>
                  <a:ext cx="856395" cy="2061621"/>
                </a:xfrm>
                <a:custGeom>
                  <a:avLst/>
                  <a:gdLst>
                    <a:gd name="connsiteX0" fmla="*/ 8422 w 1020942"/>
                    <a:gd name="connsiteY0" fmla="*/ 2457738 h 2457738"/>
                    <a:gd name="connsiteX1" fmla="*/ 36436 w 1020942"/>
                    <a:gd name="connsiteY1" fmla="*/ 1794701 h 2457738"/>
                    <a:gd name="connsiteX2" fmla="*/ 297893 w 1020942"/>
                    <a:gd name="connsiteY2" fmla="*/ 907538 h 2457738"/>
                    <a:gd name="connsiteX3" fmla="*/ 886172 w 1020942"/>
                    <a:gd name="connsiteY3" fmla="*/ 113761 h 2457738"/>
                    <a:gd name="connsiteX4" fmla="*/ 1016900 w 1020942"/>
                    <a:gd name="connsiteY4" fmla="*/ 39053 h 2457738"/>
                    <a:gd name="connsiteX5" fmla="*/ 792794 w 1020942"/>
                    <a:gd name="connsiteY5" fmla="*/ 440610 h 2457738"/>
                    <a:gd name="connsiteX6" fmla="*/ 363257 w 1020942"/>
                    <a:gd name="connsiteY6" fmla="*/ 1533221 h 2457738"/>
                    <a:gd name="connsiteX7" fmla="*/ 316568 w 1020942"/>
                    <a:gd name="connsiteY7" fmla="*/ 2252290 h 2457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20942" h="2457738">
                      <a:moveTo>
                        <a:pt x="8422" y="2457738"/>
                      </a:moveTo>
                      <a:cubicBezTo>
                        <a:pt x="-1694" y="2255403"/>
                        <a:pt x="-11809" y="2053068"/>
                        <a:pt x="36436" y="1794701"/>
                      </a:cubicBezTo>
                      <a:cubicBezTo>
                        <a:pt x="84681" y="1536334"/>
                        <a:pt x="156270" y="1187695"/>
                        <a:pt x="297893" y="907538"/>
                      </a:cubicBezTo>
                      <a:cubicBezTo>
                        <a:pt x="439516" y="627381"/>
                        <a:pt x="766338" y="258508"/>
                        <a:pt x="886172" y="113761"/>
                      </a:cubicBezTo>
                      <a:cubicBezTo>
                        <a:pt x="1006006" y="-30986"/>
                        <a:pt x="1032463" y="-15422"/>
                        <a:pt x="1016900" y="39053"/>
                      </a:cubicBezTo>
                      <a:cubicBezTo>
                        <a:pt x="1001337" y="93528"/>
                        <a:pt x="901734" y="191582"/>
                        <a:pt x="792794" y="440610"/>
                      </a:cubicBezTo>
                      <a:cubicBezTo>
                        <a:pt x="683854" y="689638"/>
                        <a:pt x="442628" y="1231274"/>
                        <a:pt x="363257" y="1533221"/>
                      </a:cubicBezTo>
                      <a:cubicBezTo>
                        <a:pt x="283886" y="1835168"/>
                        <a:pt x="316568" y="2252290"/>
                        <a:pt x="316568" y="2252290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 rot="19757230" flipV="1">
                  <a:off x="6067488" y="3922372"/>
                  <a:ext cx="234984" cy="2349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/>
                  <a:lightRig rig="threePt" dir="tl"/>
                </a:scene3d>
                <a:sp3d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 rot="953216">
                  <a:off x="5950204" y="3812467"/>
                  <a:ext cx="456602" cy="45660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</a:ln>
                <a:scene3d>
                  <a:camera prst="orthographicFront"/>
                  <a:lightRig rig="threePt" dir="tl"/>
                </a:scene3d>
                <a:sp3d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6169726" y="2900552"/>
                <a:ext cx="1458988" cy="2597267"/>
                <a:chOff x="6169726" y="2900552"/>
                <a:chExt cx="1458988" cy="2597267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>
                  <a:off x="6174818" y="4043923"/>
                  <a:ext cx="1453896" cy="1453896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headEnd type="none"/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6169726" y="2900552"/>
                  <a:ext cx="0" cy="91440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headEnd type="none"/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33944886"/>
              </p:ext>
            </p:extLst>
          </p:nvPr>
        </p:nvGraphicFramePr>
        <p:xfrm>
          <a:off x="550863" y="3757613"/>
          <a:ext cx="4797425" cy="501650"/>
        </p:xfrm>
        <a:graphic>
          <a:graphicData uri="http://schemas.openxmlformats.org/presentationml/2006/ole">
            <p:oleObj spid="_x0000_s1039" name="Document" r:id="rId6" imgW="5532797" imgH="591246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408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117480" y="1719668"/>
            <a:ext cx="5237417" cy="5052029"/>
            <a:chOff x="4117480" y="1719668"/>
            <a:chExt cx="5237417" cy="5052029"/>
          </a:xfrm>
        </p:grpSpPr>
        <p:grpSp>
          <p:nvGrpSpPr>
            <p:cNvPr id="33" name="Group 32"/>
            <p:cNvGrpSpPr/>
            <p:nvPr/>
          </p:nvGrpSpPr>
          <p:grpSpPr>
            <a:xfrm>
              <a:off x="4117480" y="1976175"/>
              <a:ext cx="5237417" cy="4795522"/>
              <a:chOff x="4117480" y="1976175"/>
              <a:chExt cx="5237417" cy="4795522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6612607" y="5404658"/>
                <a:ext cx="2742290" cy="136703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l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rial"/>
                    <a:cs typeface="Arial"/>
                  </a:rPr>
                  <a:t>s</a:t>
                </a:r>
                <a:r>
                  <a:rPr lang="en-US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*</a:t>
                </a:r>
                <a:r>
                  <a:rPr lang="en-US" baseline="-250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environment</a:t>
                </a:r>
                <a:endParaRPr lang="en-US" baseline="-25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117480" y="1976175"/>
                <a:ext cx="4114676" cy="41146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l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460992" y="2534958"/>
                <a:ext cx="14276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/>
                    <a:cs typeface="Arial"/>
                  </a:rPr>
                  <a:t>s</a:t>
                </a:r>
                <a:r>
                  <a:rPr lang="en-US" dirty="0" smtClean="0">
                    <a:latin typeface="Arial"/>
                    <a:cs typeface="Arial"/>
                  </a:rPr>
                  <a:t>*</a:t>
                </a:r>
                <a:r>
                  <a:rPr lang="en-US" baseline="-25000" dirty="0" err="1" smtClean="0">
                    <a:latin typeface="Arial"/>
                    <a:cs typeface="Arial"/>
                  </a:rPr>
                  <a:t>eyewall</a:t>
                </a:r>
                <a:r>
                  <a:rPr lang="en-US" dirty="0" smtClean="0">
                    <a:latin typeface="Arial"/>
                    <a:cs typeface="Arial"/>
                  </a:rPr>
                  <a:t>, V</a:t>
                </a:r>
                <a:r>
                  <a:rPr lang="en-US" baseline="-25000" dirty="0" smtClean="0">
                    <a:latin typeface="Arial"/>
                    <a:cs typeface="Arial"/>
                  </a:rPr>
                  <a:t>m</a:t>
                </a:r>
                <a:endParaRPr lang="en-US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939651" y="4515201"/>
                <a:ext cx="14947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/>
                    <a:cs typeface="Arial"/>
                  </a:rPr>
                  <a:t>s</a:t>
                </a:r>
                <a:r>
                  <a:rPr lang="en-US" dirty="0" smtClean="0">
                    <a:latin typeface="Arial"/>
                    <a:cs typeface="Arial"/>
                  </a:rPr>
                  <a:t>torm radius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852011" y="1719668"/>
              <a:ext cx="3940225" cy="4778180"/>
              <a:chOff x="4852011" y="1719668"/>
              <a:chExt cx="3940225" cy="477818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4852011" y="1719668"/>
                <a:ext cx="3940225" cy="4778180"/>
                <a:chOff x="4852011" y="1719668"/>
                <a:chExt cx="3940225" cy="4778180"/>
              </a:xfrm>
            </p:grpSpPr>
            <p:sp>
              <p:nvSpPr>
                <p:cNvPr id="41" name="Oval 40"/>
                <p:cNvSpPr/>
                <p:nvPr/>
              </p:nvSpPr>
              <p:spPr>
                <a:xfrm rot="19757230">
                  <a:off x="5417652" y="3272775"/>
                  <a:ext cx="1535355" cy="15353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/>
                    </a:gs>
                    <a:gs pos="100000">
                      <a:schemeClr val="accent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/>
                  <a:lightRig rig="threePt" dir="tl"/>
                </a:scene3d>
                <a:sp3d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 rot="19757230">
                  <a:off x="4852011" y="1719668"/>
                  <a:ext cx="856395" cy="2061621"/>
                </a:xfrm>
                <a:custGeom>
                  <a:avLst/>
                  <a:gdLst>
                    <a:gd name="connsiteX0" fmla="*/ 8422 w 1020942"/>
                    <a:gd name="connsiteY0" fmla="*/ 2457738 h 2457738"/>
                    <a:gd name="connsiteX1" fmla="*/ 36436 w 1020942"/>
                    <a:gd name="connsiteY1" fmla="*/ 1794701 h 2457738"/>
                    <a:gd name="connsiteX2" fmla="*/ 297893 w 1020942"/>
                    <a:gd name="connsiteY2" fmla="*/ 907538 h 2457738"/>
                    <a:gd name="connsiteX3" fmla="*/ 886172 w 1020942"/>
                    <a:gd name="connsiteY3" fmla="*/ 113761 h 2457738"/>
                    <a:gd name="connsiteX4" fmla="*/ 1016900 w 1020942"/>
                    <a:gd name="connsiteY4" fmla="*/ 39053 h 2457738"/>
                    <a:gd name="connsiteX5" fmla="*/ 792794 w 1020942"/>
                    <a:gd name="connsiteY5" fmla="*/ 440610 h 2457738"/>
                    <a:gd name="connsiteX6" fmla="*/ 363257 w 1020942"/>
                    <a:gd name="connsiteY6" fmla="*/ 1533221 h 2457738"/>
                    <a:gd name="connsiteX7" fmla="*/ 316568 w 1020942"/>
                    <a:gd name="connsiteY7" fmla="*/ 2252290 h 2457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20942" h="2457738">
                      <a:moveTo>
                        <a:pt x="8422" y="2457738"/>
                      </a:moveTo>
                      <a:cubicBezTo>
                        <a:pt x="-1694" y="2255403"/>
                        <a:pt x="-11809" y="2053068"/>
                        <a:pt x="36436" y="1794701"/>
                      </a:cubicBezTo>
                      <a:cubicBezTo>
                        <a:pt x="84681" y="1536334"/>
                        <a:pt x="156270" y="1187695"/>
                        <a:pt x="297893" y="907538"/>
                      </a:cubicBezTo>
                      <a:cubicBezTo>
                        <a:pt x="439516" y="627381"/>
                        <a:pt x="766338" y="258508"/>
                        <a:pt x="886172" y="113761"/>
                      </a:cubicBezTo>
                      <a:cubicBezTo>
                        <a:pt x="1006006" y="-30986"/>
                        <a:pt x="1032463" y="-15422"/>
                        <a:pt x="1016900" y="39053"/>
                      </a:cubicBezTo>
                      <a:cubicBezTo>
                        <a:pt x="1001337" y="93528"/>
                        <a:pt x="901734" y="191582"/>
                        <a:pt x="792794" y="440610"/>
                      </a:cubicBezTo>
                      <a:cubicBezTo>
                        <a:pt x="683854" y="689638"/>
                        <a:pt x="442628" y="1231274"/>
                        <a:pt x="363257" y="1533221"/>
                      </a:cubicBezTo>
                      <a:cubicBezTo>
                        <a:pt x="283886" y="1835168"/>
                        <a:pt x="316568" y="2252290"/>
                        <a:pt x="316568" y="2252290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rot="5357230">
                  <a:off x="7333228" y="2890901"/>
                  <a:ext cx="856395" cy="2061621"/>
                </a:xfrm>
                <a:custGeom>
                  <a:avLst/>
                  <a:gdLst>
                    <a:gd name="connsiteX0" fmla="*/ 8422 w 1020942"/>
                    <a:gd name="connsiteY0" fmla="*/ 2457738 h 2457738"/>
                    <a:gd name="connsiteX1" fmla="*/ 36436 w 1020942"/>
                    <a:gd name="connsiteY1" fmla="*/ 1794701 h 2457738"/>
                    <a:gd name="connsiteX2" fmla="*/ 297893 w 1020942"/>
                    <a:gd name="connsiteY2" fmla="*/ 907538 h 2457738"/>
                    <a:gd name="connsiteX3" fmla="*/ 886172 w 1020942"/>
                    <a:gd name="connsiteY3" fmla="*/ 113761 h 2457738"/>
                    <a:gd name="connsiteX4" fmla="*/ 1016900 w 1020942"/>
                    <a:gd name="connsiteY4" fmla="*/ 39053 h 2457738"/>
                    <a:gd name="connsiteX5" fmla="*/ 792794 w 1020942"/>
                    <a:gd name="connsiteY5" fmla="*/ 440610 h 2457738"/>
                    <a:gd name="connsiteX6" fmla="*/ 363257 w 1020942"/>
                    <a:gd name="connsiteY6" fmla="*/ 1533221 h 2457738"/>
                    <a:gd name="connsiteX7" fmla="*/ 316568 w 1020942"/>
                    <a:gd name="connsiteY7" fmla="*/ 2252290 h 2457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20942" h="2457738">
                      <a:moveTo>
                        <a:pt x="8422" y="2457738"/>
                      </a:moveTo>
                      <a:cubicBezTo>
                        <a:pt x="-1694" y="2255403"/>
                        <a:pt x="-11809" y="2053068"/>
                        <a:pt x="36436" y="1794701"/>
                      </a:cubicBezTo>
                      <a:cubicBezTo>
                        <a:pt x="84681" y="1536334"/>
                        <a:pt x="156270" y="1187695"/>
                        <a:pt x="297893" y="907538"/>
                      </a:cubicBezTo>
                      <a:cubicBezTo>
                        <a:pt x="439516" y="627381"/>
                        <a:pt x="766338" y="258508"/>
                        <a:pt x="886172" y="113761"/>
                      </a:cubicBezTo>
                      <a:cubicBezTo>
                        <a:pt x="1006006" y="-30986"/>
                        <a:pt x="1032463" y="-15422"/>
                        <a:pt x="1016900" y="39053"/>
                      </a:cubicBezTo>
                      <a:cubicBezTo>
                        <a:pt x="1001337" y="93528"/>
                        <a:pt x="901734" y="191582"/>
                        <a:pt x="792794" y="440610"/>
                      </a:cubicBezTo>
                      <a:cubicBezTo>
                        <a:pt x="683854" y="689638"/>
                        <a:pt x="442628" y="1231274"/>
                        <a:pt x="363257" y="1533221"/>
                      </a:cubicBezTo>
                      <a:cubicBezTo>
                        <a:pt x="283886" y="1835168"/>
                        <a:pt x="316568" y="2252290"/>
                        <a:pt x="316568" y="2252290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 rot="12557230">
                  <a:off x="5089589" y="4436227"/>
                  <a:ext cx="856395" cy="2061621"/>
                </a:xfrm>
                <a:custGeom>
                  <a:avLst/>
                  <a:gdLst>
                    <a:gd name="connsiteX0" fmla="*/ 8422 w 1020942"/>
                    <a:gd name="connsiteY0" fmla="*/ 2457738 h 2457738"/>
                    <a:gd name="connsiteX1" fmla="*/ 36436 w 1020942"/>
                    <a:gd name="connsiteY1" fmla="*/ 1794701 h 2457738"/>
                    <a:gd name="connsiteX2" fmla="*/ 297893 w 1020942"/>
                    <a:gd name="connsiteY2" fmla="*/ 907538 h 2457738"/>
                    <a:gd name="connsiteX3" fmla="*/ 886172 w 1020942"/>
                    <a:gd name="connsiteY3" fmla="*/ 113761 h 2457738"/>
                    <a:gd name="connsiteX4" fmla="*/ 1016900 w 1020942"/>
                    <a:gd name="connsiteY4" fmla="*/ 39053 h 2457738"/>
                    <a:gd name="connsiteX5" fmla="*/ 792794 w 1020942"/>
                    <a:gd name="connsiteY5" fmla="*/ 440610 h 2457738"/>
                    <a:gd name="connsiteX6" fmla="*/ 363257 w 1020942"/>
                    <a:gd name="connsiteY6" fmla="*/ 1533221 h 2457738"/>
                    <a:gd name="connsiteX7" fmla="*/ 316568 w 1020942"/>
                    <a:gd name="connsiteY7" fmla="*/ 2252290 h 2457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20942" h="2457738">
                      <a:moveTo>
                        <a:pt x="8422" y="2457738"/>
                      </a:moveTo>
                      <a:cubicBezTo>
                        <a:pt x="-1694" y="2255403"/>
                        <a:pt x="-11809" y="2053068"/>
                        <a:pt x="36436" y="1794701"/>
                      </a:cubicBezTo>
                      <a:cubicBezTo>
                        <a:pt x="84681" y="1536334"/>
                        <a:pt x="156270" y="1187695"/>
                        <a:pt x="297893" y="907538"/>
                      </a:cubicBezTo>
                      <a:cubicBezTo>
                        <a:pt x="439516" y="627381"/>
                        <a:pt x="766338" y="258508"/>
                        <a:pt x="886172" y="113761"/>
                      </a:cubicBezTo>
                      <a:cubicBezTo>
                        <a:pt x="1006006" y="-30986"/>
                        <a:pt x="1032463" y="-15422"/>
                        <a:pt x="1016900" y="39053"/>
                      </a:cubicBezTo>
                      <a:cubicBezTo>
                        <a:pt x="1001337" y="93528"/>
                        <a:pt x="901734" y="191582"/>
                        <a:pt x="792794" y="440610"/>
                      </a:cubicBezTo>
                      <a:cubicBezTo>
                        <a:pt x="683854" y="689638"/>
                        <a:pt x="442628" y="1231274"/>
                        <a:pt x="363257" y="1533221"/>
                      </a:cubicBezTo>
                      <a:cubicBezTo>
                        <a:pt x="283886" y="1835168"/>
                        <a:pt x="316568" y="2252290"/>
                        <a:pt x="316568" y="2252290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 rot="19757230" flipV="1">
                  <a:off x="6067488" y="3922372"/>
                  <a:ext cx="234984" cy="2349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/>
                  <a:lightRig rig="threePt" dir="tl"/>
                </a:scene3d>
                <a:sp3d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 rot="953216">
                  <a:off x="5950204" y="3812467"/>
                  <a:ext cx="456602" cy="45660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</a:ln>
                <a:scene3d>
                  <a:camera prst="orthographicFront"/>
                  <a:lightRig rig="threePt" dir="tl"/>
                </a:scene3d>
                <a:sp3d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6169726" y="2900552"/>
                <a:ext cx="1458988" cy="2597267"/>
                <a:chOff x="6169726" y="2900552"/>
                <a:chExt cx="1458988" cy="2597267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6174818" y="4043923"/>
                  <a:ext cx="1453896" cy="1453896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headEnd type="none"/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6169726" y="2900552"/>
                  <a:ext cx="0" cy="91440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headEnd type="none"/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2" name="Title 1"/>
          <p:cNvSpPr txBox="1">
            <a:spLocks/>
          </p:cNvSpPr>
          <p:nvPr/>
        </p:nvSpPr>
        <p:spPr>
          <a:xfrm>
            <a:off x="0" y="461657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 lnSpcReduction="100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Theory of Wong and Emanuel (2007</a:t>
            </a:r>
            <a:r>
              <a:rPr lang="en-US" sz="2800" dirty="0" smtClean="0"/>
              <a:t>) </a:t>
            </a:r>
            <a:r>
              <a:rPr lang="en-US" sz="2800" dirty="0"/>
              <a:t>(cont.)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38430835"/>
              </p:ext>
            </p:extLst>
          </p:nvPr>
        </p:nvGraphicFramePr>
        <p:xfrm>
          <a:off x="554038" y="2087563"/>
          <a:ext cx="4254500" cy="590251"/>
        </p:xfrm>
        <a:graphic>
          <a:graphicData uri="http://schemas.openxmlformats.org/presentationml/2006/ole">
            <p:oleObj spid="_x0000_s3085" name="Document" r:id="rId3" imgW="5476320" imgH="694800" progId="Word.Document.12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57200" y="4920018"/>
            <a:ext cx="403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Maximum Sustained Surface Wind: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22106595"/>
              </p:ext>
            </p:extLst>
          </p:nvPr>
        </p:nvGraphicFramePr>
        <p:xfrm>
          <a:off x="554272" y="5259918"/>
          <a:ext cx="4254500" cy="406400"/>
        </p:xfrm>
        <a:graphic>
          <a:graphicData uri="http://schemas.openxmlformats.org/presentationml/2006/ole">
            <p:oleObj spid="_x0000_s3087" name="Document" r:id="rId4" imgW="5476320" imgH="511920" progId="Word.Document.12">
              <p:embed/>
            </p:oleObj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57200" y="4256615"/>
            <a:ext cx="2875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]Wong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and Emanuel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2007]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" y="5666318"/>
            <a:ext cx="303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[Powell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1980; as in </a:t>
            </a: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Luo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et al.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2008]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57200" y="1793400"/>
            <a:ext cx="435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Saturation Entropy: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57200" y="3389360"/>
            <a:ext cx="287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Maximum Gradient Wind: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58696" y="2694309"/>
            <a:ext cx="1132510" cy="416144"/>
          </a:xfrm>
          <a:prstGeom prst="rect">
            <a:avLst/>
          </a:prstGeom>
          <a:noFill/>
          <a:ln>
            <a:solidFill>
              <a:srgbClr val="000000"/>
            </a:solidFill>
          </a:ln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63998" y="2697517"/>
            <a:ext cx="1700061" cy="416144"/>
          </a:xfrm>
          <a:prstGeom prst="rect">
            <a:avLst/>
          </a:prstGeom>
          <a:noFill/>
          <a:ln>
            <a:solidFill>
              <a:srgbClr val="000000"/>
            </a:solidFill>
          </a:ln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57960631"/>
              </p:ext>
            </p:extLst>
          </p:nvPr>
        </p:nvGraphicFramePr>
        <p:xfrm>
          <a:off x="554272" y="2677814"/>
          <a:ext cx="4254500" cy="415925"/>
        </p:xfrm>
        <a:graphic>
          <a:graphicData uri="http://schemas.openxmlformats.org/presentationml/2006/ole">
            <p:oleObj spid="_x0000_s3088" name="Document" r:id="rId5" imgW="5476320" imgH="520920" progId="Word.Document.12">
              <p:embed/>
            </p:oleObj>
          </a:graphicData>
        </a:graphic>
      </p:graphicFrame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550863" y="3757613"/>
          <a:ext cx="4722812" cy="501650"/>
        </p:xfrm>
        <a:graphic>
          <a:graphicData uri="http://schemas.openxmlformats.org/presentationml/2006/ole">
            <p:oleObj spid="_x0000_s3089" name="Document" r:id="rId6" imgW="5532797" imgH="591246" progId="Word.Document.12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85800" y="3657600"/>
            <a:ext cx="40968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Arial"/>
                <a:cs typeface="Arial"/>
              </a:rPr>
              <a:t>Challenge: How to accurately estimate these quantities from satellite measurements</a:t>
            </a:r>
          </a:p>
          <a:p>
            <a:endParaRPr lang="en-US" sz="2000" u="sng" dirty="0">
              <a:latin typeface="Arial"/>
              <a:cs typeface="Arial"/>
            </a:endParaRPr>
          </a:p>
          <a:p>
            <a:r>
              <a:rPr lang="en-US" sz="2000" u="sng" dirty="0" smtClean="0">
                <a:latin typeface="Arial"/>
                <a:cs typeface="Arial"/>
              </a:rPr>
              <a:t>Old answer: estimate </a:t>
            </a:r>
            <a:r>
              <a:rPr lang="en-US" sz="2000" u="sng" dirty="0" err="1" smtClean="0">
                <a:latin typeface="Arial"/>
                <a:cs typeface="Arial"/>
              </a:rPr>
              <a:t>eyewall</a:t>
            </a:r>
            <a:r>
              <a:rPr lang="en-US" sz="2000" u="sng" dirty="0" smtClean="0">
                <a:latin typeface="Arial"/>
                <a:cs typeface="Arial"/>
              </a:rPr>
              <a:t> and environment at </a:t>
            </a:r>
            <a:r>
              <a:rPr lang="en-US" sz="2000" u="sng" dirty="0" smtClean="0">
                <a:latin typeface="Arial"/>
                <a:cs typeface="Arial"/>
              </a:rPr>
              <a:t>cloud </a:t>
            </a:r>
            <a:r>
              <a:rPr lang="en-US" sz="2000" u="sng" dirty="0" smtClean="0">
                <a:latin typeface="Arial"/>
                <a:cs typeface="Arial"/>
              </a:rPr>
              <a:t>top with </a:t>
            </a:r>
            <a:r>
              <a:rPr lang="en-US" sz="2000" u="sng" dirty="0" err="1" smtClean="0">
                <a:latin typeface="Arial"/>
                <a:cs typeface="Arial"/>
              </a:rPr>
              <a:t>CloudSat</a:t>
            </a:r>
            <a:r>
              <a:rPr lang="en-US" sz="2000" u="sng" dirty="0" smtClean="0">
                <a:latin typeface="Arial"/>
                <a:cs typeface="Arial"/>
              </a:rPr>
              <a:t> cloud profiling radar</a:t>
            </a:r>
            <a:endParaRPr lang="en-US" sz="2000" u="sng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92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438658" y="1863236"/>
            <a:ext cx="4768030" cy="2392881"/>
            <a:chOff x="1637691" y="2021981"/>
            <a:chExt cx="5451495" cy="2735884"/>
          </a:xfrm>
        </p:grpSpPr>
        <p:grpSp>
          <p:nvGrpSpPr>
            <p:cNvPr id="12" name="Group 11"/>
            <p:cNvGrpSpPr/>
            <p:nvPr/>
          </p:nvGrpSpPr>
          <p:grpSpPr>
            <a:xfrm>
              <a:off x="4167108" y="2021981"/>
              <a:ext cx="2922078" cy="2731651"/>
              <a:chOff x="4167108" y="2021981"/>
              <a:chExt cx="2922078" cy="2731651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167108" y="2021981"/>
                <a:ext cx="2922078" cy="2730994"/>
                <a:chOff x="4718050" y="2148981"/>
                <a:chExt cx="2922078" cy="2730994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4718050" y="2148981"/>
                  <a:ext cx="2922078" cy="2730994"/>
                </a:xfrm>
                <a:custGeom>
                  <a:avLst/>
                  <a:gdLst>
                    <a:gd name="connsiteX0" fmla="*/ 0 w 2922078"/>
                    <a:gd name="connsiteY0" fmla="*/ 2727819 h 2730994"/>
                    <a:gd name="connsiteX1" fmla="*/ 44450 w 2922078"/>
                    <a:gd name="connsiteY1" fmla="*/ 972044 h 2730994"/>
                    <a:gd name="connsiteX2" fmla="*/ 111125 w 2922078"/>
                    <a:gd name="connsiteY2" fmla="*/ 143369 h 2730994"/>
                    <a:gd name="connsiteX3" fmla="*/ 257175 w 2922078"/>
                    <a:gd name="connsiteY3" fmla="*/ 494 h 2730994"/>
                    <a:gd name="connsiteX4" fmla="*/ 431800 w 2922078"/>
                    <a:gd name="connsiteY4" fmla="*/ 140194 h 2730994"/>
                    <a:gd name="connsiteX5" fmla="*/ 514350 w 2922078"/>
                    <a:gd name="connsiteY5" fmla="*/ 178294 h 2730994"/>
                    <a:gd name="connsiteX6" fmla="*/ 644525 w 2922078"/>
                    <a:gd name="connsiteY6" fmla="*/ 190994 h 2730994"/>
                    <a:gd name="connsiteX7" fmla="*/ 796925 w 2922078"/>
                    <a:gd name="connsiteY7" fmla="*/ 225919 h 2730994"/>
                    <a:gd name="connsiteX8" fmla="*/ 984250 w 2922078"/>
                    <a:gd name="connsiteY8" fmla="*/ 330694 h 2730994"/>
                    <a:gd name="connsiteX9" fmla="*/ 1231900 w 2922078"/>
                    <a:gd name="connsiteY9" fmla="*/ 425944 h 2730994"/>
                    <a:gd name="connsiteX10" fmla="*/ 1470025 w 2922078"/>
                    <a:gd name="connsiteY10" fmla="*/ 444994 h 2730994"/>
                    <a:gd name="connsiteX11" fmla="*/ 1619250 w 2922078"/>
                    <a:gd name="connsiteY11" fmla="*/ 479919 h 2730994"/>
                    <a:gd name="connsiteX12" fmla="*/ 1711325 w 2922078"/>
                    <a:gd name="connsiteY12" fmla="*/ 527544 h 2730994"/>
                    <a:gd name="connsiteX13" fmla="*/ 1844675 w 2922078"/>
                    <a:gd name="connsiteY13" fmla="*/ 575169 h 2730994"/>
                    <a:gd name="connsiteX14" fmla="*/ 1943100 w 2922078"/>
                    <a:gd name="connsiteY14" fmla="*/ 575169 h 2730994"/>
                    <a:gd name="connsiteX15" fmla="*/ 2032000 w 2922078"/>
                    <a:gd name="connsiteY15" fmla="*/ 492619 h 2730994"/>
                    <a:gd name="connsiteX16" fmla="*/ 2079625 w 2922078"/>
                    <a:gd name="connsiteY16" fmla="*/ 410069 h 2730994"/>
                    <a:gd name="connsiteX17" fmla="*/ 2139950 w 2922078"/>
                    <a:gd name="connsiteY17" fmla="*/ 394194 h 2730994"/>
                    <a:gd name="connsiteX18" fmla="*/ 2203450 w 2922078"/>
                    <a:gd name="connsiteY18" fmla="*/ 422769 h 2730994"/>
                    <a:gd name="connsiteX19" fmla="*/ 2225675 w 2922078"/>
                    <a:gd name="connsiteY19" fmla="*/ 508494 h 2730994"/>
                    <a:gd name="connsiteX20" fmla="*/ 2263775 w 2922078"/>
                    <a:gd name="connsiteY20" fmla="*/ 692644 h 2730994"/>
                    <a:gd name="connsiteX21" fmla="*/ 2311400 w 2922078"/>
                    <a:gd name="connsiteY21" fmla="*/ 895844 h 2730994"/>
                    <a:gd name="connsiteX22" fmla="*/ 2397125 w 2922078"/>
                    <a:gd name="connsiteY22" fmla="*/ 1029194 h 2730994"/>
                    <a:gd name="connsiteX23" fmla="*/ 2619375 w 2922078"/>
                    <a:gd name="connsiteY23" fmla="*/ 1121269 h 2730994"/>
                    <a:gd name="connsiteX24" fmla="*/ 2803525 w 2922078"/>
                    <a:gd name="connsiteY24" fmla="*/ 1143494 h 2730994"/>
                    <a:gd name="connsiteX25" fmla="*/ 2873375 w 2922078"/>
                    <a:gd name="connsiteY25" fmla="*/ 1172069 h 2730994"/>
                    <a:gd name="connsiteX26" fmla="*/ 2914650 w 2922078"/>
                    <a:gd name="connsiteY26" fmla="*/ 1226044 h 2730994"/>
                    <a:gd name="connsiteX27" fmla="*/ 2911475 w 2922078"/>
                    <a:gd name="connsiteY27" fmla="*/ 1302244 h 2730994"/>
                    <a:gd name="connsiteX28" fmla="*/ 2809875 w 2922078"/>
                    <a:gd name="connsiteY28" fmla="*/ 1530844 h 2730994"/>
                    <a:gd name="connsiteX29" fmla="*/ 2546350 w 2922078"/>
                    <a:gd name="connsiteY29" fmla="*/ 2130919 h 2730994"/>
                    <a:gd name="connsiteX30" fmla="*/ 2359025 w 2922078"/>
                    <a:gd name="connsiteY30" fmla="*/ 2730994 h 2730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922078" h="2730994">
                      <a:moveTo>
                        <a:pt x="0" y="2727819"/>
                      </a:moveTo>
                      <a:cubicBezTo>
                        <a:pt x="12964" y="2065302"/>
                        <a:pt x="25929" y="1402786"/>
                        <a:pt x="44450" y="972044"/>
                      </a:cubicBezTo>
                      <a:cubicBezTo>
                        <a:pt x="62971" y="541302"/>
                        <a:pt x="75671" y="305294"/>
                        <a:pt x="111125" y="143369"/>
                      </a:cubicBezTo>
                      <a:cubicBezTo>
                        <a:pt x="146579" y="-18556"/>
                        <a:pt x="203729" y="1023"/>
                        <a:pt x="257175" y="494"/>
                      </a:cubicBezTo>
                      <a:cubicBezTo>
                        <a:pt x="310621" y="-35"/>
                        <a:pt x="388938" y="110561"/>
                        <a:pt x="431800" y="140194"/>
                      </a:cubicBezTo>
                      <a:cubicBezTo>
                        <a:pt x="474662" y="169827"/>
                        <a:pt x="478896" y="169827"/>
                        <a:pt x="514350" y="178294"/>
                      </a:cubicBezTo>
                      <a:cubicBezTo>
                        <a:pt x="549804" y="186761"/>
                        <a:pt x="597429" y="183057"/>
                        <a:pt x="644525" y="190994"/>
                      </a:cubicBezTo>
                      <a:cubicBezTo>
                        <a:pt x="691621" y="198931"/>
                        <a:pt x="740304" y="202636"/>
                        <a:pt x="796925" y="225919"/>
                      </a:cubicBezTo>
                      <a:cubicBezTo>
                        <a:pt x="853546" y="249202"/>
                        <a:pt x="911754" y="297357"/>
                        <a:pt x="984250" y="330694"/>
                      </a:cubicBezTo>
                      <a:cubicBezTo>
                        <a:pt x="1056746" y="364031"/>
                        <a:pt x="1150938" y="406894"/>
                        <a:pt x="1231900" y="425944"/>
                      </a:cubicBezTo>
                      <a:cubicBezTo>
                        <a:pt x="1312862" y="444994"/>
                        <a:pt x="1405467" y="435998"/>
                        <a:pt x="1470025" y="444994"/>
                      </a:cubicBezTo>
                      <a:cubicBezTo>
                        <a:pt x="1534583" y="453990"/>
                        <a:pt x="1579033" y="466161"/>
                        <a:pt x="1619250" y="479919"/>
                      </a:cubicBezTo>
                      <a:cubicBezTo>
                        <a:pt x="1659467" y="493677"/>
                        <a:pt x="1673754" y="511669"/>
                        <a:pt x="1711325" y="527544"/>
                      </a:cubicBezTo>
                      <a:cubicBezTo>
                        <a:pt x="1748896" y="543419"/>
                        <a:pt x="1806046" y="567231"/>
                        <a:pt x="1844675" y="575169"/>
                      </a:cubicBezTo>
                      <a:cubicBezTo>
                        <a:pt x="1883304" y="583106"/>
                        <a:pt x="1911879" y="588927"/>
                        <a:pt x="1943100" y="575169"/>
                      </a:cubicBezTo>
                      <a:cubicBezTo>
                        <a:pt x="1974321" y="561411"/>
                        <a:pt x="2009246" y="520136"/>
                        <a:pt x="2032000" y="492619"/>
                      </a:cubicBezTo>
                      <a:cubicBezTo>
                        <a:pt x="2054754" y="465102"/>
                        <a:pt x="2061633" y="426473"/>
                        <a:pt x="2079625" y="410069"/>
                      </a:cubicBezTo>
                      <a:cubicBezTo>
                        <a:pt x="2097617" y="393665"/>
                        <a:pt x="2119313" y="392077"/>
                        <a:pt x="2139950" y="394194"/>
                      </a:cubicBezTo>
                      <a:cubicBezTo>
                        <a:pt x="2160587" y="396311"/>
                        <a:pt x="2189163" y="403719"/>
                        <a:pt x="2203450" y="422769"/>
                      </a:cubicBezTo>
                      <a:cubicBezTo>
                        <a:pt x="2217738" y="441819"/>
                        <a:pt x="2215621" y="463515"/>
                        <a:pt x="2225675" y="508494"/>
                      </a:cubicBezTo>
                      <a:cubicBezTo>
                        <a:pt x="2235729" y="553473"/>
                        <a:pt x="2249488" y="628086"/>
                        <a:pt x="2263775" y="692644"/>
                      </a:cubicBezTo>
                      <a:cubicBezTo>
                        <a:pt x="2278062" y="757202"/>
                        <a:pt x="2289175" y="839752"/>
                        <a:pt x="2311400" y="895844"/>
                      </a:cubicBezTo>
                      <a:cubicBezTo>
                        <a:pt x="2333625" y="951936"/>
                        <a:pt x="2345796" y="991623"/>
                        <a:pt x="2397125" y="1029194"/>
                      </a:cubicBezTo>
                      <a:cubicBezTo>
                        <a:pt x="2448454" y="1066765"/>
                        <a:pt x="2551642" y="1102219"/>
                        <a:pt x="2619375" y="1121269"/>
                      </a:cubicBezTo>
                      <a:cubicBezTo>
                        <a:pt x="2687108" y="1140319"/>
                        <a:pt x="2761192" y="1135027"/>
                        <a:pt x="2803525" y="1143494"/>
                      </a:cubicBezTo>
                      <a:cubicBezTo>
                        <a:pt x="2845858" y="1151961"/>
                        <a:pt x="2854854" y="1158311"/>
                        <a:pt x="2873375" y="1172069"/>
                      </a:cubicBezTo>
                      <a:cubicBezTo>
                        <a:pt x="2891896" y="1185827"/>
                        <a:pt x="2908300" y="1204348"/>
                        <a:pt x="2914650" y="1226044"/>
                      </a:cubicBezTo>
                      <a:cubicBezTo>
                        <a:pt x="2921000" y="1247740"/>
                        <a:pt x="2928937" y="1251444"/>
                        <a:pt x="2911475" y="1302244"/>
                      </a:cubicBezTo>
                      <a:cubicBezTo>
                        <a:pt x="2894013" y="1353044"/>
                        <a:pt x="2809875" y="1530844"/>
                        <a:pt x="2809875" y="1530844"/>
                      </a:cubicBezTo>
                      <a:cubicBezTo>
                        <a:pt x="2749021" y="1668956"/>
                        <a:pt x="2621492" y="1930894"/>
                        <a:pt x="2546350" y="2130919"/>
                      </a:cubicBezTo>
                      <a:cubicBezTo>
                        <a:pt x="2471208" y="2330944"/>
                        <a:pt x="2359025" y="2730994"/>
                        <a:pt x="2359025" y="2730994"/>
                      </a:cubicBezTo>
                    </a:path>
                  </a:pathLst>
                </a:custGeom>
                <a:solidFill>
                  <a:srgbClr val="00FF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4743450" y="2218886"/>
                  <a:ext cx="2394460" cy="2661089"/>
                </a:xfrm>
                <a:custGeom>
                  <a:avLst/>
                  <a:gdLst>
                    <a:gd name="connsiteX0" fmla="*/ 0 w 2394460"/>
                    <a:gd name="connsiteY0" fmla="*/ 2661089 h 2661089"/>
                    <a:gd name="connsiteX1" fmla="*/ 47625 w 2394460"/>
                    <a:gd name="connsiteY1" fmla="*/ 746564 h 2661089"/>
                    <a:gd name="connsiteX2" fmla="*/ 104775 w 2394460"/>
                    <a:gd name="connsiteY2" fmla="*/ 130614 h 2661089"/>
                    <a:gd name="connsiteX3" fmla="*/ 193675 w 2394460"/>
                    <a:gd name="connsiteY3" fmla="*/ 439 h 2661089"/>
                    <a:gd name="connsiteX4" fmla="*/ 333375 w 2394460"/>
                    <a:gd name="connsiteY4" fmla="*/ 92514 h 2661089"/>
                    <a:gd name="connsiteX5" fmla="*/ 415925 w 2394460"/>
                    <a:gd name="connsiteY5" fmla="*/ 206814 h 2661089"/>
                    <a:gd name="connsiteX6" fmla="*/ 552450 w 2394460"/>
                    <a:gd name="connsiteY6" fmla="*/ 286189 h 2661089"/>
                    <a:gd name="connsiteX7" fmla="*/ 752475 w 2394460"/>
                    <a:gd name="connsiteY7" fmla="*/ 311589 h 2661089"/>
                    <a:gd name="connsiteX8" fmla="*/ 962025 w 2394460"/>
                    <a:gd name="connsiteY8" fmla="*/ 467164 h 2661089"/>
                    <a:gd name="connsiteX9" fmla="*/ 1168400 w 2394460"/>
                    <a:gd name="connsiteY9" fmla="*/ 667189 h 2661089"/>
                    <a:gd name="connsiteX10" fmla="*/ 1457325 w 2394460"/>
                    <a:gd name="connsiteY10" fmla="*/ 737039 h 2661089"/>
                    <a:gd name="connsiteX11" fmla="*/ 1635125 w 2394460"/>
                    <a:gd name="connsiteY11" fmla="*/ 844989 h 2661089"/>
                    <a:gd name="connsiteX12" fmla="*/ 1797050 w 2394460"/>
                    <a:gd name="connsiteY12" fmla="*/ 933889 h 2661089"/>
                    <a:gd name="connsiteX13" fmla="*/ 1936750 w 2394460"/>
                    <a:gd name="connsiteY13" fmla="*/ 927539 h 2661089"/>
                    <a:gd name="connsiteX14" fmla="*/ 1997075 w 2394460"/>
                    <a:gd name="connsiteY14" fmla="*/ 781489 h 2661089"/>
                    <a:gd name="connsiteX15" fmla="*/ 2038350 w 2394460"/>
                    <a:gd name="connsiteY15" fmla="*/ 473514 h 2661089"/>
                    <a:gd name="connsiteX16" fmla="*/ 2101850 w 2394460"/>
                    <a:gd name="connsiteY16" fmla="*/ 400489 h 2661089"/>
                    <a:gd name="connsiteX17" fmla="*/ 2152650 w 2394460"/>
                    <a:gd name="connsiteY17" fmla="*/ 422714 h 2661089"/>
                    <a:gd name="connsiteX18" fmla="*/ 2171700 w 2394460"/>
                    <a:gd name="connsiteY18" fmla="*/ 479864 h 2661089"/>
                    <a:gd name="connsiteX19" fmla="*/ 2193925 w 2394460"/>
                    <a:gd name="connsiteY19" fmla="*/ 730689 h 2661089"/>
                    <a:gd name="connsiteX20" fmla="*/ 2216150 w 2394460"/>
                    <a:gd name="connsiteY20" fmla="*/ 927539 h 2661089"/>
                    <a:gd name="connsiteX21" fmla="*/ 2336800 w 2394460"/>
                    <a:gd name="connsiteY21" fmla="*/ 1130739 h 2661089"/>
                    <a:gd name="connsiteX22" fmla="*/ 2393950 w 2394460"/>
                    <a:gd name="connsiteY22" fmla="*/ 1337114 h 2661089"/>
                    <a:gd name="connsiteX23" fmla="*/ 2359025 w 2394460"/>
                    <a:gd name="connsiteY23" fmla="*/ 1695889 h 2661089"/>
                    <a:gd name="connsiteX24" fmla="*/ 2263775 w 2394460"/>
                    <a:gd name="connsiteY24" fmla="*/ 2080064 h 2661089"/>
                    <a:gd name="connsiteX25" fmla="*/ 2209800 w 2394460"/>
                    <a:gd name="connsiteY25" fmla="*/ 2657914 h 266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394460" h="2661089">
                      <a:moveTo>
                        <a:pt x="0" y="2661089"/>
                      </a:moveTo>
                      <a:cubicBezTo>
                        <a:pt x="15081" y="1914699"/>
                        <a:pt x="30163" y="1168310"/>
                        <a:pt x="47625" y="746564"/>
                      </a:cubicBezTo>
                      <a:cubicBezTo>
                        <a:pt x="65087" y="324818"/>
                        <a:pt x="80433" y="254968"/>
                        <a:pt x="104775" y="130614"/>
                      </a:cubicBezTo>
                      <a:cubicBezTo>
                        <a:pt x="129117" y="6260"/>
                        <a:pt x="155575" y="6789"/>
                        <a:pt x="193675" y="439"/>
                      </a:cubicBezTo>
                      <a:cubicBezTo>
                        <a:pt x="231775" y="-5911"/>
                        <a:pt x="296333" y="58118"/>
                        <a:pt x="333375" y="92514"/>
                      </a:cubicBezTo>
                      <a:cubicBezTo>
                        <a:pt x="370417" y="126910"/>
                        <a:pt x="379413" y="174535"/>
                        <a:pt x="415925" y="206814"/>
                      </a:cubicBezTo>
                      <a:cubicBezTo>
                        <a:pt x="452437" y="239093"/>
                        <a:pt x="496359" y="268727"/>
                        <a:pt x="552450" y="286189"/>
                      </a:cubicBezTo>
                      <a:cubicBezTo>
                        <a:pt x="608541" y="303651"/>
                        <a:pt x="684213" y="281427"/>
                        <a:pt x="752475" y="311589"/>
                      </a:cubicBezTo>
                      <a:cubicBezTo>
                        <a:pt x="820737" y="341751"/>
                        <a:pt x="892704" y="407897"/>
                        <a:pt x="962025" y="467164"/>
                      </a:cubicBezTo>
                      <a:cubicBezTo>
                        <a:pt x="1031346" y="526431"/>
                        <a:pt x="1085850" y="622210"/>
                        <a:pt x="1168400" y="667189"/>
                      </a:cubicBezTo>
                      <a:cubicBezTo>
                        <a:pt x="1250950" y="712168"/>
                        <a:pt x="1379538" y="707406"/>
                        <a:pt x="1457325" y="737039"/>
                      </a:cubicBezTo>
                      <a:cubicBezTo>
                        <a:pt x="1535112" y="766672"/>
                        <a:pt x="1578504" y="812181"/>
                        <a:pt x="1635125" y="844989"/>
                      </a:cubicBezTo>
                      <a:cubicBezTo>
                        <a:pt x="1691746" y="877797"/>
                        <a:pt x="1746779" y="920131"/>
                        <a:pt x="1797050" y="933889"/>
                      </a:cubicBezTo>
                      <a:cubicBezTo>
                        <a:pt x="1847321" y="947647"/>
                        <a:pt x="1903413" y="952939"/>
                        <a:pt x="1936750" y="927539"/>
                      </a:cubicBezTo>
                      <a:cubicBezTo>
                        <a:pt x="1970087" y="902139"/>
                        <a:pt x="1980142" y="857160"/>
                        <a:pt x="1997075" y="781489"/>
                      </a:cubicBezTo>
                      <a:cubicBezTo>
                        <a:pt x="2014008" y="705818"/>
                        <a:pt x="2020888" y="537014"/>
                        <a:pt x="2038350" y="473514"/>
                      </a:cubicBezTo>
                      <a:cubicBezTo>
                        <a:pt x="2055812" y="410014"/>
                        <a:pt x="2082800" y="408956"/>
                        <a:pt x="2101850" y="400489"/>
                      </a:cubicBezTo>
                      <a:cubicBezTo>
                        <a:pt x="2120900" y="392022"/>
                        <a:pt x="2141008" y="409485"/>
                        <a:pt x="2152650" y="422714"/>
                      </a:cubicBezTo>
                      <a:cubicBezTo>
                        <a:pt x="2164292" y="435943"/>
                        <a:pt x="2164821" y="428535"/>
                        <a:pt x="2171700" y="479864"/>
                      </a:cubicBezTo>
                      <a:cubicBezTo>
                        <a:pt x="2178579" y="531193"/>
                        <a:pt x="2186517" y="656076"/>
                        <a:pt x="2193925" y="730689"/>
                      </a:cubicBezTo>
                      <a:cubicBezTo>
                        <a:pt x="2201333" y="805301"/>
                        <a:pt x="2192338" y="860864"/>
                        <a:pt x="2216150" y="927539"/>
                      </a:cubicBezTo>
                      <a:cubicBezTo>
                        <a:pt x="2239963" y="994214"/>
                        <a:pt x="2307167" y="1062477"/>
                        <a:pt x="2336800" y="1130739"/>
                      </a:cubicBezTo>
                      <a:cubicBezTo>
                        <a:pt x="2366433" y="1199001"/>
                        <a:pt x="2390246" y="1242923"/>
                        <a:pt x="2393950" y="1337114"/>
                      </a:cubicBezTo>
                      <a:cubicBezTo>
                        <a:pt x="2397654" y="1431305"/>
                        <a:pt x="2380721" y="1572064"/>
                        <a:pt x="2359025" y="1695889"/>
                      </a:cubicBezTo>
                      <a:cubicBezTo>
                        <a:pt x="2337329" y="1819714"/>
                        <a:pt x="2288646" y="1919727"/>
                        <a:pt x="2263775" y="2080064"/>
                      </a:cubicBezTo>
                      <a:cubicBezTo>
                        <a:pt x="2238904" y="2240401"/>
                        <a:pt x="2209800" y="2657914"/>
                        <a:pt x="2209800" y="2657914"/>
                      </a:cubicBezTo>
                    </a:path>
                  </a:pathLst>
                </a:custGeom>
                <a:solidFill>
                  <a:srgbClr val="FFFF00"/>
                </a:solidFill>
                <a:ln w="63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 flipH="1">
                  <a:off x="4810125" y="2286000"/>
                  <a:ext cx="231775" cy="2593975"/>
                </a:xfrm>
                <a:custGeom>
                  <a:avLst/>
                  <a:gdLst>
                    <a:gd name="connsiteX0" fmla="*/ 139700 w 139700"/>
                    <a:gd name="connsiteY0" fmla="*/ 2041657 h 2041657"/>
                    <a:gd name="connsiteX1" fmla="*/ 123825 w 139700"/>
                    <a:gd name="connsiteY1" fmla="*/ 946282 h 2041657"/>
                    <a:gd name="connsiteX2" fmla="*/ 107950 w 139700"/>
                    <a:gd name="connsiteY2" fmla="*/ 279532 h 2041657"/>
                    <a:gd name="connsiteX3" fmla="*/ 98425 w 139700"/>
                    <a:gd name="connsiteY3" fmla="*/ 120782 h 2041657"/>
                    <a:gd name="connsiteX4" fmla="*/ 95250 w 139700"/>
                    <a:gd name="connsiteY4" fmla="*/ 47757 h 2041657"/>
                    <a:gd name="connsiteX5" fmla="*/ 88900 w 139700"/>
                    <a:gd name="connsiteY5" fmla="*/ 16007 h 2041657"/>
                    <a:gd name="connsiteX6" fmla="*/ 73025 w 139700"/>
                    <a:gd name="connsiteY6" fmla="*/ 3307 h 2041657"/>
                    <a:gd name="connsiteX7" fmla="*/ 63500 w 139700"/>
                    <a:gd name="connsiteY7" fmla="*/ 132 h 2041657"/>
                    <a:gd name="connsiteX8" fmla="*/ 60325 w 139700"/>
                    <a:gd name="connsiteY8" fmla="*/ 6482 h 2041657"/>
                    <a:gd name="connsiteX9" fmla="*/ 53975 w 139700"/>
                    <a:gd name="connsiteY9" fmla="*/ 22357 h 2041657"/>
                    <a:gd name="connsiteX10" fmla="*/ 50800 w 139700"/>
                    <a:gd name="connsiteY10" fmla="*/ 73157 h 2041657"/>
                    <a:gd name="connsiteX11" fmla="*/ 44450 w 139700"/>
                    <a:gd name="connsiteY11" fmla="*/ 120782 h 2041657"/>
                    <a:gd name="connsiteX12" fmla="*/ 34925 w 139700"/>
                    <a:gd name="connsiteY12" fmla="*/ 301757 h 2041657"/>
                    <a:gd name="connsiteX13" fmla="*/ 25400 w 139700"/>
                    <a:gd name="connsiteY13" fmla="*/ 730382 h 2041657"/>
                    <a:gd name="connsiteX14" fmla="*/ 22225 w 139700"/>
                    <a:gd name="connsiteY14" fmla="*/ 1247907 h 2041657"/>
                    <a:gd name="connsiteX15" fmla="*/ 0 w 139700"/>
                    <a:gd name="connsiteY15" fmla="*/ 2038482 h 2041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9700" h="2041657">
                      <a:moveTo>
                        <a:pt x="139700" y="2041657"/>
                      </a:moveTo>
                      <a:cubicBezTo>
                        <a:pt x="134408" y="1640813"/>
                        <a:pt x="129117" y="1239969"/>
                        <a:pt x="123825" y="946282"/>
                      </a:cubicBezTo>
                      <a:cubicBezTo>
                        <a:pt x="118533" y="652595"/>
                        <a:pt x="112183" y="417115"/>
                        <a:pt x="107950" y="279532"/>
                      </a:cubicBezTo>
                      <a:cubicBezTo>
                        <a:pt x="103717" y="141949"/>
                        <a:pt x="100542" y="159411"/>
                        <a:pt x="98425" y="120782"/>
                      </a:cubicBezTo>
                      <a:cubicBezTo>
                        <a:pt x="96308" y="82153"/>
                        <a:pt x="96837" y="65219"/>
                        <a:pt x="95250" y="47757"/>
                      </a:cubicBezTo>
                      <a:cubicBezTo>
                        <a:pt x="93663" y="30295"/>
                        <a:pt x="92604" y="23415"/>
                        <a:pt x="88900" y="16007"/>
                      </a:cubicBezTo>
                      <a:cubicBezTo>
                        <a:pt x="85196" y="8599"/>
                        <a:pt x="77258" y="5953"/>
                        <a:pt x="73025" y="3307"/>
                      </a:cubicBezTo>
                      <a:cubicBezTo>
                        <a:pt x="68792" y="661"/>
                        <a:pt x="65617" y="-397"/>
                        <a:pt x="63500" y="132"/>
                      </a:cubicBezTo>
                      <a:cubicBezTo>
                        <a:pt x="61383" y="661"/>
                        <a:pt x="61912" y="2778"/>
                        <a:pt x="60325" y="6482"/>
                      </a:cubicBezTo>
                      <a:cubicBezTo>
                        <a:pt x="58738" y="10186"/>
                        <a:pt x="55562" y="11245"/>
                        <a:pt x="53975" y="22357"/>
                      </a:cubicBezTo>
                      <a:cubicBezTo>
                        <a:pt x="52388" y="33469"/>
                        <a:pt x="52387" y="56753"/>
                        <a:pt x="50800" y="73157"/>
                      </a:cubicBezTo>
                      <a:cubicBezTo>
                        <a:pt x="49213" y="89561"/>
                        <a:pt x="47096" y="82682"/>
                        <a:pt x="44450" y="120782"/>
                      </a:cubicBezTo>
                      <a:cubicBezTo>
                        <a:pt x="41804" y="158882"/>
                        <a:pt x="38100" y="200157"/>
                        <a:pt x="34925" y="301757"/>
                      </a:cubicBezTo>
                      <a:cubicBezTo>
                        <a:pt x="31750" y="403357"/>
                        <a:pt x="27517" y="572690"/>
                        <a:pt x="25400" y="730382"/>
                      </a:cubicBezTo>
                      <a:cubicBezTo>
                        <a:pt x="23283" y="888074"/>
                        <a:pt x="26458" y="1029890"/>
                        <a:pt x="22225" y="1247907"/>
                      </a:cubicBezTo>
                      <a:cubicBezTo>
                        <a:pt x="17992" y="1465924"/>
                        <a:pt x="0" y="2038482"/>
                        <a:pt x="0" y="2038482"/>
                      </a:cubicBezTo>
                    </a:path>
                  </a:pathLst>
                </a:custGeom>
                <a:solidFill>
                  <a:srgbClr val="FF0000"/>
                </a:solidFill>
                <a:ln w="63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Freeform 29"/>
              <p:cNvSpPr/>
              <p:nvPr/>
            </p:nvSpPr>
            <p:spPr>
              <a:xfrm flipH="1">
                <a:off x="6227683" y="2555774"/>
                <a:ext cx="139700" cy="2197858"/>
              </a:xfrm>
              <a:custGeom>
                <a:avLst/>
                <a:gdLst>
                  <a:gd name="connsiteX0" fmla="*/ 139700 w 139700"/>
                  <a:gd name="connsiteY0" fmla="*/ 2041657 h 2041657"/>
                  <a:gd name="connsiteX1" fmla="*/ 123825 w 139700"/>
                  <a:gd name="connsiteY1" fmla="*/ 946282 h 2041657"/>
                  <a:gd name="connsiteX2" fmla="*/ 107950 w 139700"/>
                  <a:gd name="connsiteY2" fmla="*/ 279532 h 2041657"/>
                  <a:gd name="connsiteX3" fmla="*/ 98425 w 139700"/>
                  <a:gd name="connsiteY3" fmla="*/ 120782 h 2041657"/>
                  <a:gd name="connsiteX4" fmla="*/ 95250 w 139700"/>
                  <a:gd name="connsiteY4" fmla="*/ 47757 h 2041657"/>
                  <a:gd name="connsiteX5" fmla="*/ 88900 w 139700"/>
                  <a:gd name="connsiteY5" fmla="*/ 16007 h 2041657"/>
                  <a:gd name="connsiteX6" fmla="*/ 73025 w 139700"/>
                  <a:gd name="connsiteY6" fmla="*/ 3307 h 2041657"/>
                  <a:gd name="connsiteX7" fmla="*/ 63500 w 139700"/>
                  <a:gd name="connsiteY7" fmla="*/ 132 h 2041657"/>
                  <a:gd name="connsiteX8" fmla="*/ 60325 w 139700"/>
                  <a:gd name="connsiteY8" fmla="*/ 6482 h 2041657"/>
                  <a:gd name="connsiteX9" fmla="*/ 53975 w 139700"/>
                  <a:gd name="connsiteY9" fmla="*/ 22357 h 2041657"/>
                  <a:gd name="connsiteX10" fmla="*/ 50800 w 139700"/>
                  <a:gd name="connsiteY10" fmla="*/ 73157 h 2041657"/>
                  <a:gd name="connsiteX11" fmla="*/ 44450 w 139700"/>
                  <a:gd name="connsiteY11" fmla="*/ 120782 h 2041657"/>
                  <a:gd name="connsiteX12" fmla="*/ 34925 w 139700"/>
                  <a:gd name="connsiteY12" fmla="*/ 301757 h 2041657"/>
                  <a:gd name="connsiteX13" fmla="*/ 25400 w 139700"/>
                  <a:gd name="connsiteY13" fmla="*/ 730382 h 2041657"/>
                  <a:gd name="connsiteX14" fmla="*/ 22225 w 139700"/>
                  <a:gd name="connsiteY14" fmla="*/ 1247907 h 2041657"/>
                  <a:gd name="connsiteX15" fmla="*/ 0 w 139700"/>
                  <a:gd name="connsiteY15" fmla="*/ 2038482 h 2041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9700" h="2041657">
                    <a:moveTo>
                      <a:pt x="139700" y="2041657"/>
                    </a:moveTo>
                    <a:cubicBezTo>
                      <a:pt x="134408" y="1640813"/>
                      <a:pt x="129117" y="1239969"/>
                      <a:pt x="123825" y="946282"/>
                    </a:cubicBezTo>
                    <a:cubicBezTo>
                      <a:pt x="118533" y="652595"/>
                      <a:pt x="112183" y="417115"/>
                      <a:pt x="107950" y="279532"/>
                    </a:cubicBezTo>
                    <a:cubicBezTo>
                      <a:pt x="103717" y="141949"/>
                      <a:pt x="100542" y="159411"/>
                      <a:pt x="98425" y="120782"/>
                    </a:cubicBezTo>
                    <a:cubicBezTo>
                      <a:pt x="96308" y="82153"/>
                      <a:pt x="96837" y="65219"/>
                      <a:pt x="95250" y="47757"/>
                    </a:cubicBezTo>
                    <a:cubicBezTo>
                      <a:pt x="93663" y="30295"/>
                      <a:pt x="92604" y="23415"/>
                      <a:pt x="88900" y="16007"/>
                    </a:cubicBezTo>
                    <a:cubicBezTo>
                      <a:pt x="85196" y="8599"/>
                      <a:pt x="77258" y="5953"/>
                      <a:pt x="73025" y="3307"/>
                    </a:cubicBezTo>
                    <a:cubicBezTo>
                      <a:pt x="68792" y="661"/>
                      <a:pt x="65617" y="-397"/>
                      <a:pt x="63500" y="132"/>
                    </a:cubicBezTo>
                    <a:cubicBezTo>
                      <a:pt x="61383" y="661"/>
                      <a:pt x="61912" y="2778"/>
                      <a:pt x="60325" y="6482"/>
                    </a:cubicBezTo>
                    <a:cubicBezTo>
                      <a:pt x="58738" y="10186"/>
                      <a:pt x="55562" y="11245"/>
                      <a:pt x="53975" y="22357"/>
                    </a:cubicBezTo>
                    <a:cubicBezTo>
                      <a:pt x="52388" y="33469"/>
                      <a:pt x="52387" y="56753"/>
                      <a:pt x="50800" y="73157"/>
                    </a:cubicBezTo>
                    <a:cubicBezTo>
                      <a:pt x="49213" y="89561"/>
                      <a:pt x="47096" y="82682"/>
                      <a:pt x="44450" y="120782"/>
                    </a:cubicBezTo>
                    <a:cubicBezTo>
                      <a:pt x="41804" y="158882"/>
                      <a:pt x="38100" y="200157"/>
                      <a:pt x="34925" y="301757"/>
                    </a:cubicBezTo>
                    <a:cubicBezTo>
                      <a:pt x="31750" y="403357"/>
                      <a:pt x="27517" y="572690"/>
                      <a:pt x="25400" y="730382"/>
                    </a:cubicBezTo>
                    <a:cubicBezTo>
                      <a:pt x="23283" y="888074"/>
                      <a:pt x="26458" y="1029890"/>
                      <a:pt x="22225" y="1247907"/>
                    </a:cubicBezTo>
                    <a:cubicBezTo>
                      <a:pt x="17992" y="1465924"/>
                      <a:pt x="0" y="2038482"/>
                      <a:pt x="0" y="2038482"/>
                    </a:cubicBezTo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637691" y="2061010"/>
              <a:ext cx="2199217" cy="2696855"/>
              <a:chOff x="2188633" y="2188010"/>
              <a:chExt cx="2199217" cy="2696855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2188633" y="2188010"/>
                <a:ext cx="2199217" cy="2691965"/>
              </a:xfrm>
              <a:custGeom>
                <a:avLst/>
                <a:gdLst>
                  <a:gd name="connsiteX0" fmla="*/ 2088838 w 2088838"/>
                  <a:gd name="connsiteY0" fmla="*/ 2556855 h 2556855"/>
                  <a:gd name="connsiteX1" fmla="*/ 1984063 w 2088838"/>
                  <a:gd name="connsiteY1" fmla="*/ 502630 h 2556855"/>
                  <a:gd name="connsiteX2" fmla="*/ 1914213 w 2088838"/>
                  <a:gd name="connsiteY2" fmla="*/ 108930 h 2556855"/>
                  <a:gd name="connsiteX3" fmla="*/ 1707838 w 2088838"/>
                  <a:gd name="connsiteY3" fmla="*/ 7330 h 2556855"/>
                  <a:gd name="connsiteX4" fmla="*/ 1441138 w 2088838"/>
                  <a:gd name="connsiteY4" fmla="*/ 32730 h 2556855"/>
                  <a:gd name="connsiteX5" fmla="*/ 1225238 w 2088838"/>
                  <a:gd name="connsiteY5" fmla="*/ 229580 h 2556855"/>
                  <a:gd name="connsiteX6" fmla="*/ 949013 w 2088838"/>
                  <a:gd name="connsiteY6" fmla="*/ 353405 h 2556855"/>
                  <a:gd name="connsiteX7" fmla="*/ 809313 w 2088838"/>
                  <a:gd name="connsiteY7" fmla="*/ 470880 h 2556855"/>
                  <a:gd name="connsiteX8" fmla="*/ 564838 w 2088838"/>
                  <a:gd name="connsiteY8" fmla="*/ 550255 h 2556855"/>
                  <a:gd name="connsiteX9" fmla="*/ 348938 w 2088838"/>
                  <a:gd name="connsiteY9" fmla="*/ 670905 h 2556855"/>
                  <a:gd name="connsiteX10" fmla="*/ 120338 w 2088838"/>
                  <a:gd name="connsiteY10" fmla="*/ 810605 h 2556855"/>
                  <a:gd name="connsiteX11" fmla="*/ 9213 w 2088838"/>
                  <a:gd name="connsiteY11" fmla="*/ 972530 h 2556855"/>
                  <a:gd name="connsiteX12" fmla="*/ 25088 w 2088838"/>
                  <a:gd name="connsiteY12" fmla="*/ 1290030 h 2556855"/>
                  <a:gd name="connsiteX13" fmla="*/ 174313 w 2088838"/>
                  <a:gd name="connsiteY13" fmla="*/ 1626580 h 2556855"/>
                  <a:gd name="connsiteX14" fmla="*/ 371163 w 2088838"/>
                  <a:gd name="connsiteY14" fmla="*/ 2029805 h 2556855"/>
                  <a:gd name="connsiteX15" fmla="*/ 555313 w 2088838"/>
                  <a:gd name="connsiteY15" fmla="*/ 2556855 h 255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88838" h="2556855">
                    <a:moveTo>
                      <a:pt x="2088838" y="2556855"/>
                    </a:moveTo>
                    <a:cubicBezTo>
                      <a:pt x="2051002" y="1733736"/>
                      <a:pt x="2013167" y="910617"/>
                      <a:pt x="1984063" y="502630"/>
                    </a:cubicBezTo>
                    <a:cubicBezTo>
                      <a:pt x="1954959" y="94642"/>
                      <a:pt x="1960250" y="191480"/>
                      <a:pt x="1914213" y="108930"/>
                    </a:cubicBezTo>
                    <a:cubicBezTo>
                      <a:pt x="1868175" y="26380"/>
                      <a:pt x="1786684" y="20030"/>
                      <a:pt x="1707838" y="7330"/>
                    </a:cubicBezTo>
                    <a:cubicBezTo>
                      <a:pt x="1628992" y="-5370"/>
                      <a:pt x="1521571" y="-4312"/>
                      <a:pt x="1441138" y="32730"/>
                    </a:cubicBezTo>
                    <a:cubicBezTo>
                      <a:pt x="1360705" y="69772"/>
                      <a:pt x="1307259" y="176134"/>
                      <a:pt x="1225238" y="229580"/>
                    </a:cubicBezTo>
                    <a:cubicBezTo>
                      <a:pt x="1143217" y="283026"/>
                      <a:pt x="1018334" y="313188"/>
                      <a:pt x="949013" y="353405"/>
                    </a:cubicBezTo>
                    <a:cubicBezTo>
                      <a:pt x="879692" y="393622"/>
                      <a:pt x="873342" y="438072"/>
                      <a:pt x="809313" y="470880"/>
                    </a:cubicBezTo>
                    <a:cubicBezTo>
                      <a:pt x="745284" y="503688"/>
                      <a:pt x="641567" y="516918"/>
                      <a:pt x="564838" y="550255"/>
                    </a:cubicBezTo>
                    <a:cubicBezTo>
                      <a:pt x="488109" y="583592"/>
                      <a:pt x="423021" y="627513"/>
                      <a:pt x="348938" y="670905"/>
                    </a:cubicBezTo>
                    <a:cubicBezTo>
                      <a:pt x="274855" y="714297"/>
                      <a:pt x="176959" y="760334"/>
                      <a:pt x="120338" y="810605"/>
                    </a:cubicBezTo>
                    <a:cubicBezTo>
                      <a:pt x="63717" y="860876"/>
                      <a:pt x="25088" y="892626"/>
                      <a:pt x="9213" y="972530"/>
                    </a:cubicBezTo>
                    <a:cubicBezTo>
                      <a:pt x="-6662" y="1052434"/>
                      <a:pt x="-2429" y="1181022"/>
                      <a:pt x="25088" y="1290030"/>
                    </a:cubicBezTo>
                    <a:cubicBezTo>
                      <a:pt x="52605" y="1399038"/>
                      <a:pt x="116634" y="1503284"/>
                      <a:pt x="174313" y="1626580"/>
                    </a:cubicBezTo>
                    <a:cubicBezTo>
                      <a:pt x="231992" y="1749876"/>
                      <a:pt x="307663" y="1874759"/>
                      <a:pt x="371163" y="2029805"/>
                    </a:cubicBezTo>
                    <a:cubicBezTo>
                      <a:pt x="434663" y="2184851"/>
                      <a:pt x="555313" y="2556855"/>
                      <a:pt x="555313" y="2556855"/>
                    </a:cubicBezTo>
                  </a:path>
                </a:pathLst>
              </a:custGeom>
              <a:solidFill>
                <a:srgbClr val="00FF00"/>
              </a:solidFill>
              <a:ln w="254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000000"/>
                    </a:solidFill>
                  </a:ln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2444836" y="2277424"/>
                <a:ext cx="1894329" cy="2602551"/>
              </a:xfrm>
              <a:custGeom>
                <a:avLst/>
                <a:gdLst>
                  <a:gd name="connsiteX0" fmla="*/ 1894329 w 1894329"/>
                  <a:gd name="connsiteY0" fmla="*/ 2602551 h 2602551"/>
                  <a:gd name="connsiteX1" fmla="*/ 1868929 w 1894329"/>
                  <a:gd name="connsiteY1" fmla="*/ 1798218 h 2602551"/>
                  <a:gd name="connsiteX2" fmla="*/ 1805429 w 1894329"/>
                  <a:gd name="connsiteY2" fmla="*/ 553618 h 2602551"/>
                  <a:gd name="connsiteX3" fmla="*/ 1780029 w 1894329"/>
                  <a:gd name="connsiteY3" fmla="*/ 164151 h 2602551"/>
                  <a:gd name="connsiteX4" fmla="*/ 1686896 w 1894329"/>
                  <a:gd name="connsiteY4" fmla="*/ 20218 h 2602551"/>
                  <a:gd name="connsiteX5" fmla="*/ 1538729 w 1894329"/>
                  <a:gd name="connsiteY5" fmla="*/ 3285 h 2602551"/>
                  <a:gd name="connsiteX6" fmla="*/ 1352463 w 1894329"/>
                  <a:gd name="connsiteY6" fmla="*/ 41385 h 2602551"/>
                  <a:gd name="connsiteX7" fmla="*/ 1242396 w 1894329"/>
                  <a:gd name="connsiteY7" fmla="*/ 164151 h 2602551"/>
                  <a:gd name="connsiteX8" fmla="*/ 1106929 w 1894329"/>
                  <a:gd name="connsiteY8" fmla="*/ 337718 h 2602551"/>
                  <a:gd name="connsiteX9" fmla="*/ 1009563 w 1894329"/>
                  <a:gd name="connsiteY9" fmla="*/ 380051 h 2602551"/>
                  <a:gd name="connsiteX10" fmla="*/ 916429 w 1894329"/>
                  <a:gd name="connsiteY10" fmla="*/ 452018 h 2602551"/>
                  <a:gd name="connsiteX11" fmla="*/ 810596 w 1894329"/>
                  <a:gd name="connsiteY11" fmla="*/ 621351 h 2602551"/>
                  <a:gd name="connsiteX12" fmla="*/ 666663 w 1894329"/>
                  <a:gd name="connsiteY12" fmla="*/ 697551 h 2602551"/>
                  <a:gd name="connsiteX13" fmla="*/ 535429 w 1894329"/>
                  <a:gd name="connsiteY13" fmla="*/ 803385 h 2602551"/>
                  <a:gd name="connsiteX14" fmla="*/ 353396 w 1894329"/>
                  <a:gd name="connsiteY14" fmla="*/ 828785 h 2602551"/>
                  <a:gd name="connsiteX15" fmla="*/ 226396 w 1894329"/>
                  <a:gd name="connsiteY15" fmla="*/ 904985 h 2602551"/>
                  <a:gd name="connsiteX16" fmla="*/ 61296 w 1894329"/>
                  <a:gd name="connsiteY16" fmla="*/ 981185 h 2602551"/>
                  <a:gd name="connsiteX17" fmla="*/ 2029 w 1894329"/>
                  <a:gd name="connsiteY17" fmla="*/ 1116651 h 2602551"/>
                  <a:gd name="connsiteX18" fmla="*/ 124796 w 1894329"/>
                  <a:gd name="connsiteY18" fmla="*/ 1324085 h 2602551"/>
                  <a:gd name="connsiteX19" fmla="*/ 294129 w 1894329"/>
                  <a:gd name="connsiteY19" fmla="*/ 1480718 h 2602551"/>
                  <a:gd name="connsiteX20" fmla="*/ 378796 w 1894329"/>
                  <a:gd name="connsiteY20" fmla="*/ 1688151 h 2602551"/>
                  <a:gd name="connsiteX21" fmla="*/ 425363 w 1894329"/>
                  <a:gd name="connsiteY21" fmla="*/ 1976018 h 2602551"/>
                  <a:gd name="connsiteX22" fmla="*/ 446529 w 1894329"/>
                  <a:gd name="connsiteY22" fmla="*/ 2323151 h 2602551"/>
                  <a:gd name="connsiteX23" fmla="*/ 480396 w 1894329"/>
                  <a:gd name="connsiteY23" fmla="*/ 2602551 h 2602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94329" h="2602551">
                    <a:moveTo>
                      <a:pt x="1894329" y="2602551"/>
                    </a:moveTo>
                    <a:cubicBezTo>
                      <a:pt x="1889037" y="2371129"/>
                      <a:pt x="1883746" y="2139707"/>
                      <a:pt x="1868929" y="1798218"/>
                    </a:cubicBezTo>
                    <a:cubicBezTo>
                      <a:pt x="1854112" y="1456729"/>
                      <a:pt x="1820246" y="825962"/>
                      <a:pt x="1805429" y="553618"/>
                    </a:cubicBezTo>
                    <a:cubicBezTo>
                      <a:pt x="1790612" y="281273"/>
                      <a:pt x="1799784" y="253051"/>
                      <a:pt x="1780029" y="164151"/>
                    </a:cubicBezTo>
                    <a:cubicBezTo>
                      <a:pt x="1760274" y="75251"/>
                      <a:pt x="1727113" y="47029"/>
                      <a:pt x="1686896" y="20218"/>
                    </a:cubicBezTo>
                    <a:cubicBezTo>
                      <a:pt x="1646679" y="-6593"/>
                      <a:pt x="1594468" y="-243"/>
                      <a:pt x="1538729" y="3285"/>
                    </a:cubicBezTo>
                    <a:cubicBezTo>
                      <a:pt x="1482990" y="6813"/>
                      <a:pt x="1401852" y="14574"/>
                      <a:pt x="1352463" y="41385"/>
                    </a:cubicBezTo>
                    <a:cubicBezTo>
                      <a:pt x="1303074" y="68196"/>
                      <a:pt x="1283318" y="114762"/>
                      <a:pt x="1242396" y="164151"/>
                    </a:cubicBezTo>
                    <a:cubicBezTo>
                      <a:pt x="1201474" y="213540"/>
                      <a:pt x="1145734" y="301735"/>
                      <a:pt x="1106929" y="337718"/>
                    </a:cubicBezTo>
                    <a:cubicBezTo>
                      <a:pt x="1068124" y="373701"/>
                      <a:pt x="1041313" y="361001"/>
                      <a:pt x="1009563" y="380051"/>
                    </a:cubicBezTo>
                    <a:cubicBezTo>
                      <a:pt x="977813" y="399101"/>
                      <a:pt x="949590" y="411801"/>
                      <a:pt x="916429" y="452018"/>
                    </a:cubicBezTo>
                    <a:cubicBezTo>
                      <a:pt x="883268" y="492235"/>
                      <a:pt x="852224" y="580429"/>
                      <a:pt x="810596" y="621351"/>
                    </a:cubicBezTo>
                    <a:cubicBezTo>
                      <a:pt x="768968" y="662273"/>
                      <a:pt x="712524" y="667212"/>
                      <a:pt x="666663" y="697551"/>
                    </a:cubicBezTo>
                    <a:cubicBezTo>
                      <a:pt x="620802" y="727890"/>
                      <a:pt x="587640" y="781513"/>
                      <a:pt x="535429" y="803385"/>
                    </a:cubicBezTo>
                    <a:cubicBezTo>
                      <a:pt x="483218" y="825257"/>
                      <a:pt x="404901" y="811852"/>
                      <a:pt x="353396" y="828785"/>
                    </a:cubicBezTo>
                    <a:cubicBezTo>
                      <a:pt x="301891" y="845718"/>
                      <a:pt x="275079" y="879585"/>
                      <a:pt x="226396" y="904985"/>
                    </a:cubicBezTo>
                    <a:cubicBezTo>
                      <a:pt x="177713" y="930385"/>
                      <a:pt x="98690" y="945907"/>
                      <a:pt x="61296" y="981185"/>
                    </a:cubicBezTo>
                    <a:cubicBezTo>
                      <a:pt x="23902" y="1016463"/>
                      <a:pt x="-8554" y="1059501"/>
                      <a:pt x="2029" y="1116651"/>
                    </a:cubicBezTo>
                    <a:cubicBezTo>
                      <a:pt x="12612" y="1173801"/>
                      <a:pt x="76113" y="1263407"/>
                      <a:pt x="124796" y="1324085"/>
                    </a:cubicBezTo>
                    <a:cubicBezTo>
                      <a:pt x="173479" y="1384763"/>
                      <a:pt x="251796" y="1420040"/>
                      <a:pt x="294129" y="1480718"/>
                    </a:cubicBezTo>
                    <a:cubicBezTo>
                      <a:pt x="336462" y="1541396"/>
                      <a:pt x="356924" y="1605601"/>
                      <a:pt x="378796" y="1688151"/>
                    </a:cubicBezTo>
                    <a:cubicBezTo>
                      <a:pt x="400668" y="1770701"/>
                      <a:pt x="414074" y="1870185"/>
                      <a:pt x="425363" y="1976018"/>
                    </a:cubicBezTo>
                    <a:cubicBezTo>
                      <a:pt x="436652" y="2081851"/>
                      <a:pt x="437357" y="2218729"/>
                      <a:pt x="446529" y="2323151"/>
                    </a:cubicBezTo>
                    <a:cubicBezTo>
                      <a:pt x="455701" y="2427573"/>
                      <a:pt x="480396" y="2602551"/>
                      <a:pt x="480396" y="2602551"/>
                    </a:cubicBezTo>
                  </a:path>
                </a:pathLst>
              </a:custGeom>
              <a:solidFill>
                <a:srgbClr val="FFFF00"/>
              </a:solidFill>
              <a:ln w="635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 flipH="1">
                <a:off x="4066114" y="3062415"/>
                <a:ext cx="177800" cy="1822450"/>
              </a:xfrm>
              <a:custGeom>
                <a:avLst/>
                <a:gdLst>
                  <a:gd name="connsiteX0" fmla="*/ 139700 w 139700"/>
                  <a:gd name="connsiteY0" fmla="*/ 2041657 h 2041657"/>
                  <a:gd name="connsiteX1" fmla="*/ 123825 w 139700"/>
                  <a:gd name="connsiteY1" fmla="*/ 946282 h 2041657"/>
                  <a:gd name="connsiteX2" fmla="*/ 107950 w 139700"/>
                  <a:gd name="connsiteY2" fmla="*/ 279532 h 2041657"/>
                  <a:gd name="connsiteX3" fmla="*/ 98425 w 139700"/>
                  <a:gd name="connsiteY3" fmla="*/ 120782 h 2041657"/>
                  <a:gd name="connsiteX4" fmla="*/ 95250 w 139700"/>
                  <a:gd name="connsiteY4" fmla="*/ 47757 h 2041657"/>
                  <a:gd name="connsiteX5" fmla="*/ 88900 w 139700"/>
                  <a:gd name="connsiteY5" fmla="*/ 16007 h 2041657"/>
                  <a:gd name="connsiteX6" fmla="*/ 73025 w 139700"/>
                  <a:gd name="connsiteY6" fmla="*/ 3307 h 2041657"/>
                  <a:gd name="connsiteX7" fmla="*/ 63500 w 139700"/>
                  <a:gd name="connsiteY7" fmla="*/ 132 h 2041657"/>
                  <a:gd name="connsiteX8" fmla="*/ 60325 w 139700"/>
                  <a:gd name="connsiteY8" fmla="*/ 6482 h 2041657"/>
                  <a:gd name="connsiteX9" fmla="*/ 53975 w 139700"/>
                  <a:gd name="connsiteY9" fmla="*/ 22357 h 2041657"/>
                  <a:gd name="connsiteX10" fmla="*/ 50800 w 139700"/>
                  <a:gd name="connsiteY10" fmla="*/ 73157 h 2041657"/>
                  <a:gd name="connsiteX11" fmla="*/ 44450 w 139700"/>
                  <a:gd name="connsiteY11" fmla="*/ 120782 h 2041657"/>
                  <a:gd name="connsiteX12" fmla="*/ 34925 w 139700"/>
                  <a:gd name="connsiteY12" fmla="*/ 301757 h 2041657"/>
                  <a:gd name="connsiteX13" fmla="*/ 25400 w 139700"/>
                  <a:gd name="connsiteY13" fmla="*/ 730382 h 2041657"/>
                  <a:gd name="connsiteX14" fmla="*/ 22225 w 139700"/>
                  <a:gd name="connsiteY14" fmla="*/ 1247907 h 2041657"/>
                  <a:gd name="connsiteX15" fmla="*/ 0 w 139700"/>
                  <a:gd name="connsiteY15" fmla="*/ 2038482 h 2041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9700" h="2041657">
                    <a:moveTo>
                      <a:pt x="139700" y="2041657"/>
                    </a:moveTo>
                    <a:cubicBezTo>
                      <a:pt x="134408" y="1640813"/>
                      <a:pt x="129117" y="1239969"/>
                      <a:pt x="123825" y="946282"/>
                    </a:cubicBezTo>
                    <a:cubicBezTo>
                      <a:pt x="118533" y="652595"/>
                      <a:pt x="112183" y="417115"/>
                      <a:pt x="107950" y="279532"/>
                    </a:cubicBezTo>
                    <a:cubicBezTo>
                      <a:pt x="103717" y="141949"/>
                      <a:pt x="100542" y="159411"/>
                      <a:pt x="98425" y="120782"/>
                    </a:cubicBezTo>
                    <a:cubicBezTo>
                      <a:pt x="96308" y="82153"/>
                      <a:pt x="96837" y="65219"/>
                      <a:pt x="95250" y="47757"/>
                    </a:cubicBezTo>
                    <a:cubicBezTo>
                      <a:pt x="93663" y="30295"/>
                      <a:pt x="92604" y="23415"/>
                      <a:pt x="88900" y="16007"/>
                    </a:cubicBezTo>
                    <a:cubicBezTo>
                      <a:pt x="85196" y="8599"/>
                      <a:pt x="77258" y="5953"/>
                      <a:pt x="73025" y="3307"/>
                    </a:cubicBezTo>
                    <a:cubicBezTo>
                      <a:pt x="68792" y="661"/>
                      <a:pt x="65617" y="-397"/>
                      <a:pt x="63500" y="132"/>
                    </a:cubicBezTo>
                    <a:cubicBezTo>
                      <a:pt x="61383" y="661"/>
                      <a:pt x="61912" y="2778"/>
                      <a:pt x="60325" y="6482"/>
                    </a:cubicBezTo>
                    <a:cubicBezTo>
                      <a:pt x="58738" y="10186"/>
                      <a:pt x="55562" y="11245"/>
                      <a:pt x="53975" y="22357"/>
                    </a:cubicBezTo>
                    <a:cubicBezTo>
                      <a:pt x="52388" y="33469"/>
                      <a:pt x="52387" y="56753"/>
                      <a:pt x="50800" y="73157"/>
                    </a:cubicBezTo>
                    <a:cubicBezTo>
                      <a:pt x="49213" y="89561"/>
                      <a:pt x="47096" y="82682"/>
                      <a:pt x="44450" y="120782"/>
                    </a:cubicBezTo>
                    <a:cubicBezTo>
                      <a:pt x="41804" y="158882"/>
                      <a:pt x="38100" y="200157"/>
                      <a:pt x="34925" y="301757"/>
                    </a:cubicBezTo>
                    <a:cubicBezTo>
                      <a:pt x="31750" y="403357"/>
                      <a:pt x="27517" y="572690"/>
                      <a:pt x="25400" y="730382"/>
                    </a:cubicBezTo>
                    <a:cubicBezTo>
                      <a:pt x="23283" y="888074"/>
                      <a:pt x="26458" y="1029890"/>
                      <a:pt x="22225" y="1247907"/>
                    </a:cubicBezTo>
                    <a:cubicBezTo>
                      <a:pt x="17992" y="1465924"/>
                      <a:pt x="0" y="2038482"/>
                      <a:pt x="0" y="2038482"/>
                    </a:cubicBezTo>
                  </a:path>
                </a:pathLst>
              </a:custGeom>
              <a:solidFill>
                <a:srgbClr val="FF0000"/>
              </a:solidFill>
              <a:ln w="635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4" name="Straight Connector 23"/>
          <p:cNvCxnSpPr/>
          <p:nvPr/>
        </p:nvCxnSpPr>
        <p:spPr>
          <a:xfrm>
            <a:off x="868281" y="4260742"/>
            <a:ext cx="5791744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59213" y="755785"/>
            <a:ext cx="818135" cy="3512367"/>
            <a:chOff x="517849" y="755784"/>
            <a:chExt cx="935409" cy="4015840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994020" y="1032783"/>
              <a:ext cx="0" cy="3738841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17849" y="755784"/>
              <a:ext cx="935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/>
                  <a:cs typeface="Arial"/>
                </a:rPr>
                <a:t>z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789386" y="2711781"/>
            <a:ext cx="78895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61779" y="2388395"/>
            <a:ext cx="671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~10 km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5189384" y="4268152"/>
            <a:ext cx="0" cy="192899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60160" y="4465624"/>
            <a:ext cx="1658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~100 km to ~400 km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98885" y="4260743"/>
            <a:ext cx="1248664" cy="523336"/>
            <a:chOff x="3307232" y="4763153"/>
            <a:chExt cx="1427651" cy="598353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4021058" y="4763153"/>
              <a:ext cx="0" cy="22055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307232" y="4992174"/>
              <a:ext cx="1427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0 km</a:t>
              </a:r>
              <a:endParaRPr lang="en-US" dirty="0">
                <a:latin typeface="Arial"/>
                <a:cs typeface="Arial"/>
              </a:endParaRPr>
            </a:p>
          </p:txBody>
        </p:sp>
      </p:grpSp>
      <p:cxnSp>
        <p:nvCxnSpPr>
          <p:cNvPr id="46" name="Straight Connector 45"/>
          <p:cNvCxnSpPr>
            <a:stCxn id="52" idx="3"/>
          </p:cNvCxnSpPr>
          <p:nvPr/>
        </p:nvCxnSpPr>
        <p:spPr>
          <a:xfrm>
            <a:off x="3846994" y="1099560"/>
            <a:ext cx="0" cy="760486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19040" y="1099560"/>
            <a:ext cx="0" cy="1092735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134610" y="776394"/>
            <a:ext cx="171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Eyewall Top</a:t>
            </a:r>
          </a:p>
          <a:p>
            <a:pPr algn="r"/>
            <a:r>
              <a:rPr lang="en-US" dirty="0">
                <a:latin typeface="Arial"/>
                <a:cs typeface="Arial"/>
              </a:rPr>
              <a:t>z</a:t>
            </a:r>
            <a:r>
              <a:rPr lang="en-US" baseline="-25000" dirty="0">
                <a:latin typeface="Arial"/>
                <a:cs typeface="Arial"/>
              </a:rPr>
              <a:t>eyewall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smtClean="0">
                <a:latin typeface="Arial"/>
                <a:cs typeface="Arial"/>
              </a:rPr>
              <a:t>T</a:t>
            </a:r>
            <a:r>
              <a:rPr lang="en-US" baseline="-25000" dirty="0" smtClean="0">
                <a:latin typeface="Arial"/>
                <a:cs typeface="Arial"/>
              </a:rPr>
              <a:t>eyewall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19040" y="499395"/>
            <a:ext cx="3371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Outer-Region Deep Moist Convection (DMC) Top</a:t>
            </a:r>
          </a:p>
          <a:p>
            <a:r>
              <a:rPr lang="en-US" dirty="0">
                <a:latin typeface="Arial"/>
                <a:cs typeface="Arial"/>
              </a:rPr>
              <a:t>z</a:t>
            </a:r>
            <a:r>
              <a:rPr lang="en-US" baseline="-25000" dirty="0">
                <a:latin typeface="Arial"/>
                <a:cs typeface="Arial"/>
              </a:rPr>
              <a:t>outerDMC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smtClean="0">
                <a:latin typeface="Arial"/>
                <a:cs typeface="Arial"/>
              </a:rPr>
              <a:t>T</a:t>
            </a:r>
            <a:r>
              <a:rPr lang="en-US" baseline="-25000" dirty="0" smtClean="0">
                <a:latin typeface="Arial"/>
                <a:cs typeface="Arial"/>
              </a:rPr>
              <a:t>outerDMC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875686" y="1860046"/>
            <a:ext cx="5331002" cy="0"/>
          </a:xfrm>
          <a:prstGeom prst="line">
            <a:avLst/>
          </a:prstGeom>
          <a:ln>
            <a:solidFill>
              <a:schemeClr val="tx1">
                <a:alpha val="70000"/>
              </a:schemeClr>
            </a:solidFill>
            <a:prstDash val="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78712" y="2204597"/>
            <a:ext cx="5327976" cy="0"/>
          </a:xfrm>
          <a:prstGeom prst="line">
            <a:avLst/>
          </a:prstGeom>
          <a:ln>
            <a:solidFill>
              <a:schemeClr val="tx1">
                <a:alpha val="70000"/>
              </a:schemeClr>
            </a:solidFill>
            <a:prstDash val="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123416" y="1860047"/>
            <a:ext cx="0" cy="344550"/>
          </a:xfrm>
          <a:prstGeom prst="line">
            <a:avLst/>
          </a:prstGeom>
          <a:ln>
            <a:solidFill>
              <a:schemeClr val="tx1"/>
            </a:solidFill>
            <a:headEnd type="arrow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317298" y="1828800"/>
            <a:ext cx="274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Arial"/>
                <a:cs typeface="Arial"/>
              </a:rPr>
              <a:t>Δz</a:t>
            </a:r>
            <a:r>
              <a:rPr lang="en-US" dirty="0" smtClean="0">
                <a:latin typeface="Arial"/>
                <a:cs typeface="Arial"/>
              </a:rPr>
              <a:t> = z</a:t>
            </a:r>
            <a:r>
              <a:rPr lang="en-US" baseline="-25000" dirty="0" smtClean="0">
                <a:latin typeface="Arial"/>
                <a:cs typeface="Arial"/>
              </a:rPr>
              <a:t>eyewall</a:t>
            </a:r>
            <a:r>
              <a:rPr lang="en-US" dirty="0" smtClean="0">
                <a:latin typeface="Arial"/>
                <a:cs typeface="Arial"/>
              </a:rPr>
              <a:t> – z</a:t>
            </a:r>
            <a:r>
              <a:rPr lang="en-US" baseline="-25000" dirty="0" smtClean="0">
                <a:latin typeface="Arial"/>
                <a:cs typeface="Arial"/>
              </a:rPr>
              <a:t>outerDMC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85695733"/>
              </p:ext>
            </p:extLst>
          </p:nvPr>
        </p:nvGraphicFramePr>
        <p:xfrm>
          <a:off x="1545923" y="5257596"/>
          <a:ext cx="4254500" cy="404812"/>
        </p:xfrm>
        <a:graphic>
          <a:graphicData uri="http://schemas.openxmlformats.org/presentationml/2006/ole">
            <p:oleObj spid="_x0000_s2061" name="Document" r:id="rId4" imgW="5476320" imgH="511920" progId="Word.Document.12">
              <p:embed/>
            </p:oleObj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9748034"/>
              </p:ext>
            </p:extLst>
          </p:nvPr>
        </p:nvGraphicFramePr>
        <p:xfrm>
          <a:off x="998187" y="4813871"/>
          <a:ext cx="4254500" cy="415925"/>
        </p:xfrm>
        <a:graphic>
          <a:graphicData uri="http://schemas.openxmlformats.org/presentationml/2006/ole">
            <p:oleObj spid="_x0000_s2062" name="Document" r:id="rId5" imgW="5476320" imgH="520920" progId="Word.Document.12">
              <p:embed/>
            </p:oleObj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896019" y="6389243"/>
            <a:ext cx="2875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Cambria Math"/>
              </a:rPr>
              <a:t>[</a:t>
            </a:r>
            <a:r>
              <a:rPr lang="en-US" sz="1400" dirty="0" smtClean="0">
                <a:cs typeface="Cambria Math"/>
              </a:rPr>
              <a:t>Wong </a:t>
            </a:r>
            <a:r>
              <a:rPr lang="en-US" sz="1400" dirty="0" smtClean="0">
                <a:cs typeface="Cambria Math"/>
              </a:rPr>
              <a:t>and Emanuel </a:t>
            </a:r>
            <a:r>
              <a:rPr lang="en-US" sz="1400" dirty="0" smtClean="0">
                <a:cs typeface="Cambria Math"/>
              </a:rPr>
              <a:t>2007] </a:t>
            </a:r>
            <a:endParaRPr lang="en-US" sz="1400" dirty="0">
              <a:cs typeface="Cambria Math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17298" y="2286000"/>
            <a:ext cx="274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ΔT</a:t>
            </a:r>
            <a:r>
              <a:rPr lang="en-US" dirty="0" smtClean="0">
                <a:latin typeface="Arial"/>
                <a:cs typeface="Arial"/>
              </a:rPr>
              <a:t> = T</a:t>
            </a:r>
            <a:r>
              <a:rPr lang="en-US" baseline="-25000" dirty="0" smtClean="0">
                <a:latin typeface="Arial"/>
                <a:cs typeface="Arial"/>
              </a:rPr>
              <a:t>eyewall</a:t>
            </a:r>
            <a:r>
              <a:rPr lang="en-US" dirty="0" smtClean="0">
                <a:latin typeface="Arial"/>
                <a:cs typeface="Arial"/>
              </a:rPr>
              <a:t> – T</a:t>
            </a:r>
            <a:r>
              <a:rPr lang="en-US" baseline="-25000" dirty="0" smtClean="0">
                <a:latin typeface="Arial"/>
                <a:cs typeface="Arial"/>
              </a:rPr>
              <a:t>outerDMC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17298" y="2743200"/>
            <a:ext cx="2742775" cy="966371"/>
            <a:chOff x="6317298" y="2743200"/>
            <a:chExt cx="2742775" cy="966371"/>
          </a:xfrm>
        </p:grpSpPr>
        <p:sp>
          <p:nvSpPr>
            <p:cNvPr id="62" name="TextBox 61"/>
            <p:cNvSpPr txBox="1"/>
            <p:nvPr/>
          </p:nvSpPr>
          <p:spPr>
            <a:xfrm>
              <a:off x="6317298" y="2743200"/>
              <a:ext cx="274277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latin typeface="Arial"/>
                  <a:cs typeface="Arial"/>
                </a:rPr>
                <a:t>Δq</a:t>
              </a:r>
              <a:r>
                <a:rPr lang="en-US" i="1" dirty="0" smtClean="0">
                  <a:latin typeface="Arial"/>
                  <a:cs typeface="Arial"/>
                </a:rPr>
                <a:t>*</a:t>
              </a:r>
              <a:r>
                <a:rPr lang="en-US" dirty="0" smtClean="0">
                  <a:latin typeface="Arial"/>
                  <a:cs typeface="Arial"/>
                </a:rPr>
                <a:t> = q*</a:t>
              </a:r>
              <a:r>
                <a:rPr lang="en-US" baseline="-25000" dirty="0" smtClean="0">
                  <a:latin typeface="Arial"/>
                  <a:cs typeface="Arial"/>
                </a:rPr>
                <a:t>eyewall</a:t>
              </a:r>
              <a:r>
                <a:rPr lang="en-US" dirty="0" smtClean="0">
                  <a:latin typeface="Arial"/>
                  <a:cs typeface="Arial"/>
                </a:rPr>
                <a:t> – q*</a:t>
              </a:r>
              <a:r>
                <a:rPr lang="en-US" baseline="-25000" dirty="0" err="1" smtClean="0">
                  <a:latin typeface="Arial"/>
                  <a:cs typeface="Arial"/>
                </a:rPr>
                <a:t>outerDMC</a:t>
              </a:r>
              <a:endParaRPr lang="en-US" baseline="-25000" dirty="0" smtClean="0">
                <a:latin typeface="Arial"/>
                <a:cs typeface="Arial"/>
              </a:endParaRPr>
            </a:p>
            <a:p>
              <a:endParaRPr lang="en-US" sz="600" dirty="0" smtClean="0">
                <a:latin typeface="Arial"/>
                <a:cs typeface="Arial"/>
              </a:endParaRPr>
            </a:p>
            <a:p>
              <a:r>
                <a:rPr lang="en-US" sz="1600" baseline="-25000" dirty="0">
                  <a:latin typeface="Arial"/>
                  <a:cs typeface="Arial"/>
                </a:rPr>
                <a:t> </a:t>
              </a:r>
              <a:r>
                <a:rPr lang="en-US" sz="1600" dirty="0" smtClean="0">
                  <a:latin typeface="Arial"/>
                  <a:cs typeface="Arial"/>
                </a:rPr>
                <a:t>       </a:t>
              </a:r>
              <a:r>
                <a:rPr lang="en-US" dirty="0" smtClean="0">
                  <a:latin typeface="Arial"/>
                  <a:cs typeface="Arial"/>
                </a:rPr>
                <a:t>=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948752" y="3063240"/>
              <a:ext cx="20870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q*(T</a:t>
              </a:r>
              <a:r>
                <a:rPr lang="en-US" baseline="-25000" dirty="0" smtClean="0">
                  <a:latin typeface="Arial"/>
                  <a:cs typeface="Arial"/>
                </a:rPr>
                <a:t>eyewall</a:t>
              </a:r>
              <a:r>
                <a:rPr lang="en-US" dirty="0" smtClean="0">
                  <a:latin typeface="Arial"/>
                  <a:cs typeface="Arial"/>
                </a:rPr>
                <a:t>) - q*(T</a:t>
              </a:r>
              <a:r>
                <a:rPr lang="en-US" baseline="-25000" dirty="0" smtClean="0">
                  <a:latin typeface="Arial"/>
                  <a:cs typeface="Arial"/>
                </a:rPr>
                <a:t>outerDMC</a:t>
              </a:r>
              <a:r>
                <a:rPr lang="en-US" dirty="0" smtClean="0">
                  <a:latin typeface="Arial"/>
                  <a:cs typeface="Arial"/>
                </a:rPr>
                <a:t>)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553454" y="3821505"/>
            <a:ext cx="1754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ross section path,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radial distance</a:t>
            </a:r>
          </a:p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2259" y="3808673"/>
            <a:ext cx="625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/>
                <a:cs typeface="Arial"/>
              </a:rPr>
              <a:t>z</a:t>
            </a:r>
            <a:r>
              <a:rPr lang="en-US" sz="1600" baseline="-25000" dirty="0" smtClean="0">
                <a:latin typeface="Arial"/>
                <a:cs typeface="Arial"/>
              </a:rPr>
              <a:t>BL</a:t>
            </a:r>
            <a:endParaRPr lang="en-US" sz="1200" baseline="-25000" dirty="0">
              <a:latin typeface="Arial"/>
              <a:cs typeface="Arial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799817" y="3981450"/>
            <a:ext cx="78895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28229035"/>
              </p:ext>
            </p:extLst>
          </p:nvPr>
        </p:nvGraphicFramePr>
        <p:xfrm>
          <a:off x="952500" y="5637213"/>
          <a:ext cx="5448300" cy="763587"/>
        </p:xfrm>
        <a:graphic>
          <a:graphicData uri="http://schemas.openxmlformats.org/presentationml/2006/ole">
            <p:oleObj spid="_x0000_s2063" name="Document" r:id="rId6" imgW="7165282" imgH="1004758" progId="Word.Document.12">
              <p:embed/>
            </p:oleObj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161779" y="101424"/>
            <a:ext cx="5749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Old Technique: use </a:t>
            </a:r>
            <a:r>
              <a:rPr lang="en-US" sz="2400" dirty="0" err="1" smtClean="0">
                <a:latin typeface="Arial"/>
                <a:cs typeface="Arial"/>
              </a:rPr>
              <a:t>CloudSat</a:t>
            </a:r>
            <a:r>
              <a:rPr lang="en-US" sz="2400" dirty="0" smtClean="0">
                <a:latin typeface="Arial"/>
                <a:cs typeface="Arial"/>
              </a:rPr>
              <a:t> to estimate </a:t>
            </a:r>
            <a:r>
              <a:rPr lang="en-US" sz="2400" dirty="0" err="1" smtClean="0">
                <a:latin typeface="Arial"/>
                <a:cs typeface="Arial"/>
              </a:rPr>
              <a:t>eyewall</a:t>
            </a:r>
            <a:r>
              <a:rPr lang="en-US" sz="2400" dirty="0" smtClean="0">
                <a:latin typeface="Arial"/>
                <a:cs typeface="Arial"/>
              </a:rPr>
              <a:t> and environment at cloud-top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9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117480" y="1719668"/>
            <a:ext cx="5237417" cy="5052029"/>
            <a:chOff x="4117480" y="1719668"/>
            <a:chExt cx="5237417" cy="5052029"/>
          </a:xfrm>
        </p:grpSpPr>
        <p:grpSp>
          <p:nvGrpSpPr>
            <p:cNvPr id="33" name="Group 32"/>
            <p:cNvGrpSpPr/>
            <p:nvPr/>
          </p:nvGrpSpPr>
          <p:grpSpPr>
            <a:xfrm>
              <a:off x="4117480" y="1976175"/>
              <a:ext cx="5237417" cy="4795522"/>
              <a:chOff x="4117480" y="1976175"/>
              <a:chExt cx="5237417" cy="4795522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6612607" y="5404658"/>
                <a:ext cx="2742290" cy="136703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l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rial"/>
                    <a:cs typeface="Arial"/>
                  </a:rPr>
                  <a:t>s</a:t>
                </a:r>
                <a:r>
                  <a:rPr lang="en-US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*</a:t>
                </a:r>
                <a:r>
                  <a:rPr lang="en-US" baseline="-250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environment</a:t>
                </a:r>
                <a:endParaRPr lang="en-US" baseline="-25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117480" y="1976175"/>
                <a:ext cx="4114676" cy="41146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l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460992" y="2534958"/>
                <a:ext cx="14276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/>
                    <a:cs typeface="Arial"/>
                  </a:rPr>
                  <a:t>s</a:t>
                </a:r>
                <a:r>
                  <a:rPr lang="en-US" dirty="0" smtClean="0">
                    <a:latin typeface="Arial"/>
                    <a:cs typeface="Arial"/>
                  </a:rPr>
                  <a:t>*</a:t>
                </a:r>
                <a:r>
                  <a:rPr lang="en-US" baseline="-25000" dirty="0" err="1" smtClean="0">
                    <a:latin typeface="Arial"/>
                    <a:cs typeface="Arial"/>
                  </a:rPr>
                  <a:t>eyewall</a:t>
                </a:r>
                <a:r>
                  <a:rPr lang="en-US" dirty="0" smtClean="0">
                    <a:latin typeface="Arial"/>
                    <a:cs typeface="Arial"/>
                  </a:rPr>
                  <a:t>, V</a:t>
                </a:r>
                <a:r>
                  <a:rPr lang="en-US" baseline="-25000" dirty="0" smtClean="0">
                    <a:latin typeface="Arial"/>
                    <a:cs typeface="Arial"/>
                  </a:rPr>
                  <a:t>m</a:t>
                </a:r>
                <a:endParaRPr lang="en-US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939651" y="4515201"/>
                <a:ext cx="14947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/>
                    <a:cs typeface="Arial"/>
                  </a:rPr>
                  <a:t>s</a:t>
                </a:r>
                <a:r>
                  <a:rPr lang="en-US" dirty="0" smtClean="0">
                    <a:latin typeface="Arial"/>
                    <a:cs typeface="Arial"/>
                  </a:rPr>
                  <a:t>torm radius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852011" y="1719668"/>
              <a:ext cx="3940225" cy="4778180"/>
              <a:chOff x="4852011" y="1719668"/>
              <a:chExt cx="3940225" cy="477818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4852011" y="1719668"/>
                <a:ext cx="3940225" cy="4778180"/>
                <a:chOff x="4852011" y="1719668"/>
                <a:chExt cx="3940225" cy="4778180"/>
              </a:xfrm>
            </p:grpSpPr>
            <p:sp>
              <p:nvSpPr>
                <p:cNvPr id="41" name="Oval 40"/>
                <p:cNvSpPr/>
                <p:nvPr/>
              </p:nvSpPr>
              <p:spPr>
                <a:xfrm rot="19757230">
                  <a:off x="5417652" y="3272775"/>
                  <a:ext cx="1535355" cy="15353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/>
                    </a:gs>
                    <a:gs pos="100000">
                      <a:schemeClr val="accent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/>
                  <a:lightRig rig="threePt" dir="tl"/>
                </a:scene3d>
                <a:sp3d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 rot="19757230">
                  <a:off x="4852011" y="1719668"/>
                  <a:ext cx="856395" cy="2061621"/>
                </a:xfrm>
                <a:custGeom>
                  <a:avLst/>
                  <a:gdLst>
                    <a:gd name="connsiteX0" fmla="*/ 8422 w 1020942"/>
                    <a:gd name="connsiteY0" fmla="*/ 2457738 h 2457738"/>
                    <a:gd name="connsiteX1" fmla="*/ 36436 w 1020942"/>
                    <a:gd name="connsiteY1" fmla="*/ 1794701 h 2457738"/>
                    <a:gd name="connsiteX2" fmla="*/ 297893 w 1020942"/>
                    <a:gd name="connsiteY2" fmla="*/ 907538 h 2457738"/>
                    <a:gd name="connsiteX3" fmla="*/ 886172 w 1020942"/>
                    <a:gd name="connsiteY3" fmla="*/ 113761 h 2457738"/>
                    <a:gd name="connsiteX4" fmla="*/ 1016900 w 1020942"/>
                    <a:gd name="connsiteY4" fmla="*/ 39053 h 2457738"/>
                    <a:gd name="connsiteX5" fmla="*/ 792794 w 1020942"/>
                    <a:gd name="connsiteY5" fmla="*/ 440610 h 2457738"/>
                    <a:gd name="connsiteX6" fmla="*/ 363257 w 1020942"/>
                    <a:gd name="connsiteY6" fmla="*/ 1533221 h 2457738"/>
                    <a:gd name="connsiteX7" fmla="*/ 316568 w 1020942"/>
                    <a:gd name="connsiteY7" fmla="*/ 2252290 h 2457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20942" h="2457738">
                      <a:moveTo>
                        <a:pt x="8422" y="2457738"/>
                      </a:moveTo>
                      <a:cubicBezTo>
                        <a:pt x="-1694" y="2255403"/>
                        <a:pt x="-11809" y="2053068"/>
                        <a:pt x="36436" y="1794701"/>
                      </a:cubicBezTo>
                      <a:cubicBezTo>
                        <a:pt x="84681" y="1536334"/>
                        <a:pt x="156270" y="1187695"/>
                        <a:pt x="297893" y="907538"/>
                      </a:cubicBezTo>
                      <a:cubicBezTo>
                        <a:pt x="439516" y="627381"/>
                        <a:pt x="766338" y="258508"/>
                        <a:pt x="886172" y="113761"/>
                      </a:cubicBezTo>
                      <a:cubicBezTo>
                        <a:pt x="1006006" y="-30986"/>
                        <a:pt x="1032463" y="-15422"/>
                        <a:pt x="1016900" y="39053"/>
                      </a:cubicBezTo>
                      <a:cubicBezTo>
                        <a:pt x="1001337" y="93528"/>
                        <a:pt x="901734" y="191582"/>
                        <a:pt x="792794" y="440610"/>
                      </a:cubicBezTo>
                      <a:cubicBezTo>
                        <a:pt x="683854" y="689638"/>
                        <a:pt x="442628" y="1231274"/>
                        <a:pt x="363257" y="1533221"/>
                      </a:cubicBezTo>
                      <a:cubicBezTo>
                        <a:pt x="283886" y="1835168"/>
                        <a:pt x="316568" y="2252290"/>
                        <a:pt x="316568" y="2252290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rot="5357230">
                  <a:off x="7333228" y="2890901"/>
                  <a:ext cx="856395" cy="2061621"/>
                </a:xfrm>
                <a:custGeom>
                  <a:avLst/>
                  <a:gdLst>
                    <a:gd name="connsiteX0" fmla="*/ 8422 w 1020942"/>
                    <a:gd name="connsiteY0" fmla="*/ 2457738 h 2457738"/>
                    <a:gd name="connsiteX1" fmla="*/ 36436 w 1020942"/>
                    <a:gd name="connsiteY1" fmla="*/ 1794701 h 2457738"/>
                    <a:gd name="connsiteX2" fmla="*/ 297893 w 1020942"/>
                    <a:gd name="connsiteY2" fmla="*/ 907538 h 2457738"/>
                    <a:gd name="connsiteX3" fmla="*/ 886172 w 1020942"/>
                    <a:gd name="connsiteY3" fmla="*/ 113761 h 2457738"/>
                    <a:gd name="connsiteX4" fmla="*/ 1016900 w 1020942"/>
                    <a:gd name="connsiteY4" fmla="*/ 39053 h 2457738"/>
                    <a:gd name="connsiteX5" fmla="*/ 792794 w 1020942"/>
                    <a:gd name="connsiteY5" fmla="*/ 440610 h 2457738"/>
                    <a:gd name="connsiteX6" fmla="*/ 363257 w 1020942"/>
                    <a:gd name="connsiteY6" fmla="*/ 1533221 h 2457738"/>
                    <a:gd name="connsiteX7" fmla="*/ 316568 w 1020942"/>
                    <a:gd name="connsiteY7" fmla="*/ 2252290 h 2457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20942" h="2457738">
                      <a:moveTo>
                        <a:pt x="8422" y="2457738"/>
                      </a:moveTo>
                      <a:cubicBezTo>
                        <a:pt x="-1694" y="2255403"/>
                        <a:pt x="-11809" y="2053068"/>
                        <a:pt x="36436" y="1794701"/>
                      </a:cubicBezTo>
                      <a:cubicBezTo>
                        <a:pt x="84681" y="1536334"/>
                        <a:pt x="156270" y="1187695"/>
                        <a:pt x="297893" y="907538"/>
                      </a:cubicBezTo>
                      <a:cubicBezTo>
                        <a:pt x="439516" y="627381"/>
                        <a:pt x="766338" y="258508"/>
                        <a:pt x="886172" y="113761"/>
                      </a:cubicBezTo>
                      <a:cubicBezTo>
                        <a:pt x="1006006" y="-30986"/>
                        <a:pt x="1032463" y="-15422"/>
                        <a:pt x="1016900" y="39053"/>
                      </a:cubicBezTo>
                      <a:cubicBezTo>
                        <a:pt x="1001337" y="93528"/>
                        <a:pt x="901734" y="191582"/>
                        <a:pt x="792794" y="440610"/>
                      </a:cubicBezTo>
                      <a:cubicBezTo>
                        <a:pt x="683854" y="689638"/>
                        <a:pt x="442628" y="1231274"/>
                        <a:pt x="363257" y="1533221"/>
                      </a:cubicBezTo>
                      <a:cubicBezTo>
                        <a:pt x="283886" y="1835168"/>
                        <a:pt x="316568" y="2252290"/>
                        <a:pt x="316568" y="2252290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 rot="12557230">
                  <a:off x="5089589" y="4436227"/>
                  <a:ext cx="856395" cy="2061621"/>
                </a:xfrm>
                <a:custGeom>
                  <a:avLst/>
                  <a:gdLst>
                    <a:gd name="connsiteX0" fmla="*/ 8422 w 1020942"/>
                    <a:gd name="connsiteY0" fmla="*/ 2457738 h 2457738"/>
                    <a:gd name="connsiteX1" fmla="*/ 36436 w 1020942"/>
                    <a:gd name="connsiteY1" fmla="*/ 1794701 h 2457738"/>
                    <a:gd name="connsiteX2" fmla="*/ 297893 w 1020942"/>
                    <a:gd name="connsiteY2" fmla="*/ 907538 h 2457738"/>
                    <a:gd name="connsiteX3" fmla="*/ 886172 w 1020942"/>
                    <a:gd name="connsiteY3" fmla="*/ 113761 h 2457738"/>
                    <a:gd name="connsiteX4" fmla="*/ 1016900 w 1020942"/>
                    <a:gd name="connsiteY4" fmla="*/ 39053 h 2457738"/>
                    <a:gd name="connsiteX5" fmla="*/ 792794 w 1020942"/>
                    <a:gd name="connsiteY5" fmla="*/ 440610 h 2457738"/>
                    <a:gd name="connsiteX6" fmla="*/ 363257 w 1020942"/>
                    <a:gd name="connsiteY6" fmla="*/ 1533221 h 2457738"/>
                    <a:gd name="connsiteX7" fmla="*/ 316568 w 1020942"/>
                    <a:gd name="connsiteY7" fmla="*/ 2252290 h 2457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20942" h="2457738">
                      <a:moveTo>
                        <a:pt x="8422" y="2457738"/>
                      </a:moveTo>
                      <a:cubicBezTo>
                        <a:pt x="-1694" y="2255403"/>
                        <a:pt x="-11809" y="2053068"/>
                        <a:pt x="36436" y="1794701"/>
                      </a:cubicBezTo>
                      <a:cubicBezTo>
                        <a:pt x="84681" y="1536334"/>
                        <a:pt x="156270" y="1187695"/>
                        <a:pt x="297893" y="907538"/>
                      </a:cubicBezTo>
                      <a:cubicBezTo>
                        <a:pt x="439516" y="627381"/>
                        <a:pt x="766338" y="258508"/>
                        <a:pt x="886172" y="113761"/>
                      </a:cubicBezTo>
                      <a:cubicBezTo>
                        <a:pt x="1006006" y="-30986"/>
                        <a:pt x="1032463" y="-15422"/>
                        <a:pt x="1016900" y="39053"/>
                      </a:cubicBezTo>
                      <a:cubicBezTo>
                        <a:pt x="1001337" y="93528"/>
                        <a:pt x="901734" y="191582"/>
                        <a:pt x="792794" y="440610"/>
                      </a:cubicBezTo>
                      <a:cubicBezTo>
                        <a:pt x="683854" y="689638"/>
                        <a:pt x="442628" y="1231274"/>
                        <a:pt x="363257" y="1533221"/>
                      </a:cubicBezTo>
                      <a:cubicBezTo>
                        <a:pt x="283886" y="1835168"/>
                        <a:pt x="316568" y="2252290"/>
                        <a:pt x="316568" y="2252290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 rot="19757230" flipV="1">
                  <a:off x="6067488" y="3922372"/>
                  <a:ext cx="234984" cy="2349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/>
                  <a:lightRig rig="threePt" dir="tl"/>
                </a:scene3d>
                <a:sp3d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 rot="953216">
                  <a:off x="5950204" y="3812467"/>
                  <a:ext cx="456602" cy="45660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</a:ln>
                <a:scene3d>
                  <a:camera prst="orthographicFront"/>
                  <a:lightRig rig="threePt" dir="tl"/>
                </a:scene3d>
                <a:sp3d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6169726" y="2900552"/>
                <a:ext cx="1458988" cy="2597267"/>
                <a:chOff x="6169726" y="2900552"/>
                <a:chExt cx="1458988" cy="2597267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6174818" y="4043923"/>
                  <a:ext cx="1453896" cy="1453896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headEnd type="none"/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6169726" y="2900552"/>
                  <a:ext cx="0" cy="91440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headEnd type="none"/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2" name="Title 1"/>
          <p:cNvSpPr txBox="1">
            <a:spLocks/>
          </p:cNvSpPr>
          <p:nvPr/>
        </p:nvSpPr>
        <p:spPr>
          <a:xfrm>
            <a:off x="0" y="461657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 lnSpcReduction="100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Theory of Wong and Emanuel (2007</a:t>
            </a:r>
            <a:r>
              <a:rPr lang="en-US" sz="2800" dirty="0" smtClean="0"/>
              <a:t>) </a:t>
            </a:r>
            <a:r>
              <a:rPr lang="en-US" sz="2800" dirty="0"/>
              <a:t>(cont.)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56615613"/>
              </p:ext>
            </p:extLst>
          </p:nvPr>
        </p:nvGraphicFramePr>
        <p:xfrm>
          <a:off x="554038" y="2087563"/>
          <a:ext cx="4254500" cy="590251"/>
        </p:xfrm>
        <a:graphic>
          <a:graphicData uri="http://schemas.openxmlformats.org/presentationml/2006/ole">
            <p:oleObj spid="_x0000_s4113" name="Document" r:id="rId3" imgW="5476320" imgH="694800" progId="Word.Document.12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57200" y="4920018"/>
            <a:ext cx="403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Maximum Sustained Surface Wind: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49706972"/>
              </p:ext>
            </p:extLst>
          </p:nvPr>
        </p:nvGraphicFramePr>
        <p:xfrm>
          <a:off x="554272" y="5259918"/>
          <a:ext cx="4254500" cy="406400"/>
        </p:xfrm>
        <a:graphic>
          <a:graphicData uri="http://schemas.openxmlformats.org/presentationml/2006/ole">
            <p:oleObj spid="_x0000_s4115" name="Document" r:id="rId4" imgW="5476320" imgH="511920" progId="Word.Document.12">
              <p:embed/>
            </p:oleObj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57200" y="4256615"/>
            <a:ext cx="2875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[Wong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and Emanuel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2007]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" y="5666318"/>
            <a:ext cx="303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[Powell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1980; as in </a:t>
            </a: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Luo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et al.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2008]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57200" y="1793400"/>
            <a:ext cx="435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Saturation Entropy: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57200" y="3389360"/>
            <a:ext cx="287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Maximum Gradient Wind: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58696" y="2694309"/>
            <a:ext cx="1132510" cy="416144"/>
          </a:xfrm>
          <a:prstGeom prst="rect">
            <a:avLst/>
          </a:prstGeom>
          <a:noFill/>
          <a:ln>
            <a:solidFill>
              <a:srgbClr val="000000"/>
            </a:solidFill>
          </a:ln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63998" y="2697517"/>
            <a:ext cx="1700061" cy="416144"/>
          </a:xfrm>
          <a:prstGeom prst="rect">
            <a:avLst/>
          </a:prstGeom>
          <a:noFill/>
          <a:ln>
            <a:solidFill>
              <a:srgbClr val="000000"/>
            </a:solidFill>
          </a:ln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98166421"/>
              </p:ext>
            </p:extLst>
          </p:nvPr>
        </p:nvGraphicFramePr>
        <p:xfrm>
          <a:off x="554272" y="2677814"/>
          <a:ext cx="4254500" cy="415925"/>
        </p:xfrm>
        <a:graphic>
          <a:graphicData uri="http://schemas.openxmlformats.org/presentationml/2006/ole">
            <p:oleObj spid="_x0000_s4116" name="Document" r:id="rId5" imgW="5476320" imgH="520920" progId="Word.Document.12">
              <p:embed/>
            </p:oleObj>
          </a:graphicData>
        </a:graphic>
      </p:graphicFrame>
      <p:graphicFrame>
        <p:nvGraphicFramePr>
          <p:cNvPr id="4117" name="Object 21"/>
          <p:cNvGraphicFramePr>
            <a:graphicFrameLocks noChangeAspect="1"/>
          </p:cNvGraphicFramePr>
          <p:nvPr/>
        </p:nvGraphicFramePr>
        <p:xfrm>
          <a:off x="550863" y="3757613"/>
          <a:ext cx="4722812" cy="501650"/>
        </p:xfrm>
        <a:graphic>
          <a:graphicData uri="http://schemas.openxmlformats.org/presentationml/2006/ole">
            <p:oleObj spid="_x0000_s4117" name="Document" r:id="rId6" imgW="5532797" imgH="591246" progId="Word.Document.12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85800" y="3657600"/>
            <a:ext cx="3673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Arial"/>
                <a:cs typeface="Arial"/>
              </a:rPr>
              <a:t>Challenge: How to accurately estimate these quantities from satellite measurements</a:t>
            </a:r>
          </a:p>
          <a:p>
            <a:endParaRPr lang="en-US" sz="2000" u="sng" dirty="0">
              <a:latin typeface="Arial"/>
              <a:cs typeface="Arial"/>
            </a:endParaRPr>
          </a:p>
          <a:p>
            <a:r>
              <a:rPr lang="en-US" sz="2000" i="1" u="sng" dirty="0">
                <a:latin typeface="Arial"/>
                <a:cs typeface="Arial"/>
              </a:rPr>
              <a:t>New Answer: use MODIS cloud-top </a:t>
            </a:r>
            <a:r>
              <a:rPr lang="en-US" sz="2000" i="1" u="sng" dirty="0" smtClean="0">
                <a:latin typeface="Arial"/>
                <a:cs typeface="Arial"/>
              </a:rPr>
              <a:t>measurements for </a:t>
            </a:r>
            <a:r>
              <a:rPr lang="en-US" sz="2000" i="1" u="sng" dirty="0" err="1" smtClean="0">
                <a:latin typeface="Arial"/>
                <a:cs typeface="Arial"/>
              </a:rPr>
              <a:t>eyewall</a:t>
            </a:r>
            <a:r>
              <a:rPr lang="en-US" sz="2000" i="1" u="sng" dirty="0" smtClean="0">
                <a:latin typeface="Arial"/>
                <a:cs typeface="Arial"/>
              </a:rPr>
              <a:t>, </a:t>
            </a:r>
            <a:r>
              <a:rPr lang="en-US" sz="2000" i="1" u="sng" dirty="0">
                <a:latin typeface="Arial"/>
                <a:cs typeface="Arial"/>
              </a:rPr>
              <a:t>use weather analysis for </a:t>
            </a:r>
            <a:r>
              <a:rPr lang="en-US" sz="2000" i="1" u="sng" dirty="0" smtClean="0">
                <a:latin typeface="Arial"/>
                <a:cs typeface="Arial"/>
              </a:rPr>
              <a:t>environment</a:t>
            </a:r>
            <a:endParaRPr lang="en-US" sz="2000" i="1" u="sng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06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248482" y="1675108"/>
            <a:ext cx="5237417" cy="5052029"/>
            <a:chOff x="4117480" y="1719668"/>
            <a:chExt cx="5237417" cy="5052029"/>
          </a:xfrm>
        </p:grpSpPr>
        <p:grpSp>
          <p:nvGrpSpPr>
            <p:cNvPr id="33" name="Group 32"/>
            <p:cNvGrpSpPr/>
            <p:nvPr/>
          </p:nvGrpSpPr>
          <p:grpSpPr>
            <a:xfrm>
              <a:off x="4117480" y="1976175"/>
              <a:ext cx="5237417" cy="4795522"/>
              <a:chOff x="4117480" y="1976175"/>
              <a:chExt cx="5237417" cy="4795522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6612607" y="5404658"/>
                <a:ext cx="2742290" cy="136703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l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rial"/>
                    <a:cs typeface="Arial"/>
                  </a:rPr>
                  <a:t>s</a:t>
                </a:r>
                <a:r>
                  <a:rPr lang="en-US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*</a:t>
                </a:r>
                <a:r>
                  <a:rPr lang="en-US" baseline="-250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environment</a:t>
                </a:r>
                <a:endParaRPr lang="en-US" baseline="-25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117480" y="1976175"/>
                <a:ext cx="4114676" cy="41146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l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460992" y="2534958"/>
                <a:ext cx="14276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/>
                    <a:cs typeface="Arial"/>
                  </a:rPr>
                  <a:t>s</a:t>
                </a:r>
                <a:r>
                  <a:rPr lang="en-US" dirty="0" smtClean="0">
                    <a:latin typeface="Arial"/>
                    <a:cs typeface="Arial"/>
                  </a:rPr>
                  <a:t>*</a:t>
                </a:r>
                <a:r>
                  <a:rPr lang="en-US" baseline="-25000" dirty="0" err="1" smtClean="0">
                    <a:latin typeface="Arial"/>
                    <a:cs typeface="Arial"/>
                  </a:rPr>
                  <a:t>eyewall</a:t>
                </a:r>
                <a:r>
                  <a:rPr lang="en-US" dirty="0" smtClean="0">
                    <a:latin typeface="Arial"/>
                    <a:cs typeface="Arial"/>
                  </a:rPr>
                  <a:t>, V</a:t>
                </a:r>
                <a:r>
                  <a:rPr lang="en-US" baseline="-25000" dirty="0" smtClean="0">
                    <a:latin typeface="Arial"/>
                    <a:cs typeface="Arial"/>
                  </a:rPr>
                  <a:t>m</a:t>
                </a:r>
                <a:endParaRPr lang="en-US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939651" y="4515201"/>
                <a:ext cx="14947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/>
                    <a:cs typeface="Arial"/>
                  </a:rPr>
                  <a:t>s</a:t>
                </a:r>
                <a:r>
                  <a:rPr lang="en-US" dirty="0" smtClean="0">
                    <a:latin typeface="Arial"/>
                    <a:cs typeface="Arial"/>
                  </a:rPr>
                  <a:t>torm radius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852011" y="1719668"/>
              <a:ext cx="3940225" cy="4778180"/>
              <a:chOff x="4852011" y="1719668"/>
              <a:chExt cx="3940225" cy="477818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4852011" y="1719668"/>
                <a:ext cx="3940225" cy="4778180"/>
                <a:chOff x="4852011" y="1719668"/>
                <a:chExt cx="3940225" cy="4778180"/>
              </a:xfrm>
            </p:grpSpPr>
            <p:sp>
              <p:nvSpPr>
                <p:cNvPr id="41" name="Oval 40"/>
                <p:cNvSpPr/>
                <p:nvPr/>
              </p:nvSpPr>
              <p:spPr>
                <a:xfrm rot="19757230">
                  <a:off x="5417652" y="3272775"/>
                  <a:ext cx="1535355" cy="15353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/>
                    </a:gs>
                    <a:gs pos="100000">
                      <a:schemeClr val="accent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/>
                  <a:lightRig rig="threePt" dir="tl"/>
                </a:scene3d>
                <a:sp3d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 rot="19757230">
                  <a:off x="4852011" y="1719668"/>
                  <a:ext cx="856395" cy="2061621"/>
                </a:xfrm>
                <a:custGeom>
                  <a:avLst/>
                  <a:gdLst>
                    <a:gd name="connsiteX0" fmla="*/ 8422 w 1020942"/>
                    <a:gd name="connsiteY0" fmla="*/ 2457738 h 2457738"/>
                    <a:gd name="connsiteX1" fmla="*/ 36436 w 1020942"/>
                    <a:gd name="connsiteY1" fmla="*/ 1794701 h 2457738"/>
                    <a:gd name="connsiteX2" fmla="*/ 297893 w 1020942"/>
                    <a:gd name="connsiteY2" fmla="*/ 907538 h 2457738"/>
                    <a:gd name="connsiteX3" fmla="*/ 886172 w 1020942"/>
                    <a:gd name="connsiteY3" fmla="*/ 113761 h 2457738"/>
                    <a:gd name="connsiteX4" fmla="*/ 1016900 w 1020942"/>
                    <a:gd name="connsiteY4" fmla="*/ 39053 h 2457738"/>
                    <a:gd name="connsiteX5" fmla="*/ 792794 w 1020942"/>
                    <a:gd name="connsiteY5" fmla="*/ 440610 h 2457738"/>
                    <a:gd name="connsiteX6" fmla="*/ 363257 w 1020942"/>
                    <a:gd name="connsiteY6" fmla="*/ 1533221 h 2457738"/>
                    <a:gd name="connsiteX7" fmla="*/ 316568 w 1020942"/>
                    <a:gd name="connsiteY7" fmla="*/ 2252290 h 2457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20942" h="2457738">
                      <a:moveTo>
                        <a:pt x="8422" y="2457738"/>
                      </a:moveTo>
                      <a:cubicBezTo>
                        <a:pt x="-1694" y="2255403"/>
                        <a:pt x="-11809" y="2053068"/>
                        <a:pt x="36436" y="1794701"/>
                      </a:cubicBezTo>
                      <a:cubicBezTo>
                        <a:pt x="84681" y="1536334"/>
                        <a:pt x="156270" y="1187695"/>
                        <a:pt x="297893" y="907538"/>
                      </a:cubicBezTo>
                      <a:cubicBezTo>
                        <a:pt x="439516" y="627381"/>
                        <a:pt x="766338" y="258508"/>
                        <a:pt x="886172" y="113761"/>
                      </a:cubicBezTo>
                      <a:cubicBezTo>
                        <a:pt x="1006006" y="-30986"/>
                        <a:pt x="1032463" y="-15422"/>
                        <a:pt x="1016900" y="39053"/>
                      </a:cubicBezTo>
                      <a:cubicBezTo>
                        <a:pt x="1001337" y="93528"/>
                        <a:pt x="901734" y="191582"/>
                        <a:pt x="792794" y="440610"/>
                      </a:cubicBezTo>
                      <a:cubicBezTo>
                        <a:pt x="683854" y="689638"/>
                        <a:pt x="442628" y="1231274"/>
                        <a:pt x="363257" y="1533221"/>
                      </a:cubicBezTo>
                      <a:cubicBezTo>
                        <a:pt x="283886" y="1835168"/>
                        <a:pt x="316568" y="2252290"/>
                        <a:pt x="316568" y="2252290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rot="5357230">
                  <a:off x="7333228" y="2890901"/>
                  <a:ext cx="856395" cy="2061621"/>
                </a:xfrm>
                <a:custGeom>
                  <a:avLst/>
                  <a:gdLst>
                    <a:gd name="connsiteX0" fmla="*/ 8422 w 1020942"/>
                    <a:gd name="connsiteY0" fmla="*/ 2457738 h 2457738"/>
                    <a:gd name="connsiteX1" fmla="*/ 36436 w 1020942"/>
                    <a:gd name="connsiteY1" fmla="*/ 1794701 h 2457738"/>
                    <a:gd name="connsiteX2" fmla="*/ 297893 w 1020942"/>
                    <a:gd name="connsiteY2" fmla="*/ 907538 h 2457738"/>
                    <a:gd name="connsiteX3" fmla="*/ 886172 w 1020942"/>
                    <a:gd name="connsiteY3" fmla="*/ 113761 h 2457738"/>
                    <a:gd name="connsiteX4" fmla="*/ 1016900 w 1020942"/>
                    <a:gd name="connsiteY4" fmla="*/ 39053 h 2457738"/>
                    <a:gd name="connsiteX5" fmla="*/ 792794 w 1020942"/>
                    <a:gd name="connsiteY5" fmla="*/ 440610 h 2457738"/>
                    <a:gd name="connsiteX6" fmla="*/ 363257 w 1020942"/>
                    <a:gd name="connsiteY6" fmla="*/ 1533221 h 2457738"/>
                    <a:gd name="connsiteX7" fmla="*/ 316568 w 1020942"/>
                    <a:gd name="connsiteY7" fmla="*/ 2252290 h 2457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20942" h="2457738">
                      <a:moveTo>
                        <a:pt x="8422" y="2457738"/>
                      </a:moveTo>
                      <a:cubicBezTo>
                        <a:pt x="-1694" y="2255403"/>
                        <a:pt x="-11809" y="2053068"/>
                        <a:pt x="36436" y="1794701"/>
                      </a:cubicBezTo>
                      <a:cubicBezTo>
                        <a:pt x="84681" y="1536334"/>
                        <a:pt x="156270" y="1187695"/>
                        <a:pt x="297893" y="907538"/>
                      </a:cubicBezTo>
                      <a:cubicBezTo>
                        <a:pt x="439516" y="627381"/>
                        <a:pt x="766338" y="258508"/>
                        <a:pt x="886172" y="113761"/>
                      </a:cubicBezTo>
                      <a:cubicBezTo>
                        <a:pt x="1006006" y="-30986"/>
                        <a:pt x="1032463" y="-15422"/>
                        <a:pt x="1016900" y="39053"/>
                      </a:cubicBezTo>
                      <a:cubicBezTo>
                        <a:pt x="1001337" y="93528"/>
                        <a:pt x="901734" y="191582"/>
                        <a:pt x="792794" y="440610"/>
                      </a:cubicBezTo>
                      <a:cubicBezTo>
                        <a:pt x="683854" y="689638"/>
                        <a:pt x="442628" y="1231274"/>
                        <a:pt x="363257" y="1533221"/>
                      </a:cubicBezTo>
                      <a:cubicBezTo>
                        <a:pt x="283886" y="1835168"/>
                        <a:pt x="316568" y="2252290"/>
                        <a:pt x="316568" y="2252290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 rot="12557230">
                  <a:off x="5089589" y="4436227"/>
                  <a:ext cx="856395" cy="2061621"/>
                </a:xfrm>
                <a:custGeom>
                  <a:avLst/>
                  <a:gdLst>
                    <a:gd name="connsiteX0" fmla="*/ 8422 w 1020942"/>
                    <a:gd name="connsiteY0" fmla="*/ 2457738 h 2457738"/>
                    <a:gd name="connsiteX1" fmla="*/ 36436 w 1020942"/>
                    <a:gd name="connsiteY1" fmla="*/ 1794701 h 2457738"/>
                    <a:gd name="connsiteX2" fmla="*/ 297893 w 1020942"/>
                    <a:gd name="connsiteY2" fmla="*/ 907538 h 2457738"/>
                    <a:gd name="connsiteX3" fmla="*/ 886172 w 1020942"/>
                    <a:gd name="connsiteY3" fmla="*/ 113761 h 2457738"/>
                    <a:gd name="connsiteX4" fmla="*/ 1016900 w 1020942"/>
                    <a:gd name="connsiteY4" fmla="*/ 39053 h 2457738"/>
                    <a:gd name="connsiteX5" fmla="*/ 792794 w 1020942"/>
                    <a:gd name="connsiteY5" fmla="*/ 440610 h 2457738"/>
                    <a:gd name="connsiteX6" fmla="*/ 363257 w 1020942"/>
                    <a:gd name="connsiteY6" fmla="*/ 1533221 h 2457738"/>
                    <a:gd name="connsiteX7" fmla="*/ 316568 w 1020942"/>
                    <a:gd name="connsiteY7" fmla="*/ 2252290 h 2457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20942" h="2457738">
                      <a:moveTo>
                        <a:pt x="8422" y="2457738"/>
                      </a:moveTo>
                      <a:cubicBezTo>
                        <a:pt x="-1694" y="2255403"/>
                        <a:pt x="-11809" y="2053068"/>
                        <a:pt x="36436" y="1794701"/>
                      </a:cubicBezTo>
                      <a:cubicBezTo>
                        <a:pt x="84681" y="1536334"/>
                        <a:pt x="156270" y="1187695"/>
                        <a:pt x="297893" y="907538"/>
                      </a:cubicBezTo>
                      <a:cubicBezTo>
                        <a:pt x="439516" y="627381"/>
                        <a:pt x="766338" y="258508"/>
                        <a:pt x="886172" y="113761"/>
                      </a:cubicBezTo>
                      <a:cubicBezTo>
                        <a:pt x="1006006" y="-30986"/>
                        <a:pt x="1032463" y="-15422"/>
                        <a:pt x="1016900" y="39053"/>
                      </a:cubicBezTo>
                      <a:cubicBezTo>
                        <a:pt x="1001337" y="93528"/>
                        <a:pt x="901734" y="191582"/>
                        <a:pt x="792794" y="440610"/>
                      </a:cubicBezTo>
                      <a:cubicBezTo>
                        <a:pt x="683854" y="689638"/>
                        <a:pt x="442628" y="1231274"/>
                        <a:pt x="363257" y="1533221"/>
                      </a:cubicBezTo>
                      <a:cubicBezTo>
                        <a:pt x="283886" y="1835168"/>
                        <a:pt x="316568" y="2252290"/>
                        <a:pt x="316568" y="2252290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 rot="19757230" flipV="1">
                  <a:off x="6067488" y="3922372"/>
                  <a:ext cx="234984" cy="2349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/>
                  <a:lightRig rig="threePt" dir="tl"/>
                </a:scene3d>
                <a:sp3d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 rot="953216">
                  <a:off x="5950204" y="3812467"/>
                  <a:ext cx="456602" cy="45660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</a:ln>
                <a:scene3d>
                  <a:camera prst="orthographicFront"/>
                  <a:lightRig rig="threePt" dir="tl"/>
                </a:scene3d>
                <a:sp3d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6169726" y="2900552"/>
                <a:ext cx="1458988" cy="2597267"/>
                <a:chOff x="6169726" y="2900552"/>
                <a:chExt cx="1458988" cy="2597267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6174818" y="4043923"/>
                  <a:ext cx="1453896" cy="1453896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headEnd type="none"/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6169726" y="2900552"/>
                  <a:ext cx="0" cy="91440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headEnd type="none"/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Freeform 1"/>
          <p:cNvSpPr/>
          <p:nvPr/>
        </p:nvSpPr>
        <p:spPr>
          <a:xfrm>
            <a:off x="721588" y="5073"/>
            <a:ext cx="8435122" cy="6862177"/>
          </a:xfrm>
          <a:custGeom>
            <a:avLst/>
            <a:gdLst>
              <a:gd name="connsiteX0" fmla="*/ 0 w 6038438"/>
              <a:gd name="connsiteY0" fmla="*/ 6862177 h 6862177"/>
              <a:gd name="connsiteX1" fmla="*/ 3186335 w 6038438"/>
              <a:gd name="connsiteY1" fmla="*/ 6862177 h 6862177"/>
              <a:gd name="connsiteX2" fmla="*/ 6038438 w 6038438"/>
              <a:gd name="connsiteY2" fmla="*/ 768653 h 6862177"/>
              <a:gd name="connsiteX3" fmla="*/ 6038438 w 6038438"/>
              <a:gd name="connsiteY3" fmla="*/ 0 h 6862177"/>
              <a:gd name="connsiteX4" fmla="*/ 3019219 w 6038438"/>
              <a:gd name="connsiteY4" fmla="*/ 0 h 6862177"/>
              <a:gd name="connsiteX5" fmla="*/ 0 w 6038438"/>
              <a:gd name="connsiteY5" fmla="*/ 6862177 h 686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8438" h="6862177">
                <a:moveTo>
                  <a:pt x="0" y="6862177"/>
                </a:moveTo>
                <a:lnTo>
                  <a:pt x="3186335" y="6862177"/>
                </a:lnTo>
                <a:lnTo>
                  <a:pt x="6038438" y="768653"/>
                </a:lnTo>
                <a:lnTo>
                  <a:pt x="6038438" y="0"/>
                </a:lnTo>
                <a:lnTo>
                  <a:pt x="3019219" y="0"/>
                </a:lnTo>
                <a:lnTo>
                  <a:pt x="0" y="6862177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  <a:effectLst/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027431" y="1858337"/>
            <a:ext cx="249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MODIS swath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72770" y="4329281"/>
            <a:ext cx="3130629" cy="213186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2013147">
            <a:off x="2863662" y="4844686"/>
            <a:ext cx="151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~2330 km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5102" y="382879"/>
            <a:ext cx="401914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Mod</a:t>
            </a:r>
            <a:r>
              <a:rPr lang="en-US" sz="2400" dirty="0" smtClean="0">
                <a:latin typeface="Arial"/>
                <a:cs typeface="Arial"/>
              </a:rPr>
              <a:t>erate</a:t>
            </a:r>
            <a:r>
              <a:rPr lang="en-US" sz="2400" dirty="0" smtClean="0">
                <a:latin typeface="Arial"/>
                <a:cs typeface="Arial"/>
              </a:rPr>
              <a:t>-resolution </a:t>
            </a:r>
            <a:r>
              <a:rPr lang="en-US" sz="2400" b="1" dirty="0" smtClean="0">
                <a:latin typeface="Arial"/>
                <a:cs typeface="Arial"/>
              </a:rPr>
              <a:t>I</a:t>
            </a:r>
            <a:r>
              <a:rPr lang="en-US" sz="2400" dirty="0" smtClean="0">
                <a:latin typeface="Arial"/>
                <a:cs typeface="Arial"/>
              </a:rPr>
              <a:t>maging </a:t>
            </a:r>
            <a:r>
              <a:rPr lang="en-US" sz="2400" b="1" dirty="0" err="1" smtClean="0">
                <a:latin typeface="Arial"/>
                <a:cs typeface="Arial"/>
              </a:rPr>
              <a:t>S</a:t>
            </a:r>
            <a:r>
              <a:rPr lang="en-US" sz="2400" dirty="0" err="1" smtClean="0">
                <a:latin typeface="Arial"/>
                <a:cs typeface="Arial"/>
              </a:rPr>
              <a:t>pectroradiometer</a:t>
            </a:r>
            <a:endParaRPr lang="en-US" sz="2400" dirty="0" smtClean="0">
              <a:latin typeface="Arial"/>
              <a:cs typeface="Arial"/>
            </a:endParaRPr>
          </a:p>
          <a:p>
            <a:pPr marL="285750" indent="-285750"/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45102" y="1257757"/>
            <a:ext cx="26426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Cloud-top data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(pressure and temperature) has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along-swath spacing of 5 km, similar magnitude across-swath</a:t>
            </a:r>
          </a:p>
        </p:txBody>
      </p:sp>
    </p:spTree>
    <p:extLst>
      <p:ext uri="{BB962C8B-B14F-4D97-AF65-F5344CB8AC3E}">
        <p14:creationId xmlns:p14="http://schemas.microsoft.com/office/powerpoint/2010/main" xmlns="" val="41592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947</TotalTime>
  <Words>882</Words>
  <Application>Microsoft Office PowerPoint</Application>
  <PresentationFormat>On-screen Show (4:3)</PresentationFormat>
  <Paragraphs>146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Perception</vt:lpstr>
      <vt:lpstr>Document</vt:lpstr>
      <vt:lpstr>Microsoft Office Word Document</vt:lpstr>
      <vt:lpstr>Diagnosing the Intensity of Super Typhoon Haiyan</vt:lpstr>
      <vt:lpstr>About Super Typhoon Haiyan</vt:lpstr>
      <vt:lpstr>Super Typhoon Haiyan IR Loop</vt:lpstr>
      <vt:lpstr>This Work</vt:lpstr>
      <vt:lpstr>Slide 5</vt:lpstr>
      <vt:lpstr>Slide 6</vt:lpstr>
      <vt:lpstr>Slide 7</vt:lpstr>
      <vt:lpstr>Slide 8</vt:lpstr>
      <vt:lpstr>Slide 9</vt:lpstr>
      <vt:lpstr>New Methods</vt:lpstr>
      <vt:lpstr>Analyses</vt:lpstr>
      <vt:lpstr>Analyses (cont.)</vt:lpstr>
      <vt:lpstr>Results, OSSE</vt:lpstr>
      <vt:lpstr>Results, OSSE (cont.)</vt:lpstr>
      <vt:lpstr>Results, OSSE (cont.)</vt:lpstr>
      <vt:lpstr>Results, MODIS: 0120Z Nov. 7</vt:lpstr>
      <vt:lpstr>Results, MODIS: 1345Z Nov. 7</vt:lpstr>
      <vt:lpstr>Conclusions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Diagnosing the Intensity of Super Typhoon Haiyan</dc:title>
  <dc:creator>Scott</dc:creator>
  <cp:lastModifiedBy>Scott Sieron</cp:lastModifiedBy>
  <cp:revision>31</cp:revision>
  <dcterms:created xsi:type="dcterms:W3CDTF">2013-12-10T17:03:03Z</dcterms:created>
  <dcterms:modified xsi:type="dcterms:W3CDTF">2013-12-11T12:40:37Z</dcterms:modified>
</cp:coreProperties>
</file>