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9" r:id="rId3"/>
    <p:sldId id="264" r:id="rId4"/>
    <p:sldId id="263" r:id="rId5"/>
    <p:sldId id="278" r:id="rId6"/>
    <p:sldId id="266" r:id="rId7"/>
    <p:sldId id="274" r:id="rId8"/>
    <p:sldId id="256" r:id="rId9"/>
    <p:sldId id="267" r:id="rId10"/>
    <p:sldId id="268" r:id="rId11"/>
    <p:sldId id="258" r:id="rId12"/>
    <p:sldId id="259" r:id="rId13"/>
    <p:sldId id="260" r:id="rId14"/>
    <p:sldId id="261" r:id="rId15"/>
    <p:sldId id="271" r:id="rId16"/>
    <p:sldId id="277" r:id="rId17"/>
    <p:sldId id="275" r:id="rId18"/>
    <p:sldId id="276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200" d="100"/>
          <a:sy n="200" d="100"/>
        </p:scale>
        <p:origin x="248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139B-579C-654F-A987-F77411721BAD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4E78-E707-7541-AE47-746839F29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139B-579C-654F-A987-F77411721BAD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4E78-E707-7541-AE47-746839F29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6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139B-579C-654F-A987-F77411721BAD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4E78-E707-7541-AE47-746839F29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2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139B-579C-654F-A987-F77411721BAD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4E78-E707-7541-AE47-746839F29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5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139B-579C-654F-A987-F77411721BAD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4E78-E707-7541-AE47-746839F29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6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139B-579C-654F-A987-F77411721BAD}" type="datetimeFigureOut">
              <a:rPr lang="en-US" smtClean="0"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4E78-E707-7541-AE47-746839F29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4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139B-579C-654F-A987-F77411721BAD}" type="datetimeFigureOut">
              <a:rPr lang="en-US" smtClean="0"/>
              <a:t>9/13/13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4E78-E707-7541-AE47-746839F29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3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139B-579C-654F-A987-F77411721BAD}" type="datetimeFigureOut">
              <a:rPr lang="en-US" smtClean="0"/>
              <a:t>9/13/13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4E78-E707-7541-AE47-746839F29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2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139B-579C-654F-A987-F77411721BAD}" type="datetimeFigureOut">
              <a:rPr lang="en-US" smtClean="0"/>
              <a:t>9/13/13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4E78-E707-7541-AE47-746839F29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3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139B-579C-654F-A987-F77411721BAD}" type="datetimeFigureOut">
              <a:rPr lang="en-US" smtClean="0"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4E78-E707-7541-AE47-746839F29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139B-579C-654F-A987-F77411721BAD}" type="datetimeFigureOut">
              <a:rPr lang="en-US" smtClean="0"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4E78-E707-7541-AE47-746839F29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139B-579C-654F-A987-F77411721BAD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4E78-E707-7541-AE47-746839F29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mip-pcmdi.llnl.gov/cmip5/forcing.html" TargetMode="External"/><Relationship Id="rId3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Regional </a:t>
            </a:r>
            <a:r>
              <a:rPr lang="en-US" b="1" dirty="0"/>
              <a:t>S</a:t>
            </a:r>
            <a:r>
              <a:rPr lang="en-US" b="1" dirty="0" smtClean="0"/>
              <a:t>cale Dependent Predictability by IPCC Models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662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6010" y="1213854"/>
            <a:ext cx="7736306" cy="522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37069"/>
              </p:ext>
            </p:extLst>
          </p:nvPr>
        </p:nvGraphicFramePr>
        <p:xfrm>
          <a:off x="1287150" y="166231"/>
          <a:ext cx="4828988" cy="6277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625"/>
                <a:gridCol w="1550625"/>
                <a:gridCol w="1727738"/>
              </a:tblGrid>
              <a:tr h="3811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Model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Sponsor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Atmosphere Resolution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BCCR-BCM2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 smtClean="0"/>
                        <a:t>Bjerknes</a:t>
                      </a:r>
                      <a:r>
                        <a:rPr lang="en-US" sz="800" b="1" dirty="0" smtClean="0"/>
                        <a:t> Centre for Climate Research, Norway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2.8°x2.8°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CCCMA_CGCM3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Canadian Centre for Climate </a:t>
                      </a:r>
                      <a:r>
                        <a:rPr lang="en-US" sz="800" b="1" dirty="0" err="1" smtClean="0"/>
                        <a:t>Modelling</a:t>
                      </a:r>
                      <a:r>
                        <a:rPr lang="en-US" sz="800" b="1" dirty="0" smtClean="0"/>
                        <a:t> and Analysis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3.75°x3.75°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CNRM_CM3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Centre National de </a:t>
                      </a:r>
                      <a:r>
                        <a:rPr lang="en-US" sz="800" b="1" dirty="0" err="1" smtClean="0"/>
                        <a:t>Recherches</a:t>
                      </a:r>
                      <a:r>
                        <a:rPr lang="en-US" sz="800" b="1" dirty="0" smtClean="0"/>
                        <a:t> </a:t>
                      </a:r>
                      <a:r>
                        <a:rPr lang="en-US" sz="800" b="1" dirty="0" err="1" smtClean="0"/>
                        <a:t>Meteorologiques</a:t>
                      </a:r>
                      <a:r>
                        <a:rPr lang="en-US" sz="800" b="1" dirty="0" smtClean="0"/>
                        <a:t>, France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2.8°x2.8°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CSIRO_MK3.0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CSIRO Atmospheric Research, Melbourne, Australia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1.875°x1.875°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CSIRO_MK3.5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CSIRO Atmospheric Research, Melbourne, Australia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1.875°x1.875°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GFDL_CM2.0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NOAA GFDL, USA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2°x2.5°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GFDL_CM2.1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NOAA GFDL, USA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2°x2.5°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GISS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NASA/GISS, USA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4°x5°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INGV_ECHAM4.1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National Institute of Geophysics and Volcanology, Italy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1.125°x1.125°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INMCM3.0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err="1" smtClean="0"/>
                        <a:t>Iistitute</a:t>
                      </a:r>
                      <a:r>
                        <a:rPr lang="en-US" sz="800" b="1" dirty="0" smtClean="0"/>
                        <a:t> for Numerical Mathematics, Russia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4°x5°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IPSL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err="1" smtClean="0"/>
                        <a:t>Institut</a:t>
                      </a:r>
                      <a:r>
                        <a:rPr lang="en-US" sz="800" b="1" dirty="0" smtClean="0"/>
                        <a:t> Pierre Simon Laplace, France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2.5°x3.75°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MIROC3.2_medres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CCSR/NIES/FRCGC, Japan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2.8°x2.8°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MPI_ECHAM5.4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Max Planck Institute for Meteorology, Germany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1.875°x1.875°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MPI_CGCM2.3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Max Planck Institute for Meteorology, Germany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1.875°x1.875°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NCAR CCSM3.0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NCAR,</a:t>
                      </a:r>
                      <a:r>
                        <a:rPr lang="en-US" sz="800" b="1" baseline="0" dirty="0" smtClean="0"/>
                        <a:t> USA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1.4°x1.4°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NCAR PCM1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NCAR,</a:t>
                      </a:r>
                      <a:r>
                        <a:rPr lang="en-US" sz="800" b="1" baseline="0" dirty="0" smtClean="0"/>
                        <a:t> USA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2.8°x2.8°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UKMO_HADCM3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Met Office Hadley Center, UK</a:t>
                      </a:r>
                    </a:p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2.5°x3.75°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UKMO_HadGEM1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Met Office Hadley Center, UK</a:t>
                      </a:r>
                    </a:p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1.25°x1.9°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14816" y="1221208"/>
            <a:ext cx="158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CMIP3 models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0709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0918" y="850791"/>
            <a:ext cx="78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48311" y="838436"/>
            <a:ext cx="19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80138" y="836492"/>
            <a:ext cx="238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 - OBS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0917" y="3509712"/>
            <a:ext cx="21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spread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48311" y="3517693"/>
            <a:ext cx="239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mean/spread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6524" y="3509712"/>
            <a:ext cx="166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Predictability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43100" y="447657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CMIP3 </a:t>
            </a:r>
            <a:r>
              <a:rPr lang="en-US" b="1" dirty="0" smtClean="0"/>
              <a:t>(1979-2012)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0000FF"/>
                </a:solidFill>
              </a:rPr>
              <a:t>Global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5" name="Picture 24" descr="predictability_wn_lat_cross_pr_JJA_global_79-12_cmip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40480"/>
            <a:ext cx="2730500" cy="2249932"/>
          </a:xfrm>
          <a:prstGeom prst="rect">
            <a:avLst/>
          </a:prstGeom>
        </p:spPr>
      </p:pic>
      <p:pic>
        <p:nvPicPr>
          <p:cNvPr id="2" name="Picture 1" descr="pwr_obs_wn_lat_cross_pr_JJA_global_79-12_cmip3_lo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143000"/>
            <a:ext cx="2686812" cy="2249932"/>
          </a:xfrm>
          <a:prstGeom prst="rect">
            <a:avLst/>
          </a:prstGeom>
        </p:spPr>
      </p:pic>
      <p:pic>
        <p:nvPicPr>
          <p:cNvPr id="3" name="Picture 2" descr="pwr_modelm_wn_lat_cross_pr_JJA_global_79-12_cmip3_lo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2686812" cy="2249932"/>
          </a:xfrm>
          <a:prstGeom prst="rect">
            <a:avLst/>
          </a:prstGeom>
        </p:spPr>
      </p:pic>
      <p:pic>
        <p:nvPicPr>
          <p:cNvPr id="5" name="Picture 4" descr="pwr_diff_wn_lat_cross_pr_JJA_global_79-12_cmip3_lo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2686812" cy="2249932"/>
          </a:xfrm>
          <a:prstGeom prst="rect">
            <a:avLst/>
          </a:prstGeom>
        </p:spPr>
      </p:pic>
      <p:pic>
        <p:nvPicPr>
          <p:cNvPr id="9" name="Picture 8" descr="pwr_spread_wn_lat_cross_pr_JJA_global_79-12_cmip3_log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840480"/>
            <a:ext cx="2686812" cy="2249932"/>
          </a:xfrm>
          <a:prstGeom prst="rect">
            <a:avLst/>
          </a:prstGeom>
        </p:spPr>
      </p:pic>
      <p:pic>
        <p:nvPicPr>
          <p:cNvPr id="10" name="Picture 9" descr="pwr_snr_wn_lat_cross_pr_JJA_global_79-12_cmip3_log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40480"/>
            <a:ext cx="2730500" cy="22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4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0918" y="867725"/>
            <a:ext cx="78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48311" y="829969"/>
            <a:ext cx="19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56341" y="844959"/>
            <a:ext cx="238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 - OBS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0917" y="3509712"/>
            <a:ext cx="21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spread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48311" y="3517693"/>
            <a:ext cx="239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mean/spread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35722" y="3523203"/>
            <a:ext cx="166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Predictability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3100" y="447657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CMIP3 </a:t>
            </a:r>
            <a:r>
              <a:rPr lang="en-US" b="1" dirty="0" smtClean="0"/>
              <a:t>(2020-2099)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0000FF"/>
                </a:solidFill>
              </a:rPr>
              <a:t>Global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3" name="Picture 22" descr="predictability_wn_lat_cross_pr_JJA_global_20-99_cmip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40480"/>
            <a:ext cx="2730500" cy="2249932"/>
          </a:xfrm>
          <a:prstGeom prst="rect">
            <a:avLst/>
          </a:prstGeom>
        </p:spPr>
      </p:pic>
      <p:pic>
        <p:nvPicPr>
          <p:cNvPr id="2" name="Picture 1" descr="pwr_modelm_wn_lat_cross_pr_JJA_global_20-99_cmip3_lo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2686812" cy="2249932"/>
          </a:xfrm>
          <a:prstGeom prst="rect">
            <a:avLst/>
          </a:prstGeom>
        </p:spPr>
      </p:pic>
      <p:pic>
        <p:nvPicPr>
          <p:cNvPr id="3" name="Picture 2" descr="pwr_spread_wn_lat_cross_pr_JJA_global_20-99_cmip3_lo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840480"/>
            <a:ext cx="2686812" cy="2249932"/>
          </a:xfrm>
          <a:prstGeom prst="rect">
            <a:avLst/>
          </a:prstGeom>
        </p:spPr>
      </p:pic>
      <p:pic>
        <p:nvPicPr>
          <p:cNvPr id="4" name="Picture 3" descr="pwr_snr_wn_lat_cross_pr_JJA_global_20-99_cmip3_lo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40480"/>
            <a:ext cx="2730500" cy="22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8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81720" y="850791"/>
            <a:ext cx="78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07580" y="838436"/>
            <a:ext cx="19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3275" y="828025"/>
            <a:ext cx="238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 - OBS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1719" y="3518179"/>
            <a:ext cx="21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spread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07580" y="3517693"/>
            <a:ext cx="239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mean/spread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6524" y="3523203"/>
            <a:ext cx="166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Predictability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43100" y="447657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CMIP3 </a:t>
            </a:r>
            <a:r>
              <a:rPr lang="en-US" b="1" dirty="0" smtClean="0"/>
              <a:t>(1979-2012)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0000FF"/>
                </a:solidFill>
              </a:rPr>
              <a:t>US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3" name="Picture 22" descr="predictability_wn_lat_cross_pr_JJA_US_79-12_cmip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40480"/>
            <a:ext cx="2850642" cy="2249932"/>
          </a:xfrm>
          <a:prstGeom prst="rect">
            <a:avLst/>
          </a:prstGeom>
        </p:spPr>
      </p:pic>
      <p:pic>
        <p:nvPicPr>
          <p:cNvPr id="2" name="Picture 1" descr="pwr_obs_wn_lat_cross_pr_JJA_US_79-12_cmip3_lo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143000"/>
            <a:ext cx="2774188" cy="2249932"/>
          </a:xfrm>
          <a:prstGeom prst="rect">
            <a:avLst/>
          </a:prstGeom>
        </p:spPr>
      </p:pic>
      <p:pic>
        <p:nvPicPr>
          <p:cNvPr id="3" name="Picture 2" descr="pwr_modelm_wn_lat_cross_pr_JJA_US_79-12_cmip3_lo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2774188" cy="2249932"/>
          </a:xfrm>
          <a:prstGeom prst="rect">
            <a:avLst/>
          </a:prstGeom>
        </p:spPr>
      </p:pic>
      <p:pic>
        <p:nvPicPr>
          <p:cNvPr id="8" name="Picture 7" descr="pwr_diff_wn_lat_cross_pr_JJA_US_79-12_cmip3_lo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2774188" cy="2249932"/>
          </a:xfrm>
          <a:prstGeom prst="rect">
            <a:avLst/>
          </a:prstGeom>
        </p:spPr>
      </p:pic>
      <p:pic>
        <p:nvPicPr>
          <p:cNvPr id="9" name="Picture 8" descr="pwr_spread_wn_lat_cross_pr_JJA_US_79-12_cmip3_log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840480"/>
            <a:ext cx="2817876" cy="2249932"/>
          </a:xfrm>
          <a:prstGeom prst="rect">
            <a:avLst/>
          </a:prstGeom>
        </p:spPr>
      </p:pic>
      <p:pic>
        <p:nvPicPr>
          <p:cNvPr id="10" name="Picture 9" descr="pwr_snr_wn_lat_cross_pr_JJA_US_79-12_cmip3_log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40480"/>
            <a:ext cx="2817876" cy="22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0918" y="876192"/>
            <a:ext cx="78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16047" y="855370"/>
            <a:ext cx="19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1742" y="861893"/>
            <a:ext cx="238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 - OBS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1719" y="3509712"/>
            <a:ext cx="21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spread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24514" y="3517693"/>
            <a:ext cx="239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mean/spread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6524" y="3523203"/>
            <a:ext cx="166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Predictability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3100" y="447657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CMIP3 </a:t>
            </a:r>
            <a:r>
              <a:rPr lang="en-US" b="1" dirty="0" smtClean="0"/>
              <a:t>(2020-2099)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0000FF"/>
                </a:solidFill>
              </a:rPr>
              <a:t>US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0" name="Picture 19" descr="predictability_wn_lat_cross_pr_JJA_US_20-99_cmip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40480"/>
            <a:ext cx="2850642" cy="2249932"/>
          </a:xfrm>
          <a:prstGeom prst="rect">
            <a:avLst/>
          </a:prstGeom>
        </p:spPr>
      </p:pic>
      <p:pic>
        <p:nvPicPr>
          <p:cNvPr id="4" name="Picture 3" descr="pwr_modelm_wn_lat_cross_pr_JJA_US_20-99_cmip3_lo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2774188" cy="2249932"/>
          </a:xfrm>
          <a:prstGeom prst="rect">
            <a:avLst/>
          </a:prstGeom>
        </p:spPr>
      </p:pic>
      <p:pic>
        <p:nvPicPr>
          <p:cNvPr id="5" name="Picture 4" descr="pwr_spread_wn_lat_cross_pr_JJA_US_20-99_cmip3_lo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840480"/>
            <a:ext cx="2774188" cy="2249932"/>
          </a:xfrm>
          <a:prstGeom prst="rect">
            <a:avLst/>
          </a:prstGeom>
        </p:spPr>
      </p:pic>
      <p:pic>
        <p:nvPicPr>
          <p:cNvPr id="6" name="Picture 5" descr="pwr_snr_wn_lat_cross_pr_JJA_US_20-99_cmip3_lo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40480"/>
            <a:ext cx="2817876" cy="22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8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IPCC models show predictability for wavenumber 1-3 for global scale and ~wavenumber 1 for the US;</a:t>
            </a:r>
          </a:p>
          <a:p>
            <a:r>
              <a:rPr lang="en-US" dirty="0" smtClean="0"/>
              <a:t>Larger predictability for mid-latitude than tropics;</a:t>
            </a:r>
          </a:p>
          <a:p>
            <a:r>
              <a:rPr lang="en-US" dirty="0" smtClean="0"/>
              <a:t>No big change of the predictability for climate projection output.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6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How possible to increase the predictability of small scale through the model improvement? </a:t>
            </a:r>
          </a:p>
          <a:p>
            <a:endParaRPr lang="en-US" b="1" dirty="0" smtClean="0"/>
          </a:p>
          <a:p>
            <a:r>
              <a:rPr lang="en-US" b="1" dirty="0" smtClean="0"/>
              <a:t>Any other solutions?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21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_clim_JJA_ave(35-45N)_model_obs_nomask_sprea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1333500"/>
            <a:ext cx="3741420" cy="3101340"/>
          </a:xfrm>
          <a:prstGeom prst="rect">
            <a:avLst/>
          </a:prstGeom>
        </p:spPr>
      </p:pic>
      <p:pic>
        <p:nvPicPr>
          <p:cNvPr id="5" name="Picture 4" descr="pr_clim_JJA_ave(5S-5N)_model_obs_nomask_sprea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333500"/>
            <a:ext cx="374142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21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0"/>
            <a:ext cx="758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53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465666"/>
            <a:ext cx="8534400" cy="55033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CMIP5 forcing data: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://cmip-pcmdi.llnl.gov/cmip5/</a:t>
            </a:r>
            <a:r>
              <a:rPr lang="en-US" sz="2400" dirty="0" smtClean="0">
                <a:hlinkClick r:id="rId2"/>
              </a:rPr>
              <a:t>forcing.html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2835"/>
            <a:ext cx="9144000" cy="4276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0335" y="5977466"/>
            <a:ext cx="298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Knutti</a:t>
            </a:r>
            <a:r>
              <a:rPr lang="en-US" dirty="0" smtClean="0"/>
              <a:t> and </a:t>
            </a:r>
            <a:r>
              <a:rPr lang="en-US" dirty="0" err="1" smtClean="0"/>
              <a:t>Sedlacek</a:t>
            </a:r>
            <a:r>
              <a:rPr lang="en-US" dirty="0" smtClean="0"/>
              <a:t>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1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1899" y="215900"/>
            <a:ext cx="7400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Motivation: Inconsistency in the Precipitation simulation by CMIP5 models</a:t>
            </a:r>
            <a:endParaRPr lang="en-US" sz="2400" b="1" dirty="0"/>
          </a:p>
        </p:txBody>
      </p:sp>
      <p:pic>
        <p:nvPicPr>
          <p:cNvPr id="2" name="Picture 1" descr="com_model_obs_pr_JJ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8" y="-804334"/>
            <a:ext cx="6995160" cy="90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8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Datasets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Model data</a:t>
            </a:r>
            <a:r>
              <a:rPr lang="en-US" dirty="0" smtClean="0"/>
              <a:t>: Precipitation from CMIP5 historical runs during 1979-2004;</a:t>
            </a:r>
          </a:p>
          <a:p>
            <a:endParaRPr lang="en-US" dirty="0"/>
          </a:p>
          <a:p>
            <a:r>
              <a:rPr lang="en-US" b="1" i="1" dirty="0" smtClean="0"/>
              <a:t>Observation</a:t>
            </a:r>
            <a:r>
              <a:rPr lang="en-US" dirty="0" smtClean="0"/>
              <a:t>: Global Precipitation Climatology Centre (GPCC) during 1979-2004 </a:t>
            </a:r>
            <a:r>
              <a:rPr lang="en-US" dirty="0"/>
              <a:t>with 2.5°x2.5</a:t>
            </a:r>
            <a:r>
              <a:rPr lang="en-US" dirty="0" smtClean="0"/>
              <a:t>° resolution;</a:t>
            </a:r>
          </a:p>
          <a:p>
            <a:endParaRPr lang="en-US" dirty="0" smtClean="0"/>
          </a:p>
          <a:p>
            <a:r>
              <a:rPr lang="en-US" dirty="0" smtClean="0"/>
              <a:t>All data are interpolated to T85 (</a:t>
            </a:r>
            <a:r>
              <a:rPr lang="en-US" dirty="0"/>
              <a:t>~1.4°</a:t>
            </a:r>
            <a:r>
              <a:rPr lang="en-US" dirty="0" smtClean="0"/>
              <a:t>x1.4</a:t>
            </a:r>
            <a:r>
              <a:rPr lang="en-US" dirty="0"/>
              <a:t>°</a:t>
            </a:r>
            <a:r>
              <a:rPr lang="en-US" dirty="0" smtClean="0"/>
              <a:t>) resolution.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3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6010" y="1213854"/>
            <a:ext cx="7736306" cy="522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24297"/>
              </p:ext>
            </p:extLst>
          </p:nvPr>
        </p:nvGraphicFramePr>
        <p:xfrm>
          <a:off x="1122050" y="12700"/>
          <a:ext cx="4828988" cy="6861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625"/>
                <a:gridCol w="1550625"/>
                <a:gridCol w="1727738"/>
              </a:tblGrid>
              <a:tr h="3811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Model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Sponsor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Atmosphere Resolution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bcc-csm1-1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Beijing</a:t>
                      </a:r>
                      <a:r>
                        <a:rPr lang="en-US" sz="1000" b="1" baseline="0" dirty="0" smtClean="0"/>
                        <a:t> Climate Center, China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2.8°x2.8°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bcc-csm1-1-m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Beijing</a:t>
                      </a:r>
                      <a:r>
                        <a:rPr lang="en-US" sz="1000" b="1" baseline="0" dirty="0" smtClean="0"/>
                        <a:t> Climate Center, China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2.8°x2.8°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CCSM4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NCAR,</a:t>
                      </a:r>
                      <a:r>
                        <a:rPr lang="en-US" sz="1000" b="1" baseline="0" dirty="0" smtClean="0"/>
                        <a:t> USA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0.9°x1.25°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CESM1-BGC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NCAR,</a:t>
                      </a:r>
                      <a:r>
                        <a:rPr lang="en-US" sz="1000" b="1" baseline="0" dirty="0" smtClean="0"/>
                        <a:t> USA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0.9°x1.25°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CESM-CAM5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NCAR,</a:t>
                      </a:r>
                      <a:r>
                        <a:rPr lang="en-US" sz="1000" b="1" baseline="0" dirty="0" smtClean="0"/>
                        <a:t> USA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0.9°x1.25°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CESM1-FASTCHEM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NCAR,</a:t>
                      </a:r>
                      <a:r>
                        <a:rPr lang="en-US" sz="1000" b="1" baseline="0" dirty="0" smtClean="0"/>
                        <a:t> USA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0.9°x1.25°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CESM1-WACCM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NCAR,</a:t>
                      </a:r>
                      <a:r>
                        <a:rPr lang="en-US" sz="1000" b="1" baseline="0" dirty="0" smtClean="0"/>
                        <a:t> USA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1.875°x2.5°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EC-EARTH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19 institutes in Europe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1.125°x1.125°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GFDL-CM3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GFDL, USA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2°x2.5°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GFDL-ESM2G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GFDL, USA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2°x2.5°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GFDL-ESM2M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GFDL, USA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2°x2.5°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GISS-E2-H-CC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NASA/GISS, USA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2°x2.5°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GISS-E2-H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NASA/GISS, USA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2°x2.5°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GISS-E2-R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NASA/GISS, USA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2°x2.5°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HadCM3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Met Office Hadley Center, UK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2.5°x3.75°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HadGEM2-AO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Met Office Hadley Center, UK</a:t>
                      </a:r>
                    </a:p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1.25°x1.9°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HadGEM2-CC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Met Office Hadley Center, UK</a:t>
                      </a:r>
                    </a:p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1.25°x1.9°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HadGEM2-ES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Met Office Hadley Center, UK</a:t>
                      </a:r>
                    </a:p>
                    <a:p>
                      <a:pPr algn="ctr"/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1.25°x1.9°</a:t>
                      </a:r>
                      <a:endParaRPr lang="en-US" sz="1200" b="1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inmcm4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Institute</a:t>
                      </a:r>
                      <a:r>
                        <a:rPr lang="en-US" sz="800" b="1" baseline="0" dirty="0" smtClean="0"/>
                        <a:t> for Numerical Mathematics, Russia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1.5°x2°</a:t>
                      </a:r>
                      <a:endParaRPr lang="en-US" sz="1200" b="1" dirty="0"/>
                    </a:p>
                  </a:txBody>
                  <a:tcPr/>
                </a:tc>
              </a:tr>
              <a:tr h="28875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NorESM1-M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Norwegian Climate Centre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1.875°x2.5°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14816" y="1221208"/>
            <a:ext cx="158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CMIP5 models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8604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Definitions</a:t>
            </a:r>
          </a:p>
          <a:p>
            <a:pPr marL="806450" indent="-457200">
              <a:buFont typeface="Courier New"/>
              <a:buChar char="o"/>
            </a:pPr>
            <a:r>
              <a:rPr lang="en-US" sz="2600" dirty="0" smtClean="0"/>
              <a:t>Ensemble mean:</a:t>
            </a:r>
          </a:p>
          <a:p>
            <a:pPr marL="806450" indent="-457200">
              <a:buFont typeface="Courier New"/>
              <a:buChar char="o"/>
            </a:pPr>
            <a:r>
              <a:rPr lang="en-US" sz="2600" dirty="0" smtClean="0"/>
              <a:t>Ensemble spread:</a:t>
            </a:r>
          </a:p>
          <a:p>
            <a:pPr marL="349250" indent="0">
              <a:buNone/>
            </a:pPr>
            <a:endParaRPr lang="en-US" sz="2600" i="1" dirty="0" smtClean="0"/>
          </a:p>
          <a:p>
            <a:pPr marL="349250" indent="0">
              <a:buNone/>
            </a:pPr>
            <a:r>
              <a:rPr lang="en-US" sz="2600" i="1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i="1" dirty="0"/>
              <a:t>j </a:t>
            </a:r>
            <a:r>
              <a:rPr lang="en-US" sz="2600" dirty="0"/>
              <a:t>refer to a pair of models among 22 CMIP5 model set</a:t>
            </a:r>
            <a:r>
              <a:rPr lang="en-US" sz="2600" dirty="0" smtClean="0"/>
              <a:t>.</a:t>
            </a:r>
          </a:p>
          <a:p>
            <a:pPr marL="349250" indent="0">
              <a:buNone/>
            </a:pPr>
            <a:r>
              <a:rPr lang="en-US" sz="1900" dirty="0" smtClean="0"/>
              <a:t>                                                                   (Zhang et al. 2006, </a:t>
            </a:r>
            <a:r>
              <a:rPr lang="en-US" sz="1900" dirty="0" err="1" smtClean="0"/>
              <a:t>Meng</a:t>
            </a:r>
            <a:r>
              <a:rPr lang="en-US" sz="1900" dirty="0" smtClean="0"/>
              <a:t> and Zhang 2007)</a:t>
            </a:r>
            <a:endParaRPr lang="en-US" sz="1900" dirty="0"/>
          </a:p>
          <a:p>
            <a:pPr marL="806450" indent="-457200">
              <a:buFont typeface="Courier New"/>
              <a:buChar char="o"/>
            </a:pPr>
            <a:endParaRPr lang="en-US" sz="2600" dirty="0" smtClean="0"/>
          </a:p>
          <a:p>
            <a:pPr marL="806450" indent="-457200">
              <a:buFont typeface="Courier New"/>
              <a:buChar char="o"/>
            </a:pPr>
            <a:r>
              <a:rPr lang="en-US" sz="2600" dirty="0" smtClean="0"/>
              <a:t>Signal to noise ratio:  </a:t>
            </a:r>
            <a:r>
              <a:rPr lang="en-US" sz="2200" i="1" dirty="0" smtClean="0">
                <a:latin typeface="Times New Roman"/>
                <a:cs typeface="Times New Roman"/>
              </a:rPr>
              <a:t>SNR=P/ΔP </a:t>
            </a:r>
          </a:p>
          <a:p>
            <a:pPr marL="806450" indent="-457200">
              <a:buFont typeface="Courier New"/>
              <a:buChar char="o"/>
            </a:pPr>
            <a:r>
              <a:rPr lang="en-US" sz="2600" dirty="0" smtClean="0"/>
              <a:t>Predictability: </a:t>
            </a:r>
            <a:r>
              <a:rPr lang="en-US" sz="2200" i="1" dirty="0">
                <a:latin typeface="Times New Roman"/>
                <a:cs typeface="Times New Roman"/>
              </a:rPr>
              <a:t>(P-ΔP)/P</a:t>
            </a:r>
          </a:p>
          <a:p>
            <a:pPr marL="349250" indent="0">
              <a:buNone/>
            </a:pPr>
            <a:endParaRPr lang="en-US" sz="2600" i="1" dirty="0" smtClean="0"/>
          </a:p>
          <a:p>
            <a:r>
              <a:rPr lang="en-US" b="1" i="1" dirty="0" smtClean="0"/>
              <a:t>Power </a:t>
            </a:r>
            <a:r>
              <a:rPr lang="en-US" b="1" i="1" dirty="0"/>
              <a:t>spectrum </a:t>
            </a:r>
            <a:r>
              <a:rPr lang="en-US" b="1" i="1" dirty="0" smtClean="0"/>
              <a:t>using FFT is applied on the zonal precipitation for the above quantities.</a:t>
            </a:r>
            <a:endParaRPr lang="en-US" b="1" i="1" dirty="0"/>
          </a:p>
          <a:p>
            <a:pPr marL="349250" indent="0">
              <a:buNone/>
            </a:pPr>
            <a:endParaRPr lang="en-US" sz="26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467216"/>
              </p:ext>
            </p:extLst>
          </p:nvPr>
        </p:nvGraphicFramePr>
        <p:xfrm>
          <a:off x="3861040" y="1919364"/>
          <a:ext cx="1760829" cy="561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1257300" imgH="457200" progId="Equation.3">
                  <p:embed/>
                </p:oleObj>
              </mc:Choice>
              <mc:Fallback>
                <p:oleObj name="Equation" r:id="rId3" imgW="1257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1040" y="1919364"/>
                        <a:ext cx="1760829" cy="561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528515"/>
              </p:ext>
            </p:extLst>
          </p:nvPr>
        </p:nvGraphicFramePr>
        <p:xfrm>
          <a:off x="3835639" y="2425833"/>
          <a:ext cx="1921694" cy="512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5" imgW="1714500" imgH="457200" progId="Equation.3">
                  <p:embed/>
                </p:oleObj>
              </mc:Choice>
              <mc:Fallback>
                <p:oleObj name="Equation" r:id="rId5" imgW="1714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5639" y="2425833"/>
                        <a:ext cx="1921694" cy="512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wr_1dfft_pr_JJA_latpwr_inc_ocean_40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03120"/>
            <a:ext cx="3794760" cy="3139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2266" y="1759951"/>
            <a:ext cx="369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Midlatitude</a:t>
            </a:r>
            <a:r>
              <a:rPr lang="en-US" dirty="0" smtClean="0"/>
              <a:t>: AVE(35N-45N), 0-360E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7068" y="160885"/>
            <a:ext cx="6764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Power spectrum of JJA </a:t>
            </a:r>
            <a:r>
              <a:rPr lang="en-US" sz="3200" b="1" dirty="0" err="1" smtClean="0"/>
              <a:t>precip</a:t>
            </a:r>
            <a:r>
              <a:rPr lang="en-US" sz="3200" b="1" dirty="0" smtClean="0"/>
              <a:t>. over different latitude bands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Global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2" name="Picture 1" descr="pwr_1dfft_pr_JJA_latpwr_inc_ocean_  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2103120"/>
            <a:ext cx="3794760" cy="3139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6117" y="1743017"/>
            <a:ext cx="296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Tropics: AVE(5S-5N), 0-360E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1" y="5395594"/>
            <a:ext cx="3960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For mid-latitude, models show predictability for wavenumbers 1-3;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tropics, </a:t>
            </a:r>
            <a:r>
              <a:rPr lang="en-US" dirty="0"/>
              <a:t>models show </a:t>
            </a:r>
            <a:r>
              <a:rPr lang="en-US" dirty="0" smtClean="0"/>
              <a:t>less predictability than mid-latitude.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5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07068" y="160885"/>
            <a:ext cx="6764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Power spectrum of JJA </a:t>
            </a:r>
            <a:r>
              <a:rPr lang="en-US" sz="3200" b="1" dirty="0" err="1" smtClean="0"/>
              <a:t>precip</a:t>
            </a:r>
            <a:r>
              <a:rPr lang="en-US" sz="3200" b="1" dirty="0" smtClean="0"/>
              <a:t>. over different latitude bands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Regional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7" name="Picture 6" descr="pwr_1dfft_pr_JJA_latpwr_inc_ocean_US_35-40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03120"/>
            <a:ext cx="3794760" cy="3139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9572" y="1752610"/>
            <a:ext cx="284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AVE(35N-40N), 75W-135W</a:t>
            </a:r>
            <a:endParaRPr lang="en-US" dirty="0"/>
          </a:p>
        </p:txBody>
      </p:sp>
      <p:pic>
        <p:nvPicPr>
          <p:cNvPr id="3" name="Picture 2" descr="pwr_1dfft_pr_JJA_latpwr_inc_ocean_US_25-30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2103120"/>
            <a:ext cx="3794760" cy="31394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96932" y="1735672"/>
            <a:ext cx="284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AVE(25N-35N), 75W-135W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1" y="5490844"/>
            <a:ext cx="3960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Models show predictability for wavenumbers 1 for mid-latitude.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Predictability of mid-latitude is greater than extra-tropics.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0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wr_diff_wn_lat_cross_pr_JJA_global_79-04_lo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2686812" cy="2249932"/>
          </a:xfrm>
          <a:prstGeom prst="rect">
            <a:avLst/>
          </a:prstGeom>
        </p:spPr>
      </p:pic>
      <p:pic>
        <p:nvPicPr>
          <p:cNvPr id="3" name="Picture 2" descr="pwr_modelm_wn_lat_cross_pr_JJA_global_79-04_lo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2686812" cy="2249932"/>
          </a:xfrm>
          <a:prstGeom prst="rect">
            <a:avLst/>
          </a:prstGeom>
        </p:spPr>
      </p:pic>
      <p:pic>
        <p:nvPicPr>
          <p:cNvPr id="2" name="Picture 1" descr="pwr_obs_wn_lat_cross_pr_JJA_global_79-04_lo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143000"/>
            <a:ext cx="2686812" cy="22499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0918" y="867725"/>
            <a:ext cx="78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48311" y="838436"/>
            <a:ext cx="19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80138" y="844959"/>
            <a:ext cx="238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 - OBS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0917" y="3509712"/>
            <a:ext cx="21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spread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48311" y="3517693"/>
            <a:ext cx="239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mean/spread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6524" y="3523203"/>
            <a:ext cx="166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Predictability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6968" y="566195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CMIP5 </a:t>
            </a:r>
            <a:r>
              <a:rPr lang="en-US" b="1" dirty="0" smtClean="0"/>
              <a:t>(1979-2004)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0000FF"/>
                </a:solidFill>
              </a:rPr>
              <a:t>Global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8" name="Picture 17" descr="predictability_wn_lat_cross_pr_JJA_global_79-04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40480"/>
            <a:ext cx="2730500" cy="2249932"/>
          </a:xfrm>
          <a:prstGeom prst="rect">
            <a:avLst/>
          </a:prstGeom>
        </p:spPr>
      </p:pic>
      <p:pic>
        <p:nvPicPr>
          <p:cNvPr id="10" name="Picture 9" descr="pwr_spread_wn_lat_cross_pr_JJA_global_79-04_log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840480"/>
            <a:ext cx="2686812" cy="2249932"/>
          </a:xfrm>
          <a:prstGeom prst="rect">
            <a:avLst/>
          </a:prstGeom>
        </p:spPr>
      </p:pic>
      <p:pic>
        <p:nvPicPr>
          <p:cNvPr id="19" name="Picture 18" descr="pwr_snr_wn_lat_cross_pr_JJA_global_79-04_log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40480"/>
            <a:ext cx="2730500" cy="22499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13931" y="16952"/>
            <a:ext cx="676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Wavenumber-latitude across-section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7376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98654" y="859258"/>
            <a:ext cx="78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99113" y="846903"/>
            <a:ext cx="19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64808" y="836492"/>
            <a:ext cx="238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 - OBS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3252" y="3501245"/>
            <a:ext cx="21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spread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16047" y="3517693"/>
            <a:ext cx="239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mean/spread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6524" y="3523203"/>
            <a:ext cx="166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Predictability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43100" y="447657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CMIP5 </a:t>
            </a:r>
            <a:r>
              <a:rPr lang="en-US" b="1" dirty="0" smtClean="0"/>
              <a:t>(1979-2004)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0000FF"/>
                </a:solidFill>
              </a:rPr>
              <a:t>US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predictability_wn_lat_cross_pr_JJA_US_79-0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40480"/>
            <a:ext cx="2850642" cy="2249932"/>
          </a:xfrm>
          <a:prstGeom prst="rect">
            <a:avLst/>
          </a:prstGeom>
        </p:spPr>
      </p:pic>
      <p:pic>
        <p:nvPicPr>
          <p:cNvPr id="4" name="Picture 3" descr="pwr_obs_wn_lat_cross_pr_JJA_US_79-04_lo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143000"/>
            <a:ext cx="2774188" cy="2249932"/>
          </a:xfrm>
          <a:prstGeom prst="rect">
            <a:avLst/>
          </a:prstGeom>
        </p:spPr>
      </p:pic>
      <p:pic>
        <p:nvPicPr>
          <p:cNvPr id="6" name="Picture 5" descr="pwr_modelm_wn_lat_cross_pr_JJA_US_79-04_lo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2774188" cy="2249932"/>
          </a:xfrm>
          <a:prstGeom prst="rect">
            <a:avLst/>
          </a:prstGeom>
        </p:spPr>
      </p:pic>
      <p:pic>
        <p:nvPicPr>
          <p:cNvPr id="8" name="Picture 7" descr="pwr_diff_wn_lat_cross_pr_JJA_US_79-04_lo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2774188" cy="2249932"/>
          </a:xfrm>
          <a:prstGeom prst="rect">
            <a:avLst/>
          </a:prstGeom>
        </p:spPr>
      </p:pic>
      <p:pic>
        <p:nvPicPr>
          <p:cNvPr id="9" name="Picture 8" descr="pwr_spread_wn_lat_cross_pr_JJA_US_79-04_log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840480"/>
            <a:ext cx="2817876" cy="2249932"/>
          </a:xfrm>
          <a:prstGeom prst="rect">
            <a:avLst/>
          </a:prstGeom>
        </p:spPr>
      </p:pic>
      <p:pic>
        <p:nvPicPr>
          <p:cNvPr id="10" name="Picture 9" descr="pwr_snr_wn_lat_cross_pr_JJA_US_79-04_log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40480"/>
            <a:ext cx="2817876" cy="22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910</Words>
  <Application>Microsoft Macintosh PowerPoint</Application>
  <PresentationFormat>On-screen Show (4:3)</PresentationFormat>
  <Paragraphs>206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Regional Scale Dependent Predictability by IPCC Models</vt:lpstr>
      <vt:lpstr>PowerPoint Presentation</vt:lpstr>
      <vt:lpstr>Datasets</vt:lpstr>
      <vt:lpstr>PowerPoint Presentation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</vt:vector>
  </TitlesOfParts>
  <Company>Penn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 Li</dc:creator>
  <cp:lastModifiedBy>Wei Li</cp:lastModifiedBy>
  <cp:revision>66</cp:revision>
  <dcterms:created xsi:type="dcterms:W3CDTF">2013-09-06T17:24:12Z</dcterms:created>
  <dcterms:modified xsi:type="dcterms:W3CDTF">2013-09-13T12:19:12Z</dcterms:modified>
</cp:coreProperties>
</file>