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40" r:id="rId2"/>
    <p:sldId id="321" r:id="rId3"/>
    <p:sldId id="351" r:id="rId4"/>
    <p:sldId id="350" r:id="rId5"/>
    <p:sldId id="349" r:id="rId6"/>
    <p:sldId id="352" r:id="rId7"/>
    <p:sldId id="353" r:id="rId8"/>
    <p:sldId id="354" r:id="rId9"/>
    <p:sldId id="355" r:id="rId10"/>
    <p:sldId id="358" r:id="rId11"/>
    <p:sldId id="359" r:id="rId12"/>
    <p:sldId id="357" r:id="rId13"/>
    <p:sldId id="31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3" d="100"/>
          <a:sy n="133" d="100"/>
        </p:scale>
        <p:origin x="-104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343F6-F79F-EB45-81C5-DC290D52251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50246-8D55-6643-9957-EE735519D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6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5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6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3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9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7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1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F476-7D10-234B-9AA6-50C408D7B250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5901C-3342-9F43-A196-D8B631427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37261"/>
            <a:ext cx="9144000" cy="20631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Tropical Cyclones and Large Eddy Simulations: From Idealized to Real-Data Cases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Green</a:t>
            </a:r>
          </a:p>
          <a:p>
            <a:r>
              <a:rPr lang="en-US" dirty="0" smtClean="0"/>
              <a:t>Group meeting, 9/13/2013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2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346683"/>
            <a:ext cx="4419600" cy="3619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792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Results (time series)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292600" y="4827683"/>
            <a:ext cx="1376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Time (hours)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26698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Land: higher u</a:t>
            </a:r>
            <a:r>
              <a:rPr lang="en-US" sz="2200" baseline="-25000" dirty="0" smtClean="0"/>
              <a:t>*</a:t>
            </a:r>
            <a:r>
              <a:rPr lang="en-US" sz="2200" dirty="0" smtClean="0"/>
              <a:t> and </a:t>
            </a:r>
            <a:r>
              <a:rPr lang="en-US" sz="2200" b="1" dirty="0" smtClean="0"/>
              <a:t>much higher</a:t>
            </a:r>
            <a:r>
              <a:rPr lang="en-US" sz="2200" dirty="0" smtClean="0"/>
              <a:t> TKE </a:t>
            </a:r>
          </a:p>
          <a:p>
            <a:r>
              <a:rPr lang="en-US" sz="2200" dirty="0" smtClean="0"/>
              <a:t>Curvature: </a:t>
            </a:r>
            <a:r>
              <a:rPr lang="en-US" sz="2200" dirty="0"/>
              <a:t>higher u</a:t>
            </a:r>
            <a:r>
              <a:rPr lang="en-US" sz="2200" baseline="-25000" dirty="0" smtClean="0"/>
              <a:t>*</a:t>
            </a:r>
            <a:r>
              <a:rPr lang="en-US" sz="2200" dirty="0" smtClean="0"/>
              <a:t>, faster </a:t>
            </a:r>
            <a:r>
              <a:rPr lang="en-US" sz="2200" dirty="0" err="1" smtClean="0"/>
              <a:t>spinup</a:t>
            </a:r>
            <a:r>
              <a:rPr lang="en-US" sz="2200" dirty="0" smtClean="0"/>
              <a:t>, comparable TKE by 5.5 hours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6683"/>
            <a:ext cx="4419600" cy="3619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0686" y="4827683"/>
            <a:ext cx="1376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Time (hours)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6600" y="655577"/>
            <a:ext cx="374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Solid = land; Dashed = </a:t>
            </a:r>
            <a:r>
              <a:rPr lang="en-US" dirty="0" err="1" smtClean="0"/>
              <a:t>Donelan</a:t>
            </a:r>
            <a:r>
              <a:rPr lang="en-US" dirty="0" smtClean="0"/>
              <a:t> (sea)</a:t>
            </a:r>
          </a:p>
          <a:p>
            <a:pPr algn="ctr"/>
            <a:r>
              <a:rPr lang="en-US" b="1" dirty="0" smtClean="0"/>
              <a:t>Thick = curvature</a:t>
            </a:r>
            <a:r>
              <a:rPr lang="en-US" dirty="0" smtClean="0"/>
              <a:t>; Thin = no curvature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792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Results (profiles at ~5.5 hours)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836102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Curvature: </a:t>
            </a:r>
            <a:r>
              <a:rPr lang="en-US" sz="2200" dirty="0" err="1" smtClean="0"/>
              <a:t>supergradient</a:t>
            </a:r>
            <a:r>
              <a:rPr lang="en-US" sz="2200" dirty="0" smtClean="0"/>
              <a:t> jet, faster surface wind (especially azimuthal), faster </a:t>
            </a:r>
            <a:r>
              <a:rPr lang="en-US" sz="2200" dirty="0" err="1" smtClean="0"/>
              <a:t>spinup</a:t>
            </a:r>
            <a:r>
              <a:rPr lang="en-US" sz="2200" dirty="0" smtClean="0"/>
              <a:t> of turbulence, shallower inflow layer, strongest inflow closer to ground</a:t>
            </a:r>
          </a:p>
          <a:p>
            <a:endParaRPr lang="en-US" sz="2200" dirty="0" smtClean="0"/>
          </a:p>
          <a:p>
            <a:r>
              <a:rPr lang="en-US" sz="2200" dirty="0" smtClean="0"/>
              <a:t>Land: Warmer/deeper thermodynamic PBL, weaker surface winds, stronger/deeper inflow layer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2546600" y="655577"/>
            <a:ext cx="374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Solid = land; Dashed = </a:t>
            </a:r>
            <a:r>
              <a:rPr lang="en-US" dirty="0" err="1" smtClean="0"/>
              <a:t>Donelan</a:t>
            </a:r>
            <a:r>
              <a:rPr lang="en-US" dirty="0" smtClean="0"/>
              <a:t> (sea)</a:t>
            </a:r>
          </a:p>
          <a:p>
            <a:pPr algn="ctr"/>
            <a:r>
              <a:rPr lang="en-US" b="1" dirty="0" smtClean="0"/>
              <a:t>Thick = curvature</a:t>
            </a:r>
            <a:r>
              <a:rPr lang="en-US" dirty="0" smtClean="0"/>
              <a:t>; Thin = no curvature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6683"/>
            <a:ext cx="4572006" cy="36088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6" y="1346683"/>
            <a:ext cx="4572006" cy="360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6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215"/>
            <a:ext cx="9144000" cy="5939785"/>
          </a:xfrm>
        </p:spPr>
        <p:txBody>
          <a:bodyPr>
            <a:noAutofit/>
          </a:bodyPr>
          <a:lstStyle/>
          <a:p>
            <a:r>
              <a:rPr lang="en-US" sz="2600" dirty="0" smtClean="0"/>
              <a:t>Time to spin-up turbulence changes between all experiments</a:t>
            </a:r>
          </a:p>
          <a:p>
            <a:pPr lvl="1"/>
            <a:r>
              <a:rPr lang="en-US" sz="2200" dirty="0" smtClean="0"/>
              <a:t>More curvature = faster </a:t>
            </a:r>
            <a:r>
              <a:rPr lang="en-US" sz="2200" dirty="0" err="1" smtClean="0"/>
              <a:t>spinup</a:t>
            </a:r>
            <a:r>
              <a:rPr lang="en-US" sz="2200" dirty="0" smtClean="0"/>
              <a:t> (consistent w/ Nakanishi &amp; </a:t>
            </a:r>
            <a:r>
              <a:rPr lang="en-US" sz="2200" dirty="0" err="1" smtClean="0"/>
              <a:t>Niino</a:t>
            </a:r>
            <a:r>
              <a:rPr lang="en-US" sz="2200" dirty="0" smtClean="0"/>
              <a:t> 2012)</a:t>
            </a:r>
          </a:p>
          <a:p>
            <a:pPr lvl="1"/>
            <a:r>
              <a:rPr lang="en-US" sz="2200" dirty="0" smtClean="0"/>
              <a:t>More friction = faster </a:t>
            </a:r>
            <a:r>
              <a:rPr lang="en-US" sz="2200" dirty="0" err="1" smtClean="0"/>
              <a:t>spinup</a:t>
            </a:r>
            <a:endParaRPr lang="en-US" sz="2200" dirty="0" smtClean="0"/>
          </a:p>
          <a:p>
            <a:pPr lvl="1"/>
            <a:r>
              <a:rPr lang="en-US" sz="2200" dirty="0" smtClean="0"/>
              <a:t>What is the significance of this? (I don’t know)</a:t>
            </a:r>
          </a:p>
          <a:p>
            <a:r>
              <a:rPr lang="en-US" sz="2600" dirty="0" smtClean="0"/>
              <a:t>Curvature allows </a:t>
            </a:r>
            <a:r>
              <a:rPr lang="en-US" sz="2600" dirty="0" err="1" smtClean="0"/>
              <a:t>supergradient</a:t>
            </a:r>
            <a:r>
              <a:rPr lang="en-US" sz="2600" dirty="0" smtClean="0"/>
              <a:t> jet to develop at PBL top</a:t>
            </a:r>
          </a:p>
          <a:p>
            <a:pPr lvl="1"/>
            <a:r>
              <a:rPr lang="en-US" sz="2200" b="1" dirty="0" smtClean="0"/>
              <a:t>But</a:t>
            </a:r>
            <a:r>
              <a:rPr lang="en-US" sz="2200" dirty="0" smtClean="0"/>
              <a:t>, </a:t>
            </a:r>
            <a:r>
              <a:rPr lang="en-US" sz="2200" u="sng" dirty="0" smtClean="0"/>
              <a:t>more curvature = weaker jet</a:t>
            </a:r>
            <a:r>
              <a:rPr lang="en-US" sz="2200" dirty="0" smtClean="0"/>
              <a:t> (</a:t>
            </a:r>
            <a:r>
              <a:rPr lang="en-US" sz="2200" dirty="0" err="1" smtClean="0"/>
              <a:t>Kepert</a:t>
            </a:r>
            <a:r>
              <a:rPr lang="en-US" sz="2200" dirty="0" smtClean="0"/>
              <a:t> 2001; NN2012)</a:t>
            </a:r>
          </a:p>
          <a:p>
            <a:pPr lvl="1"/>
            <a:r>
              <a:rPr lang="en-US" sz="2200" dirty="0" smtClean="0"/>
              <a:t>Question: what would happen for little curvature (say, R = 1000 km)?</a:t>
            </a:r>
          </a:p>
          <a:p>
            <a:pPr lvl="1"/>
            <a:r>
              <a:rPr lang="en-US" sz="2200" dirty="0" smtClean="0"/>
              <a:t>Side note: Magnitude of </a:t>
            </a:r>
            <a:r>
              <a:rPr lang="en-US" sz="2200" dirty="0" err="1" smtClean="0"/>
              <a:t>supergradient</a:t>
            </a:r>
            <a:r>
              <a:rPr lang="en-US" sz="2200" dirty="0" smtClean="0"/>
              <a:t> jet is still much less than “geostrophic” value corresponding to same PGF and </a:t>
            </a:r>
            <a:r>
              <a:rPr lang="en-US" sz="2200" dirty="0" err="1" smtClean="0"/>
              <a:t>Coriolis</a:t>
            </a:r>
            <a:r>
              <a:rPr lang="en-US" sz="2200" dirty="0" smtClean="0"/>
              <a:t> values</a:t>
            </a:r>
          </a:p>
          <a:p>
            <a:r>
              <a:rPr lang="en-US" sz="2600" dirty="0" smtClean="0"/>
              <a:t>More friction = stronger vertical fluxes (duh) and higher PBL top</a:t>
            </a:r>
          </a:p>
          <a:p>
            <a:r>
              <a:rPr lang="en-US" sz="2600" dirty="0" smtClean="0"/>
              <a:t>Characteristics of inflow layer sensitive to both drag and curvature</a:t>
            </a:r>
          </a:p>
        </p:txBody>
      </p:sp>
    </p:spTree>
    <p:extLst>
      <p:ext uri="{BB962C8B-B14F-4D97-AF65-F5344CB8AC3E}">
        <p14:creationId xmlns:p14="http://schemas.microsoft.com/office/powerpoint/2010/main" val="345785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215"/>
            <a:ext cx="9144000" cy="593978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Run additional tests</a:t>
            </a:r>
          </a:p>
          <a:p>
            <a:pPr lvl="1"/>
            <a:r>
              <a:rPr lang="en-US" sz="2400" dirty="0" smtClean="0"/>
              <a:t>Increase </a:t>
            </a:r>
            <a:r>
              <a:rPr lang="en-US" sz="2400" dirty="0" err="1" smtClean="0"/>
              <a:t>U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 and/or decrease radius</a:t>
            </a:r>
          </a:p>
          <a:p>
            <a:pPr lvl="1"/>
            <a:r>
              <a:rPr lang="en-US" sz="2400" dirty="0" smtClean="0"/>
              <a:t>Possibly add </a:t>
            </a:r>
            <a:r>
              <a:rPr lang="en-US" sz="2400" dirty="0" err="1" smtClean="0"/>
              <a:t>Charnock</a:t>
            </a:r>
            <a:r>
              <a:rPr lang="en-US" sz="2400" dirty="0" smtClean="0"/>
              <a:t>-based C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for faster </a:t>
            </a:r>
            <a:r>
              <a:rPr lang="en-US" sz="2400" dirty="0" err="1" smtClean="0"/>
              <a:t>U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 experiments</a:t>
            </a:r>
          </a:p>
          <a:p>
            <a:r>
              <a:rPr lang="en-US" sz="2800" dirty="0" smtClean="0"/>
              <a:t>More analysis</a:t>
            </a:r>
          </a:p>
          <a:p>
            <a:pPr lvl="1"/>
            <a:r>
              <a:rPr lang="en-US" sz="2400" dirty="0" smtClean="0"/>
              <a:t>TKE budgets</a:t>
            </a:r>
          </a:p>
          <a:p>
            <a:pPr lvl="1"/>
            <a:r>
              <a:rPr lang="en-US" sz="2400" dirty="0" smtClean="0"/>
              <a:t>Structural analysis of rolls (power spectra)</a:t>
            </a:r>
          </a:p>
          <a:p>
            <a:r>
              <a:rPr lang="en-US" sz="2800" dirty="0" smtClean="0"/>
              <a:t>Compare with </a:t>
            </a:r>
            <a:r>
              <a:rPr lang="en-US" sz="2800" dirty="0" err="1" smtClean="0"/>
              <a:t>mesoscale</a:t>
            </a:r>
            <a:r>
              <a:rPr lang="en-US" sz="2800" dirty="0" smtClean="0"/>
              <a:t> model output</a:t>
            </a:r>
          </a:p>
        </p:txBody>
      </p:sp>
    </p:spTree>
    <p:extLst>
      <p:ext uri="{BB962C8B-B14F-4D97-AF65-F5344CB8AC3E}">
        <p14:creationId xmlns:p14="http://schemas.microsoft.com/office/powerpoint/2010/main" val="345819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215"/>
            <a:ext cx="9144000" cy="5939785"/>
          </a:xfrm>
        </p:spPr>
        <p:txBody>
          <a:bodyPr>
            <a:noAutofit/>
          </a:bodyPr>
          <a:lstStyle/>
          <a:p>
            <a:r>
              <a:rPr lang="en-US" sz="2600" dirty="0" smtClean="0"/>
              <a:t>More computing power = higher resolution NWP</a:t>
            </a:r>
          </a:p>
          <a:p>
            <a:pPr marL="342900" lvl="1" indent="-342900">
              <a:buFont typeface="Arial"/>
              <a:buChar char="•"/>
            </a:pPr>
            <a:r>
              <a:rPr lang="en-US" sz="2600" dirty="0"/>
              <a:t>Current </a:t>
            </a:r>
            <a:r>
              <a:rPr lang="en-US" sz="2600" dirty="0" err="1"/>
              <a:t>mesoscale</a:t>
            </a:r>
            <a:r>
              <a:rPr lang="en-US" sz="2600" dirty="0"/>
              <a:t> NWP has </a:t>
            </a:r>
            <a:r>
              <a:rPr lang="en-US" sz="2600" dirty="0" err="1"/>
              <a:t>Δx</a:t>
            </a:r>
            <a:r>
              <a:rPr lang="en-US" sz="2600" dirty="0"/>
              <a:t> ~</a:t>
            </a:r>
            <a:r>
              <a:rPr lang="en-US" sz="2600" i="1" dirty="0"/>
              <a:t>O</a:t>
            </a:r>
            <a:r>
              <a:rPr lang="en-US" sz="2600" dirty="0"/>
              <a:t>(1 km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Caution! Going to higher resolution is not as simple as changing a number in a </a:t>
            </a:r>
            <a:r>
              <a:rPr lang="en-US" sz="2600" dirty="0" err="1" smtClean="0"/>
              <a:t>namelist</a:t>
            </a:r>
            <a:r>
              <a:rPr lang="en-US" sz="2600" dirty="0" smtClean="0"/>
              <a:t> file</a:t>
            </a:r>
          </a:p>
          <a:p>
            <a:pPr lvl="1"/>
            <a:r>
              <a:rPr lang="en-US" sz="2200" dirty="0" err="1" smtClean="0"/>
              <a:t>Δx</a:t>
            </a:r>
            <a:r>
              <a:rPr lang="en-US" sz="2200" dirty="0" smtClean="0"/>
              <a:t> &gt; 1 km: all turbulence is </a:t>
            </a:r>
            <a:r>
              <a:rPr lang="en-US" sz="2200" u="sng" dirty="0" smtClean="0"/>
              <a:t>fully parameterized</a:t>
            </a:r>
          </a:p>
          <a:p>
            <a:pPr lvl="1"/>
            <a:r>
              <a:rPr lang="en-US" sz="2200" dirty="0" err="1" smtClean="0"/>
              <a:t>Δx</a:t>
            </a:r>
            <a:r>
              <a:rPr lang="en-US" sz="2200" dirty="0" smtClean="0"/>
              <a:t> &lt; 100 m: </a:t>
            </a:r>
            <a:r>
              <a:rPr lang="en-US" sz="2200" i="1" dirty="0" smtClean="0"/>
              <a:t>largest turbulent eddies</a:t>
            </a:r>
            <a:r>
              <a:rPr lang="en-US" sz="2200" dirty="0" smtClean="0"/>
              <a:t> are </a:t>
            </a:r>
            <a:r>
              <a:rPr lang="en-US" sz="2200" u="sng" dirty="0" smtClean="0"/>
              <a:t>explicitly resolved</a:t>
            </a:r>
            <a:endParaRPr lang="en-US" sz="2200" dirty="0" smtClean="0"/>
          </a:p>
          <a:p>
            <a:pPr lvl="1"/>
            <a:r>
              <a:rPr lang="en-US" sz="2200" dirty="0" smtClean="0"/>
              <a:t>100 m &lt; </a:t>
            </a:r>
            <a:r>
              <a:rPr lang="en-US" sz="2200" dirty="0" err="1"/>
              <a:t>Δx</a:t>
            </a:r>
            <a:r>
              <a:rPr lang="en-US" sz="2200" dirty="0"/>
              <a:t> &lt;</a:t>
            </a:r>
            <a:r>
              <a:rPr lang="en-US" sz="2200" dirty="0" smtClean="0"/>
              <a:t> </a:t>
            </a:r>
            <a:r>
              <a:rPr lang="en-US" sz="2200" dirty="0"/>
              <a:t>1 </a:t>
            </a:r>
            <a:r>
              <a:rPr lang="en-US" sz="2200" dirty="0" smtClean="0"/>
              <a:t>km: “</a:t>
            </a:r>
            <a:r>
              <a:rPr lang="en-US" sz="2200" u="sng" dirty="0" smtClean="0"/>
              <a:t>no man’s land</a:t>
            </a:r>
            <a:r>
              <a:rPr lang="en-US" sz="2200" dirty="0" smtClean="0"/>
              <a:t>” for turbulent eddies</a:t>
            </a:r>
          </a:p>
          <a:p>
            <a:pPr marL="342900" lvl="1" indent="-342900">
              <a:buFont typeface="Arial"/>
              <a:buChar char="•"/>
            </a:pPr>
            <a:r>
              <a:rPr lang="en-US" sz="2600" dirty="0" smtClean="0"/>
              <a:t>Bottom line: </a:t>
            </a:r>
            <a:r>
              <a:rPr lang="en-US" sz="2600" b="1" dirty="0" smtClean="0"/>
              <a:t>Large Eddy Simulation</a:t>
            </a:r>
            <a:r>
              <a:rPr lang="en-US" sz="2600" dirty="0" smtClean="0"/>
              <a:t> (LES) is the next step in real-time </a:t>
            </a:r>
            <a:r>
              <a:rPr lang="en-US" sz="2600" dirty="0" err="1" smtClean="0"/>
              <a:t>mesoscale</a:t>
            </a:r>
            <a:r>
              <a:rPr lang="en-US" sz="2600" dirty="0" smtClean="0"/>
              <a:t> NWP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7730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What is 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215"/>
            <a:ext cx="9144000" cy="5939785"/>
          </a:xfrm>
        </p:spPr>
        <p:txBody>
          <a:bodyPr>
            <a:noAutofit/>
          </a:bodyPr>
          <a:lstStyle/>
          <a:p>
            <a:r>
              <a:rPr lang="en-US" sz="2600" dirty="0" smtClean="0"/>
              <a:t>Largest eddies contain/produce the most energy</a:t>
            </a:r>
          </a:p>
          <a:p>
            <a:r>
              <a:rPr lang="en-US" sz="2600" dirty="0" smtClean="0"/>
              <a:t>Smallest eddies dissipate nearly all of the energy</a:t>
            </a:r>
          </a:p>
          <a:p>
            <a:r>
              <a:rPr lang="en-US" sz="2600" dirty="0" smtClean="0"/>
              <a:t>Energy is </a:t>
            </a:r>
            <a:r>
              <a:rPr lang="en-US" sz="2600" i="1" dirty="0" smtClean="0"/>
              <a:t>transferred</a:t>
            </a:r>
            <a:r>
              <a:rPr lang="en-US" sz="2600" dirty="0" smtClean="0"/>
              <a:t> from largest eddies to smallest eddies (</a:t>
            </a:r>
            <a:r>
              <a:rPr lang="en-US" sz="2600" u="sng" dirty="0" smtClean="0"/>
              <a:t>inertial </a:t>
            </a:r>
            <a:r>
              <a:rPr lang="en-US" sz="2600" u="sng" dirty="0" err="1" smtClean="0"/>
              <a:t>subrange</a:t>
            </a:r>
            <a:r>
              <a:rPr lang="en-US" sz="2600" dirty="0" smtClean="0"/>
              <a:t>)</a:t>
            </a:r>
          </a:p>
          <a:p>
            <a:endParaRPr lang="en-US" sz="2600" dirty="0"/>
          </a:p>
          <a:p>
            <a:r>
              <a:rPr lang="en-US" sz="2600" dirty="0" smtClean="0"/>
              <a:t>LES </a:t>
            </a:r>
            <a:r>
              <a:rPr lang="en-US" sz="2600" b="1" dirty="0" smtClean="0"/>
              <a:t>decomposes</a:t>
            </a:r>
            <a:r>
              <a:rPr lang="en-US" sz="2600" dirty="0" smtClean="0"/>
              <a:t> equations into 2 parts:</a:t>
            </a:r>
          </a:p>
          <a:p>
            <a:pPr lvl="1"/>
            <a:r>
              <a:rPr lang="en-US" sz="2200" u="sng" dirty="0" smtClean="0"/>
              <a:t>Resolved</a:t>
            </a:r>
            <a:r>
              <a:rPr lang="en-US" sz="2200" dirty="0" smtClean="0"/>
              <a:t> scales (large eddies): use </a:t>
            </a:r>
            <a:r>
              <a:rPr lang="en-US" sz="2200" dirty="0" err="1" smtClean="0"/>
              <a:t>Navier</a:t>
            </a:r>
            <a:r>
              <a:rPr lang="en-US" sz="2200" dirty="0" smtClean="0"/>
              <a:t>-Stokes equations</a:t>
            </a:r>
            <a:endParaRPr lang="en-US" sz="2200" b="1" dirty="0" smtClean="0"/>
          </a:p>
          <a:p>
            <a:pPr lvl="1"/>
            <a:r>
              <a:rPr lang="en-US" sz="2200" u="sng" dirty="0" err="1" smtClean="0"/>
              <a:t>Subgrid</a:t>
            </a:r>
            <a:r>
              <a:rPr lang="en-US" sz="2200" dirty="0" smtClean="0"/>
              <a:t> (unresolved) scales (smallest eddies): use closure model</a:t>
            </a:r>
            <a:endParaRPr lang="en-US" sz="2200" u="sng" dirty="0" smtClean="0"/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Caution! LES grid spacing (filter width) needs to be in </a:t>
            </a:r>
            <a:r>
              <a:rPr lang="en-US" sz="2200" b="1" dirty="0" smtClean="0">
                <a:solidFill>
                  <a:srgbClr val="FF0000"/>
                </a:solidFill>
              </a:rPr>
              <a:t>inertial </a:t>
            </a:r>
            <a:r>
              <a:rPr lang="en-US" sz="2200" b="1" dirty="0" err="1" smtClean="0">
                <a:solidFill>
                  <a:srgbClr val="FF0000"/>
                </a:solidFill>
              </a:rPr>
              <a:t>subrange</a:t>
            </a:r>
            <a:r>
              <a:rPr lang="en-US" sz="22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7168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/>
          <p:nvPr/>
        </p:nvCxnSpPr>
        <p:spPr>
          <a:xfrm flipH="1">
            <a:off x="1365453" y="5853280"/>
            <a:ext cx="2950526" cy="0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365453" y="2224732"/>
            <a:ext cx="2950525" cy="3370518"/>
          </a:xfrm>
          <a:custGeom>
            <a:avLst/>
            <a:gdLst>
              <a:gd name="connsiteX0" fmla="*/ 2940976 w 2950525"/>
              <a:gd name="connsiteY0" fmla="*/ 3360969 h 3370518"/>
              <a:gd name="connsiteX1" fmla="*/ 2950525 w 2950525"/>
              <a:gd name="connsiteY1" fmla="*/ 1050303 h 3370518"/>
              <a:gd name="connsiteX2" fmla="*/ 1107640 w 2950525"/>
              <a:gd name="connsiteY2" fmla="*/ 38193 h 3370518"/>
              <a:gd name="connsiteX3" fmla="*/ 935765 w 2950525"/>
              <a:gd name="connsiteY3" fmla="*/ 9549 h 3370518"/>
              <a:gd name="connsiteX4" fmla="*/ 811633 w 2950525"/>
              <a:gd name="connsiteY4" fmla="*/ 0 h 3370518"/>
              <a:gd name="connsiteX5" fmla="*/ 687501 w 2950525"/>
              <a:gd name="connsiteY5" fmla="*/ 9549 h 3370518"/>
              <a:gd name="connsiteX6" fmla="*/ 592015 w 2950525"/>
              <a:gd name="connsiteY6" fmla="*/ 38193 h 3370518"/>
              <a:gd name="connsiteX7" fmla="*/ 429688 w 2950525"/>
              <a:gd name="connsiteY7" fmla="*/ 105031 h 3370518"/>
              <a:gd name="connsiteX8" fmla="*/ 315105 w 2950525"/>
              <a:gd name="connsiteY8" fmla="*/ 190964 h 3370518"/>
              <a:gd name="connsiteX9" fmla="*/ 0 w 2950525"/>
              <a:gd name="connsiteY9" fmla="*/ 429670 h 3370518"/>
              <a:gd name="connsiteX10" fmla="*/ 9549 w 2950525"/>
              <a:gd name="connsiteY10" fmla="*/ 3370518 h 3370518"/>
              <a:gd name="connsiteX11" fmla="*/ 2940976 w 2950525"/>
              <a:gd name="connsiteY11" fmla="*/ 3360969 h 337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50525" h="3370518">
                <a:moveTo>
                  <a:pt x="2940976" y="3360969"/>
                </a:moveTo>
                <a:lnTo>
                  <a:pt x="2950525" y="1050303"/>
                </a:lnTo>
                <a:lnTo>
                  <a:pt x="1107640" y="38193"/>
                </a:lnTo>
                <a:lnTo>
                  <a:pt x="935765" y="9549"/>
                </a:lnTo>
                <a:lnTo>
                  <a:pt x="811633" y="0"/>
                </a:lnTo>
                <a:lnTo>
                  <a:pt x="687501" y="9549"/>
                </a:lnTo>
                <a:lnTo>
                  <a:pt x="592015" y="38193"/>
                </a:lnTo>
                <a:lnTo>
                  <a:pt x="429688" y="105031"/>
                </a:lnTo>
                <a:lnTo>
                  <a:pt x="315105" y="190964"/>
                </a:lnTo>
                <a:lnTo>
                  <a:pt x="0" y="429670"/>
                </a:lnTo>
                <a:lnTo>
                  <a:pt x="9549" y="3370518"/>
                </a:lnTo>
                <a:lnTo>
                  <a:pt x="2940976" y="3360969"/>
                </a:lnTo>
                <a:close/>
              </a:path>
            </a:pathLst>
          </a:custGeom>
          <a:pattFill prst="diagBrick">
            <a:fgClr>
              <a:schemeClr val="tx1">
                <a:lumMod val="50000"/>
                <a:lumOff val="50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930673" y="2130462"/>
            <a:ext cx="299902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4306429" y="3275035"/>
            <a:ext cx="2415802" cy="2320215"/>
          </a:xfrm>
          <a:custGeom>
            <a:avLst/>
            <a:gdLst>
              <a:gd name="connsiteX0" fmla="*/ 0 w 2415802"/>
              <a:gd name="connsiteY0" fmla="*/ 2310666 h 2320215"/>
              <a:gd name="connsiteX1" fmla="*/ 9549 w 2415802"/>
              <a:gd name="connsiteY1" fmla="*/ 0 h 2320215"/>
              <a:gd name="connsiteX2" fmla="*/ 2062502 w 2415802"/>
              <a:gd name="connsiteY2" fmla="*/ 1155333 h 2320215"/>
              <a:gd name="connsiteX3" fmla="*/ 2148440 w 2415802"/>
              <a:gd name="connsiteY3" fmla="*/ 1231719 h 2320215"/>
              <a:gd name="connsiteX4" fmla="*/ 2215280 w 2415802"/>
              <a:gd name="connsiteY4" fmla="*/ 1317653 h 2320215"/>
              <a:gd name="connsiteX5" fmla="*/ 2291669 w 2415802"/>
              <a:gd name="connsiteY5" fmla="*/ 1422683 h 2320215"/>
              <a:gd name="connsiteX6" fmla="*/ 2348961 w 2415802"/>
              <a:gd name="connsiteY6" fmla="*/ 1565906 h 2320215"/>
              <a:gd name="connsiteX7" fmla="*/ 2406253 w 2415802"/>
              <a:gd name="connsiteY7" fmla="*/ 1747322 h 2320215"/>
              <a:gd name="connsiteX8" fmla="*/ 2406253 w 2415802"/>
              <a:gd name="connsiteY8" fmla="*/ 1747322 h 2320215"/>
              <a:gd name="connsiteX9" fmla="*/ 2415802 w 2415802"/>
              <a:gd name="connsiteY9" fmla="*/ 2320215 h 2320215"/>
              <a:gd name="connsiteX10" fmla="*/ 0 w 2415802"/>
              <a:gd name="connsiteY10" fmla="*/ 2310666 h 232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5802" h="2320215">
                <a:moveTo>
                  <a:pt x="0" y="2310666"/>
                </a:moveTo>
                <a:lnTo>
                  <a:pt x="9549" y="0"/>
                </a:lnTo>
                <a:lnTo>
                  <a:pt x="2062502" y="1155333"/>
                </a:lnTo>
                <a:lnTo>
                  <a:pt x="2148440" y="1231719"/>
                </a:lnTo>
                <a:lnTo>
                  <a:pt x="2215280" y="1317653"/>
                </a:lnTo>
                <a:lnTo>
                  <a:pt x="2291669" y="1422683"/>
                </a:lnTo>
                <a:lnTo>
                  <a:pt x="2348961" y="1565906"/>
                </a:lnTo>
                <a:lnTo>
                  <a:pt x="2406253" y="1747322"/>
                </a:lnTo>
                <a:lnTo>
                  <a:pt x="2406253" y="1747322"/>
                </a:lnTo>
                <a:lnTo>
                  <a:pt x="2415802" y="2320215"/>
                </a:lnTo>
                <a:lnTo>
                  <a:pt x="0" y="2310666"/>
                </a:lnTo>
                <a:close/>
              </a:path>
            </a:pathLst>
          </a:custGeom>
          <a:pattFill prst="pct5">
            <a:fgClr>
              <a:prstClr val="black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912330" y="2482528"/>
            <a:ext cx="3017365" cy="3122264"/>
          </a:xfrm>
          <a:custGeom>
            <a:avLst/>
            <a:gdLst>
              <a:gd name="connsiteX0" fmla="*/ 9549 w 3017365"/>
              <a:gd name="connsiteY0" fmla="*/ 3122264 h 3122264"/>
              <a:gd name="connsiteX1" fmla="*/ 0 w 3017365"/>
              <a:gd name="connsiteY1" fmla="*/ 0 h 3122264"/>
              <a:gd name="connsiteX2" fmla="*/ 3017365 w 3017365"/>
              <a:gd name="connsiteY2" fmla="*/ 1699581 h 3122264"/>
              <a:gd name="connsiteX3" fmla="*/ 3017365 w 3017365"/>
              <a:gd name="connsiteY3" fmla="*/ 3103167 h 3122264"/>
              <a:gd name="connsiteX4" fmla="*/ 9549 w 3017365"/>
              <a:gd name="connsiteY4" fmla="*/ 3122264 h 312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365" h="3122264">
                <a:moveTo>
                  <a:pt x="9549" y="3122264"/>
                </a:moveTo>
                <a:lnTo>
                  <a:pt x="0" y="0"/>
                </a:lnTo>
                <a:lnTo>
                  <a:pt x="3017365" y="1699581"/>
                </a:lnTo>
                <a:lnTo>
                  <a:pt x="3017365" y="3103167"/>
                </a:lnTo>
                <a:lnTo>
                  <a:pt x="9549" y="3122264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233244" y="2224562"/>
            <a:ext cx="0" cy="33706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930673" y="1069399"/>
            <a:ext cx="1" cy="45206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315600" y="3275029"/>
            <a:ext cx="0" cy="32230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929695" y="1889796"/>
            <a:ext cx="0" cy="37003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What is LES?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75002" y="1900087"/>
            <a:ext cx="0" cy="36951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75002" y="5590097"/>
            <a:ext cx="598698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7426" y="1699575"/>
            <a:ext cx="8398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log(E)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7514383" y="5374653"/>
            <a:ext cx="15009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l</a:t>
            </a:r>
            <a:r>
              <a:rPr lang="en-US" sz="2200" dirty="0" smtClean="0"/>
              <a:t>og(k=2π/x)</a:t>
            </a:r>
            <a:endParaRPr lang="en-US" sz="2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12332" y="2492076"/>
            <a:ext cx="3275178" cy="183325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 flipH="1">
            <a:off x="1671009" y="2228224"/>
            <a:ext cx="1250870" cy="268866"/>
          </a:xfrm>
          <a:custGeom>
            <a:avLst/>
            <a:gdLst>
              <a:gd name="connsiteX0" fmla="*/ 1250870 w 1250870"/>
              <a:gd name="connsiteY0" fmla="*/ 315630 h 382467"/>
              <a:gd name="connsiteX1" fmla="*/ 658855 w 1250870"/>
              <a:gd name="connsiteY1" fmla="*/ 539 h 382467"/>
              <a:gd name="connsiteX2" fmla="*/ 0 w 1250870"/>
              <a:gd name="connsiteY2" fmla="*/ 382467 h 382467"/>
              <a:gd name="connsiteX0" fmla="*/ 1250870 w 1250870"/>
              <a:gd name="connsiteY0" fmla="*/ 325150 h 391987"/>
              <a:gd name="connsiteX1" fmla="*/ 486979 w 1250870"/>
              <a:gd name="connsiteY1" fmla="*/ 511 h 391987"/>
              <a:gd name="connsiteX2" fmla="*/ 0 w 1250870"/>
              <a:gd name="connsiteY2" fmla="*/ 391987 h 391987"/>
              <a:gd name="connsiteX0" fmla="*/ 1250870 w 1250870"/>
              <a:gd name="connsiteY0" fmla="*/ 230211 h 297048"/>
              <a:gd name="connsiteX1" fmla="*/ 687500 w 1250870"/>
              <a:gd name="connsiteY1" fmla="*/ 1055 h 297048"/>
              <a:gd name="connsiteX2" fmla="*/ 0 w 1250870"/>
              <a:gd name="connsiteY2" fmla="*/ 297048 h 297048"/>
              <a:gd name="connsiteX0" fmla="*/ 1250870 w 1250870"/>
              <a:gd name="connsiteY0" fmla="*/ 202029 h 268866"/>
              <a:gd name="connsiteX1" fmla="*/ 630208 w 1250870"/>
              <a:gd name="connsiteY1" fmla="*/ 1518 h 268866"/>
              <a:gd name="connsiteX2" fmla="*/ 0 w 1250870"/>
              <a:gd name="connsiteY2" fmla="*/ 268866 h 26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0870" h="268866">
                <a:moveTo>
                  <a:pt x="1250870" y="202029"/>
                </a:moveTo>
                <a:cubicBezTo>
                  <a:pt x="1059101" y="38913"/>
                  <a:pt x="838686" y="-9622"/>
                  <a:pt x="630208" y="1518"/>
                </a:cubicBezTo>
                <a:cubicBezTo>
                  <a:pt x="421730" y="12657"/>
                  <a:pt x="0" y="268866"/>
                  <a:pt x="0" y="268866"/>
                </a:cubicBez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72924" y="4258494"/>
            <a:ext cx="649307" cy="811598"/>
          </a:xfrm>
          <a:custGeom>
            <a:avLst/>
            <a:gdLst>
              <a:gd name="connsiteX0" fmla="*/ 0 w 649307"/>
              <a:gd name="connsiteY0" fmla="*/ 0 h 811598"/>
              <a:gd name="connsiteX1" fmla="*/ 467883 w 649307"/>
              <a:gd name="connsiteY1" fmla="*/ 267350 h 811598"/>
              <a:gd name="connsiteX2" fmla="*/ 649307 w 649307"/>
              <a:gd name="connsiteY2" fmla="*/ 811598 h 811598"/>
              <a:gd name="connsiteX0" fmla="*/ 0 w 649307"/>
              <a:gd name="connsiteY0" fmla="*/ 0 h 811598"/>
              <a:gd name="connsiteX1" fmla="*/ 467883 w 649307"/>
              <a:gd name="connsiteY1" fmla="*/ 267350 h 811598"/>
              <a:gd name="connsiteX2" fmla="*/ 649307 w 649307"/>
              <a:gd name="connsiteY2" fmla="*/ 811598 h 811598"/>
              <a:gd name="connsiteX0" fmla="*/ 0 w 649307"/>
              <a:gd name="connsiteY0" fmla="*/ 0 h 811598"/>
              <a:gd name="connsiteX1" fmla="*/ 417940 w 649307"/>
              <a:gd name="connsiteY1" fmla="*/ 292322 h 811598"/>
              <a:gd name="connsiteX2" fmla="*/ 649307 w 649307"/>
              <a:gd name="connsiteY2" fmla="*/ 811598 h 81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9307" h="811598">
                <a:moveTo>
                  <a:pt x="0" y="0"/>
                </a:moveTo>
                <a:cubicBezTo>
                  <a:pt x="186967" y="115986"/>
                  <a:pt x="309722" y="157056"/>
                  <a:pt x="417940" y="292322"/>
                </a:cubicBezTo>
                <a:cubicBezTo>
                  <a:pt x="526158" y="427588"/>
                  <a:pt x="612704" y="607107"/>
                  <a:pt x="649307" y="811598"/>
                </a:cubicBez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338812" y="1879606"/>
            <a:ext cx="212526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Inertial </a:t>
            </a:r>
            <a:r>
              <a:rPr lang="en-US" sz="2200" dirty="0" err="1"/>
              <a:t>s</a:t>
            </a:r>
            <a:r>
              <a:rPr lang="en-US" sz="2200" dirty="0" err="1" smtClean="0"/>
              <a:t>ubrange</a:t>
            </a:r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4738938" y="5814585"/>
            <a:ext cx="18372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Closure model</a:t>
            </a:r>
            <a:br>
              <a:rPr lang="en-US" sz="2200" dirty="0" smtClean="0"/>
            </a:br>
            <a:r>
              <a:rPr lang="en-US" sz="2200" dirty="0" smtClean="0"/>
              <a:t>(</a:t>
            </a:r>
            <a:r>
              <a:rPr lang="en-US" sz="2200" dirty="0" err="1" smtClean="0"/>
              <a:t>subgrid</a:t>
            </a:r>
            <a:r>
              <a:rPr lang="en-US" sz="2200" dirty="0" smtClean="0"/>
              <a:t> scale)</a:t>
            </a:r>
            <a:endParaRPr lang="en-US" sz="22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315600" y="5853280"/>
            <a:ext cx="2406631" cy="0"/>
          </a:xfrm>
          <a:prstGeom prst="straightConnector1">
            <a:avLst/>
          </a:prstGeom>
          <a:ln>
            <a:solidFill>
              <a:schemeClr val="tx1"/>
            </a:solidFill>
            <a:prstDash val="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08892" y="5631946"/>
            <a:ext cx="763203" cy="43088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k</a:t>
            </a:r>
            <a:r>
              <a:rPr lang="en-US" sz="2200" baseline="-25000" dirty="0" err="1" smtClean="0"/>
              <a:t>cutoff</a:t>
            </a:r>
            <a:endParaRPr lang="en-US" sz="22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929695" y="2912062"/>
            <a:ext cx="792536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648547" y="2663940"/>
            <a:ext cx="1445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Dissipation</a:t>
            </a:r>
            <a:br>
              <a:rPr lang="en-US" sz="2200" dirty="0" smtClean="0"/>
            </a:br>
            <a:r>
              <a:rPr lang="en-US" sz="2200" dirty="0" smtClean="0"/>
              <a:t>range</a:t>
            </a:r>
            <a:endParaRPr lang="en-US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1145835" y="5814585"/>
            <a:ext cx="2763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Explicitly resolved</a:t>
            </a:r>
            <a:br>
              <a:rPr lang="en-US" sz="2200" dirty="0" smtClean="0"/>
            </a:br>
            <a:r>
              <a:rPr lang="en-US" sz="2200" dirty="0" smtClean="0"/>
              <a:t>turbulence on LES grid</a:t>
            </a:r>
            <a:endParaRPr lang="en-US" sz="2200" dirty="0"/>
          </a:p>
        </p:txBody>
      </p:sp>
      <p:sp>
        <p:nvSpPr>
          <p:cNvPr id="54" name="TextBox 53"/>
          <p:cNvSpPr txBox="1"/>
          <p:nvPr/>
        </p:nvSpPr>
        <p:spPr>
          <a:xfrm rot="1745560">
            <a:off x="3295211" y="2776562"/>
            <a:ext cx="19414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Energy cascade</a:t>
            </a:r>
            <a:endParaRPr lang="en-US" sz="22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045354" y="3462025"/>
            <a:ext cx="731563" cy="433644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89151" y="1239696"/>
            <a:ext cx="14949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Large eddies</a:t>
            </a:r>
            <a:br>
              <a:rPr lang="en-US" sz="2000" dirty="0" smtClean="0"/>
            </a:br>
            <a:r>
              <a:rPr lang="en-US" sz="2000" dirty="0" smtClean="0"/>
              <a:t>(energy-</a:t>
            </a:r>
            <a:br>
              <a:rPr lang="en-US" sz="2000" dirty="0" smtClean="0"/>
            </a:br>
            <a:r>
              <a:rPr lang="en-US" sz="2000" dirty="0" smtClean="0"/>
              <a:t>containing)</a:t>
            </a:r>
            <a:endParaRPr lang="en-US" sz="2000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1957468" y="1239696"/>
            <a:ext cx="973207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24358" y="1239696"/>
            <a:ext cx="1441420" cy="43088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k</a:t>
            </a:r>
            <a:r>
              <a:rPr lang="en-US" sz="2200" baseline="-25000" dirty="0" err="1" smtClean="0"/>
              <a:t>cutoff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 π/</a:t>
            </a:r>
            <a:r>
              <a:rPr lang="en-US" sz="2200" dirty="0" err="1" smtClean="0"/>
              <a:t>Δ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0155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Tropical Cyclones (TCs) and 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215"/>
            <a:ext cx="9144000" cy="5939785"/>
          </a:xfrm>
        </p:spPr>
        <p:txBody>
          <a:bodyPr>
            <a:noAutofit/>
          </a:bodyPr>
          <a:lstStyle/>
          <a:p>
            <a:r>
              <a:rPr lang="en-US" sz="2600" dirty="0" smtClean="0"/>
              <a:t>Planetary boundary layer (PBL) is a crucial but unknown part of TCs – active area of research</a:t>
            </a:r>
          </a:p>
          <a:p>
            <a:pPr lvl="1"/>
            <a:r>
              <a:rPr lang="en-US" sz="2200" dirty="0" smtClean="0"/>
              <a:t>Limited observations: </a:t>
            </a:r>
            <a:r>
              <a:rPr lang="en-US" sz="2200" b="1" dirty="0" smtClean="0"/>
              <a:t>dangerous</a:t>
            </a:r>
            <a:r>
              <a:rPr lang="en-US" sz="2200" dirty="0" smtClean="0"/>
              <a:t>!</a:t>
            </a:r>
          </a:p>
          <a:p>
            <a:pPr lvl="1"/>
            <a:r>
              <a:rPr lang="en-US" sz="2200" dirty="0" smtClean="0"/>
              <a:t>Not many simulations: high wind speed = high computational cost</a:t>
            </a:r>
          </a:p>
          <a:p>
            <a:endParaRPr lang="en-US" sz="2600" dirty="0" smtClean="0"/>
          </a:p>
          <a:p>
            <a:r>
              <a:rPr lang="en-US" sz="2600" dirty="0" smtClean="0"/>
              <a:t>Two ways to use LES in TC research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Idealized studies: How does turbulence behave at very high winds?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Real data cases: Can LES improve TC intensity forecasts?</a:t>
            </a:r>
          </a:p>
          <a:p>
            <a:endParaRPr lang="en-US" sz="2600" dirty="0" smtClean="0"/>
          </a:p>
          <a:p>
            <a:r>
              <a:rPr lang="en-US" sz="2600" dirty="0" smtClean="0"/>
              <a:t>Each way has advantages + disadvantages</a:t>
            </a:r>
          </a:p>
        </p:txBody>
      </p:sp>
    </p:spTree>
    <p:extLst>
      <p:ext uri="{BB962C8B-B14F-4D97-AF65-F5344CB8AC3E}">
        <p14:creationId xmlns:p14="http://schemas.microsoft.com/office/powerpoint/2010/main" val="80142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Real-data TC 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215"/>
            <a:ext cx="9144000" cy="5939785"/>
          </a:xfrm>
        </p:spPr>
        <p:txBody>
          <a:bodyPr>
            <a:noAutofit/>
          </a:bodyPr>
          <a:lstStyle/>
          <a:p>
            <a:r>
              <a:rPr lang="en-US" sz="2600" dirty="0" smtClean="0"/>
              <a:t>Cray is willing to give free computing to </a:t>
            </a:r>
            <a:r>
              <a:rPr lang="en-US" sz="2600" dirty="0" err="1" smtClean="0"/>
              <a:t>Fuqing</a:t>
            </a:r>
            <a:r>
              <a:rPr lang="en-US" sz="2600" dirty="0" smtClean="0"/>
              <a:t> to simulate Katrina (or other infamous TC) at LES-scale</a:t>
            </a:r>
          </a:p>
          <a:p>
            <a:pPr lvl="1"/>
            <a:r>
              <a:rPr lang="en-US" sz="2200" dirty="0" smtClean="0"/>
              <a:t>Amazing opportunity (especially if intensity forecasts improve)</a:t>
            </a:r>
          </a:p>
          <a:p>
            <a:pPr lvl="1"/>
            <a:r>
              <a:rPr lang="en-US" sz="2200" dirty="0" smtClean="0"/>
              <a:t>Very risky endeavor…</a:t>
            </a:r>
          </a:p>
          <a:p>
            <a:r>
              <a:rPr lang="en-US" sz="2600" dirty="0" smtClean="0"/>
              <a:t>Why is real-data TC LES so risky?</a:t>
            </a:r>
          </a:p>
          <a:p>
            <a:pPr lvl="1"/>
            <a:r>
              <a:rPr lang="en-US" sz="2200" dirty="0" smtClean="0"/>
              <a:t>High computational cost: increased by a factor of ~2000 compared to current real-time forecasts</a:t>
            </a:r>
          </a:p>
          <a:p>
            <a:pPr lvl="1"/>
            <a:r>
              <a:rPr lang="en-US" sz="2200" dirty="0" smtClean="0"/>
              <a:t>Turn off PBL scheme: necessary, but will forecast improve?</a:t>
            </a:r>
          </a:p>
          <a:p>
            <a:pPr lvl="1"/>
            <a:r>
              <a:rPr lang="en-US" sz="2200" dirty="0" smtClean="0"/>
              <a:t>Is </a:t>
            </a:r>
            <a:r>
              <a:rPr lang="en-US" sz="2200" dirty="0" err="1" smtClean="0"/>
              <a:t>Δx</a:t>
            </a:r>
            <a:r>
              <a:rPr lang="en-US" sz="2200" dirty="0" smtClean="0"/>
              <a:t> </a:t>
            </a:r>
            <a:r>
              <a:rPr lang="en-US" sz="2200" b="1" dirty="0" smtClean="0"/>
              <a:t>really</a:t>
            </a:r>
            <a:r>
              <a:rPr lang="en-US" sz="2200" dirty="0" smtClean="0"/>
              <a:t> in the inertial </a:t>
            </a:r>
            <a:r>
              <a:rPr lang="en-US" sz="2200" dirty="0" err="1" smtClean="0"/>
              <a:t>subrange</a:t>
            </a:r>
            <a:r>
              <a:rPr lang="en-US" sz="2200" dirty="0" smtClean="0"/>
              <a:t>? Probably not (for </a:t>
            </a:r>
            <a:r>
              <a:rPr lang="en-US" sz="2200" dirty="0" err="1" smtClean="0"/>
              <a:t>Δx</a:t>
            </a:r>
            <a:r>
              <a:rPr lang="en-US" sz="2200" dirty="0" smtClean="0"/>
              <a:t> = 333 m), so not all energy-containing eddies will be </a:t>
            </a:r>
            <a:r>
              <a:rPr lang="en-US" sz="2200" dirty="0" smtClean="0"/>
              <a:t>resolved (see Bryan and </a:t>
            </a:r>
            <a:r>
              <a:rPr lang="en-US" sz="2200" dirty="0" err="1" smtClean="0"/>
              <a:t>Rotunno</a:t>
            </a:r>
            <a:r>
              <a:rPr lang="en-US" sz="2200" dirty="0" smtClean="0"/>
              <a:t> 2009, BAMS)</a:t>
            </a:r>
            <a:endParaRPr lang="en-US" sz="2200" dirty="0" smtClean="0"/>
          </a:p>
          <a:p>
            <a:r>
              <a:rPr lang="en-US" sz="2600" dirty="0" smtClean="0"/>
              <a:t>A 3-hour test for Katrina was run – output seems realistic. Stay tuned…</a:t>
            </a:r>
          </a:p>
        </p:txBody>
      </p:sp>
    </p:spTree>
    <p:extLst>
      <p:ext uri="{BB962C8B-B14F-4D97-AF65-F5344CB8AC3E}">
        <p14:creationId xmlns:p14="http://schemas.microsoft.com/office/powerpoint/2010/main" val="62839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Idealized TC 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215"/>
            <a:ext cx="9144000" cy="5939785"/>
          </a:xfrm>
        </p:spPr>
        <p:txBody>
          <a:bodyPr>
            <a:noAutofit/>
          </a:bodyPr>
          <a:lstStyle/>
          <a:p>
            <a:r>
              <a:rPr lang="en-US" sz="2600" dirty="0" smtClean="0"/>
              <a:t>Continuation of my work at NCAR this summer</a:t>
            </a:r>
          </a:p>
          <a:p>
            <a:endParaRPr lang="en-US" sz="2600" dirty="0" smtClean="0"/>
          </a:p>
          <a:p>
            <a:r>
              <a:rPr lang="en-US" sz="2600" dirty="0" smtClean="0"/>
              <a:t>Old approach (</a:t>
            </a:r>
            <a:r>
              <a:rPr lang="en-US" sz="2600" b="1" dirty="0" err="1" smtClean="0"/>
              <a:t>Eulerian</a:t>
            </a:r>
            <a:r>
              <a:rPr lang="en-US" sz="2600" dirty="0" smtClean="0"/>
              <a:t>): Simulate passage of quasi-idealized TC over a fixed location in physical space</a:t>
            </a:r>
          </a:p>
          <a:p>
            <a:endParaRPr lang="en-US" sz="2600" dirty="0" smtClean="0"/>
          </a:p>
          <a:p>
            <a:r>
              <a:rPr lang="en-US" sz="2600" dirty="0" smtClean="0"/>
              <a:t>New approach (</a:t>
            </a:r>
            <a:r>
              <a:rPr lang="en-US" sz="2600" b="1" dirty="0" err="1" smtClean="0"/>
              <a:t>Lagrangian</a:t>
            </a:r>
            <a:r>
              <a:rPr lang="en-US" sz="2600" dirty="0" smtClean="0"/>
              <a:t>): Simulate PBL of idealized slow-moving TC at a fixed location </a:t>
            </a:r>
            <a:r>
              <a:rPr lang="en-US" sz="2600" i="1" dirty="0" smtClean="0"/>
              <a:t>relative to TC center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0342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7466"/>
          </a:xfrm>
        </p:spPr>
        <p:txBody>
          <a:bodyPr/>
          <a:lstStyle/>
          <a:p>
            <a:r>
              <a:rPr lang="en-US" dirty="0" smtClean="0"/>
              <a:t>Idealized TC LES: 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8215"/>
            <a:ext cx="9144000" cy="5939785"/>
          </a:xfrm>
        </p:spPr>
        <p:txBody>
          <a:bodyPr>
            <a:noAutofit/>
          </a:bodyPr>
          <a:lstStyle/>
          <a:p>
            <a:r>
              <a:rPr lang="en-US" sz="2600" dirty="0" smtClean="0"/>
              <a:t>Unchanged between experiments (all used NCAR LES):</a:t>
            </a:r>
          </a:p>
          <a:p>
            <a:pPr lvl="1"/>
            <a:r>
              <a:rPr lang="en-US" sz="2200" dirty="0" err="1" smtClean="0"/>
              <a:t>Δx</a:t>
            </a:r>
            <a:r>
              <a:rPr lang="en-US" sz="2200" dirty="0" smtClean="0"/>
              <a:t> = </a:t>
            </a:r>
            <a:r>
              <a:rPr lang="en-US" sz="2200" dirty="0" err="1" smtClean="0"/>
              <a:t>Δy</a:t>
            </a:r>
            <a:r>
              <a:rPr lang="en-US" sz="2200" dirty="0" smtClean="0"/>
              <a:t> = </a:t>
            </a:r>
            <a:r>
              <a:rPr lang="en-US" sz="2200" dirty="0" err="1" smtClean="0"/>
              <a:t>Δz</a:t>
            </a:r>
            <a:r>
              <a:rPr lang="en-US" sz="2200" dirty="0" smtClean="0"/>
              <a:t> = 40m; time step = </a:t>
            </a:r>
            <a:r>
              <a:rPr lang="en-US" sz="2200" b="1" dirty="0" smtClean="0"/>
              <a:t>0.1</a:t>
            </a:r>
            <a:r>
              <a:rPr lang="en-US" sz="2200" dirty="0" smtClean="0"/>
              <a:t> seconds</a:t>
            </a:r>
          </a:p>
          <a:p>
            <a:pPr lvl="1"/>
            <a:r>
              <a:rPr lang="en-US" sz="2200" dirty="0" smtClean="0"/>
              <a:t>500x500x100 grid (20km x 20km x 4km)</a:t>
            </a:r>
          </a:p>
          <a:p>
            <a:pPr lvl="1"/>
            <a:r>
              <a:rPr lang="en-US" sz="2200" dirty="0" smtClean="0"/>
              <a:t>Initial </a:t>
            </a:r>
            <a:r>
              <a:rPr lang="en-US" sz="2200" dirty="0" err="1" smtClean="0"/>
              <a:t>θ</a:t>
            </a:r>
            <a:r>
              <a:rPr lang="en-US" sz="2200" dirty="0" smtClean="0"/>
              <a:t> profile: </a:t>
            </a:r>
            <a:r>
              <a:rPr lang="en-US" sz="2200" dirty="0" err="1" smtClean="0"/>
              <a:t>θ</a:t>
            </a:r>
            <a:r>
              <a:rPr lang="en-US" sz="2200" baseline="-25000" dirty="0" err="1" smtClean="0"/>
              <a:t>surface</a:t>
            </a:r>
            <a:r>
              <a:rPr lang="en-US" sz="2200" dirty="0" smtClean="0"/>
              <a:t> = 300 K; </a:t>
            </a:r>
            <a:r>
              <a:rPr lang="en-US" sz="2200" dirty="0" err="1" smtClean="0"/>
              <a:t>θ</a:t>
            </a:r>
            <a:r>
              <a:rPr lang="en-US" sz="2200" dirty="0" smtClean="0"/>
              <a:t> increases 4 K every 1 km up</a:t>
            </a:r>
          </a:p>
          <a:p>
            <a:pPr lvl="1"/>
            <a:r>
              <a:rPr lang="en-US" sz="2200" b="1" dirty="0" smtClean="0"/>
              <a:t>No surface heat flux</a:t>
            </a:r>
            <a:r>
              <a:rPr lang="en-US" sz="2200" dirty="0" smtClean="0"/>
              <a:t> (as in Nakanishi and </a:t>
            </a:r>
            <a:r>
              <a:rPr lang="en-US" sz="2200" dirty="0" err="1" smtClean="0"/>
              <a:t>Niino</a:t>
            </a:r>
            <a:r>
              <a:rPr lang="en-US" sz="2200" dirty="0" smtClean="0"/>
              <a:t> 2012, JAS)</a:t>
            </a:r>
            <a:endParaRPr lang="en-US" sz="2200" dirty="0"/>
          </a:p>
          <a:p>
            <a:pPr lvl="1"/>
            <a:r>
              <a:rPr lang="en-US" sz="2200" dirty="0" smtClean="0"/>
              <a:t>Initial gradient wind: </a:t>
            </a:r>
            <a:r>
              <a:rPr lang="en-US" sz="2200" dirty="0" err="1" smtClean="0"/>
              <a:t>U</a:t>
            </a:r>
            <a:r>
              <a:rPr lang="en-US" sz="2200" baseline="-25000" dirty="0" err="1" smtClean="0"/>
              <a:t>gradient</a:t>
            </a:r>
            <a:r>
              <a:rPr lang="en-US" sz="2200" dirty="0" smtClean="0"/>
              <a:t> = 35 m 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; </a:t>
            </a:r>
            <a:r>
              <a:rPr lang="en-US" sz="2200" dirty="0" err="1" smtClean="0"/>
              <a:t>V</a:t>
            </a:r>
            <a:r>
              <a:rPr lang="en-US" sz="2200" baseline="-25000" dirty="0" err="1" smtClean="0"/>
              <a:t>gradient</a:t>
            </a:r>
            <a:r>
              <a:rPr lang="en-US" sz="2200" dirty="0" smtClean="0"/>
              <a:t> = 0 m s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 </a:t>
            </a:r>
            <a:r>
              <a:rPr lang="en-US" sz="2200" b="1" dirty="0" smtClean="0"/>
              <a:t>everywhere</a:t>
            </a:r>
            <a:endParaRPr lang="en-US" sz="2200" dirty="0" smtClean="0"/>
          </a:p>
          <a:p>
            <a:pPr lvl="1"/>
            <a:r>
              <a:rPr lang="en-US" sz="2200" dirty="0" smtClean="0"/>
              <a:t>Periodic lateral boundary conditions</a:t>
            </a:r>
          </a:p>
          <a:p>
            <a:r>
              <a:rPr lang="en-US" sz="2600" dirty="0" smtClean="0"/>
              <a:t>Changes between experiments: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" y="4269630"/>
            <a:ext cx="4564242" cy="2242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b="1" dirty="0" smtClean="0"/>
              <a:t>LAND_GEO</a:t>
            </a:r>
            <a:r>
              <a:rPr lang="en-US" sz="2200" dirty="0" smtClean="0"/>
              <a:t>:</a:t>
            </a:r>
          </a:p>
          <a:p>
            <a:pPr lvl="2"/>
            <a:r>
              <a:rPr lang="en-US" sz="1800" dirty="0" smtClean="0"/>
              <a:t>z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= 0.1 m (roughness over land)</a:t>
            </a:r>
          </a:p>
          <a:p>
            <a:pPr lvl="2"/>
            <a:r>
              <a:rPr lang="en-US" sz="1800" dirty="0" smtClean="0"/>
              <a:t>No centrifugal force</a:t>
            </a:r>
          </a:p>
          <a:p>
            <a:pPr lvl="1"/>
            <a:r>
              <a:rPr lang="en-US" sz="2200" b="1" dirty="0" smtClean="0"/>
              <a:t>DONELAN_GEO</a:t>
            </a:r>
            <a:r>
              <a:rPr lang="en-US" sz="2200" dirty="0" smtClean="0"/>
              <a:t>:</a:t>
            </a:r>
          </a:p>
          <a:p>
            <a:pPr lvl="2"/>
            <a:r>
              <a:rPr lang="en-US" sz="1800" dirty="0" smtClean="0"/>
              <a:t>z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follows </a:t>
            </a:r>
            <a:r>
              <a:rPr lang="en-US" sz="1800" dirty="0" err="1" smtClean="0"/>
              <a:t>Donelan</a:t>
            </a:r>
            <a:r>
              <a:rPr lang="en-US" sz="1800" dirty="0" smtClean="0"/>
              <a:t> curve (sea)</a:t>
            </a:r>
          </a:p>
          <a:p>
            <a:pPr lvl="2"/>
            <a:r>
              <a:rPr lang="en-US" sz="1800" dirty="0" smtClean="0"/>
              <a:t>No centrifugal force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89307" y="4269630"/>
            <a:ext cx="4564242" cy="2242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b="1" dirty="0" smtClean="0"/>
              <a:t>LAND_CURVED</a:t>
            </a:r>
            <a:r>
              <a:rPr lang="en-US" sz="2200" dirty="0" smtClean="0"/>
              <a:t>:</a:t>
            </a:r>
          </a:p>
          <a:p>
            <a:pPr lvl="2"/>
            <a:r>
              <a:rPr lang="en-US" sz="1800" dirty="0" smtClean="0"/>
              <a:t>z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= 0.1 m (roughness over land)</a:t>
            </a:r>
          </a:p>
          <a:p>
            <a:pPr lvl="2"/>
            <a:r>
              <a:rPr lang="en-US" sz="1800" dirty="0" smtClean="0"/>
              <a:t>Centrifugal force (see NN2012)</a:t>
            </a:r>
          </a:p>
          <a:p>
            <a:pPr lvl="1"/>
            <a:r>
              <a:rPr lang="en-US" sz="2200" b="1" dirty="0" smtClean="0"/>
              <a:t>DONELAN_CURVED</a:t>
            </a:r>
            <a:r>
              <a:rPr lang="en-US" sz="2200" dirty="0" smtClean="0"/>
              <a:t>:</a:t>
            </a:r>
          </a:p>
          <a:p>
            <a:pPr lvl="2"/>
            <a:r>
              <a:rPr lang="en-US" sz="1800" dirty="0" smtClean="0"/>
              <a:t>z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follows </a:t>
            </a:r>
            <a:r>
              <a:rPr lang="en-US" sz="1800" dirty="0" err="1" smtClean="0"/>
              <a:t>Donelan</a:t>
            </a:r>
            <a:r>
              <a:rPr lang="en-US" sz="1800" dirty="0" smtClean="0"/>
              <a:t> curve (sea)</a:t>
            </a:r>
          </a:p>
          <a:p>
            <a:pPr lvl="2"/>
            <a:r>
              <a:rPr lang="en-US" sz="1800" dirty="0" smtClean="0"/>
              <a:t>Centrifugal force (see NN2012)</a:t>
            </a:r>
          </a:p>
        </p:txBody>
      </p:sp>
    </p:spTree>
    <p:extLst>
      <p:ext uri="{BB962C8B-B14F-4D97-AF65-F5344CB8AC3E}">
        <p14:creationId xmlns:p14="http://schemas.microsoft.com/office/powerpoint/2010/main" val="180565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792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Results (time series)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6683"/>
            <a:ext cx="4419600" cy="361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346683"/>
            <a:ext cx="4419600" cy="3619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0686" y="4827683"/>
            <a:ext cx="1376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Time (hours)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92600" y="4827683"/>
            <a:ext cx="1376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Time (hours)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26698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Land: higher PBL top (</a:t>
            </a:r>
            <a:r>
              <a:rPr lang="en-US" sz="2200" dirty="0" err="1" smtClean="0"/>
              <a:t>z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) and thus higher surface temperature </a:t>
            </a:r>
          </a:p>
          <a:p>
            <a:r>
              <a:rPr lang="en-US" sz="2200" dirty="0" smtClean="0"/>
              <a:t>Curvature: faster </a:t>
            </a:r>
            <a:r>
              <a:rPr lang="en-US" sz="2200" dirty="0" err="1" smtClean="0"/>
              <a:t>spinup</a:t>
            </a:r>
            <a:r>
              <a:rPr lang="en-US" sz="2200" dirty="0" smtClean="0"/>
              <a:t> of turbulence, lower equilibrium </a:t>
            </a:r>
            <a:r>
              <a:rPr lang="en-US" sz="2200" dirty="0" err="1" smtClean="0"/>
              <a:t>z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(?)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46600" y="655577"/>
            <a:ext cx="374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Solid = land; Dashed = </a:t>
            </a:r>
            <a:r>
              <a:rPr lang="en-US" dirty="0" err="1" smtClean="0"/>
              <a:t>Donelan</a:t>
            </a:r>
            <a:r>
              <a:rPr lang="en-US" dirty="0" smtClean="0"/>
              <a:t> (sea)</a:t>
            </a:r>
          </a:p>
          <a:p>
            <a:pPr algn="ctr"/>
            <a:r>
              <a:rPr lang="en-US" b="1" dirty="0" smtClean="0"/>
              <a:t>Thick = curvature</a:t>
            </a:r>
            <a:r>
              <a:rPr lang="en-US" dirty="0" smtClean="0"/>
              <a:t>; Thin = no curvature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9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1001</Words>
  <Application>Microsoft Macintosh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Tropical Cyclones and Large Eddy Simulations: From Idealized to Real-Data Cases</vt:lpstr>
      <vt:lpstr>Background</vt:lpstr>
      <vt:lpstr>What is LES?</vt:lpstr>
      <vt:lpstr>What is LES?</vt:lpstr>
      <vt:lpstr>Tropical Cyclones (TCs) and LES</vt:lpstr>
      <vt:lpstr>Real-data TC LES</vt:lpstr>
      <vt:lpstr>Idealized TC LES</vt:lpstr>
      <vt:lpstr>Idealized TC LES: Experimental setup</vt:lpstr>
      <vt:lpstr>Results (time series)</vt:lpstr>
      <vt:lpstr>Results (time series)</vt:lpstr>
      <vt:lpstr>Results (profiles at ~5.5 hours)</vt:lpstr>
      <vt:lpstr>Summary of results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Green</dc:creator>
  <cp:lastModifiedBy>Benjamin Green</cp:lastModifiedBy>
  <cp:revision>228</cp:revision>
  <cp:lastPrinted>2013-07-25T15:45:30Z</cp:lastPrinted>
  <dcterms:created xsi:type="dcterms:W3CDTF">2013-06-28T15:56:08Z</dcterms:created>
  <dcterms:modified xsi:type="dcterms:W3CDTF">2013-09-12T16:00:26Z</dcterms:modified>
</cp:coreProperties>
</file>