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8" r:id="rId5"/>
    <p:sldId id="279" r:id="rId6"/>
    <p:sldId id="280" r:id="rId7"/>
    <p:sldId id="282" r:id="rId8"/>
    <p:sldId id="281" r:id="rId9"/>
    <p:sldId id="270" r:id="rId10"/>
    <p:sldId id="272" r:id="rId11"/>
    <p:sldId id="274" r:id="rId12"/>
    <p:sldId id="275" r:id="rId13"/>
    <p:sldId id="276" r:id="rId14"/>
    <p:sldId id="277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5056-3166-4A3A-9105-32E952AF42AD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62FE-7D48-485E-A967-BD8AC27E2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57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5056-3166-4A3A-9105-32E952AF42AD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62FE-7D48-485E-A967-BD8AC27E2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92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5056-3166-4A3A-9105-32E952AF42AD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62FE-7D48-485E-A967-BD8AC27E2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57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5056-3166-4A3A-9105-32E952AF42AD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62FE-7D48-485E-A967-BD8AC27E2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96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5056-3166-4A3A-9105-32E952AF42AD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62FE-7D48-485E-A967-BD8AC27E2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09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5056-3166-4A3A-9105-32E952AF42AD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62FE-7D48-485E-A967-BD8AC27E2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18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5056-3166-4A3A-9105-32E952AF42AD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62FE-7D48-485E-A967-BD8AC27E2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06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5056-3166-4A3A-9105-32E952AF42AD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62FE-7D48-485E-A967-BD8AC27E2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09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5056-3166-4A3A-9105-32E952AF42AD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62FE-7D48-485E-A967-BD8AC27E2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68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5056-3166-4A3A-9105-32E952AF42AD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62FE-7D48-485E-A967-BD8AC27E2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1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5056-3166-4A3A-9105-32E952AF42AD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62FE-7D48-485E-A967-BD8AC27E2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57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B5056-3166-4A3A-9105-32E952AF42AD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362FE-7D48-485E-A967-BD8AC27E2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9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Assimilation of an MJO Event: Diagnostics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Michael Ying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57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65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Error evolution for the </a:t>
            </a:r>
            <a:r>
              <a:rPr lang="en-US" b="1" dirty="0" smtClean="0"/>
              <a:t>posteriors</a:t>
            </a:r>
            <a:endParaRPr lang="en-US" dirty="0"/>
          </a:p>
        </p:txBody>
      </p:sp>
      <p:pic>
        <p:nvPicPr>
          <p:cNvPr id="4098" name="Picture 2" descr="http://hfip.psu.edu/yxy159/ErrorEvolution_posterior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762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871478"/>
            <a:ext cx="546816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                                    V                                       P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                 RH                                     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67324" y="4800600"/>
            <a:ext cx="11037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CNTL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4DVAR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ENKF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E4DVAR</a:t>
            </a:r>
            <a:endParaRPr lang="en-US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06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Error profile for the </a:t>
            </a:r>
            <a:r>
              <a:rPr lang="en-US" b="1" dirty="0" smtClean="0"/>
              <a:t>priors</a:t>
            </a:r>
            <a:endParaRPr lang="en-US" dirty="0"/>
          </a:p>
        </p:txBody>
      </p:sp>
      <p:pic>
        <p:nvPicPr>
          <p:cNvPr id="3076" name="Picture 4" descr="http://hfip.psu.edu/yxy159/ErrorProfile_prior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762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871478"/>
            <a:ext cx="546816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                                    V                                       P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                 RH                                     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67324" y="4800600"/>
            <a:ext cx="11037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CNTL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4DVAR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ENKF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E4DVAR</a:t>
            </a:r>
            <a:endParaRPr lang="en-US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78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Error profile for the </a:t>
            </a:r>
            <a:r>
              <a:rPr lang="en-US" b="1" dirty="0" smtClean="0"/>
              <a:t>posteriors</a:t>
            </a:r>
            <a:endParaRPr lang="en-US" dirty="0"/>
          </a:p>
        </p:txBody>
      </p:sp>
      <p:pic>
        <p:nvPicPr>
          <p:cNvPr id="2050" name="Picture 2" descr="http://hfip.psu.edu/yxy159/ErrorProfile_posterior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762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871478"/>
            <a:ext cx="546816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                                    V                                       P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                 RH                                     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67324" y="4800600"/>
            <a:ext cx="11037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CNTL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4DVAR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ENKF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E4DVAR</a:t>
            </a:r>
            <a:endParaRPr lang="en-US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40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fip.psu.edu/yxy159/ErrorEvolution_prior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762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381000"/>
            <a:ext cx="4916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run with inflated initial ensemble </a:t>
            </a:r>
            <a:r>
              <a:rPr lang="en-US" dirty="0" smtClean="0"/>
              <a:t>variance</a:t>
            </a:r>
          </a:p>
          <a:p>
            <a:r>
              <a:rPr lang="en-US" dirty="0" smtClean="0"/>
              <a:t>Relaxation=0.5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871478"/>
            <a:ext cx="546816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                                    V                                       P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                 RH                                     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67324" y="4800600"/>
            <a:ext cx="11037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CNTL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4DVAR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ENKF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E4DVAR</a:t>
            </a:r>
            <a:endParaRPr lang="en-US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59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hfip.psu.edu/yxy159/ErrorEvolution_prior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762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381000"/>
            <a:ext cx="4916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run with inflated initial ensemble </a:t>
            </a:r>
            <a:r>
              <a:rPr lang="en-US" dirty="0" smtClean="0"/>
              <a:t>variance</a:t>
            </a:r>
          </a:p>
          <a:p>
            <a:r>
              <a:rPr lang="en-US" dirty="0" smtClean="0"/>
              <a:t>Relaxation=0.8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871478"/>
            <a:ext cx="546816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                                    V                                       P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                 RH                                     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67324" y="4800600"/>
            <a:ext cx="11037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CNTL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4DVAR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ENKF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E4DVAR</a:t>
            </a:r>
            <a:endParaRPr lang="en-US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40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~3 m/s error in GFS/ECMWF wind analysis</a:t>
            </a:r>
          </a:p>
          <a:p>
            <a:r>
              <a:rPr lang="en-US" sz="2800" dirty="0" smtClean="0"/>
              <a:t>Large error/bias at higher model levels</a:t>
            </a:r>
          </a:p>
          <a:p>
            <a:r>
              <a:rPr lang="en-US" sz="2800" dirty="0" smtClean="0"/>
              <a:t>Ensemble methods didn’t perform well due to filter divergence</a:t>
            </a:r>
          </a:p>
          <a:p>
            <a:endParaRPr lang="en-US" sz="2800" dirty="0"/>
          </a:p>
          <a:p>
            <a:r>
              <a:rPr lang="en-US" sz="2800" dirty="0" smtClean="0"/>
              <a:t>Next step: go for higher resolution (30km) domain over the sounding array (d02).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889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Purpose: </a:t>
            </a:r>
            <a:r>
              <a:rPr lang="en-US" sz="2400" dirty="0" smtClean="0"/>
              <a:t>to explore the dynamics and predictability of MJO from convective to intraseasonal scales using DA methods</a:t>
            </a:r>
          </a:p>
          <a:p>
            <a:endParaRPr lang="en-US" dirty="0"/>
          </a:p>
          <a:p>
            <a:r>
              <a:rPr lang="en-US" dirty="0" smtClean="0"/>
              <a:t>Start with coarse resolution runs</a:t>
            </a:r>
            <a:endParaRPr lang="en-US" dirty="0"/>
          </a:p>
          <a:p>
            <a:r>
              <a:rPr lang="en-US" dirty="0" smtClean="0"/>
              <a:t>Statistics: evaluate the results</a:t>
            </a:r>
          </a:p>
          <a:p>
            <a:r>
              <a:rPr lang="en-US" dirty="0" smtClean="0"/>
              <a:t>Take a further step into higher </a:t>
            </a:r>
            <a:r>
              <a:rPr lang="en-US" dirty="0" smtClean="0"/>
              <a:t>resolution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91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WRF, 81km horizontal grid spacing, 35 vertical levels</a:t>
            </a:r>
          </a:p>
          <a:p>
            <a:r>
              <a:rPr lang="en-US" sz="1800" dirty="0" smtClean="0"/>
              <a:t>Initialized </a:t>
            </a:r>
            <a:r>
              <a:rPr lang="en-US" sz="1800" dirty="0"/>
              <a:t>with NCEP</a:t>
            </a:r>
            <a:r>
              <a:rPr lang="zh-CN" altLang="en-US" sz="1800" dirty="0"/>
              <a:t> </a:t>
            </a:r>
            <a:r>
              <a:rPr lang="en-US" altLang="zh-CN" sz="1800" dirty="0" err="1"/>
              <a:t>fnl</a:t>
            </a:r>
            <a:r>
              <a:rPr lang="en-US" altLang="zh-CN" sz="1800" dirty="0"/>
              <a:t> analysis</a:t>
            </a:r>
          </a:p>
          <a:p>
            <a:r>
              <a:rPr lang="en-US" sz="1800" dirty="0" smtClean="0"/>
              <a:t>Cycling </a:t>
            </a:r>
            <a:r>
              <a:rPr lang="en-US" sz="1800" dirty="0"/>
              <a:t>period=6h</a:t>
            </a:r>
          </a:p>
          <a:p>
            <a:r>
              <a:rPr lang="en-US" sz="1800" dirty="0" smtClean="0"/>
              <a:t>Assimilating GTS observation</a:t>
            </a:r>
            <a:endParaRPr lang="en-US" sz="1800" dirty="0"/>
          </a:p>
          <a:p>
            <a:r>
              <a:rPr lang="en-US" sz="1800" dirty="0" smtClean="0"/>
              <a:t>Run time = 1 month</a:t>
            </a:r>
          </a:p>
          <a:p>
            <a:endParaRPr lang="en-US" sz="1800" dirty="0" smtClean="0"/>
          </a:p>
          <a:p>
            <a:r>
              <a:rPr lang="en-US" sz="1800" dirty="0" err="1" smtClean="0"/>
              <a:t>Num_ensemble</a:t>
            </a:r>
            <a:r>
              <a:rPr lang="en-US" sz="1800" dirty="0" smtClean="0"/>
              <a:t>=40</a:t>
            </a:r>
            <a:endParaRPr lang="en-US" sz="1800" dirty="0"/>
          </a:p>
          <a:p>
            <a:r>
              <a:rPr lang="en-US" sz="1800" dirty="0"/>
              <a:t>mixing (relaxation)=0.5</a:t>
            </a:r>
          </a:p>
          <a:p>
            <a:r>
              <a:rPr lang="en-US" sz="1800" dirty="0" err="1" smtClean="0"/>
              <a:t>HROI_upperair</a:t>
            </a:r>
            <a:r>
              <a:rPr lang="en-US" sz="1800" dirty="0" smtClean="0"/>
              <a:t>=30</a:t>
            </a:r>
            <a:endParaRPr lang="en-US" sz="1800" dirty="0"/>
          </a:p>
          <a:p>
            <a:r>
              <a:rPr lang="en-US" sz="1800" dirty="0" err="1"/>
              <a:t>HROI_sfc</a:t>
            </a:r>
            <a:r>
              <a:rPr lang="en-US" sz="1800" dirty="0"/>
              <a:t>=10</a:t>
            </a:r>
          </a:p>
          <a:p>
            <a:r>
              <a:rPr lang="en-US" sz="1800" dirty="0"/>
              <a:t>VROI=35</a:t>
            </a:r>
          </a:p>
          <a:p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6" t="35995" r="27315" b="28886"/>
          <a:stretch/>
        </p:blipFill>
        <p:spPr bwMode="auto">
          <a:xfrm>
            <a:off x="3429000" y="3657600"/>
            <a:ext cx="5534416" cy="174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25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0"/>
            <a:ext cx="2667000" cy="8683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Male</a:t>
            </a:r>
            <a:endParaRPr lang="en-US" sz="3200" dirty="0"/>
          </a:p>
        </p:txBody>
      </p:sp>
      <p:pic>
        <p:nvPicPr>
          <p:cNvPr id="3074" name="Picture 2" descr="http://hfip.psu.edu/yxy159/snderr.zt.43555.u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7620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4" t="35995" r="57040" b="33337"/>
          <a:stretch/>
        </p:blipFill>
        <p:spPr bwMode="auto">
          <a:xfrm>
            <a:off x="533400" y="685800"/>
            <a:ext cx="1676400" cy="253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8200" y="76200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U-component wind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85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hfip.psu.edu/yxy159/snderr.zt.43599.u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76200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0"/>
            <a:ext cx="2667000" cy="868362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Gan</a:t>
            </a:r>
            <a:endParaRPr lang="en-US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4" t="35995" r="57040" b="33337"/>
          <a:stretch/>
        </p:blipFill>
        <p:spPr bwMode="auto">
          <a:xfrm>
            <a:off x="533400" y="685800"/>
            <a:ext cx="1676400" cy="253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8200" y="76200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U-component wind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17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hfip.psu.edu/yxy159/snderr.zt.61967.u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7620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0"/>
            <a:ext cx="2667000" cy="868362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Diego</a:t>
            </a:r>
            <a:endParaRPr lang="en-US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4" t="35995" r="57040" b="33337"/>
          <a:stretch/>
        </p:blipFill>
        <p:spPr bwMode="auto">
          <a:xfrm>
            <a:off x="533400" y="685800"/>
            <a:ext cx="1676400" cy="253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8200" y="76200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U-component wind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17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81000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RMSE against 6 sounding stations: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309" y="1715869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GFS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ECMF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3528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Bias</a:t>
            </a:r>
            <a:endParaRPr lang="en-US" dirty="0"/>
          </a:p>
        </p:txBody>
      </p:sp>
      <p:pic>
        <p:nvPicPr>
          <p:cNvPr id="7170" name="Picture 2" descr="http://hfip.psu.edu/yxy159/ErrorProfile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1676400"/>
            <a:ext cx="762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Yue\Downloads\ErrorProfile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7543800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8753" y="685800"/>
            <a:ext cx="5387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                                    V                                      T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13748" y="3593068"/>
            <a:ext cx="5387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                                    V                                      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2116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81000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RMSE against 6 sounding stations:</a:t>
            </a:r>
            <a:endParaRPr lang="en-US" dirty="0"/>
          </a:p>
        </p:txBody>
      </p:sp>
      <p:pic>
        <p:nvPicPr>
          <p:cNvPr id="6146" name="Picture 2" descr="http://hfip.psu.edu/yxy159/ErrorEvolution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1447800"/>
            <a:ext cx="762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1295400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GFS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ECMF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3528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Bias</a:t>
            </a:r>
            <a:endParaRPr lang="en-US" dirty="0"/>
          </a:p>
        </p:txBody>
      </p:sp>
      <p:pic>
        <p:nvPicPr>
          <p:cNvPr id="6155" name="Picture 11" descr="C:\Users\Yue\Downloads\ErrorEvolution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51466"/>
            <a:ext cx="7663934" cy="766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90600" y="849868"/>
            <a:ext cx="5387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                                    V                                      T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90600" y="3669268"/>
            <a:ext cx="5387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                                    V                                      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8604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fip.psu.edu/yxy159/ErrorEvolution_prior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762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Error evolution for the </a:t>
            </a:r>
            <a:r>
              <a:rPr lang="en-US" b="1" dirty="0" smtClean="0"/>
              <a:t>priors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871478"/>
            <a:ext cx="546816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                                    V                                       P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                 RH                                     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67324" y="4800600"/>
            <a:ext cx="11037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CNTL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4DVAR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ENKF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E4DVAR</a:t>
            </a:r>
            <a:endParaRPr lang="en-US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97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259</Words>
  <Application>Microsoft Office PowerPoint</Application>
  <PresentationFormat>全屏显示(4:3)</PresentationFormat>
  <Paragraphs>136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主题​​</vt:lpstr>
      <vt:lpstr>Data Assimilation of an MJO Event: Diagnostics</vt:lpstr>
      <vt:lpstr>Outline</vt:lpstr>
      <vt:lpstr>Experimental Design</vt:lpstr>
      <vt:lpstr>Male</vt:lpstr>
      <vt:lpstr>Gan</vt:lpstr>
      <vt:lpstr>Diego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Yue Ying</dc:creator>
  <cp:lastModifiedBy>Yue Ying</cp:lastModifiedBy>
  <cp:revision>55</cp:revision>
  <dcterms:created xsi:type="dcterms:W3CDTF">2013-07-19T02:23:57Z</dcterms:created>
  <dcterms:modified xsi:type="dcterms:W3CDTF">2013-09-13T05:24:31Z</dcterms:modified>
</cp:coreProperties>
</file>