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4" r:id="rId2"/>
    <p:sldId id="324" r:id="rId3"/>
    <p:sldId id="325" r:id="rId4"/>
    <p:sldId id="306" r:id="rId5"/>
    <p:sldId id="308" r:id="rId6"/>
    <p:sldId id="291" r:id="rId7"/>
    <p:sldId id="326" r:id="rId8"/>
    <p:sldId id="282" r:id="rId9"/>
    <p:sldId id="286" r:id="rId10"/>
    <p:sldId id="317" r:id="rId11"/>
    <p:sldId id="321" r:id="rId12"/>
    <p:sldId id="322" r:id="rId13"/>
    <p:sldId id="266" r:id="rId14"/>
    <p:sldId id="312" r:id="rId15"/>
    <p:sldId id="320" r:id="rId16"/>
    <p:sldId id="311" r:id="rId17"/>
    <p:sldId id="32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7" autoAdjust="0"/>
    <p:restoredTop sz="83903" autoAdjust="0"/>
  </p:normalViewPr>
  <p:slideViewPr>
    <p:cSldViewPr snapToGrid="0" snapToObjects="1">
      <p:cViewPr>
        <p:scale>
          <a:sx n="68" d="100"/>
          <a:sy n="68" d="100"/>
        </p:scale>
        <p:origin x="-1528" y="-20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214FED-C7CB-C540-8248-82C6AEC5964C}" type="datetimeFigureOut">
              <a:rPr lang="en-US" smtClean="0"/>
              <a:t>9/13/13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75E4C5-BE69-3D49-B3B5-8044408DDEB5}" type="slidenum">
              <a:rPr lang="en-US" smtClean="0"/>
              <a:t>‹#›</a:t>
            </a:fld>
            <a:endParaRPr lang="en-US"/>
          </a:p>
        </p:txBody>
      </p:sp>
    </p:spTree>
    <p:extLst>
      <p:ext uri="{BB962C8B-B14F-4D97-AF65-F5344CB8AC3E}">
        <p14:creationId xmlns:p14="http://schemas.microsoft.com/office/powerpoint/2010/main" val="20496454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Superobbing</a:t>
            </a:r>
            <a:r>
              <a:rPr lang="en-US" baseline="0" dirty="0" smtClean="0"/>
              <a:t> reduces the redundant dense operations produced by Doppler radar observations. Less burden on assimilation system. Helps reduce noise in data along with some random observation errors.</a:t>
            </a:r>
            <a:endParaRPr lang="en-US" dirty="0"/>
          </a:p>
        </p:txBody>
      </p:sp>
      <p:sp>
        <p:nvSpPr>
          <p:cNvPr id="4" name="Slide Number Placeholder 3"/>
          <p:cNvSpPr>
            <a:spLocks noGrp="1"/>
          </p:cNvSpPr>
          <p:nvPr>
            <p:ph type="sldNum" sz="quarter" idx="10"/>
          </p:nvPr>
        </p:nvSpPr>
        <p:spPr/>
        <p:txBody>
          <a:bodyPr/>
          <a:lstStyle/>
          <a:p>
            <a:fld id="{F475E4C5-BE69-3D49-B3B5-8044408DDEB5}" type="slidenum">
              <a:rPr lang="en-US" smtClean="0"/>
              <a:t>1</a:t>
            </a:fld>
            <a:endParaRPr lang="en-US"/>
          </a:p>
        </p:txBody>
      </p:sp>
    </p:spTree>
    <p:extLst>
      <p:ext uri="{BB962C8B-B14F-4D97-AF65-F5344CB8AC3E}">
        <p14:creationId xmlns:p14="http://schemas.microsoft.com/office/powerpoint/2010/main" val="1537566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5E4C5-BE69-3D49-B3B5-8044408DDEB5}" type="slidenum">
              <a:rPr lang="en-US" smtClean="0"/>
              <a:t>10</a:t>
            </a:fld>
            <a:endParaRPr lang="en-US"/>
          </a:p>
        </p:txBody>
      </p:sp>
    </p:spTree>
    <p:extLst>
      <p:ext uri="{BB962C8B-B14F-4D97-AF65-F5344CB8AC3E}">
        <p14:creationId xmlns:p14="http://schemas.microsoft.com/office/powerpoint/2010/main" val="3939670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20000"/>
              </a:spcBef>
              <a:buFont typeface="Arial"/>
              <a:buNone/>
            </a:pPr>
            <a:r>
              <a:rPr lang="en-US" sz="1000" b="1" dirty="0" smtClean="0">
                <a:latin typeface="Arial"/>
                <a:cs typeface="Arial"/>
              </a:rPr>
              <a:t>Data thinning required </a:t>
            </a:r>
          </a:p>
          <a:p>
            <a:pPr marL="171450" indent="-171450">
              <a:spcBef>
                <a:spcPct val="20000"/>
              </a:spcBef>
              <a:buFont typeface="Arial"/>
              <a:buChar char="•"/>
            </a:pPr>
            <a:r>
              <a:rPr lang="en-US" sz="1000" dirty="0" smtClean="0">
                <a:latin typeface="Arial"/>
                <a:cs typeface="Arial"/>
              </a:rPr>
              <a:t>Data &gt;0.5° from center (keep only that with strong cyclonic vortex signal); and</a:t>
            </a:r>
          </a:p>
          <a:p>
            <a:pPr marL="171450" indent="-171450">
              <a:spcBef>
                <a:spcPct val="20000"/>
              </a:spcBef>
              <a:buFont typeface="Arial"/>
              <a:buChar char="•"/>
            </a:pPr>
            <a:r>
              <a:rPr lang="en-US" sz="1000" dirty="0" smtClean="0">
                <a:latin typeface="Arial"/>
                <a:cs typeface="Arial"/>
              </a:rPr>
              <a:t>Data &lt;0.05° from center (reduces dual-vortex problem); and</a:t>
            </a:r>
          </a:p>
          <a:p>
            <a:pPr marL="171450" marR="0" indent="-171450" algn="l" defTabSz="457200" rtl="0" eaLnBrk="1" fontAlgn="auto" latinLnBrk="0" hangingPunct="1">
              <a:lnSpc>
                <a:spcPct val="100000"/>
              </a:lnSpc>
              <a:spcBef>
                <a:spcPct val="20000"/>
              </a:spcBef>
              <a:spcAft>
                <a:spcPts val="0"/>
              </a:spcAft>
              <a:buClrTx/>
              <a:buSzTx/>
              <a:buFont typeface="Arial"/>
              <a:buChar char="•"/>
              <a:tabLst/>
              <a:defRPr/>
            </a:pPr>
            <a:r>
              <a:rPr lang="en-US" sz="1000" dirty="0" err="1" smtClean="0">
                <a:latin typeface="Arial"/>
                <a:cs typeface="Arial"/>
              </a:rPr>
              <a:t>Vr</a:t>
            </a:r>
            <a:r>
              <a:rPr lang="en-US" sz="1000" dirty="0" smtClean="0">
                <a:latin typeface="Arial"/>
                <a:cs typeface="Arial"/>
              </a:rPr>
              <a:t> &lt; 15 m/s (</a:t>
            </a:r>
            <a:r>
              <a:rPr lang="en-US" sz="1000" dirty="0" err="1" smtClean="0">
                <a:latin typeface="Arial"/>
                <a:cs typeface="Arial"/>
              </a:rPr>
              <a:t>obs</a:t>
            </a:r>
            <a:r>
              <a:rPr lang="en-US" sz="1000" dirty="0" smtClean="0">
                <a:latin typeface="Arial"/>
                <a:cs typeface="Arial"/>
              </a:rPr>
              <a:t> in which w/</a:t>
            </a:r>
            <a:r>
              <a:rPr lang="en-US" sz="1000" dirty="0" err="1" smtClean="0">
                <a:latin typeface="Arial"/>
                <a:cs typeface="Arial"/>
              </a:rPr>
              <a:t>Vr</a:t>
            </a:r>
            <a:r>
              <a:rPr lang="en-US" sz="1000" dirty="0" smtClean="0">
                <a:latin typeface="Arial"/>
                <a:cs typeface="Arial"/>
              </a:rPr>
              <a:t> ratio is likely higher)</a:t>
            </a:r>
            <a:br>
              <a:rPr lang="en-US" sz="1000" dirty="0" smtClean="0">
                <a:latin typeface="Arial"/>
                <a:cs typeface="Arial"/>
              </a:rPr>
            </a:br>
            <a:endParaRPr lang="en-US" sz="1000" dirty="0" smtClean="0">
              <a:latin typeface="Arial"/>
              <a:cs typeface="Arial"/>
            </a:endParaRPr>
          </a:p>
          <a:p>
            <a:pPr marL="0" indent="0">
              <a:spcBef>
                <a:spcPct val="20000"/>
              </a:spcBef>
              <a:buFont typeface="Arial"/>
              <a:buNone/>
            </a:pPr>
            <a:r>
              <a:rPr lang="en-US" sz="1000" b="1" dirty="0" smtClean="0">
                <a:latin typeface="Arial"/>
                <a:cs typeface="Arial"/>
              </a:rPr>
              <a:t>Only inner beam is available</a:t>
            </a:r>
          </a:p>
          <a:p>
            <a:pPr marL="171450" indent="-171450">
              <a:spcBef>
                <a:spcPct val="20000"/>
              </a:spcBef>
              <a:buFont typeface="Arial"/>
              <a:buChar char="•"/>
            </a:pPr>
            <a:r>
              <a:rPr lang="en-US" sz="1000" dirty="0" smtClean="0">
                <a:latin typeface="Arial"/>
                <a:cs typeface="Arial"/>
              </a:rPr>
              <a:t>Observing more of </a:t>
            </a:r>
            <a:r>
              <a:rPr lang="en-US" sz="1000" i="1" dirty="0" smtClean="0">
                <a:latin typeface="Arial"/>
                <a:cs typeface="Arial"/>
              </a:rPr>
              <a:t>w</a:t>
            </a:r>
            <a:r>
              <a:rPr lang="en-US" sz="1000" dirty="0" smtClean="0">
                <a:latin typeface="Arial"/>
                <a:cs typeface="Arial"/>
              </a:rPr>
              <a:t> than in </a:t>
            </a:r>
            <a:r>
              <a:rPr lang="en-US" sz="1000" dirty="0" smtClean="0">
                <a:latin typeface="Arial"/>
                <a:cs typeface="Arial"/>
              </a:rPr>
              <a:t>OSSEs</a:t>
            </a:r>
          </a:p>
          <a:p>
            <a:pPr marL="171450" indent="-171450">
              <a:spcBef>
                <a:spcPct val="20000"/>
              </a:spcBef>
              <a:buFont typeface="Arial"/>
              <a:buChar char="•"/>
            </a:pPr>
            <a:r>
              <a:rPr lang="en-US" sz="1000" dirty="0" smtClean="0">
                <a:latin typeface="Arial"/>
                <a:cs typeface="Arial"/>
              </a:rPr>
              <a:t>Swath</a:t>
            </a:r>
            <a:r>
              <a:rPr lang="en-US" sz="1000" baseline="0" dirty="0" smtClean="0">
                <a:latin typeface="Arial"/>
                <a:cs typeface="Arial"/>
              </a:rPr>
              <a:t> of inner beam is 1/3 swath of outer beam</a:t>
            </a:r>
            <a:endParaRPr lang="en-US" sz="1000" dirty="0" smtClean="0">
              <a:latin typeface="Arial"/>
              <a:cs typeface="Arial"/>
            </a:endParaRPr>
          </a:p>
          <a:p>
            <a:pPr marL="171450" indent="-171450">
              <a:spcBef>
                <a:spcPct val="20000"/>
              </a:spcBef>
              <a:buFont typeface="Arial"/>
              <a:buChar char="•"/>
            </a:pPr>
            <a:r>
              <a:rPr lang="en-US" sz="1000" dirty="0" smtClean="0">
                <a:latin typeface="Arial"/>
                <a:cs typeface="Arial"/>
              </a:rPr>
              <a:t>Observation cone </a:t>
            </a:r>
            <a:r>
              <a:rPr lang="en-US" sz="1000" dirty="0" smtClean="0">
                <a:latin typeface="Arial"/>
                <a:cs typeface="Arial"/>
              </a:rPr>
              <a:t>narrower</a:t>
            </a:r>
            <a:endParaRPr lang="en-US" sz="1000" dirty="0" smtClean="0">
              <a:latin typeface="Arial"/>
              <a:cs typeface="Arial"/>
            </a:endParaRPr>
          </a:p>
          <a:p>
            <a:pPr marL="171450" indent="-171450">
              <a:spcBef>
                <a:spcPct val="20000"/>
              </a:spcBef>
              <a:buFont typeface="Arial"/>
              <a:buChar char="•"/>
            </a:pPr>
            <a:r>
              <a:rPr lang="en-US" sz="1000" dirty="0" smtClean="0">
                <a:latin typeface="Arial"/>
                <a:cs typeface="Arial"/>
              </a:rPr>
              <a:t>QC and </a:t>
            </a:r>
            <a:r>
              <a:rPr lang="en-US" sz="1000" dirty="0" err="1" smtClean="0">
                <a:latin typeface="Arial"/>
                <a:cs typeface="Arial"/>
              </a:rPr>
              <a:t>fallspeed</a:t>
            </a:r>
            <a:r>
              <a:rPr lang="en-US" sz="1000" dirty="0" smtClean="0">
                <a:latin typeface="Arial"/>
                <a:cs typeface="Arial"/>
              </a:rPr>
              <a:t> issues</a:t>
            </a:r>
          </a:p>
          <a:p>
            <a:pPr marL="171450" indent="-171450">
              <a:spcBef>
                <a:spcPct val="20000"/>
              </a:spcBef>
              <a:buFont typeface="Arial"/>
              <a:buChar char="•"/>
            </a:pPr>
            <a:endParaRPr lang="en-US" sz="1000" dirty="0" smtClean="0">
              <a:latin typeface="Arial"/>
              <a:cs typeface="Arial"/>
            </a:endParaRPr>
          </a:p>
          <a:p>
            <a:pPr marL="0" indent="0">
              <a:spcBef>
                <a:spcPct val="20000"/>
              </a:spcBef>
              <a:buFont typeface="Arial"/>
              <a:buNone/>
            </a:pPr>
            <a:r>
              <a:rPr lang="en-US" sz="1000" b="1" dirty="0" smtClean="0">
                <a:latin typeface="Arial"/>
                <a:cs typeface="Arial"/>
              </a:rPr>
              <a:t>Tons of noise needs to be removed</a:t>
            </a:r>
          </a:p>
          <a:p>
            <a:pPr marL="171450" indent="-171450">
              <a:spcBef>
                <a:spcPct val="20000"/>
              </a:spcBef>
              <a:buFont typeface="Arial"/>
              <a:buChar char="•"/>
            </a:pPr>
            <a:r>
              <a:rPr lang="en-US" sz="1000" dirty="0" smtClean="0">
                <a:latin typeface="Arial"/>
                <a:cs typeface="Arial"/>
              </a:rPr>
              <a:t>QC similar to F. Zhang’s methods</a:t>
            </a:r>
          </a:p>
          <a:p>
            <a:pPr marL="171450" indent="-171450">
              <a:spcBef>
                <a:spcPct val="20000"/>
              </a:spcBef>
              <a:buFont typeface="Arial"/>
              <a:buChar char="•"/>
            </a:pPr>
            <a:r>
              <a:rPr lang="en-US" sz="1000" dirty="0" err="1" smtClean="0">
                <a:latin typeface="Arial"/>
                <a:cs typeface="Arial"/>
              </a:rPr>
              <a:t>Fallspeed</a:t>
            </a:r>
            <a:r>
              <a:rPr lang="en-US" sz="1000" dirty="0" smtClean="0">
                <a:latin typeface="Arial"/>
                <a:cs typeface="Arial"/>
              </a:rPr>
              <a:t> corrected according to Marks &amp; </a:t>
            </a:r>
            <a:r>
              <a:rPr lang="en-US" sz="1000" dirty="0" err="1" smtClean="0">
                <a:latin typeface="Arial"/>
                <a:cs typeface="Arial"/>
              </a:rPr>
              <a:t>Houze</a:t>
            </a:r>
            <a:r>
              <a:rPr lang="en-US" sz="1000" dirty="0" smtClean="0">
                <a:latin typeface="Arial"/>
                <a:cs typeface="Arial"/>
              </a:rPr>
              <a:t> method</a:t>
            </a:r>
          </a:p>
          <a:p>
            <a:pPr marL="742950" lvl="1" indent="-285750">
              <a:spcBef>
                <a:spcPts val="630"/>
              </a:spcBef>
              <a:buSzPct val="100000"/>
              <a:buFont typeface="Wingdings" charset="2"/>
              <a:buChar char="§"/>
            </a:pPr>
            <a:endParaRPr lang="en-US" sz="1000" dirty="0" smtClean="0">
              <a:latin typeface="Arial"/>
              <a:cs typeface="Arial"/>
            </a:endParaRPr>
          </a:p>
          <a:p>
            <a:pPr marL="171450" indent="-171450">
              <a:spcBef>
                <a:spcPct val="20000"/>
              </a:spcBef>
              <a:buFont typeface="Arial"/>
              <a:buChar char="•"/>
            </a:pPr>
            <a:r>
              <a:rPr lang="en-US" sz="1000" baseline="0" dirty="0" err="1" smtClean="0">
                <a:latin typeface="Arial"/>
                <a:cs typeface="Arial"/>
              </a:rPr>
              <a:t>Vr</a:t>
            </a:r>
            <a:r>
              <a:rPr lang="en-US" sz="1000" baseline="0" dirty="0" smtClean="0">
                <a:latin typeface="Arial"/>
                <a:cs typeface="Arial"/>
              </a:rPr>
              <a:t> analysis has 12 h of </a:t>
            </a:r>
            <a:r>
              <a:rPr lang="en-US" sz="1000" baseline="0" dirty="0" err="1" smtClean="0">
                <a:latin typeface="Arial"/>
                <a:cs typeface="Arial"/>
              </a:rPr>
              <a:t>spinup</a:t>
            </a:r>
            <a:r>
              <a:rPr lang="en-US" sz="1000" baseline="0" dirty="0" smtClean="0">
                <a:latin typeface="Arial"/>
                <a:cs typeface="Arial"/>
              </a:rPr>
              <a:t>, hours 12-17 position assimilation, hours 18-21 position + </a:t>
            </a:r>
            <a:r>
              <a:rPr lang="en-US" sz="1000" baseline="0" dirty="0" err="1" smtClean="0">
                <a:latin typeface="Arial"/>
                <a:cs typeface="Arial"/>
              </a:rPr>
              <a:t>Vr</a:t>
            </a:r>
            <a:r>
              <a:rPr lang="en-US" sz="1000" baseline="0" dirty="0" smtClean="0">
                <a:latin typeface="Arial"/>
                <a:cs typeface="Arial"/>
              </a:rPr>
              <a:t>, hours 22-07 position + </a:t>
            </a:r>
            <a:r>
              <a:rPr lang="en-US" sz="1000" baseline="0" dirty="0" err="1" smtClean="0">
                <a:latin typeface="Arial"/>
                <a:cs typeface="Arial"/>
              </a:rPr>
              <a:t>Vr</a:t>
            </a:r>
            <a:r>
              <a:rPr lang="en-US" sz="1000" baseline="0" dirty="0" smtClean="0">
                <a:latin typeface="Arial"/>
                <a:cs typeface="Arial"/>
              </a:rPr>
              <a:t> + min SLP.  Mixing coefficient is 0.8 until hour 21, thereafter 0.7.  The system is given 2000 </a:t>
            </a:r>
            <a:r>
              <a:rPr lang="en-US" sz="1000" baseline="0" dirty="0" err="1" smtClean="0">
                <a:latin typeface="Arial"/>
                <a:cs typeface="Arial"/>
              </a:rPr>
              <a:t>Vr</a:t>
            </a:r>
            <a:r>
              <a:rPr lang="en-US" sz="1000" baseline="0" dirty="0" smtClean="0">
                <a:latin typeface="Arial"/>
                <a:cs typeface="Arial"/>
              </a:rPr>
              <a:t> </a:t>
            </a:r>
            <a:r>
              <a:rPr lang="en-US" sz="1000" baseline="0" dirty="0" err="1" smtClean="0">
                <a:latin typeface="Arial"/>
                <a:cs typeface="Arial"/>
              </a:rPr>
              <a:t>obs</a:t>
            </a:r>
            <a:r>
              <a:rPr lang="en-US" sz="1000" baseline="0" dirty="0" smtClean="0">
                <a:latin typeface="Arial"/>
                <a:cs typeface="Arial"/>
              </a:rPr>
              <a:t> per hour, but only a small fraction (10-20%) actually get assimilated due to a limit on the </a:t>
            </a:r>
            <a:r>
              <a:rPr lang="en-US" sz="1000" baseline="0" dirty="0" err="1" smtClean="0">
                <a:latin typeface="Arial"/>
                <a:cs typeface="Arial"/>
              </a:rPr>
              <a:t>innnovation</a:t>
            </a:r>
            <a:r>
              <a:rPr lang="en-US" sz="1000" baseline="0" dirty="0" smtClean="0">
                <a:latin typeface="Arial"/>
                <a:cs typeface="Arial"/>
              </a:rPr>
              <a:t> of 1.5* the error (3 m/s).  VAD is similar except that the system is given VAD </a:t>
            </a:r>
            <a:r>
              <a:rPr lang="en-US" sz="1000" baseline="0" dirty="0" err="1" smtClean="0">
                <a:latin typeface="Arial"/>
                <a:cs typeface="Arial"/>
              </a:rPr>
              <a:t>obs</a:t>
            </a:r>
            <a:r>
              <a:rPr lang="en-US" sz="1000" baseline="0" dirty="0" smtClean="0">
                <a:latin typeface="Arial"/>
                <a:cs typeface="Arial"/>
              </a:rPr>
              <a:t> from 2k locations (so u + v from each location, which means 4k </a:t>
            </a:r>
            <a:r>
              <a:rPr lang="en-US" sz="1000" baseline="0" dirty="0" err="1" smtClean="0">
                <a:latin typeface="Arial"/>
                <a:cs typeface="Arial"/>
              </a:rPr>
              <a:t>obs</a:t>
            </a:r>
            <a:r>
              <a:rPr lang="en-US" sz="1000" baseline="0" dirty="0" smtClean="0">
                <a:latin typeface="Arial"/>
                <a:cs typeface="Arial"/>
              </a:rPr>
              <a:t>).  I have yet to run a </a:t>
            </a:r>
            <a:r>
              <a:rPr lang="en-US" sz="1000" baseline="0" dirty="0" err="1" smtClean="0">
                <a:latin typeface="Arial"/>
                <a:cs typeface="Arial"/>
              </a:rPr>
              <a:t>Vr</a:t>
            </a:r>
            <a:r>
              <a:rPr lang="en-US" sz="1000" baseline="0" dirty="0" smtClean="0">
                <a:latin typeface="Arial"/>
                <a:cs typeface="Arial"/>
              </a:rPr>
              <a:t> assimilation test with 4K </a:t>
            </a:r>
            <a:r>
              <a:rPr lang="en-US" sz="1000" baseline="0" dirty="0" err="1" smtClean="0">
                <a:latin typeface="Arial"/>
                <a:cs typeface="Arial"/>
              </a:rPr>
              <a:t>obs</a:t>
            </a:r>
            <a:r>
              <a:rPr lang="en-US" sz="1000" baseline="0" dirty="0" smtClean="0">
                <a:latin typeface="Arial"/>
                <a:cs typeface="Arial"/>
              </a:rPr>
              <a:t> and the same mixing setup.</a:t>
            </a:r>
          </a:p>
        </p:txBody>
      </p:sp>
      <p:sp>
        <p:nvSpPr>
          <p:cNvPr id="4" name="Slide Number Placeholder 3"/>
          <p:cNvSpPr>
            <a:spLocks noGrp="1"/>
          </p:cNvSpPr>
          <p:nvPr>
            <p:ph type="sldNum" sz="quarter" idx="10"/>
          </p:nvPr>
        </p:nvSpPr>
        <p:spPr/>
        <p:txBody>
          <a:bodyPr/>
          <a:lstStyle/>
          <a:p>
            <a:fld id="{F475E4C5-BE69-3D49-B3B5-8044408DDEB5}" type="slidenum">
              <a:rPr lang="en-US" smtClean="0"/>
              <a:t>11</a:t>
            </a:fld>
            <a:endParaRPr lang="en-US"/>
          </a:p>
        </p:txBody>
      </p:sp>
    </p:spTree>
    <p:extLst>
      <p:ext uri="{BB962C8B-B14F-4D97-AF65-F5344CB8AC3E}">
        <p14:creationId xmlns:p14="http://schemas.microsoft.com/office/powerpoint/2010/main" val="116420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5E4C5-BE69-3D49-B3B5-8044408DDEB5}" type="slidenum">
              <a:rPr lang="en-US" smtClean="0"/>
              <a:t>12</a:t>
            </a:fld>
            <a:endParaRPr lang="en-US"/>
          </a:p>
        </p:txBody>
      </p:sp>
    </p:spTree>
    <p:extLst>
      <p:ext uri="{BB962C8B-B14F-4D97-AF65-F5344CB8AC3E}">
        <p14:creationId xmlns:p14="http://schemas.microsoft.com/office/powerpoint/2010/main" val="3101339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1" dirty="0" smtClean="0"/>
              <a:t>Improved hurricane track forecasts at lead times beyond 12 h compared to NOAA’s operational forecasts and NODA</a:t>
            </a:r>
          </a:p>
          <a:p>
            <a:pPr marL="171450" indent="-171450">
              <a:buFont typeface="Arial"/>
              <a:buChar char="•"/>
            </a:pPr>
            <a:r>
              <a:rPr lang="en-US" b="1" dirty="0" smtClean="0"/>
              <a:t>Been used in real</a:t>
            </a:r>
            <a:r>
              <a:rPr lang="en-US" b="1" baseline="0" dirty="0" smtClean="0"/>
              <a:t>-time since 2008</a:t>
            </a:r>
            <a:endParaRPr lang="en-US" b="1" dirty="0" smtClean="0"/>
          </a:p>
          <a:p>
            <a:pPr marL="171450" indent="-171450">
              <a:buFont typeface="Arial"/>
              <a:buChar char="•"/>
            </a:pPr>
            <a:r>
              <a:rPr lang="en-US" dirty="0" smtClean="0"/>
              <a:t>Ensemble</a:t>
            </a:r>
            <a:r>
              <a:rPr lang="en-US" baseline="0" dirty="0" smtClean="0"/>
              <a:t> mean represents the best estimate of the state and contains fewer errors than most individual members.</a:t>
            </a:r>
          </a:p>
          <a:p>
            <a:pPr marL="171450" indent="-171450">
              <a:buFont typeface="Arial"/>
              <a:buChar char="•"/>
            </a:pPr>
            <a:r>
              <a:rPr lang="en-US" baseline="0" dirty="0" smtClean="0"/>
              <a:t>Southward bias of </a:t>
            </a:r>
            <a:r>
              <a:rPr lang="en-US" baseline="0" dirty="0" err="1" smtClean="0"/>
              <a:t>EnKF_DF</a:t>
            </a:r>
            <a:r>
              <a:rPr lang="en-US" baseline="0" dirty="0" smtClean="0"/>
              <a:t> and </a:t>
            </a:r>
            <a:r>
              <a:rPr lang="en-US" baseline="0" dirty="0" err="1" smtClean="0"/>
              <a:t>EnKF_EF</a:t>
            </a:r>
            <a:r>
              <a:rPr lang="en-US" baseline="0" dirty="0" smtClean="0"/>
              <a:t>-mean potentially caused by initial adjustment in model after all observations are assimilated, the impacts of sampling/model error, and the inhomogeneity due to interactions with land at the earlier forecast hours. </a:t>
            </a:r>
          </a:p>
          <a:p>
            <a:pPr marL="171450" indent="-171450">
              <a:buFont typeface="Arial"/>
              <a:buChar char="•"/>
            </a:pPr>
            <a:r>
              <a:rPr lang="en-US" baseline="0" dirty="0" smtClean="0"/>
              <a:t>Much smaller impact on relative humidity (possibly due to weaker correlations between wind and moisture).</a:t>
            </a:r>
          </a:p>
          <a:p>
            <a:pPr marL="171450" indent="-171450">
              <a:buFont typeface="Arial"/>
              <a:buChar char="•"/>
            </a:pPr>
            <a:r>
              <a:rPr lang="en-US" baseline="0" dirty="0" smtClean="0"/>
              <a:t>Ensemble standard deviations for the prior and posterior are the same order of magnitude. Standard deviation for posterior is almost equal in value to the RMSE for posterior during each cycle </a:t>
            </a:r>
            <a:r>
              <a:rPr lang="en-US" baseline="0" dirty="0" smtClean="0">
                <a:sym typeface="Wingdings"/>
              </a:rPr>
              <a:t> ensemble spread provides good quantitative estimate of forecast error.</a:t>
            </a:r>
          </a:p>
          <a:p>
            <a:pPr marL="171450" indent="-171450">
              <a:buFont typeface="Arial"/>
              <a:buChar char="•"/>
            </a:pPr>
            <a:r>
              <a:rPr lang="en-US" baseline="0" dirty="0" smtClean="0">
                <a:sym typeface="Wingdings"/>
              </a:rPr>
              <a:t>Verification of flight-level temperature reduction of RMSE demonstrates </a:t>
            </a:r>
            <a:r>
              <a:rPr lang="en-US" baseline="0" dirty="0" err="1" smtClean="0">
                <a:sym typeface="Wingdings"/>
              </a:rPr>
              <a:t>EnF</a:t>
            </a:r>
            <a:r>
              <a:rPr lang="en-US" baseline="0" dirty="0" smtClean="0">
                <a:sym typeface="Wingdings"/>
              </a:rPr>
              <a:t> ability to estimate flow-dependent error covariance calculated from short-term ensemble forecasts.</a:t>
            </a:r>
            <a:endParaRPr lang="en-US" baseline="0" dirty="0" smtClean="0"/>
          </a:p>
          <a:p>
            <a:pPr marL="171450" indent="-171450">
              <a:buFont typeface="Arial"/>
              <a:buChar char="•"/>
            </a:pPr>
            <a:endParaRPr lang="en-US" baseline="0" dirty="0" smtClean="0"/>
          </a:p>
          <a:p>
            <a:pPr marL="171450" indent="-171450">
              <a:buFont typeface="Arial"/>
              <a:buChar char="•"/>
            </a:pPr>
            <a:endParaRPr lang="en-US" baseline="0" dirty="0" smtClean="0"/>
          </a:p>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F475E4C5-BE69-3D49-B3B5-8044408DDEB5}" type="slidenum">
              <a:rPr lang="en-US" smtClean="0"/>
              <a:t>14</a:t>
            </a:fld>
            <a:endParaRPr lang="en-US"/>
          </a:p>
        </p:txBody>
      </p:sp>
    </p:spTree>
    <p:extLst>
      <p:ext uri="{BB962C8B-B14F-4D97-AF65-F5344CB8AC3E}">
        <p14:creationId xmlns:p14="http://schemas.microsoft.com/office/powerpoint/2010/main" val="1235036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GH had 14 h over storm</a:t>
            </a:r>
            <a:r>
              <a:rPr lang="en-US" baseline="0" dirty="0" smtClean="0"/>
              <a:t> when in Bay of Campeche. GH arrived over storm at 1800 UTC 16 September. 20 passes over the eye. Many different observation systems.</a:t>
            </a:r>
          </a:p>
          <a:p>
            <a:pPr marL="171450" indent="-171450">
              <a:buFont typeface="Arial"/>
              <a:buChar char="•"/>
            </a:pPr>
            <a:r>
              <a:rPr lang="en-US" dirty="0" smtClean="0"/>
              <a:t>Used</a:t>
            </a:r>
            <a:r>
              <a:rPr lang="en-US" baseline="0" dirty="0" smtClean="0"/>
              <a:t> an OSSE</a:t>
            </a:r>
          </a:p>
          <a:p>
            <a:pPr marL="628650" lvl="1" indent="-171450">
              <a:buFontTx/>
              <a:buChar char="-"/>
            </a:pPr>
            <a:r>
              <a:rPr lang="en-US" baseline="0" dirty="0" smtClean="0"/>
              <a:t>Ability to accurately characterize the error </a:t>
            </a:r>
            <a:r>
              <a:rPr lang="en-US" baseline="0" dirty="0" err="1" smtClean="0"/>
              <a:t>fo</a:t>
            </a:r>
            <a:r>
              <a:rPr lang="en-US" baseline="0" dirty="0" smtClean="0"/>
              <a:t> the assimilation system and easily assess the benefits of assimilating multiple types of observations or using different observation network configurations</a:t>
            </a:r>
          </a:p>
          <a:p>
            <a:pPr marL="171450" lvl="0" indent="-171450">
              <a:buFont typeface="Arial"/>
              <a:buChar char="•"/>
            </a:pPr>
            <a:r>
              <a:rPr lang="en-US" baseline="0" dirty="0" smtClean="0"/>
              <a:t>Used WRF-ARW V3.1.1 – 3km nest over bay of </a:t>
            </a:r>
            <a:r>
              <a:rPr lang="en-US" baseline="0" dirty="0" err="1" smtClean="0"/>
              <a:t>ampeche</a:t>
            </a:r>
            <a:endParaRPr lang="en-US" baseline="0" dirty="0" smtClean="0"/>
          </a:p>
          <a:p>
            <a:pPr marL="628650" lvl="1" indent="-171450">
              <a:buFontTx/>
              <a:buChar char="-"/>
            </a:pPr>
            <a:r>
              <a:rPr lang="en-US" baseline="0" dirty="0" smtClean="0"/>
              <a:t>20 flights over the eye – GH spent 14 h over the storm</a:t>
            </a:r>
          </a:p>
          <a:p>
            <a:pPr marL="171450" lvl="0" indent="-171450">
              <a:buFont typeface="Arial"/>
              <a:buChar char="•"/>
            </a:pPr>
            <a:r>
              <a:rPr lang="en-US" baseline="0" dirty="0" smtClean="0"/>
              <a:t>Simulated along a butterfly pattern; Observations gathered at a single time rather than over an hour (removes problem of storm movement). </a:t>
            </a:r>
            <a:r>
              <a:rPr lang="en-US" baseline="0" dirty="0" err="1" smtClean="0"/>
              <a:t>Beamwidth</a:t>
            </a:r>
            <a:r>
              <a:rPr lang="en-US" baseline="0" dirty="0" smtClean="0"/>
              <a:t> not accounted for. Earth curvature accounted for. Simulated </a:t>
            </a:r>
            <a:r>
              <a:rPr lang="en-US" baseline="0" dirty="0" err="1" smtClean="0"/>
              <a:t>Vr</a:t>
            </a:r>
            <a:r>
              <a:rPr lang="en-US" baseline="0" dirty="0" smtClean="0"/>
              <a:t> calculated by linearly interpolated </a:t>
            </a:r>
            <a:r>
              <a:rPr lang="en-US" baseline="0" dirty="0" err="1" smtClean="0"/>
              <a:t>u,v,w</a:t>
            </a:r>
            <a:r>
              <a:rPr lang="en-US" baseline="0" dirty="0" smtClean="0"/>
              <a:t> wind components in truth simulations. Below 16-km with simulated &gt; 10 </a:t>
            </a:r>
            <a:r>
              <a:rPr lang="en-US" baseline="0" dirty="0" err="1" smtClean="0"/>
              <a:t>dBz</a:t>
            </a:r>
            <a:r>
              <a:rPr lang="en-US" baseline="0" dirty="0" smtClean="0"/>
              <a:t>. No consideration given to particle fall speed and normally distributed 3 ms-1 error was added to observations.</a:t>
            </a:r>
          </a:p>
          <a:p>
            <a:pPr marL="171450" lvl="0" indent="-171450">
              <a:buFont typeface="Arial"/>
              <a:buChar char="•"/>
            </a:pPr>
            <a:r>
              <a:rPr lang="en-US" baseline="0" dirty="0" smtClean="0"/>
              <a:t>Performed similar experiment with P-3 geometry. Not much of a change.</a:t>
            </a:r>
          </a:p>
          <a:p>
            <a:pPr marL="171450" lvl="0" indent="-171450">
              <a:buFont typeface="Arial"/>
              <a:buChar char="•"/>
            </a:pPr>
            <a:r>
              <a:rPr lang="en-US" baseline="0" dirty="0" smtClean="0"/>
              <a:t>HIWRAP data </a:t>
            </a:r>
            <a:r>
              <a:rPr lang="en-US" baseline="0" dirty="0" err="1" smtClean="0"/>
              <a:t>cen</a:t>
            </a:r>
            <a:r>
              <a:rPr lang="en-US" baseline="0" dirty="0" smtClean="0"/>
              <a:t> be sued for hurricane analyses and prediction </a:t>
            </a:r>
            <a:r>
              <a:rPr lang="en-US" baseline="0" dirty="0" smtClean="0">
                <a:sym typeface="Wingdings"/>
              </a:rPr>
              <a:t> corrections to storm location, structure, and maximum intensity was realized using 12h cycling of assimilation.</a:t>
            </a:r>
          </a:p>
          <a:p>
            <a:pPr marL="171450" lvl="0" indent="-171450">
              <a:buFont typeface="Arial"/>
              <a:buChar char="•"/>
            </a:pPr>
            <a:r>
              <a:rPr lang="en-US" baseline="0" dirty="0" smtClean="0">
                <a:sym typeface="Wingdings"/>
              </a:rPr>
              <a:t>When the first guess is bad, the benefit of the GH potentially long on-station ties becomes evident  more assimilation cycles to correct poor initial error covariance.</a:t>
            </a:r>
          </a:p>
          <a:p>
            <a:pPr marL="171450" lvl="0" indent="-171450">
              <a:buFont typeface="Arial"/>
              <a:buChar char="•"/>
            </a:pPr>
            <a:r>
              <a:rPr lang="en-US" baseline="0" dirty="0" smtClean="0">
                <a:sym typeface="Wingdings"/>
              </a:rPr>
              <a:t>Focusing the flight pattern more on the inner core and less on the outer circulation is not beneficial to analyses or forecasts.</a:t>
            </a:r>
          </a:p>
          <a:p>
            <a:pPr marL="171450" lvl="0" indent="-171450">
              <a:buFont typeface="Arial"/>
              <a:buChar char="•"/>
            </a:pPr>
            <a:r>
              <a:rPr lang="en-US" baseline="0" dirty="0" smtClean="0">
                <a:sym typeface="Wingdings"/>
              </a:rPr>
              <a:t>Keep in mind OSSE with simplified scanning strategy. Limited model error in OSSE (analysis error would be larger with real data). External data has been ignored. </a:t>
            </a:r>
          </a:p>
          <a:p>
            <a:pPr marL="171450" lvl="0" indent="-171450">
              <a:buFont typeface="Arial"/>
              <a:buChar char="•"/>
            </a:pPr>
            <a:endParaRPr lang="en-US" baseline="0" dirty="0" smtClean="0"/>
          </a:p>
          <a:p>
            <a:pPr marL="171450" lvl="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F475E4C5-BE69-3D49-B3B5-8044408DDEB5}" type="slidenum">
              <a:rPr lang="en-US" smtClean="0"/>
              <a:t>15</a:t>
            </a:fld>
            <a:endParaRPr lang="en-US"/>
          </a:p>
        </p:txBody>
      </p:sp>
    </p:spTree>
    <p:extLst>
      <p:ext uri="{BB962C8B-B14F-4D97-AF65-F5344CB8AC3E}">
        <p14:creationId xmlns:p14="http://schemas.microsoft.com/office/powerpoint/2010/main" val="116420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ARW-WRF version 3.4.1 </a:t>
            </a:r>
            <a:endParaRPr lang="en-US" dirty="0" smtClean="0"/>
          </a:p>
          <a:p>
            <a:r>
              <a:rPr lang="en-US" sz="1200" kern="1200" dirty="0" smtClean="0">
                <a:solidFill>
                  <a:schemeClr val="tx1"/>
                </a:solidFill>
                <a:effectLst/>
                <a:latin typeface="+mn-lt"/>
                <a:ea typeface="+mn-ea"/>
                <a:cs typeface="+mn-cs"/>
              </a:rPr>
              <a:t>1)  3 </a:t>
            </a:r>
            <a:r>
              <a:rPr lang="en-US" sz="1200" kern="1200" dirty="0" err="1" smtClean="0">
                <a:solidFill>
                  <a:schemeClr val="tx1"/>
                </a:solidFill>
                <a:effectLst/>
                <a:latin typeface="+mn-lt"/>
                <a:ea typeface="+mn-ea"/>
                <a:cs typeface="+mn-cs"/>
              </a:rPr>
              <a:t>mercator</a:t>
            </a:r>
            <a:r>
              <a:rPr lang="en-US" sz="1200" kern="1200" dirty="0" smtClean="0">
                <a:solidFill>
                  <a:schemeClr val="tx1"/>
                </a:solidFill>
                <a:effectLst/>
                <a:latin typeface="+mn-lt"/>
                <a:ea typeface="+mn-ea"/>
                <a:cs typeface="+mn-cs"/>
              </a:rPr>
              <a:t>-projected domains: 379x244x27km, 304x304x9km, </a:t>
            </a:r>
            <a:endParaRPr lang="en-US" dirty="0" smtClean="0">
              <a:effectLst/>
            </a:endParaRPr>
          </a:p>
          <a:p>
            <a:r>
              <a:rPr lang="en-US" sz="1200" kern="1200" dirty="0" smtClean="0">
                <a:solidFill>
                  <a:schemeClr val="tx1"/>
                </a:solidFill>
                <a:effectLst/>
                <a:latin typeface="+mn-lt"/>
                <a:ea typeface="+mn-ea"/>
                <a:cs typeface="+mn-cs"/>
              </a:rPr>
              <a:t>304x304x3km. The outer domain is fixed and covers almost of the Atlantic and the North American; while the inner domains are movable by following the vortex center during the forecast and following the </a:t>
            </a:r>
            <a:r>
              <a:rPr lang="en-US" sz="1200" kern="1200" dirty="0" err="1" smtClean="0">
                <a:solidFill>
                  <a:schemeClr val="tx1"/>
                </a:solidFill>
                <a:effectLst/>
                <a:latin typeface="+mn-lt"/>
                <a:ea typeface="+mn-ea"/>
                <a:cs typeface="+mn-cs"/>
              </a:rPr>
              <a:t>TCvital</a:t>
            </a:r>
            <a:r>
              <a:rPr lang="en-US" sz="1200" kern="1200" dirty="0" smtClean="0">
                <a:solidFill>
                  <a:schemeClr val="tx1"/>
                </a:solidFill>
                <a:effectLst/>
                <a:latin typeface="+mn-lt"/>
                <a:ea typeface="+mn-ea"/>
                <a:cs typeface="+mn-cs"/>
              </a:rPr>
              <a:t> data during the analysis; </a:t>
            </a:r>
            <a:endParaRPr lang="en-US" dirty="0" smtClean="0">
              <a:effectLst/>
            </a:endParaRPr>
          </a:p>
          <a:p>
            <a:r>
              <a:rPr lang="en-US" sz="1200" kern="1200" dirty="0" smtClean="0">
                <a:solidFill>
                  <a:schemeClr val="tx1"/>
                </a:solidFill>
                <a:effectLst/>
                <a:latin typeface="+mn-lt"/>
                <a:ea typeface="+mn-ea"/>
                <a:cs typeface="+mn-cs"/>
              </a:rPr>
              <a:t>2)  43 vertical levels, and model top 50 </a:t>
            </a:r>
            <a:r>
              <a:rPr lang="en-US" sz="1200" kern="1200" dirty="0" err="1" smtClean="0">
                <a:solidFill>
                  <a:schemeClr val="tx1"/>
                </a:solidFill>
                <a:effectLst/>
                <a:latin typeface="+mn-lt"/>
                <a:ea typeface="+mn-ea"/>
                <a:cs typeface="+mn-cs"/>
              </a:rPr>
              <a:t>mb</a:t>
            </a:r>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3)  Time step: 90 s; </a:t>
            </a:r>
            <a:endParaRPr lang="en-US" dirty="0" smtClean="0">
              <a:effectLst/>
            </a:endParaRPr>
          </a:p>
          <a:p>
            <a:r>
              <a:rPr lang="en-US" sz="1200" kern="1200" dirty="0" smtClean="0">
                <a:solidFill>
                  <a:schemeClr val="tx1"/>
                </a:solidFill>
                <a:effectLst/>
                <a:latin typeface="+mn-lt"/>
                <a:ea typeface="+mn-ea"/>
                <a:cs typeface="+mn-cs"/>
              </a:rPr>
              <a:t>4)  Cumulus: </a:t>
            </a:r>
            <a:r>
              <a:rPr lang="en-US" sz="1200" kern="1200" dirty="0" err="1" smtClean="0">
                <a:solidFill>
                  <a:schemeClr val="tx1"/>
                </a:solidFill>
                <a:effectLst/>
                <a:latin typeface="+mn-lt"/>
                <a:ea typeface="+mn-ea"/>
                <a:cs typeface="+mn-cs"/>
              </a:rPr>
              <a:t>Grell-Devenvi</a:t>
            </a:r>
            <a:r>
              <a:rPr lang="en-US" sz="1200" kern="1200" dirty="0" smtClean="0">
                <a:solidFill>
                  <a:schemeClr val="tx1"/>
                </a:solidFill>
                <a:effectLst/>
                <a:latin typeface="+mn-lt"/>
                <a:ea typeface="+mn-ea"/>
                <a:cs typeface="+mn-cs"/>
              </a:rPr>
              <a:t> ensemble scheme for 27 km domain only; </a:t>
            </a:r>
            <a:endParaRPr lang="en-US" dirty="0" smtClean="0">
              <a:effectLst/>
            </a:endParaRPr>
          </a:p>
          <a:p>
            <a:r>
              <a:rPr lang="en-US" sz="1200" kern="1200" dirty="0" smtClean="0">
                <a:solidFill>
                  <a:schemeClr val="tx1"/>
                </a:solidFill>
                <a:effectLst/>
                <a:latin typeface="+mn-lt"/>
                <a:ea typeface="+mn-ea"/>
                <a:cs typeface="+mn-cs"/>
              </a:rPr>
              <a:t>5)  Microphysics: WSM 6-class </a:t>
            </a:r>
            <a:r>
              <a:rPr lang="en-US" sz="1200" kern="1200" dirty="0" err="1" smtClean="0">
                <a:solidFill>
                  <a:schemeClr val="tx1"/>
                </a:solidFill>
                <a:effectLst/>
                <a:latin typeface="+mn-lt"/>
                <a:ea typeface="+mn-ea"/>
                <a:cs typeface="+mn-cs"/>
              </a:rPr>
              <a:t>graupel</a:t>
            </a:r>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6)  PBL: YSU scheme; </a:t>
            </a:r>
            <a:endParaRPr lang="en-US" dirty="0" smtClean="0">
              <a:effectLst/>
            </a:endParaRPr>
          </a:p>
          <a:p>
            <a:r>
              <a:rPr lang="en-US" sz="1200" kern="1200" dirty="0" smtClean="0">
                <a:solidFill>
                  <a:schemeClr val="tx1"/>
                </a:solidFill>
                <a:effectLst/>
                <a:latin typeface="+mn-lt"/>
                <a:ea typeface="+mn-ea"/>
                <a:cs typeface="+mn-cs"/>
              </a:rPr>
              <a:t>7)  Surface Layer: </a:t>
            </a:r>
            <a:r>
              <a:rPr lang="en-US" sz="1200" kern="1200" dirty="0" err="1" smtClean="0">
                <a:solidFill>
                  <a:schemeClr val="tx1"/>
                </a:solidFill>
                <a:effectLst/>
                <a:latin typeface="+mn-lt"/>
                <a:ea typeface="+mn-ea"/>
                <a:cs typeface="+mn-cs"/>
              </a:rPr>
              <a:t>Monin-Obukov</a:t>
            </a:r>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8)  Land Surface: thermal diffusion; </a:t>
            </a:r>
            <a:endParaRPr lang="en-US" dirty="0" smtClean="0">
              <a:effectLst/>
            </a:endParaRPr>
          </a:p>
          <a:p>
            <a:r>
              <a:rPr lang="en-US" sz="1200" kern="1200" dirty="0" smtClean="0">
                <a:solidFill>
                  <a:schemeClr val="tx1"/>
                </a:solidFill>
                <a:effectLst/>
                <a:latin typeface="+mn-lt"/>
                <a:ea typeface="+mn-ea"/>
                <a:cs typeface="+mn-cs"/>
              </a:rPr>
              <a:t>9)  Radiation: </a:t>
            </a:r>
            <a:r>
              <a:rPr lang="en-US" sz="1200" kern="1200" dirty="0" err="1" smtClean="0">
                <a:solidFill>
                  <a:schemeClr val="tx1"/>
                </a:solidFill>
                <a:effectLst/>
                <a:latin typeface="+mn-lt"/>
                <a:ea typeface="+mn-ea"/>
                <a:cs typeface="+mn-cs"/>
              </a:rPr>
              <a:t>Rrtm</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Dudhia</a:t>
            </a:r>
            <a:r>
              <a:rPr lang="en-US" sz="1200" kern="1200" dirty="0" smtClean="0">
                <a:solidFill>
                  <a:schemeClr val="tx1"/>
                </a:solidFill>
                <a:effectLst/>
                <a:latin typeface="+mn-lt"/>
                <a:ea typeface="+mn-ea"/>
                <a:cs typeface="+mn-cs"/>
              </a:rPr>
              <a:t> for </a:t>
            </a:r>
            <a:r>
              <a:rPr lang="en-US" sz="1200" kern="1200" dirty="0" err="1" smtClean="0">
                <a:solidFill>
                  <a:schemeClr val="tx1"/>
                </a:solidFill>
                <a:effectLst/>
                <a:latin typeface="+mn-lt"/>
                <a:ea typeface="+mn-ea"/>
                <a:cs typeface="+mn-cs"/>
              </a:rPr>
              <a:t>longwave</a:t>
            </a:r>
            <a:r>
              <a:rPr lang="en-US" sz="1200" kern="1200" dirty="0" smtClean="0">
                <a:solidFill>
                  <a:schemeClr val="tx1"/>
                </a:solidFill>
                <a:effectLst/>
                <a:latin typeface="+mn-lt"/>
                <a:ea typeface="+mn-ea"/>
                <a:cs typeface="+mn-cs"/>
              </a:rPr>
              <a:t>/shortwave </a:t>
            </a:r>
            <a:endParaRPr lang="en-US" dirty="0" smtClean="0">
              <a:effectLst/>
            </a:endParaRPr>
          </a:p>
          <a:p>
            <a:r>
              <a:rPr lang="en-US" sz="1200" kern="1200" dirty="0" smtClean="0">
                <a:solidFill>
                  <a:schemeClr val="tx1"/>
                </a:solidFill>
                <a:effectLst/>
                <a:latin typeface="+mn-lt"/>
                <a:ea typeface="+mn-ea"/>
                <a:cs typeface="+mn-cs"/>
              </a:rPr>
              <a:t>10)  </a:t>
            </a:r>
            <a:r>
              <a:rPr lang="en-US" sz="1200" kern="1200" dirty="0" err="1" smtClean="0">
                <a:solidFill>
                  <a:schemeClr val="tx1"/>
                </a:solidFill>
                <a:effectLst/>
                <a:latin typeface="+mn-lt"/>
                <a:ea typeface="+mn-ea"/>
                <a:cs typeface="+mn-cs"/>
              </a:rPr>
              <a:t>Ck</a:t>
            </a:r>
            <a:r>
              <a:rPr lang="en-US" sz="1200" kern="1200" dirty="0" smtClean="0">
                <a:solidFill>
                  <a:schemeClr val="tx1"/>
                </a:solidFill>
                <a:effectLst/>
                <a:latin typeface="+mn-lt"/>
                <a:ea typeface="+mn-ea"/>
                <a:cs typeface="+mn-cs"/>
              </a:rPr>
              <a:t>, Cd formulation for TC: Green and Zhang (2013) </a:t>
            </a:r>
            <a:endParaRPr lang="en-US" dirty="0" smtClean="0">
              <a:effectLst/>
            </a:endParaRPr>
          </a:p>
          <a:p>
            <a:r>
              <a:rPr lang="en-US" sz="1200" kern="1200" dirty="0" smtClean="0">
                <a:solidFill>
                  <a:schemeClr val="tx1"/>
                </a:solidFill>
                <a:effectLst/>
                <a:latin typeface="+mn-lt"/>
                <a:ea typeface="+mn-ea"/>
                <a:cs typeface="+mn-cs"/>
              </a:rPr>
              <a:t>11)  1D ocean model initialized with HYCOM dataset. </a:t>
            </a:r>
          </a:p>
          <a:p>
            <a:endParaRPr lang="en-US" sz="1200" kern="1200" baseline="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EnKF</a:t>
            </a:r>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1)  60 members; </a:t>
            </a:r>
            <a:endParaRPr lang="en-US" dirty="0" smtClean="0">
              <a:effectLst/>
            </a:endParaRPr>
          </a:p>
          <a:p>
            <a:r>
              <a:rPr lang="en-US" sz="1200" kern="1200" dirty="0" smtClean="0">
                <a:solidFill>
                  <a:schemeClr val="tx1"/>
                </a:solidFill>
                <a:effectLst/>
                <a:latin typeface="+mn-lt"/>
                <a:ea typeface="+mn-ea"/>
                <a:cs typeface="+mn-cs"/>
              </a:rPr>
              <a:t>2)  mixing = 0.60; </a:t>
            </a:r>
            <a:endParaRPr lang="en-US" dirty="0" smtClean="0">
              <a:effectLst/>
            </a:endParaRPr>
          </a:p>
          <a:p>
            <a:r>
              <a:rPr lang="en-US" sz="1200" kern="1200" dirty="0" smtClean="0">
                <a:solidFill>
                  <a:schemeClr val="tx1"/>
                </a:solidFill>
                <a:effectLst/>
                <a:latin typeface="+mn-lt"/>
                <a:ea typeface="+mn-ea"/>
                <a:cs typeface="+mn-cs"/>
              </a:rPr>
              <a:t>3)  ROI: 30 grids for up-air, while 15 grids for surface, SCL with 15 grids for </a:t>
            </a:r>
            <a:endParaRPr lang="en-US" dirty="0" smtClean="0">
              <a:effectLst/>
            </a:endParaRPr>
          </a:p>
          <a:p>
            <a:r>
              <a:rPr lang="en-US" sz="1200" kern="1200" dirty="0" smtClean="0">
                <a:solidFill>
                  <a:schemeClr val="tx1"/>
                </a:solidFill>
                <a:effectLst/>
                <a:latin typeface="+mn-lt"/>
                <a:ea typeface="+mn-ea"/>
                <a:cs typeface="+mn-cs"/>
              </a:rPr>
              <a:t>TDR; </a:t>
            </a:r>
            <a:endParaRPr lang="en-US" dirty="0" smtClean="0">
              <a:effectLst/>
            </a:endParaRPr>
          </a:p>
          <a:p>
            <a:r>
              <a:rPr lang="en-US" sz="1200" kern="1200" dirty="0" smtClean="0">
                <a:solidFill>
                  <a:schemeClr val="tx1"/>
                </a:solidFill>
                <a:effectLst/>
                <a:latin typeface="+mn-lt"/>
                <a:ea typeface="+mn-ea"/>
                <a:cs typeface="+mn-cs"/>
              </a:rPr>
              <a:t>4)  3-hr assimilation window; </a:t>
            </a:r>
            <a:endParaRPr lang="en-US" dirty="0" smtClean="0">
              <a:effectLst/>
            </a:endParaRPr>
          </a:p>
          <a:p>
            <a:endParaRPr lang="en-US" baseline="0" dirty="0" smtClean="0"/>
          </a:p>
          <a:p>
            <a:r>
              <a:rPr lang="en-US" baseline="0" dirty="0" smtClean="0"/>
              <a:t>NOTE: SCL technique is designed to assimilate dense observations such as from radars that contain </a:t>
            </a:r>
            <a:r>
              <a:rPr lang="en-US" baseline="0" dirty="0" err="1" smtClean="0"/>
              <a:t>multiscale</a:t>
            </a:r>
            <a:r>
              <a:rPr lang="en-US" baseline="0" dirty="0" smtClean="0"/>
              <a:t> information of the atmosphere and reduce computational costs and sampling errors. (Different ROI for a different group of observations chosen by random sampling). Theory: error correlation length scale decreases as the previously assimilated observations better define the large scales </a:t>
            </a:r>
            <a:r>
              <a:rPr lang="en-US" baseline="0" dirty="0" smtClean="0">
                <a:sym typeface="Wingdings"/>
              </a:rPr>
              <a:t> Later observations should be assimilated with a tighter localization.</a:t>
            </a:r>
          </a:p>
          <a:p>
            <a:endParaRPr lang="en-US" baseline="0" dirty="0" smtClean="0"/>
          </a:p>
          <a:p>
            <a:r>
              <a:rPr lang="en-US" sz="1200" kern="1200" dirty="0" smtClean="0">
                <a:solidFill>
                  <a:schemeClr val="tx1"/>
                </a:solidFill>
                <a:effectLst/>
                <a:latin typeface="+mn-lt"/>
                <a:ea typeface="+mn-ea"/>
                <a:cs typeface="+mn-cs"/>
              </a:rPr>
              <a:t>Working flow </a:t>
            </a:r>
          </a:p>
          <a:p>
            <a:r>
              <a:rPr lang="en-US" sz="1200" kern="1200" dirty="0" smtClean="0">
                <a:solidFill>
                  <a:schemeClr val="tx1"/>
                </a:solidFill>
                <a:effectLst/>
                <a:latin typeface="+mn-lt"/>
                <a:ea typeface="+mn-ea"/>
                <a:cs typeface="+mn-cs"/>
              </a:rPr>
              <a:t>1)  Initialize the system when CLP5 or OFCL provides forecast for this storm and the storm presents to the west of 30W, or NHC announces an aircraft mission. 1 deterministic run initialized with operational GFS and its 60 perturbations are integrated for 12 hours. </a:t>
            </a:r>
            <a:endParaRPr lang="en-US" dirty="0" smtClean="0">
              <a:effectLst/>
            </a:endParaRPr>
          </a:p>
          <a:p>
            <a:r>
              <a:rPr lang="en-US" sz="1200" kern="1200" dirty="0" smtClean="0">
                <a:solidFill>
                  <a:schemeClr val="tx1"/>
                </a:solidFill>
                <a:effectLst/>
                <a:latin typeface="+mn-lt"/>
                <a:ea typeface="+mn-ea"/>
                <a:cs typeface="+mn-cs"/>
              </a:rPr>
              <a:t>2)  The environment fields (out of 600km of the </a:t>
            </a:r>
            <a:r>
              <a:rPr lang="en-US" sz="1200" kern="1200" dirty="0" err="1" smtClean="0">
                <a:solidFill>
                  <a:schemeClr val="tx1"/>
                </a:solidFill>
                <a:effectLst/>
                <a:latin typeface="+mn-lt"/>
                <a:ea typeface="+mn-ea"/>
                <a:cs typeface="+mn-cs"/>
              </a:rPr>
              <a:t>TCvital</a:t>
            </a:r>
            <a:r>
              <a:rPr lang="en-US" sz="1200" kern="1200" dirty="0" smtClean="0">
                <a:solidFill>
                  <a:schemeClr val="tx1"/>
                </a:solidFill>
                <a:effectLst/>
                <a:latin typeface="+mn-lt"/>
                <a:ea typeface="+mn-ea"/>
                <a:cs typeface="+mn-cs"/>
              </a:rPr>
              <a:t> center) of the 12h deterministic forecast is replaced by the operational GFS analysis, then the combined field is used as the ensemble mean of the 60 members, and the perturbation is added to the combined fields to generate 60 new ensemble members. </a:t>
            </a:r>
            <a:endParaRPr lang="en-US" dirty="0" smtClean="0">
              <a:effectLst/>
            </a:endParaRPr>
          </a:p>
          <a:p>
            <a:r>
              <a:rPr lang="en-US" sz="1200" kern="1200" dirty="0" smtClean="0">
                <a:solidFill>
                  <a:schemeClr val="tx1"/>
                </a:solidFill>
                <a:effectLst/>
                <a:latin typeface="+mn-lt"/>
                <a:ea typeface="+mn-ea"/>
                <a:cs typeface="+mn-cs"/>
              </a:rPr>
              <a:t>3)  All conventional observations from GDAS within 3-h window over the fine domain (900km x 900km) are assimilated in all 3 domains; minimal sea level pressure data in the correspond </a:t>
            </a:r>
            <a:r>
              <a:rPr lang="en-US" sz="1200" kern="1200" dirty="0" err="1" smtClean="0">
                <a:solidFill>
                  <a:schemeClr val="tx1"/>
                </a:solidFill>
                <a:effectLst/>
                <a:latin typeface="+mn-lt"/>
                <a:ea typeface="+mn-ea"/>
                <a:cs typeface="+mn-cs"/>
              </a:rPr>
              <a:t>TCvital</a:t>
            </a:r>
            <a:r>
              <a:rPr lang="en-US" sz="1200" kern="1200" dirty="0" smtClean="0">
                <a:solidFill>
                  <a:schemeClr val="tx1"/>
                </a:solidFill>
                <a:effectLst/>
                <a:latin typeface="+mn-lt"/>
                <a:ea typeface="+mn-ea"/>
                <a:cs typeface="+mn-cs"/>
              </a:rPr>
              <a:t> file, flight-level and </a:t>
            </a:r>
            <a:r>
              <a:rPr lang="en-US" sz="1200" kern="1200" dirty="0" err="1" smtClean="0">
                <a:solidFill>
                  <a:schemeClr val="tx1"/>
                </a:solidFill>
                <a:effectLst/>
                <a:latin typeface="+mn-lt"/>
                <a:ea typeface="+mn-ea"/>
                <a:cs typeface="+mn-cs"/>
              </a:rPr>
              <a:t>dropsonde</a:t>
            </a:r>
            <a:r>
              <a:rPr lang="en-US" sz="1200" kern="1200" dirty="0" smtClean="0">
                <a:solidFill>
                  <a:schemeClr val="tx1"/>
                </a:solidFill>
                <a:effectLst/>
                <a:latin typeface="+mn-lt"/>
                <a:ea typeface="+mn-ea"/>
                <a:cs typeface="+mn-cs"/>
              </a:rPr>
              <a:t> observations, and TDR SOs are also assimilated in them. </a:t>
            </a:r>
            <a:endParaRPr lang="en-US" dirty="0" smtClean="0">
              <a:effectLst/>
            </a:endParaRPr>
          </a:p>
          <a:p>
            <a:r>
              <a:rPr lang="en-US" sz="1200" kern="1200" dirty="0" smtClean="0">
                <a:solidFill>
                  <a:schemeClr val="tx1"/>
                </a:solidFill>
                <a:effectLst/>
                <a:latin typeface="+mn-lt"/>
                <a:ea typeface="+mn-ea"/>
                <a:cs typeface="+mn-cs"/>
              </a:rPr>
              <a:t>4)  With the 1st </a:t>
            </a:r>
            <a:r>
              <a:rPr lang="en-US" sz="1200" kern="1200" dirty="0" err="1" smtClean="0">
                <a:solidFill>
                  <a:schemeClr val="tx1"/>
                </a:solidFill>
                <a:effectLst/>
                <a:latin typeface="+mn-lt"/>
                <a:ea typeface="+mn-ea"/>
                <a:cs typeface="+mn-cs"/>
              </a:rPr>
              <a:t>EnKF</a:t>
            </a:r>
            <a:r>
              <a:rPr lang="en-US" sz="1200" kern="1200" dirty="0" smtClean="0">
                <a:solidFill>
                  <a:schemeClr val="tx1"/>
                </a:solidFill>
                <a:effectLst/>
                <a:latin typeface="+mn-lt"/>
                <a:ea typeface="+mn-ea"/>
                <a:cs typeface="+mn-cs"/>
              </a:rPr>
              <a:t> analysis and perturbations, 3-h free ensemble forecasts are performed. The 2 inner domains of all ensemble members follow the </a:t>
            </a:r>
            <a:r>
              <a:rPr lang="en-US" sz="1200" kern="1200" dirty="0" err="1" smtClean="0">
                <a:solidFill>
                  <a:schemeClr val="tx1"/>
                </a:solidFill>
                <a:effectLst/>
                <a:latin typeface="+mn-lt"/>
                <a:ea typeface="+mn-ea"/>
                <a:cs typeface="+mn-cs"/>
              </a:rPr>
              <a:t>TCvital</a:t>
            </a:r>
            <a:r>
              <a:rPr lang="en-US" sz="1200" kern="1200" dirty="0" smtClean="0">
                <a:solidFill>
                  <a:schemeClr val="tx1"/>
                </a:solidFill>
                <a:effectLst/>
                <a:latin typeface="+mn-lt"/>
                <a:ea typeface="+mn-ea"/>
                <a:cs typeface="+mn-cs"/>
              </a:rPr>
              <a:t> center with the preset moving technique in WRF ARW. </a:t>
            </a:r>
            <a:endParaRPr lang="en-US" dirty="0" smtClean="0">
              <a:effectLst/>
            </a:endParaRPr>
          </a:p>
          <a:p>
            <a:r>
              <a:rPr lang="en-US" sz="1200" kern="1200" dirty="0" smtClean="0">
                <a:solidFill>
                  <a:schemeClr val="tx1"/>
                </a:solidFill>
                <a:effectLst/>
                <a:latin typeface="+mn-lt"/>
                <a:ea typeface="+mn-ea"/>
                <a:cs typeface="+mn-cs"/>
              </a:rPr>
              <a:t>5)  After 2nd 3-h assimilation window, 126-h deterministic forecast initialized with the </a:t>
            </a:r>
            <a:r>
              <a:rPr lang="en-US" sz="1200" kern="1200" dirty="0" err="1" smtClean="0">
                <a:solidFill>
                  <a:schemeClr val="tx1"/>
                </a:solidFill>
                <a:effectLst/>
                <a:latin typeface="+mn-lt"/>
                <a:ea typeface="+mn-ea"/>
                <a:cs typeface="+mn-cs"/>
              </a:rPr>
              <a:t>EnKF</a:t>
            </a:r>
            <a:r>
              <a:rPr lang="en-US" sz="1200" kern="1200" dirty="0" smtClean="0">
                <a:solidFill>
                  <a:schemeClr val="tx1"/>
                </a:solidFill>
                <a:effectLst/>
                <a:latin typeface="+mn-lt"/>
                <a:ea typeface="+mn-ea"/>
                <a:cs typeface="+mn-cs"/>
              </a:rPr>
              <a:t> analysis is performed as the control experiment. Also, the 3-h deterministic and ensemble forecasts will be forward to another assimilation cycle. </a:t>
            </a:r>
            <a:endParaRPr lang="en-US" dirty="0" smtClean="0">
              <a:effectLst/>
            </a:endParaRPr>
          </a:p>
          <a:p>
            <a:endParaRPr lang="en-US" baseline="0" dirty="0" smtClean="0"/>
          </a:p>
          <a:p>
            <a:pPr marL="0" indent="0">
              <a:buFont typeface="+mj-lt"/>
              <a:buNone/>
            </a:pPr>
            <a:endParaRPr lang="en-US" baseline="0" dirty="0" smtClean="0"/>
          </a:p>
          <a:p>
            <a:pPr marL="228600" indent="-228600">
              <a:buFont typeface="+mj-lt"/>
              <a:buAutoNum type="arabicPeriod"/>
            </a:pPr>
            <a:endParaRPr lang="en-US" dirty="0" smtClean="0"/>
          </a:p>
        </p:txBody>
      </p:sp>
      <p:sp>
        <p:nvSpPr>
          <p:cNvPr id="4" name="Slide Number Placeholder 3"/>
          <p:cNvSpPr>
            <a:spLocks noGrp="1"/>
          </p:cNvSpPr>
          <p:nvPr>
            <p:ph type="sldNum" sz="quarter" idx="10"/>
          </p:nvPr>
        </p:nvSpPr>
        <p:spPr/>
        <p:txBody>
          <a:bodyPr/>
          <a:lstStyle/>
          <a:p>
            <a:fld id="{F475E4C5-BE69-3D49-B3B5-8044408DDEB5}" type="slidenum">
              <a:rPr lang="en-US" smtClean="0"/>
              <a:t>16</a:t>
            </a:fld>
            <a:endParaRPr lang="en-US"/>
          </a:p>
        </p:txBody>
      </p:sp>
    </p:spTree>
    <p:extLst>
      <p:ext uri="{BB962C8B-B14F-4D97-AF65-F5344CB8AC3E}">
        <p14:creationId xmlns:p14="http://schemas.microsoft.com/office/powerpoint/2010/main" val="1909700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02756" indent="-270291" eaLnBrk="0" hangingPunct="0">
              <a:defRPr sz="2300">
                <a:solidFill>
                  <a:schemeClr val="tx1"/>
                </a:solidFill>
                <a:latin typeface="Arial" charset="0"/>
                <a:ea typeface="ＭＳ Ｐゴシック" charset="0"/>
              </a:defRPr>
            </a:lvl2pPr>
            <a:lvl3pPr marL="1081164" indent="-216233" eaLnBrk="0" hangingPunct="0">
              <a:defRPr sz="2300">
                <a:solidFill>
                  <a:schemeClr val="tx1"/>
                </a:solidFill>
                <a:latin typeface="Arial" charset="0"/>
                <a:ea typeface="ＭＳ Ｐゴシック" charset="0"/>
              </a:defRPr>
            </a:lvl3pPr>
            <a:lvl4pPr marL="1513629" indent="-216233" eaLnBrk="0" hangingPunct="0">
              <a:defRPr sz="2300">
                <a:solidFill>
                  <a:schemeClr val="tx1"/>
                </a:solidFill>
                <a:latin typeface="Arial" charset="0"/>
                <a:ea typeface="ＭＳ Ｐゴシック" charset="0"/>
              </a:defRPr>
            </a:lvl4pPr>
            <a:lvl5pPr marL="1946095" indent="-216233" eaLnBrk="0" hangingPunct="0">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99D1945E-5740-744B-B866-FEEF0C2B9539}" type="slidenum">
              <a:rPr lang="en-US" altLang="zh-CN" sz="1100">
                <a:solidFill>
                  <a:srgbClr val="000000"/>
                </a:solidFill>
                <a:ea typeface="宋体" charset="0"/>
                <a:cs typeface="宋体" charset="0"/>
              </a:rPr>
              <a:pPr eaLnBrk="1" hangingPunct="1"/>
              <a:t>17</a:t>
            </a:fld>
            <a:endParaRPr lang="en-US" altLang="zh-CN" sz="1100">
              <a:solidFill>
                <a:srgbClr val="000000"/>
              </a:solidFill>
              <a:ea typeface="宋体" charset="0"/>
              <a:cs typeface="宋体" charset="0"/>
            </a:endParaRPr>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xfrm>
            <a:off x="912317" y="4343703"/>
            <a:ext cx="5033367" cy="4112381"/>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spcBef>
                <a:spcPct val="0"/>
              </a:spcBef>
            </a:pPr>
            <a:endParaRPr lang="en-US" sz="1800">
              <a:ea typeface="宋体" charset="0"/>
              <a:cs typeface="宋体"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607222-6D82-E84E-9C40-42171720B53E}" type="slidenum">
              <a:rPr lang="en-US" altLang="zh-CN"/>
              <a:pPr/>
              <a:t>2</a:t>
            </a:fld>
            <a:endParaRPr lang="en-US" altLang="zh-CN"/>
          </a:p>
        </p:txBody>
      </p:sp>
      <p:sp>
        <p:nvSpPr>
          <p:cNvPr id="995330" name="Rectangle 2"/>
          <p:cNvSpPr>
            <a:spLocks noGrp="1" noRot="1" noChangeAspect="1" noChangeArrowheads="1"/>
          </p:cNvSpPr>
          <p:nvPr>
            <p:ph type="sldImg"/>
          </p:nvPr>
        </p:nvSpPr>
        <p:spPr bwMode="auto">
          <a:xfrm>
            <a:off x="1144588" y="687388"/>
            <a:ext cx="4570412" cy="3429000"/>
          </a:xfrm>
          <a:prstGeom prst="rect">
            <a:avLst/>
          </a:prstGeom>
          <a:solidFill>
            <a:srgbClr val="FFFFFF"/>
          </a:solidFill>
          <a:ln>
            <a:solidFill>
              <a:srgbClr val="000000"/>
            </a:solidFill>
            <a:miter lim="800000"/>
            <a:headEnd/>
            <a:tailEnd/>
          </a:ln>
        </p:spPr>
      </p:sp>
      <p:sp>
        <p:nvSpPr>
          <p:cNvPr id="995331" name="Rectangle 3"/>
          <p:cNvSpPr>
            <a:spLocks noGrp="1" noChangeArrowheads="1"/>
          </p:cNvSpPr>
          <p:nvPr>
            <p:ph type="body" idx="1"/>
          </p:nvPr>
        </p:nvSpPr>
        <p:spPr bwMode="auto">
          <a:xfrm>
            <a:off x="686098" y="4343703"/>
            <a:ext cx="5485805" cy="4112381"/>
          </a:xfrm>
          <a:prstGeom prst="rect">
            <a:avLst/>
          </a:prstGeom>
          <a:solidFill>
            <a:srgbClr val="FFFFFF"/>
          </a:solidFill>
          <a:ln>
            <a:solidFill>
              <a:srgbClr val="000000"/>
            </a:solidFill>
            <a:miter lim="800000"/>
            <a:headEnd/>
            <a:tailEnd/>
          </a:ln>
        </p:spPr>
        <p:txBody>
          <a:bodyPr lIns="91432" tIns="45716" rIns="91432" bIns="45716">
            <a:prstTxWarp prst="textNoShape">
              <a:avLst/>
            </a:prstTxWarp>
          </a:bodyPr>
          <a:lstStyle/>
          <a:p>
            <a:pPr>
              <a:spcBef>
                <a:spcPct val="0"/>
              </a:spcBef>
            </a:pPr>
            <a:r>
              <a:rPr lang="en-US" altLang="zh-CN" sz="1000" dirty="0">
                <a:latin typeface="Arial"/>
                <a:ea typeface="宋体" charset="-122"/>
                <a:cs typeface="Arial"/>
              </a:rPr>
              <a:t>Since original radial velocity is too dense, super observations are generated by firstly determining a roughly evenly scattered positions. Then around each position, a bin is defined within which the nearest 10 data to the position are averaged to form the super observation. The bin has a radial range of no larger than 5 kilometers and </a:t>
            </a:r>
            <a:r>
              <a:rPr lang="en-US" altLang="zh-CN" sz="1000" dirty="0" err="1">
                <a:latin typeface="Arial"/>
                <a:ea typeface="宋体" charset="-122"/>
                <a:cs typeface="Arial"/>
              </a:rPr>
              <a:t>azimuthal</a:t>
            </a:r>
            <a:r>
              <a:rPr lang="en-US" altLang="zh-CN" sz="1000" dirty="0">
                <a:latin typeface="Arial"/>
                <a:ea typeface="宋体" charset="-122"/>
                <a:cs typeface="Arial"/>
              </a:rPr>
              <a:t> range of no larger than 5 degrees. Missing data is assigned to a position if within the bin of which there are less than 4 original observations or the standard deviation of chosen data are more than twice the standard deviation over all data in the bin. What you see here in right panel is an example of so-created super </a:t>
            </a:r>
            <a:r>
              <a:rPr lang="en-US" altLang="zh-CN" sz="1000" dirty="0" err="1">
                <a:latin typeface="Arial"/>
                <a:ea typeface="宋体" charset="-122"/>
                <a:cs typeface="Arial"/>
              </a:rPr>
              <a:t>obs</a:t>
            </a:r>
            <a:r>
              <a:rPr lang="en-US" altLang="zh-CN" sz="1000" dirty="0">
                <a:latin typeface="Arial"/>
                <a:ea typeface="宋体" charset="-122"/>
                <a:cs typeface="Arial"/>
              </a:rPr>
              <a:t> based on its original data in left panel. We can see that the original wind pattern is well kept. Further thinning is performed on the super observation so that only 10% data are actually assimilated. </a:t>
            </a:r>
          </a:p>
          <a:p>
            <a:pPr>
              <a:spcBef>
                <a:spcPct val="0"/>
              </a:spcBef>
            </a:pPr>
            <a:endParaRPr lang="en-US" altLang="zh-CN" sz="1000" dirty="0">
              <a:latin typeface="Arial"/>
              <a:ea typeface="宋体" charset="-122"/>
              <a:cs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2577C75-61C1-E44B-961B-B976BC623C86}" type="slidenum">
              <a:rPr lang="en-US" altLang="zh-CN">
                <a:solidFill>
                  <a:srgbClr val="000000"/>
                </a:solidFill>
                <a:latin typeface="Arial" pitchFamily="-111" charset="0"/>
                <a:cs typeface="宋体" pitchFamily="-111" charset="-122"/>
              </a:rPr>
              <a:pPr/>
              <a:t>3</a:t>
            </a:fld>
            <a:endParaRPr lang="en-US" altLang="zh-CN">
              <a:solidFill>
                <a:srgbClr val="000000"/>
              </a:solidFill>
              <a:latin typeface="Arial" pitchFamily="-111" charset="0"/>
              <a:cs typeface="宋体" pitchFamily="-111" charset="-122"/>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xfrm>
            <a:off x="913541" y="4343816"/>
            <a:ext cx="5030920" cy="4113556"/>
          </a:xfrm>
          <a:solidFill>
            <a:srgbClr val="FFFFFF"/>
          </a:solidFill>
          <a:ln>
            <a:solidFill>
              <a:srgbClr val="000000"/>
            </a:solidFill>
          </a:ln>
        </p:spPr>
        <p:txBody>
          <a:bodyPr/>
          <a:lstStyle/>
          <a:p>
            <a:pPr eaLnBrk="1" hangingPunct="1">
              <a:spcBef>
                <a:spcPct val="0"/>
              </a:spcBef>
            </a:pPr>
            <a:endParaRPr lang="en-US" sz="1800" smtClean="0">
              <a:latin typeface="Arial" pitchFamily="-111" charset="0"/>
              <a:ea typeface="宋体" pitchFamily="-111" charset="-122"/>
              <a:cs typeface="宋体" pitchFamily="-111"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000" dirty="0" smtClean="0">
                <a:latin typeface="Arial"/>
                <a:cs typeface="Arial"/>
              </a:rPr>
              <a:t>Overcome reduced bandwidth</a:t>
            </a:r>
          </a:p>
          <a:p>
            <a:pPr marL="171450" indent="-171450">
              <a:buFont typeface="Arial"/>
              <a:buChar char="•"/>
            </a:pPr>
            <a:r>
              <a:rPr lang="en-US" sz="1000" dirty="0" smtClean="0">
                <a:latin typeface="Arial"/>
                <a:cs typeface="Arial"/>
              </a:rPr>
              <a:t>HRD QC: noisy data, airplane</a:t>
            </a:r>
            <a:r>
              <a:rPr lang="en-US" sz="1000" baseline="0" dirty="0" smtClean="0">
                <a:latin typeface="Arial"/>
                <a:cs typeface="Arial"/>
              </a:rPr>
              <a:t> velocity correction, and unfolding.</a:t>
            </a:r>
            <a:endParaRPr lang="en-US" sz="1000" dirty="0">
              <a:latin typeface="Arial"/>
              <a:cs typeface="Arial"/>
            </a:endParaRPr>
          </a:p>
        </p:txBody>
      </p:sp>
      <p:sp>
        <p:nvSpPr>
          <p:cNvPr id="4" name="Slide Number Placeholder 3"/>
          <p:cNvSpPr>
            <a:spLocks noGrp="1"/>
          </p:cNvSpPr>
          <p:nvPr>
            <p:ph type="sldNum" sz="quarter" idx="10"/>
          </p:nvPr>
        </p:nvSpPr>
        <p:spPr/>
        <p:txBody>
          <a:bodyPr/>
          <a:lstStyle/>
          <a:p>
            <a:fld id="{F475E4C5-BE69-3D49-B3B5-8044408DDEB5}" type="slidenum">
              <a:rPr lang="en-US" smtClean="0"/>
              <a:t>4</a:t>
            </a:fld>
            <a:endParaRPr lang="en-US"/>
          </a:p>
        </p:txBody>
      </p:sp>
    </p:spTree>
    <p:extLst>
      <p:ext uri="{BB962C8B-B14F-4D97-AF65-F5344CB8AC3E}">
        <p14:creationId xmlns:p14="http://schemas.microsoft.com/office/powerpoint/2010/main" val="1909700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000" dirty="0" smtClean="0">
                <a:latin typeface="Arial"/>
                <a:cs typeface="Arial"/>
              </a:rPr>
              <a:t>Sweep</a:t>
            </a:r>
            <a:r>
              <a:rPr lang="en-US" sz="1000" baseline="0" dirty="0" smtClean="0">
                <a:latin typeface="Arial"/>
                <a:cs typeface="Arial"/>
              </a:rPr>
              <a:t> splitting done on each leg. Based on earth relative elevation from horizon. P-3 scanning switches back and forth at top of scanning.</a:t>
            </a:r>
          </a:p>
          <a:p>
            <a:pPr marL="228600" indent="-228600">
              <a:buFont typeface="+mj-lt"/>
              <a:buAutoNum type="arabicPeriod"/>
            </a:pPr>
            <a:r>
              <a:rPr lang="en-US" sz="1000" dirty="0" smtClean="0">
                <a:latin typeface="Arial"/>
                <a:cs typeface="Arial"/>
              </a:rPr>
              <a:t>Translation &lt; 5.6 km</a:t>
            </a:r>
            <a:r>
              <a:rPr lang="en-US" sz="1000" baseline="0" dirty="0" smtClean="0">
                <a:latin typeface="Arial"/>
                <a:cs typeface="Arial"/>
              </a:rPr>
              <a:t> when scanning; 5 scans in each volume</a:t>
            </a:r>
          </a:p>
          <a:p>
            <a:pPr marL="228600" indent="-228600">
              <a:buFont typeface="+mj-lt"/>
              <a:buAutoNum type="arabicPeriod"/>
            </a:pPr>
            <a:r>
              <a:rPr lang="en-US" sz="1000" baseline="0" dirty="0" smtClean="0">
                <a:latin typeface="Arial"/>
                <a:cs typeface="Arial"/>
              </a:rPr>
              <a:t>Each bin has length 5km, azimuth 5</a:t>
            </a:r>
            <a:r>
              <a:rPr lang="en-US" sz="1000" baseline="30000" dirty="0" smtClean="0">
                <a:latin typeface="Arial"/>
                <a:cs typeface="Arial"/>
              </a:rPr>
              <a:t>o</a:t>
            </a:r>
            <a:r>
              <a:rPr lang="en-US" sz="1000" baseline="0" dirty="0" smtClean="0">
                <a:latin typeface="Arial"/>
                <a:cs typeface="Arial"/>
              </a:rPr>
              <a:t>, and thus 5 bins per radial direction.</a:t>
            </a:r>
          </a:p>
          <a:p>
            <a:pPr marL="228600" indent="-228600">
              <a:buFont typeface="+mj-lt"/>
              <a:buAutoNum type="arabicPeriod"/>
            </a:pPr>
            <a:r>
              <a:rPr lang="en-US" sz="1000" baseline="0" dirty="0" smtClean="0">
                <a:latin typeface="Arial"/>
                <a:cs typeface="Arial"/>
              </a:rPr>
              <a:t>QC:</a:t>
            </a:r>
          </a:p>
          <a:p>
            <a:pPr marL="742950" lvl="1" indent="-285750">
              <a:buFont typeface="+mj-lt"/>
              <a:buAutoNum type="romanLcPeriod"/>
            </a:pPr>
            <a:r>
              <a:rPr lang="en-US" sz="1000" baseline="0" dirty="0" smtClean="0">
                <a:latin typeface="Arial"/>
                <a:cs typeface="Arial"/>
              </a:rPr>
              <a:t>Raw observations &lt; 2 m s-1 (inseparable from radar noise) and &gt; 70 m s-1 (larger than maximum unambiguous radial velocity for PRT technique). Remove raw observations within 4 km of radar. </a:t>
            </a:r>
          </a:p>
          <a:p>
            <a:pPr marL="742950" lvl="1" indent="-285750">
              <a:buFont typeface="+mj-lt"/>
              <a:buAutoNum type="romanLcPeriod"/>
            </a:pPr>
            <a:r>
              <a:rPr lang="en-US" sz="1000" baseline="0" dirty="0" smtClean="0">
                <a:latin typeface="Arial"/>
                <a:cs typeface="Arial"/>
              </a:rPr>
              <a:t>Remove observations if (</a:t>
            </a:r>
            <a:r>
              <a:rPr lang="en-US" sz="1000" baseline="0" dirty="0" err="1" smtClean="0">
                <a:latin typeface="Arial"/>
                <a:cs typeface="Arial"/>
              </a:rPr>
              <a:t>obs_Vr</a:t>
            </a:r>
            <a:r>
              <a:rPr lang="en-US" sz="1000" baseline="0" dirty="0" smtClean="0">
                <a:latin typeface="Arial"/>
                <a:cs typeface="Arial"/>
              </a:rPr>
              <a:t> - </a:t>
            </a:r>
            <a:r>
              <a:rPr lang="en-US" sz="1000" baseline="0" dirty="0" err="1" smtClean="0">
                <a:latin typeface="Arial"/>
                <a:cs typeface="Arial"/>
              </a:rPr>
              <a:t>bin_mean_Vr</a:t>
            </a:r>
            <a:r>
              <a:rPr lang="en-US" sz="1000" baseline="0" dirty="0" smtClean="0">
                <a:latin typeface="Arial"/>
                <a:cs typeface="Arial"/>
              </a:rPr>
              <a:t>) &gt; 2 STDEV bin. Reduce spread of bin.</a:t>
            </a:r>
          </a:p>
          <a:p>
            <a:pPr marL="742950" lvl="1" indent="-285750">
              <a:buFont typeface="+mj-lt"/>
              <a:buAutoNum type="romanLcPeriod"/>
            </a:pPr>
            <a:r>
              <a:rPr lang="en-US" sz="1000" baseline="0" dirty="0" smtClean="0">
                <a:latin typeface="Arial"/>
                <a:cs typeface="Arial"/>
              </a:rPr>
              <a:t>Remove bin if </a:t>
            </a:r>
            <a:r>
              <a:rPr lang="en-US" sz="1000" baseline="0" dirty="0" err="1" smtClean="0">
                <a:latin typeface="Arial"/>
                <a:cs typeface="Arial"/>
              </a:rPr>
              <a:t>bin_STDEV</a:t>
            </a:r>
            <a:r>
              <a:rPr lang="en-US" sz="1000" baseline="0" dirty="0" smtClean="0">
                <a:latin typeface="Arial"/>
                <a:cs typeface="Arial"/>
              </a:rPr>
              <a:t> &gt; </a:t>
            </a:r>
            <a:r>
              <a:rPr lang="en-US" sz="1000" baseline="0" dirty="0" err="1" smtClean="0">
                <a:latin typeface="Arial"/>
                <a:cs typeface="Arial"/>
              </a:rPr>
              <a:t>volume_STDEV</a:t>
            </a:r>
            <a:endParaRPr lang="en-US" sz="1000" baseline="0" dirty="0" smtClean="0">
              <a:latin typeface="Arial"/>
              <a:cs typeface="Arial"/>
            </a:endParaRPr>
          </a:p>
          <a:p>
            <a:pPr marL="742950" lvl="1" indent="-285750">
              <a:buFont typeface="+mj-lt"/>
              <a:buAutoNum type="romanLcPeriod"/>
            </a:pPr>
            <a:r>
              <a:rPr lang="en-US" sz="1000" baseline="0" dirty="0" smtClean="0">
                <a:latin typeface="Arial"/>
                <a:cs typeface="Arial"/>
              </a:rPr>
              <a:t>Remove bin if &lt; 4 valid raw observations </a:t>
            </a:r>
          </a:p>
          <a:p>
            <a:pPr marL="228600" lvl="0" indent="-228600">
              <a:buFont typeface="+mj-lt"/>
              <a:buAutoNum type="arabicPeriod"/>
            </a:pPr>
            <a:r>
              <a:rPr lang="en-US" sz="1000" baseline="0" dirty="0" smtClean="0">
                <a:latin typeface="Arial"/>
                <a:cs typeface="Arial"/>
              </a:rPr>
              <a:t>SO is the median value of bin with observation closest to bin center used for bin location.</a:t>
            </a:r>
          </a:p>
        </p:txBody>
      </p:sp>
      <p:sp>
        <p:nvSpPr>
          <p:cNvPr id="4" name="Slide Number Placeholder 3"/>
          <p:cNvSpPr>
            <a:spLocks noGrp="1"/>
          </p:cNvSpPr>
          <p:nvPr>
            <p:ph type="sldNum" sz="quarter" idx="10"/>
          </p:nvPr>
        </p:nvSpPr>
        <p:spPr/>
        <p:txBody>
          <a:bodyPr/>
          <a:lstStyle/>
          <a:p>
            <a:fld id="{F475E4C5-BE69-3D49-B3B5-8044408DDEB5}" type="slidenum">
              <a:rPr lang="en-US" smtClean="0"/>
              <a:t>5</a:t>
            </a:fld>
            <a:endParaRPr lang="en-US"/>
          </a:p>
        </p:txBody>
      </p:sp>
    </p:spTree>
    <p:extLst>
      <p:ext uri="{BB962C8B-B14F-4D97-AF65-F5344CB8AC3E}">
        <p14:creationId xmlns:p14="http://schemas.microsoft.com/office/powerpoint/2010/main" val="1909700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02756" indent="-270291" eaLnBrk="0" hangingPunct="0">
              <a:defRPr sz="2300">
                <a:solidFill>
                  <a:schemeClr val="tx1"/>
                </a:solidFill>
                <a:latin typeface="Arial" charset="0"/>
                <a:ea typeface="ＭＳ Ｐゴシック" charset="0"/>
              </a:defRPr>
            </a:lvl2pPr>
            <a:lvl3pPr marL="1081164" indent="-216233" eaLnBrk="0" hangingPunct="0">
              <a:defRPr sz="2300">
                <a:solidFill>
                  <a:schemeClr val="tx1"/>
                </a:solidFill>
                <a:latin typeface="Arial" charset="0"/>
                <a:ea typeface="ＭＳ Ｐゴシック" charset="0"/>
              </a:defRPr>
            </a:lvl3pPr>
            <a:lvl4pPr marL="1513629" indent="-216233" eaLnBrk="0" hangingPunct="0">
              <a:defRPr sz="2300">
                <a:solidFill>
                  <a:schemeClr val="tx1"/>
                </a:solidFill>
                <a:latin typeface="Arial" charset="0"/>
                <a:ea typeface="ＭＳ Ｐゴシック" charset="0"/>
              </a:defRPr>
            </a:lvl4pPr>
            <a:lvl5pPr marL="1946095" indent="-216233" eaLnBrk="0" hangingPunct="0">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9E432569-D88F-B549-A505-D922B39FA950}" type="slidenum">
              <a:rPr lang="en-US" altLang="zh-CN" sz="1100">
                <a:solidFill>
                  <a:prstClr val="black"/>
                </a:solidFill>
                <a:ea typeface="宋体" charset="0"/>
                <a:cs typeface="宋体" charset="0"/>
              </a:rPr>
              <a:pPr eaLnBrk="1" hangingPunct="1"/>
              <a:t>6</a:t>
            </a:fld>
            <a:endParaRPr lang="en-US" altLang="zh-CN" sz="1100">
              <a:solidFill>
                <a:prstClr val="black"/>
              </a:solidFill>
              <a:ea typeface="宋体" charset="0"/>
              <a:cs typeface="宋体"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171450" indent="-171450" eaLnBrk="1" hangingPunct="1">
              <a:buFont typeface="Arial"/>
              <a:buChar char="•"/>
            </a:pPr>
            <a:r>
              <a:rPr lang="en-US" altLang="zh-CN" sz="1000" b="1" dirty="0" smtClean="0">
                <a:latin typeface="Arial"/>
                <a:ea typeface="ＭＳ Ｐゴシック" charset="0"/>
                <a:cs typeface="Arial"/>
              </a:rPr>
              <a:t>Applicable cases</a:t>
            </a:r>
            <a:r>
              <a:rPr lang="en-US" altLang="zh-CN" sz="1000" b="1" baseline="0" dirty="0" smtClean="0">
                <a:latin typeface="Arial"/>
                <a:ea typeface="ＭＳ Ｐゴシック" charset="0"/>
                <a:cs typeface="Arial"/>
              </a:rPr>
              <a:t> are “flights” (61 flights sampling 14 storms)</a:t>
            </a:r>
          </a:p>
          <a:p>
            <a:pPr marL="171450" indent="-171450" eaLnBrk="1" hangingPunct="1">
              <a:buFont typeface="Arial"/>
              <a:buChar char="•"/>
            </a:pPr>
            <a:r>
              <a:rPr lang="en-US" altLang="zh-CN" sz="1000" b="1" baseline="0" dirty="0" smtClean="0">
                <a:latin typeface="Arial"/>
                <a:ea typeface="ＭＳ Ｐゴシック" charset="0"/>
                <a:cs typeface="Arial"/>
              </a:rPr>
              <a:t>Homogenous comparison </a:t>
            </a:r>
            <a:r>
              <a:rPr lang="en-US" altLang="zh-CN" sz="1000" b="1" baseline="0" dirty="0" smtClean="0">
                <a:latin typeface="Arial"/>
                <a:ea typeface="ＭＳ Ｐゴシック" charset="0"/>
                <a:cs typeface="Arial"/>
                <a:sym typeface="Wingdings"/>
              </a:rPr>
              <a:t> errors are averages over the same number of forecasts for each model at each forecast time.</a:t>
            </a:r>
          </a:p>
          <a:p>
            <a:pPr marL="171450" indent="-171450" eaLnBrk="1" hangingPunct="1">
              <a:buFont typeface="Arial"/>
              <a:buChar char="•"/>
            </a:pPr>
            <a:r>
              <a:rPr lang="en-US" altLang="zh-CN" sz="1000" b="1" baseline="0" dirty="0" smtClean="0">
                <a:latin typeface="Arial"/>
                <a:ea typeface="ＭＳ Ｐゴシック" charset="0"/>
                <a:cs typeface="Arial"/>
                <a:sym typeface="Wingdings"/>
              </a:rPr>
              <a:t>“Variable Interpolator” termed at NHC for late cycle models  remove bias in maximum wind speed</a:t>
            </a:r>
          </a:p>
          <a:p>
            <a:pPr marL="171450" indent="-171450" eaLnBrk="1" hangingPunct="1">
              <a:buFont typeface="Arial"/>
              <a:buChar char="•"/>
            </a:pPr>
            <a:r>
              <a:rPr lang="en-US" altLang="zh-CN" sz="1000" b="1" baseline="0" dirty="0" smtClean="0">
                <a:latin typeface="Arial"/>
                <a:ea typeface="ＭＳ Ｐゴシック" charset="0"/>
                <a:cs typeface="Arial"/>
              </a:rPr>
              <a:t>NODA performed better than HWRF/GFDL, but not as well as assimilating Airborne observations.</a:t>
            </a:r>
          </a:p>
          <a:p>
            <a:pPr marL="171450" indent="-171450" eaLnBrk="1" hangingPunct="1">
              <a:buFont typeface="Arial"/>
              <a:buChar char="•"/>
            </a:pPr>
            <a:r>
              <a:rPr lang="en-US" altLang="zh-CN" sz="1000" baseline="0" dirty="0" smtClean="0">
                <a:latin typeface="Arial"/>
                <a:ea typeface="ＭＳ Ｐゴシック" charset="0"/>
                <a:cs typeface="Arial"/>
              </a:rPr>
              <a:t>Initialized from the GFS 9-12 h prior to assimilation. GFS forecast closest to assimilation window used as BC. </a:t>
            </a:r>
          </a:p>
          <a:p>
            <a:pPr marL="171450" indent="-171450" eaLnBrk="1" hangingPunct="1">
              <a:buFont typeface="Arial"/>
              <a:buChar char="•"/>
            </a:pPr>
            <a:r>
              <a:rPr lang="en-US" altLang="zh-CN" sz="1000" dirty="0" smtClean="0">
                <a:latin typeface="Arial"/>
                <a:ea typeface="ＭＳ Ｐゴシック" charset="0"/>
                <a:cs typeface="Arial"/>
              </a:rPr>
              <a:t>Hurricane</a:t>
            </a:r>
            <a:r>
              <a:rPr lang="en-US" altLang="zh-CN" sz="1000" baseline="0" dirty="0" smtClean="0">
                <a:latin typeface="Arial"/>
                <a:ea typeface="ＭＳ Ｐゴシック" charset="0"/>
                <a:cs typeface="Arial"/>
              </a:rPr>
              <a:t> Ike was first </a:t>
            </a:r>
            <a:r>
              <a:rPr lang="en-US" altLang="zh-CN" sz="1000" baseline="0" dirty="0" err="1" smtClean="0">
                <a:latin typeface="Arial"/>
                <a:ea typeface="ＭＳ Ｐゴシック" charset="0"/>
                <a:cs typeface="Arial"/>
              </a:rPr>
              <a:t>realtime</a:t>
            </a:r>
            <a:r>
              <a:rPr lang="en-US" altLang="zh-CN" sz="1000" baseline="0" dirty="0" smtClean="0">
                <a:latin typeface="Arial"/>
                <a:ea typeface="ＭＳ Ｐゴシック" charset="0"/>
                <a:cs typeface="Arial"/>
              </a:rPr>
              <a:t> forecast using airborne </a:t>
            </a:r>
            <a:r>
              <a:rPr lang="en-US" altLang="zh-CN" sz="1000" baseline="0" dirty="0" err="1" smtClean="0">
                <a:latin typeface="Arial"/>
                <a:ea typeface="ＭＳ Ｐゴシック" charset="0"/>
                <a:cs typeface="Arial"/>
              </a:rPr>
              <a:t>Vr</a:t>
            </a:r>
            <a:r>
              <a:rPr lang="en-US" altLang="zh-CN" sz="1000" baseline="0" dirty="0" smtClean="0">
                <a:latin typeface="Arial"/>
                <a:ea typeface="ＭＳ Ｐゴシック" charset="0"/>
                <a:cs typeface="Arial"/>
              </a:rPr>
              <a:t> in 2008.</a:t>
            </a:r>
            <a:endParaRPr lang="en-US" altLang="zh-CN" sz="1000" dirty="0" smtClean="0">
              <a:latin typeface="Arial"/>
              <a:ea typeface="ＭＳ Ｐゴシック" charset="0"/>
              <a:cs typeface="Arial"/>
            </a:endParaRPr>
          </a:p>
          <a:p>
            <a:pPr marL="171450" indent="-171450" eaLnBrk="1" hangingPunct="1">
              <a:buFont typeface="Arial"/>
              <a:buChar char="•"/>
            </a:pPr>
            <a:r>
              <a:rPr lang="en-US" altLang="zh-CN" sz="1000" dirty="0" err="1" smtClean="0">
                <a:latin typeface="Arial"/>
                <a:ea typeface="ＭＳ Ｐゴシック" charset="0"/>
                <a:cs typeface="Arial"/>
              </a:rPr>
              <a:t>Bogusing</a:t>
            </a:r>
            <a:r>
              <a:rPr lang="en-US" altLang="zh-CN" sz="1000" dirty="0" smtClean="0">
                <a:latin typeface="Arial"/>
                <a:ea typeface="ＭＳ Ｐゴシック" charset="0"/>
                <a:cs typeface="Arial"/>
              </a:rPr>
              <a:t> schemes</a:t>
            </a:r>
            <a:r>
              <a:rPr lang="en-US" altLang="zh-CN" sz="1000" baseline="0" dirty="0" smtClean="0">
                <a:latin typeface="Arial"/>
                <a:ea typeface="ＭＳ Ｐゴシック" charset="0"/>
                <a:cs typeface="Arial"/>
              </a:rPr>
              <a:t> have been developed to generate a balanced synthetic vortex that is representative of an observed storm's size, intensities, and even shape, for merging with the model initial field.</a:t>
            </a:r>
          </a:p>
          <a:p>
            <a:pPr marL="171450" indent="-171450" eaLnBrk="1" hangingPunct="1">
              <a:buFont typeface="Arial"/>
              <a:buChar char="•"/>
            </a:pPr>
            <a:r>
              <a:rPr lang="en-US" altLang="zh-CN" sz="1000" baseline="0" dirty="0" smtClean="0">
                <a:latin typeface="Arial"/>
                <a:ea typeface="ＭＳ Ｐゴシック" charset="0"/>
                <a:cs typeface="Arial"/>
              </a:rPr>
              <a:t>It is necessary to use an advanced data assimilation scheme to assimilate high-resolution observations in order to represent the realistic </a:t>
            </a:r>
            <a:r>
              <a:rPr lang="en-US" altLang="zh-CN" sz="1000" baseline="0" dirty="0" err="1" smtClean="0">
                <a:latin typeface="Arial"/>
                <a:ea typeface="ＭＳ Ｐゴシック" charset="0"/>
                <a:cs typeface="Arial"/>
              </a:rPr>
              <a:t>mesoscale</a:t>
            </a:r>
            <a:r>
              <a:rPr lang="en-US" altLang="zh-CN" sz="1000" baseline="0" dirty="0" smtClean="0">
                <a:latin typeface="Arial"/>
                <a:ea typeface="ＭＳ Ｐゴシック" charset="0"/>
                <a:cs typeface="Arial"/>
              </a:rPr>
              <a:t> structures.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02756" indent="-270291" eaLnBrk="0" hangingPunct="0">
              <a:defRPr sz="2300">
                <a:solidFill>
                  <a:schemeClr val="tx1"/>
                </a:solidFill>
                <a:latin typeface="Arial" charset="0"/>
                <a:ea typeface="ＭＳ Ｐゴシック" charset="0"/>
              </a:defRPr>
            </a:lvl2pPr>
            <a:lvl3pPr marL="1081164" indent="-216233" eaLnBrk="0" hangingPunct="0">
              <a:defRPr sz="2300">
                <a:solidFill>
                  <a:schemeClr val="tx1"/>
                </a:solidFill>
                <a:latin typeface="Arial" charset="0"/>
                <a:ea typeface="ＭＳ Ｐゴシック" charset="0"/>
              </a:defRPr>
            </a:lvl3pPr>
            <a:lvl4pPr marL="1513629" indent="-216233" eaLnBrk="0" hangingPunct="0">
              <a:defRPr sz="2300">
                <a:solidFill>
                  <a:schemeClr val="tx1"/>
                </a:solidFill>
                <a:latin typeface="Arial" charset="0"/>
                <a:ea typeface="ＭＳ Ｐゴシック" charset="0"/>
              </a:defRPr>
            </a:lvl4pPr>
            <a:lvl5pPr marL="1946095" indent="-216233" eaLnBrk="0" hangingPunct="0">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8F13F604-366D-0541-8106-04B6FE443D4D}" type="slidenum">
              <a:rPr lang="en-US" altLang="zh-CN" sz="1100">
                <a:solidFill>
                  <a:srgbClr val="000000"/>
                </a:solidFill>
                <a:ea typeface="宋体" charset="0"/>
                <a:cs typeface="宋体" charset="0"/>
              </a:rPr>
              <a:pPr eaLnBrk="1" hangingPunct="1"/>
              <a:t>7</a:t>
            </a:fld>
            <a:endParaRPr lang="en-US" altLang="zh-CN" sz="1100">
              <a:solidFill>
                <a:srgbClr val="000000"/>
              </a:solidFill>
              <a:ea typeface="宋体" charset="0"/>
              <a:cs typeface="宋体" charset="0"/>
            </a:endParaRPr>
          </a:p>
        </p:txBody>
      </p:sp>
      <p:sp>
        <p:nvSpPr>
          <p:cNvPr id="25602" name="Rectangle 2"/>
          <p:cNvSpPr>
            <a:spLocks noGrp="1" noRot="1" noChangeAspect="1" noChangeArrowheads="1"/>
          </p:cNvSpPr>
          <p:nvPr>
            <p:ph type="sldImg"/>
          </p:nvPr>
        </p:nvSpPr>
        <p:spPr>
          <a:solidFill>
            <a:srgbClr val="FFFFFF"/>
          </a:solidFill>
          <a:ln/>
        </p:spPr>
      </p:sp>
      <p:sp>
        <p:nvSpPr>
          <p:cNvPr id="25603" name="Rectangle 3"/>
          <p:cNvSpPr>
            <a:spLocks noGrp="1" noChangeArrowheads="1"/>
          </p:cNvSpPr>
          <p:nvPr>
            <p:ph type="body" idx="1"/>
          </p:nvPr>
        </p:nvSpPr>
        <p:spPr>
          <a:xfrm>
            <a:off x="912317" y="4343703"/>
            <a:ext cx="5033367" cy="4112381"/>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spcBef>
                <a:spcPct val="0"/>
              </a:spcBef>
            </a:pPr>
            <a:endParaRPr lang="en-US" sz="1800">
              <a:ea typeface="宋体" charset="0"/>
              <a:cs typeface="宋体"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000" dirty="0" smtClean="0">
                <a:latin typeface="Arial"/>
                <a:cs typeface="Arial"/>
              </a:rPr>
              <a:t>Solid-state</a:t>
            </a:r>
            <a:r>
              <a:rPr lang="en-US" sz="1000" baseline="0" dirty="0" smtClean="0">
                <a:latin typeface="Arial"/>
                <a:cs typeface="Arial"/>
              </a:rPr>
              <a:t> transmitter-based system.</a:t>
            </a:r>
          </a:p>
          <a:p>
            <a:pPr marL="171450" indent="-171450">
              <a:buFont typeface="Arial"/>
              <a:buChar char="•"/>
            </a:pPr>
            <a:r>
              <a:rPr lang="en-US" sz="1000" baseline="0" dirty="0" smtClean="0">
                <a:latin typeface="Arial"/>
                <a:cs typeface="Arial"/>
              </a:rPr>
              <a:t>Dual band (</a:t>
            </a:r>
            <a:r>
              <a:rPr lang="en-US" sz="1000" baseline="0" dirty="0" err="1" smtClean="0">
                <a:latin typeface="Arial"/>
                <a:cs typeface="Arial"/>
              </a:rPr>
              <a:t>Ka</a:t>
            </a:r>
            <a:r>
              <a:rPr lang="en-US" sz="1000" baseline="0" dirty="0" smtClean="0">
                <a:latin typeface="Arial"/>
                <a:cs typeface="Arial"/>
              </a:rPr>
              <a:t> and Ku): extend the dynamic range of conditions being sampled, precipitation drop size measurements.</a:t>
            </a:r>
          </a:p>
          <a:p>
            <a:pPr marL="171450" indent="-171450">
              <a:buFont typeface="Arial"/>
              <a:buChar char="•"/>
            </a:pPr>
            <a:r>
              <a:rPr lang="en-US" sz="1000" baseline="0" dirty="0" err="1" smtClean="0">
                <a:latin typeface="Arial"/>
                <a:cs typeface="Arial"/>
              </a:rPr>
              <a:t>Ka</a:t>
            </a:r>
            <a:r>
              <a:rPr lang="en-US" sz="1000" baseline="0" dirty="0" smtClean="0">
                <a:latin typeface="Arial"/>
                <a:cs typeface="Arial"/>
              </a:rPr>
              <a:t> band: image winds though volume backscattering from clouds and precipitation (tropospheric winds at high altitudes above heavy rain)</a:t>
            </a:r>
          </a:p>
          <a:p>
            <a:pPr marL="171450" indent="-171450">
              <a:buFont typeface="Arial"/>
              <a:buChar char="•"/>
            </a:pPr>
            <a:r>
              <a:rPr lang="en-US" sz="1000" baseline="0" dirty="0" smtClean="0">
                <a:latin typeface="Arial"/>
                <a:cs typeface="Arial"/>
              </a:rPr>
              <a:t>Ku band: full atmospheric boundary layer winds from Doppler-precipitation volume backscatter measurements, </a:t>
            </a:r>
            <a:r>
              <a:rPr lang="en-US" sz="1000" baseline="0" dirty="0" err="1" smtClean="0">
                <a:latin typeface="Arial"/>
                <a:cs typeface="Arial"/>
              </a:rPr>
              <a:t>dropsize</a:t>
            </a:r>
            <a:r>
              <a:rPr lang="en-US" sz="1000" baseline="0" dirty="0" smtClean="0">
                <a:latin typeface="Arial"/>
                <a:cs typeface="Arial"/>
              </a:rPr>
              <a:t> distribution, determine ocean surface wind field using ocean wind </a:t>
            </a:r>
            <a:r>
              <a:rPr lang="en-US" sz="1000" baseline="0" dirty="0" err="1" smtClean="0">
                <a:latin typeface="Arial"/>
                <a:cs typeface="Arial"/>
              </a:rPr>
              <a:t>scatterometry</a:t>
            </a:r>
            <a:r>
              <a:rPr lang="en-US" sz="1000" baseline="0" dirty="0" smtClean="0">
                <a:latin typeface="Arial"/>
                <a:cs typeface="Arial"/>
              </a:rPr>
              <a:t> techniques.</a:t>
            </a:r>
          </a:p>
          <a:p>
            <a:pPr marL="171450" indent="-171450">
              <a:buFont typeface="Arial"/>
              <a:buChar char="•"/>
            </a:pPr>
            <a:r>
              <a:rPr lang="en-US" sz="1000" baseline="0" dirty="0" smtClean="0">
                <a:latin typeface="Arial"/>
                <a:cs typeface="Arial"/>
              </a:rPr>
              <a:t>Any given volume cell within inner-beam: view from two different incidence angles and four different azimuthal angles </a:t>
            </a:r>
            <a:r>
              <a:rPr lang="en-US" sz="1000" baseline="0" dirty="0" smtClean="0">
                <a:latin typeface="Arial"/>
                <a:cs typeface="Arial"/>
                <a:sym typeface="Wingdings"/>
              </a:rPr>
              <a:t> 3 components of the wind will be derived.</a:t>
            </a:r>
            <a:endParaRPr lang="en-US" sz="1000" dirty="0" smtClean="0">
              <a:latin typeface="Arial"/>
              <a:cs typeface="Arial"/>
            </a:endParaRPr>
          </a:p>
          <a:p>
            <a:pPr marL="171450" indent="-171450">
              <a:buFont typeface="Arial"/>
              <a:buChar char="•"/>
            </a:pPr>
            <a:endParaRPr lang="en-US" sz="1000" dirty="0" smtClean="0">
              <a:latin typeface="Arial"/>
              <a:cs typeface="Arial"/>
            </a:endParaRPr>
          </a:p>
          <a:p>
            <a:pPr marL="0" indent="0">
              <a:buFont typeface="Arial"/>
              <a:buNone/>
            </a:pPr>
            <a:r>
              <a:rPr lang="en-US" sz="1000" b="1" dirty="0" smtClean="0">
                <a:latin typeface="Arial"/>
                <a:cs typeface="Arial"/>
              </a:rPr>
              <a:t>HIWRAP Specifications:</a:t>
            </a:r>
          </a:p>
          <a:p>
            <a:pPr marL="285750" lvl="0" indent="-285750">
              <a:buFont typeface="Arial"/>
              <a:buChar char="•"/>
            </a:pPr>
            <a:r>
              <a:rPr lang="en-US" sz="1000" dirty="0" smtClean="0">
                <a:latin typeface="Arial"/>
                <a:cs typeface="Arial"/>
              </a:rPr>
              <a:t>About 2.2 </a:t>
            </a:r>
            <a:r>
              <a:rPr lang="en-US" sz="1000" dirty="0" err="1" smtClean="0">
                <a:latin typeface="Arial"/>
                <a:cs typeface="Arial"/>
              </a:rPr>
              <a:t>Deg</a:t>
            </a:r>
            <a:r>
              <a:rPr lang="en-US" sz="1000" dirty="0" smtClean="0">
                <a:latin typeface="Arial"/>
                <a:cs typeface="Arial"/>
              </a:rPr>
              <a:t> for azimuth resolution;</a:t>
            </a:r>
          </a:p>
          <a:p>
            <a:pPr marL="285750" lvl="0" indent="-285750">
              <a:buFont typeface="Arial"/>
              <a:buChar char="•"/>
            </a:pPr>
            <a:r>
              <a:rPr lang="en-US" sz="1000" dirty="0" smtClean="0">
                <a:latin typeface="Arial"/>
                <a:cs typeface="Arial"/>
              </a:rPr>
              <a:t>About 3.8 seconds for each scan (360 degree);</a:t>
            </a:r>
          </a:p>
          <a:p>
            <a:pPr marL="285750" lvl="0" indent="-285750">
              <a:buFont typeface="Arial"/>
              <a:buChar char="•"/>
            </a:pPr>
            <a:r>
              <a:rPr lang="en-US" sz="1000" dirty="0" smtClean="0">
                <a:latin typeface="Arial"/>
                <a:cs typeface="Arial"/>
              </a:rPr>
              <a:t>Aircraft speed is about 165m/s, about 625m for a scan;</a:t>
            </a:r>
          </a:p>
          <a:p>
            <a:pPr marL="285750" lvl="0" indent="-285750">
              <a:buFont typeface="Arial"/>
              <a:buChar char="•"/>
            </a:pPr>
            <a:r>
              <a:rPr lang="en-US" sz="1000" dirty="0" smtClean="0">
                <a:latin typeface="Arial"/>
                <a:cs typeface="Arial"/>
              </a:rPr>
              <a:t>150m for ranger resolution;</a:t>
            </a:r>
          </a:p>
          <a:p>
            <a:pPr marL="285750" lvl="0" indent="-285750">
              <a:buFont typeface="Arial"/>
              <a:buChar char="•"/>
            </a:pPr>
            <a:r>
              <a:rPr lang="en-US" sz="1000" dirty="0" smtClean="0">
                <a:latin typeface="Arial"/>
                <a:cs typeface="Arial"/>
              </a:rPr>
              <a:t>Aircraft altitude: 18.1~18.4km;</a:t>
            </a:r>
          </a:p>
          <a:p>
            <a:pPr marL="285750" lvl="0" indent="-285750">
              <a:buFont typeface="Arial"/>
              <a:buChar char="•"/>
            </a:pPr>
            <a:r>
              <a:rPr lang="en-US" sz="1000" dirty="0" smtClean="0">
                <a:latin typeface="Arial"/>
                <a:cs typeface="Arial"/>
              </a:rPr>
              <a:t>aircraft roll angle: -16.8631 ~ 16.9072;</a:t>
            </a:r>
          </a:p>
          <a:p>
            <a:pPr marL="285750" lvl="0" indent="-285750">
              <a:buFont typeface="Arial"/>
              <a:buChar char="•"/>
            </a:pPr>
            <a:r>
              <a:rPr lang="en-US" sz="1000" dirty="0" smtClean="0">
                <a:latin typeface="Arial"/>
                <a:cs typeface="Arial"/>
              </a:rPr>
              <a:t>aircraft pitch angle: 0.6037~ 3.6393;</a:t>
            </a:r>
          </a:p>
          <a:p>
            <a:pPr marL="171450" indent="-171450">
              <a:buFont typeface="Arial"/>
              <a:buChar char="•"/>
            </a:pPr>
            <a:endParaRPr lang="en-US" sz="1000" dirty="0">
              <a:latin typeface="Arial"/>
              <a:cs typeface="Arial"/>
            </a:endParaRPr>
          </a:p>
        </p:txBody>
      </p:sp>
      <p:sp>
        <p:nvSpPr>
          <p:cNvPr id="4" name="Slide Number Placeholder 3"/>
          <p:cNvSpPr>
            <a:spLocks noGrp="1"/>
          </p:cNvSpPr>
          <p:nvPr>
            <p:ph type="sldNum" sz="quarter" idx="10"/>
          </p:nvPr>
        </p:nvSpPr>
        <p:spPr/>
        <p:txBody>
          <a:bodyPr/>
          <a:lstStyle/>
          <a:p>
            <a:fld id="{F475E4C5-BE69-3D49-B3B5-8044408DDEB5}" type="slidenum">
              <a:rPr lang="en-US" smtClean="0"/>
              <a:t>8</a:t>
            </a:fld>
            <a:endParaRPr lang="en-US"/>
          </a:p>
        </p:txBody>
      </p:sp>
    </p:spTree>
    <p:extLst>
      <p:ext uri="{BB962C8B-B14F-4D97-AF65-F5344CB8AC3E}">
        <p14:creationId xmlns:p14="http://schemas.microsoft.com/office/powerpoint/2010/main" val="1251680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000" dirty="0" smtClean="0">
                <a:latin typeface="Arial"/>
                <a:cs typeface="Arial"/>
              </a:rPr>
              <a:t>Data</a:t>
            </a:r>
            <a:r>
              <a:rPr lang="en-GB" sz="1000" baseline="0" dirty="0" smtClean="0">
                <a:latin typeface="Arial"/>
                <a:cs typeface="Arial"/>
              </a:rPr>
              <a:t> processing from GRIP. Already unfolded and corrected for aircraft motion.</a:t>
            </a:r>
          </a:p>
          <a:p>
            <a:pPr marL="0" indent="0">
              <a:buNone/>
            </a:pPr>
            <a:r>
              <a:rPr lang="en-GB" sz="1000" baseline="0" dirty="0" smtClean="0">
                <a:latin typeface="Arial"/>
                <a:cs typeface="Arial"/>
              </a:rPr>
              <a:t>Vertical Fall Speed Correction (account for hydrometeors by subtracting out mean velocity of liquid and ice hydrometeors based as a function of DBZ). </a:t>
            </a:r>
          </a:p>
          <a:p>
            <a:pPr marL="0" indent="0">
              <a:buNone/>
            </a:pPr>
            <a:r>
              <a:rPr lang="en-GB" sz="1000" baseline="0" dirty="0" smtClean="0">
                <a:latin typeface="Arial"/>
                <a:cs typeface="Arial"/>
              </a:rPr>
              <a:t>	- Assume liquid </a:t>
            </a:r>
            <a:r>
              <a:rPr lang="en-GB" sz="1000" baseline="0" dirty="0" err="1" smtClean="0">
                <a:latin typeface="Arial"/>
                <a:cs typeface="Arial"/>
              </a:rPr>
              <a:t>precip</a:t>
            </a:r>
            <a:r>
              <a:rPr lang="en-GB" sz="1000" baseline="0" dirty="0" smtClean="0">
                <a:latin typeface="Arial"/>
                <a:cs typeface="Arial"/>
              </a:rPr>
              <a:t> below 5 km, ice above 6.5 km, throw out between 5 and 6 km. </a:t>
            </a:r>
            <a:endParaRPr lang="en-GB" sz="1000" dirty="0" smtClean="0">
              <a:latin typeface="Arial"/>
              <a:cs typeface="Arial"/>
            </a:endParaRPr>
          </a:p>
          <a:p>
            <a:pPr marL="0" indent="0">
              <a:buNone/>
            </a:pPr>
            <a:r>
              <a:rPr lang="en-GB" sz="1000" dirty="0" smtClean="0">
                <a:latin typeface="Arial"/>
                <a:cs typeface="Arial"/>
              </a:rPr>
              <a:t>(1) Remove </a:t>
            </a:r>
            <a:r>
              <a:rPr lang="en-GB" sz="1000" dirty="0" smtClean="0">
                <a:latin typeface="Arial"/>
                <a:cs typeface="Arial"/>
              </a:rPr>
              <a:t>raw observations lower than 100m or higher than 19 km</a:t>
            </a:r>
          </a:p>
          <a:p>
            <a:pPr marL="0" indent="0">
              <a:buNone/>
            </a:pPr>
            <a:r>
              <a:rPr lang="en-GB" sz="1000" dirty="0" smtClean="0">
                <a:latin typeface="Arial"/>
                <a:cs typeface="Arial"/>
              </a:rPr>
              <a:t>	Remove the raw velocity observations when the reflectivity value is smaller than 15 </a:t>
            </a:r>
            <a:r>
              <a:rPr lang="en-GB" sz="1000" dirty="0" err="1" smtClean="0">
                <a:latin typeface="Arial"/>
                <a:cs typeface="Arial"/>
              </a:rPr>
              <a:t>dbZ</a:t>
            </a:r>
            <a:r>
              <a:rPr lang="en-GB" sz="1000" dirty="0" smtClean="0">
                <a:latin typeface="Arial"/>
                <a:cs typeface="Arial"/>
              </a:rPr>
              <a:t> or larger than 75 </a:t>
            </a:r>
            <a:r>
              <a:rPr lang="en-GB" sz="1000" dirty="0" err="1" smtClean="0">
                <a:latin typeface="Arial"/>
                <a:cs typeface="Arial"/>
              </a:rPr>
              <a:t>dbZ</a:t>
            </a:r>
            <a:endParaRPr lang="en-GB" sz="1000" dirty="0" smtClean="0">
              <a:latin typeface="Arial"/>
              <a:cs typeface="Arial"/>
            </a:endParaRPr>
          </a:p>
          <a:p>
            <a:pPr marL="0" indent="0">
              <a:buNone/>
            </a:pPr>
            <a:r>
              <a:rPr lang="en-GB" sz="1000" dirty="0" smtClean="0">
                <a:latin typeface="Arial"/>
                <a:cs typeface="Arial"/>
              </a:rPr>
              <a:t>	Any raw velocity observations with values smaller than 2 m s</a:t>
            </a:r>
            <a:r>
              <a:rPr lang="en-GB" sz="1000" baseline="30000" dirty="0" smtClean="0">
                <a:latin typeface="Arial"/>
                <a:cs typeface="Arial"/>
              </a:rPr>
              <a:t>-1</a:t>
            </a:r>
            <a:r>
              <a:rPr lang="en-GB" sz="1000" dirty="0" smtClean="0">
                <a:latin typeface="Arial"/>
                <a:cs typeface="Arial"/>
              </a:rPr>
              <a:t> or  larger 75 m s</a:t>
            </a:r>
            <a:r>
              <a:rPr lang="en-GB" sz="1000" baseline="30000" dirty="0" smtClean="0">
                <a:latin typeface="Arial"/>
                <a:cs typeface="Arial"/>
              </a:rPr>
              <a:t>-1 </a:t>
            </a:r>
            <a:r>
              <a:rPr lang="en-GB" sz="1000" dirty="0" smtClean="0">
                <a:latin typeface="Arial"/>
                <a:cs typeface="Arial"/>
              </a:rPr>
              <a:t>will be discounted</a:t>
            </a:r>
          </a:p>
          <a:p>
            <a:pPr marL="0" indent="0">
              <a:buNone/>
            </a:pPr>
            <a:r>
              <a:rPr lang="en-US" sz="1000" dirty="0" smtClean="0">
                <a:latin typeface="Arial"/>
                <a:cs typeface="Arial"/>
              </a:rPr>
              <a:t>(4) </a:t>
            </a:r>
            <a:r>
              <a:rPr lang="en-GB" sz="1000" baseline="0" dirty="0" smtClean="0">
                <a:latin typeface="Arial"/>
                <a:cs typeface="Arial"/>
              </a:rPr>
              <a:t> 	R</a:t>
            </a:r>
            <a:r>
              <a:rPr lang="en-GB" sz="1000" dirty="0" smtClean="0">
                <a:latin typeface="Arial"/>
                <a:cs typeface="Arial"/>
              </a:rPr>
              <a:t>emove SO bins whose valid observations are less than 4</a:t>
            </a:r>
          </a:p>
          <a:p>
            <a:pPr marL="0" indent="0">
              <a:buNone/>
            </a:pPr>
            <a:r>
              <a:rPr lang="en-GB" sz="1000" dirty="0" smtClean="0">
                <a:latin typeface="Arial"/>
                <a:cs typeface="Arial"/>
              </a:rPr>
              <a:t>	Remove observations whose bias are twice larger than the STD of the bin</a:t>
            </a:r>
          </a:p>
          <a:p>
            <a:pPr marL="0" indent="0">
              <a:buNone/>
            </a:pPr>
            <a:r>
              <a:rPr lang="en-GB" sz="1000" dirty="0" smtClean="0">
                <a:latin typeface="Arial"/>
                <a:cs typeface="Arial"/>
              </a:rPr>
              <a:t>	Remove observations whose bias are twice larger than the STD of the bin</a:t>
            </a:r>
          </a:p>
          <a:p>
            <a:pPr marL="0" indent="0">
              <a:buNone/>
            </a:pPr>
            <a:r>
              <a:rPr lang="en-GB" sz="1000" dirty="0" smtClean="0">
                <a:latin typeface="Arial"/>
                <a:cs typeface="Arial"/>
              </a:rPr>
              <a:t>(5)	Use the median of the valid observation in the bin to represent the SO</a:t>
            </a:r>
          </a:p>
          <a:p>
            <a:pPr marL="0" indent="0">
              <a:buNone/>
            </a:pPr>
            <a:r>
              <a:rPr lang="en-GB" sz="1000" dirty="0" smtClean="0">
                <a:latin typeface="Arial"/>
                <a:cs typeface="Arial"/>
              </a:rPr>
              <a:t>	Assign a 3 m s</a:t>
            </a:r>
            <a:r>
              <a:rPr lang="en-GB" sz="1000" baseline="30000" dirty="0" smtClean="0">
                <a:latin typeface="Arial"/>
                <a:cs typeface="Arial"/>
              </a:rPr>
              <a:t>-1</a:t>
            </a:r>
            <a:r>
              <a:rPr lang="en-GB" sz="1000" dirty="0" smtClean="0">
                <a:latin typeface="Arial"/>
                <a:cs typeface="Arial"/>
              </a:rPr>
              <a:t> error to the resulting SO</a:t>
            </a:r>
          </a:p>
          <a:p>
            <a:pPr marL="228600" indent="-228600">
              <a:buAutoNum type="arabicParenBoth" startAt="6"/>
            </a:pPr>
            <a:r>
              <a:rPr lang="en-GB" sz="1000" dirty="0" smtClean="0">
                <a:latin typeface="Arial"/>
                <a:cs typeface="Arial"/>
              </a:rPr>
              <a:t>Further thinning and random sorting of the SOs is applied depending on the resolution of the model, and an observation that creates an innovation magnitude greater than 15 m s</a:t>
            </a:r>
            <a:r>
              <a:rPr lang="en-GB" sz="1000" baseline="30000" dirty="0" smtClean="0">
                <a:latin typeface="Arial"/>
                <a:cs typeface="Arial"/>
              </a:rPr>
              <a:t>-1</a:t>
            </a:r>
            <a:r>
              <a:rPr lang="en-GB" sz="1000" dirty="0" smtClean="0">
                <a:latin typeface="Arial"/>
                <a:cs typeface="Arial"/>
              </a:rPr>
              <a:t> is q	disregarded</a:t>
            </a:r>
          </a:p>
        </p:txBody>
      </p:sp>
      <p:sp>
        <p:nvSpPr>
          <p:cNvPr id="4" name="Slide Number Placeholder 3"/>
          <p:cNvSpPr>
            <a:spLocks noGrp="1"/>
          </p:cNvSpPr>
          <p:nvPr>
            <p:ph type="sldNum" sz="quarter" idx="10"/>
          </p:nvPr>
        </p:nvSpPr>
        <p:spPr/>
        <p:txBody>
          <a:bodyPr/>
          <a:lstStyle/>
          <a:p>
            <a:fld id="{F475E4C5-BE69-3D49-B3B5-8044408DDEB5}" type="slidenum">
              <a:rPr lang="en-US" smtClean="0"/>
              <a:t>9</a:t>
            </a:fld>
            <a:endParaRPr lang="en-US"/>
          </a:p>
        </p:txBody>
      </p:sp>
    </p:spTree>
    <p:extLst>
      <p:ext uri="{BB962C8B-B14F-4D97-AF65-F5344CB8AC3E}">
        <p14:creationId xmlns:p14="http://schemas.microsoft.com/office/powerpoint/2010/main" val="3352245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6608DC-E811-334F-8715-6DDB0A2F60B2}" type="datetimeFigureOut">
              <a:rPr lang="en-US" smtClean="0"/>
              <a:t>9/13/13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4D36D-17B4-1847-9BCE-6D44442FF88A}" type="slidenum">
              <a:rPr lang="en-US" smtClean="0"/>
              <a:t>‹#›</a:t>
            </a:fld>
            <a:endParaRPr lang="en-US"/>
          </a:p>
        </p:txBody>
      </p:sp>
    </p:spTree>
    <p:extLst>
      <p:ext uri="{BB962C8B-B14F-4D97-AF65-F5344CB8AC3E}">
        <p14:creationId xmlns:p14="http://schemas.microsoft.com/office/powerpoint/2010/main" val="2766736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608DC-E811-334F-8715-6DDB0A2F60B2}" type="datetimeFigureOut">
              <a:rPr lang="en-US" smtClean="0"/>
              <a:t>9/13/13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4D36D-17B4-1847-9BCE-6D44442FF88A}" type="slidenum">
              <a:rPr lang="en-US" smtClean="0"/>
              <a:t>‹#›</a:t>
            </a:fld>
            <a:endParaRPr lang="en-US"/>
          </a:p>
        </p:txBody>
      </p:sp>
    </p:spTree>
    <p:extLst>
      <p:ext uri="{BB962C8B-B14F-4D97-AF65-F5344CB8AC3E}">
        <p14:creationId xmlns:p14="http://schemas.microsoft.com/office/powerpoint/2010/main" val="1676834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608DC-E811-334F-8715-6DDB0A2F60B2}" type="datetimeFigureOut">
              <a:rPr lang="en-US" smtClean="0"/>
              <a:t>9/13/13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4D36D-17B4-1847-9BCE-6D44442FF88A}" type="slidenum">
              <a:rPr lang="en-US" smtClean="0"/>
              <a:t>‹#›</a:t>
            </a:fld>
            <a:endParaRPr lang="en-US"/>
          </a:p>
        </p:txBody>
      </p:sp>
    </p:spTree>
    <p:extLst>
      <p:ext uri="{BB962C8B-B14F-4D97-AF65-F5344CB8AC3E}">
        <p14:creationId xmlns:p14="http://schemas.microsoft.com/office/powerpoint/2010/main" val="350411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608DC-E811-334F-8715-6DDB0A2F60B2}" type="datetimeFigureOut">
              <a:rPr lang="en-US" smtClean="0"/>
              <a:t>9/13/13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4D36D-17B4-1847-9BCE-6D44442FF88A}" type="slidenum">
              <a:rPr lang="en-US" smtClean="0"/>
              <a:t>‹#›</a:t>
            </a:fld>
            <a:endParaRPr lang="en-US"/>
          </a:p>
        </p:txBody>
      </p:sp>
    </p:spTree>
    <p:extLst>
      <p:ext uri="{BB962C8B-B14F-4D97-AF65-F5344CB8AC3E}">
        <p14:creationId xmlns:p14="http://schemas.microsoft.com/office/powerpoint/2010/main" val="3154115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6608DC-E811-334F-8715-6DDB0A2F60B2}" type="datetimeFigureOut">
              <a:rPr lang="en-US" smtClean="0"/>
              <a:t>9/13/13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A4D36D-17B4-1847-9BCE-6D44442FF88A}" type="slidenum">
              <a:rPr lang="en-US" smtClean="0"/>
              <a:t>‹#›</a:t>
            </a:fld>
            <a:endParaRPr lang="en-US"/>
          </a:p>
        </p:txBody>
      </p:sp>
    </p:spTree>
    <p:extLst>
      <p:ext uri="{BB962C8B-B14F-4D97-AF65-F5344CB8AC3E}">
        <p14:creationId xmlns:p14="http://schemas.microsoft.com/office/powerpoint/2010/main" val="150239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6608DC-E811-334F-8715-6DDB0A2F60B2}" type="datetimeFigureOut">
              <a:rPr lang="en-US" smtClean="0"/>
              <a:t>9/13/13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A4D36D-17B4-1847-9BCE-6D44442FF88A}" type="slidenum">
              <a:rPr lang="en-US" smtClean="0"/>
              <a:t>‹#›</a:t>
            </a:fld>
            <a:endParaRPr lang="en-US"/>
          </a:p>
        </p:txBody>
      </p:sp>
    </p:spTree>
    <p:extLst>
      <p:ext uri="{BB962C8B-B14F-4D97-AF65-F5344CB8AC3E}">
        <p14:creationId xmlns:p14="http://schemas.microsoft.com/office/powerpoint/2010/main" val="3780803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6608DC-E811-334F-8715-6DDB0A2F60B2}" type="datetimeFigureOut">
              <a:rPr lang="en-US" smtClean="0"/>
              <a:t>9/13/13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A4D36D-17B4-1847-9BCE-6D44442FF88A}" type="slidenum">
              <a:rPr lang="en-US" smtClean="0"/>
              <a:t>‹#›</a:t>
            </a:fld>
            <a:endParaRPr lang="en-US"/>
          </a:p>
        </p:txBody>
      </p:sp>
    </p:spTree>
    <p:extLst>
      <p:ext uri="{BB962C8B-B14F-4D97-AF65-F5344CB8AC3E}">
        <p14:creationId xmlns:p14="http://schemas.microsoft.com/office/powerpoint/2010/main" val="715270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6608DC-E811-334F-8715-6DDB0A2F60B2}" type="datetimeFigureOut">
              <a:rPr lang="en-US" smtClean="0"/>
              <a:t>9/13/13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A4D36D-17B4-1847-9BCE-6D44442FF88A}" type="slidenum">
              <a:rPr lang="en-US" smtClean="0"/>
              <a:t>‹#›</a:t>
            </a:fld>
            <a:endParaRPr lang="en-US"/>
          </a:p>
        </p:txBody>
      </p:sp>
    </p:spTree>
    <p:extLst>
      <p:ext uri="{BB962C8B-B14F-4D97-AF65-F5344CB8AC3E}">
        <p14:creationId xmlns:p14="http://schemas.microsoft.com/office/powerpoint/2010/main" val="102014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6608DC-E811-334F-8715-6DDB0A2F60B2}" type="datetimeFigureOut">
              <a:rPr lang="en-US" smtClean="0"/>
              <a:t>9/13/13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A4D36D-17B4-1847-9BCE-6D44442FF88A}" type="slidenum">
              <a:rPr lang="en-US" smtClean="0"/>
              <a:t>‹#›</a:t>
            </a:fld>
            <a:endParaRPr lang="en-US"/>
          </a:p>
        </p:txBody>
      </p:sp>
    </p:spTree>
    <p:extLst>
      <p:ext uri="{BB962C8B-B14F-4D97-AF65-F5344CB8AC3E}">
        <p14:creationId xmlns:p14="http://schemas.microsoft.com/office/powerpoint/2010/main" val="251057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6608DC-E811-334F-8715-6DDB0A2F60B2}" type="datetimeFigureOut">
              <a:rPr lang="en-US" smtClean="0"/>
              <a:t>9/13/13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A4D36D-17B4-1847-9BCE-6D44442FF88A}" type="slidenum">
              <a:rPr lang="en-US" smtClean="0"/>
              <a:t>‹#›</a:t>
            </a:fld>
            <a:endParaRPr lang="en-US"/>
          </a:p>
        </p:txBody>
      </p:sp>
    </p:spTree>
    <p:extLst>
      <p:ext uri="{BB962C8B-B14F-4D97-AF65-F5344CB8AC3E}">
        <p14:creationId xmlns:p14="http://schemas.microsoft.com/office/powerpoint/2010/main" val="492873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6608DC-E811-334F-8715-6DDB0A2F60B2}" type="datetimeFigureOut">
              <a:rPr lang="en-US" smtClean="0"/>
              <a:t>9/13/13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A4D36D-17B4-1847-9BCE-6D44442FF88A}" type="slidenum">
              <a:rPr lang="en-US" smtClean="0"/>
              <a:t>‹#›</a:t>
            </a:fld>
            <a:endParaRPr lang="en-US"/>
          </a:p>
        </p:txBody>
      </p:sp>
    </p:spTree>
    <p:extLst>
      <p:ext uri="{BB962C8B-B14F-4D97-AF65-F5344CB8AC3E}">
        <p14:creationId xmlns:p14="http://schemas.microsoft.com/office/powerpoint/2010/main" val="18342277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4843"/>
            <a:ext cx="8229600" cy="70337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855764"/>
            <a:ext cx="8229600" cy="54266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5B6608DC-E811-334F-8715-6DDB0A2F60B2}" type="datetimeFigureOut">
              <a:rPr lang="en-US" smtClean="0"/>
              <a:pPr/>
              <a:t>9/13/13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en-US" dirty="0" smtClean="0"/>
              <a:t>36</a:t>
            </a:r>
            <a:r>
              <a:rPr lang="en-US" baseline="30000" dirty="0" smtClean="0"/>
              <a:t>TH</a:t>
            </a:r>
            <a:r>
              <a:rPr lang="en-US" dirty="0" smtClean="0"/>
              <a:t> AMS Radar Conference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6BA4D36D-17B4-1847-9BCE-6D44442FF88A}" type="slidenum">
              <a:rPr lang="en-US" smtClean="0"/>
              <a:pPr/>
              <a:t>‹#›</a:t>
            </a:fld>
            <a:endParaRPr lang="en-US"/>
          </a:p>
        </p:txBody>
      </p:sp>
    </p:spTree>
    <p:extLst>
      <p:ext uri="{BB962C8B-B14F-4D97-AF65-F5344CB8AC3E}">
        <p14:creationId xmlns:p14="http://schemas.microsoft.com/office/powerpoint/2010/main" val="1352395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hc.noaa.gov/jht/2003-2005reports/DOPLRgamache_JHTfinalreport.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3600" b="1" dirty="0" smtClean="0">
                <a:latin typeface="Arial"/>
                <a:cs typeface="Arial"/>
              </a:rPr>
              <a:t>Super-</a:t>
            </a:r>
            <a:r>
              <a:rPr lang="en-US" sz="3600" b="1" dirty="0" err="1" smtClean="0">
                <a:latin typeface="Arial"/>
                <a:cs typeface="Arial"/>
              </a:rPr>
              <a:t>obbing</a:t>
            </a:r>
            <a:r>
              <a:rPr lang="en-US" sz="3600" b="1" dirty="0" smtClean="0">
                <a:latin typeface="Arial"/>
                <a:cs typeface="Arial"/>
              </a:rPr>
              <a:t> and assimilation of Doppler radar observations</a:t>
            </a:r>
            <a:r>
              <a:rPr lang="en-US" sz="3600" dirty="0">
                <a:latin typeface="Arial"/>
                <a:cs typeface="Arial"/>
              </a:rPr>
              <a:t/>
            </a:r>
            <a:br>
              <a:rPr lang="en-US" sz="3600" dirty="0">
                <a:latin typeface="Arial"/>
                <a:cs typeface="Arial"/>
              </a:rPr>
            </a:br>
            <a:r>
              <a:rPr lang="en-US" sz="3600" b="1" dirty="0">
                <a:latin typeface="Arial"/>
                <a:cs typeface="Arial"/>
              </a:rPr>
              <a:t>for tropical cyclone prediction</a:t>
            </a:r>
            <a:r>
              <a:rPr lang="en-US" sz="3600" dirty="0">
                <a:latin typeface="Arial"/>
                <a:cs typeface="Arial"/>
              </a:rPr>
              <a:t/>
            </a:r>
            <a:br>
              <a:rPr lang="en-US" sz="3600" dirty="0">
                <a:latin typeface="Arial"/>
                <a:cs typeface="Arial"/>
              </a:rPr>
            </a:br>
            <a:endParaRPr lang="en-US" sz="3600" dirty="0">
              <a:latin typeface="Arial"/>
              <a:cs typeface="Arial"/>
            </a:endParaRPr>
          </a:p>
        </p:txBody>
      </p:sp>
      <p:sp>
        <p:nvSpPr>
          <p:cNvPr id="5" name="Subtitle 4"/>
          <p:cNvSpPr>
            <a:spLocks noGrp="1"/>
          </p:cNvSpPr>
          <p:nvPr>
            <p:ph type="subTitle" idx="1"/>
          </p:nvPr>
        </p:nvSpPr>
        <p:spPr>
          <a:xfrm>
            <a:off x="1371600" y="3886200"/>
            <a:ext cx="6400800" cy="2429640"/>
          </a:xfrm>
        </p:spPr>
        <p:txBody>
          <a:bodyPr>
            <a:normAutofit fontScale="85000" lnSpcReduction="10000"/>
          </a:bodyPr>
          <a:lstStyle/>
          <a:p>
            <a:r>
              <a:rPr lang="en-US" dirty="0" smtClean="0"/>
              <a:t>Christopher </a:t>
            </a:r>
            <a:r>
              <a:rPr lang="en-US" dirty="0" err="1" smtClean="0"/>
              <a:t>Melhauser</a:t>
            </a:r>
            <a:r>
              <a:rPr lang="en-US" dirty="0" smtClean="0"/>
              <a:t>, </a:t>
            </a:r>
            <a:r>
              <a:rPr lang="en-US" dirty="0" err="1" smtClean="0"/>
              <a:t>Fuqing</a:t>
            </a:r>
            <a:r>
              <a:rPr lang="en-US" dirty="0" smtClean="0"/>
              <a:t> Zhang,</a:t>
            </a:r>
          </a:p>
          <a:p>
            <a:r>
              <a:rPr lang="en-US" dirty="0" err="1" smtClean="0"/>
              <a:t>Yonghui</a:t>
            </a:r>
            <a:r>
              <a:rPr lang="en-US" dirty="0" smtClean="0"/>
              <a:t> </a:t>
            </a:r>
            <a:r>
              <a:rPr lang="en-US" dirty="0" err="1" smtClean="0"/>
              <a:t>Weng</a:t>
            </a:r>
            <a:r>
              <a:rPr lang="en-US" dirty="0" smtClean="0"/>
              <a:t>, Jason </a:t>
            </a:r>
            <a:r>
              <a:rPr lang="en-US" dirty="0" err="1" smtClean="0"/>
              <a:t>Sippel</a:t>
            </a:r>
            <a:r>
              <a:rPr lang="en-US" dirty="0" smtClean="0"/>
              <a:t> </a:t>
            </a:r>
          </a:p>
          <a:p>
            <a:endParaRPr lang="en-US" dirty="0" smtClean="0"/>
          </a:p>
          <a:p>
            <a:r>
              <a:rPr lang="en-US" dirty="0" smtClean="0"/>
              <a:t>The Pennsylvania State University</a:t>
            </a:r>
          </a:p>
          <a:p>
            <a:r>
              <a:rPr lang="en-US" dirty="0" smtClean="0"/>
              <a:t>36</a:t>
            </a:r>
            <a:r>
              <a:rPr lang="en-US" baseline="30000" dirty="0" smtClean="0"/>
              <a:t>th</a:t>
            </a:r>
            <a:r>
              <a:rPr lang="en-US" dirty="0" smtClean="0"/>
              <a:t> Conference on Radar Meteorology</a:t>
            </a:r>
          </a:p>
          <a:p>
            <a:endParaRPr lang="en-US" dirty="0"/>
          </a:p>
        </p:txBody>
      </p:sp>
    </p:spTree>
    <p:extLst>
      <p:ext uri="{BB962C8B-B14F-4D97-AF65-F5344CB8AC3E}">
        <p14:creationId xmlns:p14="http://schemas.microsoft.com/office/powerpoint/2010/main" val="20065754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uinner_20100917_000000_0024301scandBZ.png"/>
          <p:cNvPicPr>
            <a:picLocks noChangeAspect="1"/>
          </p:cNvPicPr>
          <p:nvPr/>
        </p:nvPicPr>
        <p:blipFill rotWithShape="1">
          <a:blip r:embed="rId3">
            <a:extLst>
              <a:ext uri="{28A0092B-C50C-407E-A947-70E740481C1C}">
                <a14:useLocalDpi xmlns:a14="http://schemas.microsoft.com/office/drawing/2010/main" val="0"/>
              </a:ext>
            </a:extLst>
          </a:blip>
          <a:srcRect l="3486" b="10466"/>
          <a:stretch/>
        </p:blipFill>
        <p:spPr>
          <a:xfrm>
            <a:off x="575413" y="114775"/>
            <a:ext cx="3689696" cy="2873307"/>
          </a:xfrm>
          <a:prstGeom prst="rect">
            <a:avLst/>
          </a:prstGeom>
        </p:spPr>
      </p:pic>
      <p:pic>
        <p:nvPicPr>
          <p:cNvPr id="7" name="Picture 6" descr="kuinner_20100917_000000_0024301scanVr.png"/>
          <p:cNvPicPr>
            <a:picLocks noChangeAspect="1"/>
          </p:cNvPicPr>
          <p:nvPr/>
        </p:nvPicPr>
        <p:blipFill rotWithShape="1">
          <a:blip r:embed="rId4">
            <a:extLst>
              <a:ext uri="{28A0092B-C50C-407E-A947-70E740481C1C}">
                <a14:useLocalDpi xmlns:a14="http://schemas.microsoft.com/office/drawing/2010/main" val="0"/>
              </a:ext>
            </a:extLst>
          </a:blip>
          <a:srcRect l="3465" t="-1" b="10167"/>
          <a:stretch/>
        </p:blipFill>
        <p:spPr>
          <a:xfrm>
            <a:off x="5033688" y="81491"/>
            <a:ext cx="3750513" cy="2871378"/>
          </a:xfrm>
          <a:prstGeom prst="rect">
            <a:avLst/>
          </a:prstGeom>
        </p:spPr>
      </p:pic>
      <p:sp>
        <p:nvSpPr>
          <p:cNvPr id="2" name="Title 1"/>
          <p:cNvSpPr>
            <a:spLocks noGrp="1"/>
          </p:cNvSpPr>
          <p:nvPr>
            <p:ph type="title"/>
          </p:nvPr>
        </p:nvSpPr>
        <p:spPr>
          <a:xfrm>
            <a:off x="24733" y="4495412"/>
            <a:ext cx="2252607" cy="2239818"/>
          </a:xfrm>
        </p:spPr>
        <p:txBody>
          <a:bodyPr>
            <a:normAutofit fontScale="90000"/>
          </a:bodyPr>
          <a:lstStyle/>
          <a:p>
            <a:pPr algn="l"/>
            <a:r>
              <a:rPr lang="en-US" dirty="0" smtClean="0"/>
              <a:t>Hurricane</a:t>
            </a:r>
            <a:br>
              <a:rPr lang="en-US" dirty="0" smtClean="0"/>
            </a:br>
            <a:r>
              <a:rPr lang="en-US" dirty="0" smtClean="0"/>
              <a:t>Karl (2010) </a:t>
            </a:r>
            <a:br>
              <a:rPr lang="en-US" dirty="0" smtClean="0"/>
            </a:br>
            <a:r>
              <a:rPr lang="en-US" dirty="0" smtClean="0"/>
              <a:t>1-scan SO </a:t>
            </a:r>
            <a:br>
              <a:rPr lang="en-US" dirty="0" smtClean="0"/>
            </a:br>
            <a:r>
              <a:rPr lang="en-US" dirty="0" smtClean="0"/>
              <a:t>Example</a:t>
            </a:r>
            <a:endParaRPr lang="en-US" dirty="0"/>
          </a:p>
        </p:txBody>
      </p:sp>
      <p:pic>
        <p:nvPicPr>
          <p:cNvPr id="4" name="Picture 3" descr="kuinner_20100917_000000_0024301scanVr_so_scatter.eps"/>
          <p:cNvPicPr>
            <a:picLocks noChangeAspect="1"/>
          </p:cNvPicPr>
          <p:nvPr/>
        </p:nvPicPr>
        <p:blipFill rotWithShape="1">
          <a:blip r:embed="rId5">
            <a:extLst>
              <a:ext uri="{28A0092B-C50C-407E-A947-70E740481C1C}">
                <a14:useLocalDpi xmlns:a14="http://schemas.microsoft.com/office/drawing/2010/main" val="0"/>
              </a:ext>
            </a:extLst>
          </a:blip>
          <a:srcRect l="2974" t="6428" r="1" b="2871"/>
          <a:stretch/>
        </p:blipFill>
        <p:spPr>
          <a:xfrm>
            <a:off x="2829140" y="3570338"/>
            <a:ext cx="3754542" cy="2936488"/>
          </a:xfrm>
          <a:prstGeom prst="rect">
            <a:avLst/>
          </a:prstGeom>
        </p:spPr>
      </p:pic>
      <p:sp>
        <p:nvSpPr>
          <p:cNvPr id="3" name="TextBox 2"/>
          <p:cNvSpPr txBox="1"/>
          <p:nvPr/>
        </p:nvSpPr>
        <p:spPr>
          <a:xfrm rot="16200000">
            <a:off x="-637312" y="1185929"/>
            <a:ext cx="1970423" cy="646331"/>
          </a:xfrm>
          <a:prstGeom prst="rect">
            <a:avLst/>
          </a:prstGeom>
          <a:noFill/>
        </p:spPr>
        <p:txBody>
          <a:bodyPr wrap="square" rtlCol="0">
            <a:spAutoFit/>
          </a:bodyPr>
          <a:lstStyle/>
          <a:p>
            <a:pPr algn="ctr"/>
            <a:r>
              <a:rPr lang="en-US" dirty="0" smtClean="0">
                <a:latin typeface="Arial"/>
                <a:cs typeface="Arial"/>
              </a:rPr>
              <a:t>Range from Aircraft [km]</a:t>
            </a:r>
            <a:endParaRPr lang="en-US" dirty="0">
              <a:latin typeface="Arial"/>
              <a:cs typeface="Arial"/>
            </a:endParaRPr>
          </a:p>
        </p:txBody>
      </p:sp>
      <p:sp>
        <p:nvSpPr>
          <p:cNvPr id="10" name="TextBox 9"/>
          <p:cNvSpPr txBox="1"/>
          <p:nvPr/>
        </p:nvSpPr>
        <p:spPr>
          <a:xfrm rot="16200000">
            <a:off x="3750047" y="1162838"/>
            <a:ext cx="1970423" cy="646331"/>
          </a:xfrm>
          <a:prstGeom prst="rect">
            <a:avLst/>
          </a:prstGeom>
          <a:noFill/>
        </p:spPr>
        <p:txBody>
          <a:bodyPr wrap="square" rtlCol="0">
            <a:spAutoFit/>
          </a:bodyPr>
          <a:lstStyle/>
          <a:p>
            <a:pPr algn="ctr"/>
            <a:r>
              <a:rPr lang="en-US" dirty="0" smtClean="0">
                <a:latin typeface="Arial"/>
                <a:cs typeface="Arial"/>
              </a:rPr>
              <a:t>Range from Aircraft [km]</a:t>
            </a:r>
            <a:endParaRPr lang="en-US" dirty="0">
              <a:latin typeface="Arial"/>
              <a:cs typeface="Arial"/>
            </a:endParaRPr>
          </a:p>
        </p:txBody>
      </p:sp>
      <p:sp>
        <p:nvSpPr>
          <p:cNvPr id="11" name="TextBox 10"/>
          <p:cNvSpPr txBox="1"/>
          <p:nvPr/>
        </p:nvSpPr>
        <p:spPr>
          <a:xfrm>
            <a:off x="3942606" y="81491"/>
            <a:ext cx="797185" cy="307777"/>
          </a:xfrm>
          <a:prstGeom prst="rect">
            <a:avLst/>
          </a:prstGeom>
          <a:noFill/>
        </p:spPr>
        <p:txBody>
          <a:bodyPr wrap="square" rtlCol="0">
            <a:spAutoFit/>
          </a:bodyPr>
          <a:lstStyle/>
          <a:p>
            <a:pPr algn="ctr"/>
            <a:r>
              <a:rPr lang="en-US" sz="1400" dirty="0" smtClean="0">
                <a:latin typeface="Arial"/>
                <a:cs typeface="Arial"/>
              </a:rPr>
              <a:t>[</a:t>
            </a:r>
            <a:r>
              <a:rPr lang="en-US" sz="1400" dirty="0" err="1" smtClean="0">
                <a:latin typeface="Arial"/>
                <a:cs typeface="Arial"/>
              </a:rPr>
              <a:t>dBZ</a:t>
            </a:r>
            <a:r>
              <a:rPr lang="en-US" sz="1400" dirty="0" smtClean="0">
                <a:latin typeface="Arial"/>
                <a:cs typeface="Arial"/>
              </a:rPr>
              <a:t>]</a:t>
            </a:r>
            <a:endParaRPr lang="en-US" sz="1400" dirty="0">
              <a:latin typeface="Arial"/>
              <a:cs typeface="Arial"/>
            </a:endParaRPr>
          </a:p>
        </p:txBody>
      </p:sp>
      <p:sp>
        <p:nvSpPr>
          <p:cNvPr id="12" name="TextBox 11"/>
          <p:cNvSpPr txBox="1"/>
          <p:nvPr/>
        </p:nvSpPr>
        <p:spPr>
          <a:xfrm>
            <a:off x="8467307" y="45291"/>
            <a:ext cx="797185" cy="307777"/>
          </a:xfrm>
          <a:prstGeom prst="rect">
            <a:avLst/>
          </a:prstGeom>
          <a:noFill/>
        </p:spPr>
        <p:txBody>
          <a:bodyPr wrap="square" rtlCol="0">
            <a:spAutoFit/>
          </a:bodyPr>
          <a:lstStyle/>
          <a:p>
            <a:r>
              <a:rPr lang="en-US" sz="1400" dirty="0" smtClean="0">
                <a:latin typeface="Arial"/>
                <a:cs typeface="Arial"/>
              </a:rPr>
              <a:t>[ms</a:t>
            </a:r>
            <a:r>
              <a:rPr lang="en-US" sz="1400" baseline="30000" dirty="0" smtClean="0">
                <a:latin typeface="Arial"/>
                <a:cs typeface="Arial"/>
              </a:rPr>
              <a:t>-1</a:t>
            </a:r>
            <a:r>
              <a:rPr lang="en-US" sz="1400" dirty="0" smtClean="0">
                <a:latin typeface="Arial"/>
                <a:cs typeface="Arial"/>
              </a:rPr>
              <a:t>]</a:t>
            </a:r>
            <a:endParaRPr lang="en-US" sz="1400" dirty="0">
              <a:latin typeface="Arial"/>
              <a:cs typeface="Arial"/>
            </a:endParaRPr>
          </a:p>
        </p:txBody>
      </p:sp>
      <p:sp>
        <p:nvSpPr>
          <p:cNvPr id="13" name="TextBox 12"/>
          <p:cNvSpPr txBox="1"/>
          <p:nvPr/>
        </p:nvSpPr>
        <p:spPr>
          <a:xfrm>
            <a:off x="793006" y="235379"/>
            <a:ext cx="2903183" cy="369332"/>
          </a:xfrm>
          <a:prstGeom prst="rect">
            <a:avLst/>
          </a:prstGeom>
          <a:solidFill>
            <a:schemeClr val="bg1"/>
          </a:solidFill>
          <a:ln w="3175" cmpd="sng">
            <a:solidFill>
              <a:schemeClr val="tx1"/>
            </a:solidFill>
          </a:ln>
        </p:spPr>
        <p:txBody>
          <a:bodyPr wrap="square" rtlCol="0">
            <a:spAutoFit/>
          </a:bodyPr>
          <a:lstStyle/>
          <a:p>
            <a:pPr algn="ctr"/>
            <a:r>
              <a:rPr lang="en-US" dirty="0" smtClean="0">
                <a:latin typeface="Arial"/>
                <a:cs typeface="Arial"/>
              </a:rPr>
              <a:t>Ku Inner beam Reflectivity</a:t>
            </a:r>
            <a:endParaRPr lang="en-US" dirty="0">
              <a:latin typeface="Arial"/>
              <a:cs typeface="Arial"/>
            </a:endParaRPr>
          </a:p>
        </p:txBody>
      </p:sp>
      <p:sp>
        <p:nvSpPr>
          <p:cNvPr id="14" name="TextBox 13"/>
          <p:cNvSpPr txBox="1"/>
          <p:nvPr/>
        </p:nvSpPr>
        <p:spPr>
          <a:xfrm>
            <a:off x="5264701" y="199179"/>
            <a:ext cx="2029366" cy="369332"/>
          </a:xfrm>
          <a:prstGeom prst="rect">
            <a:avLst/>
          </a:prstGeom>
          <a:solidFill>
            <a:schemeClr val="bg1"/>
          </a:solidFill>
          <a:ln w="3175" cmpd="sng">
            <a:solidFill>
              <a:schemeClr val="tx1"/>
            </a:solidFill>
          </a:ln>
        </p:spPr>
        <p:txBody>
          <a:bodyPr wrap="square" rtlCol="0">
            <a:spAutoFit/>
          </a:bodyPr>
          <a:lstStyle/>
          <a:p>
            <a:pPr algn="ctr"/>
            <a:r>
              <a:rPr lang="en-US" dirty="0" smtClean="0">
                <a:latin typeface="Arial"/>
                <a:cs typeface="Arial"/>
              </a:rPr>
              <a:t>Ku Inner beam </a:t>
            </a:r>
            <a:r>
              <a:rPr lang="en-US" dirty="0" err="1" smtClean="0">
                <a:latin typeface="Arial"/>
                <a:cs typeface="Arial"/>
              </a:rPr>
              <a:t>Vr</a:t>
            </a:r>
            <a:endParaRPr lang="en-US" dirty="0">
              <a:latin typeface="Arial"/>
              <a:cs typeface="Arial"/>
            </a:endParaRPr>
          </a:p>
        </p:txBody>
      </p:sp>
      <p:sp>
        <p:nvSpPr>
          <p:cNvPr id="15" name="TextBox 14"/>
          <p:cNvSpPr txBox="1"/>
          <p:nvPr/>
        </p:nvSpPr>
        <p:spPr>
          <a:xfrm>
            <a:off x="3087005" y="3590441"/>
            <a:ext cx="976421" cy="369332"/>
          </a:xfrm>
          <a:prstGeom prst="rect">
            <a:avLst/>
          </a:prstGeom>
          <a:solidFill>
            <a:schemeClr val="bg1"/>
          </a:solidFill>
          <a:ln w="3175" cmpd="sng">
            <a:solidFill>
              <a:schemeClr val="tx1"/>
            </a:solidFill>
          </a:ln>
        </p:spPr>
        <p:txBody>
          <a:bodyPr wrap="square" rtlCol="0">
            <a:spAutoFit/>
          </a:bodyPr>
          <a:lstStyle/>
          <a:p>
            <a:pPr algn="ctr"/>
            <a:r>
              <a:rPr lang="en-US" dirty="0" err="1" smtClean="0">
                <a:latin typeface="Arial"/>
                <a:cs typeface="Arial"/>
              </a:rPr>
              <a:t>Vr</a:t>
            </a:r>
            <a:r>
              <a:rPr lang="en-US" dirty="0" smtClean="0">
                <a:latin typeface="Arial"/>
                <a:cs typeface="Arial"/>
              </a:rPr>
              <a:t> SO </a:t>
            </a:r>
            <a:endParaRPr lang="en-US" dirty="0">
              <a:latin typeface="Arial"/>
              <a:cs typeface="Arial"/>
            </a:endParaRPr>
          </a:p>
        </p:txBody>
      </p:sp>
      <p:sp>
        <p:nvSpPr>
          <p:cNvPr id="16" name="TextBox 15"/>
          <p:cNvSpPr txBox="1"/>
          <p:nvPr/>
        </p:nvSpPr>
        <p:spPr>
          <a:xfrm rot="16200000">
            <a:off x="1554615" y="4621819"/>
            <a:ext cx="1970423" cy="646331"/>
          </a:xfrm>
          <a:prstGeom prst="rect">
            <a:avLst/>
          </a:prstGeom>
          <a:noFill/>
        </p:spPr>
        <p:txBody>
          <a:bodyPr wrap="square" rtlCol="0">
            <a:spAutoFit/>
          </a:bodyPr>
          <a:lstStyle/>
          <a:p>
            <a:pPr algn="ctr"/>
            <a:r>
              <a:rPr lang="en-US" dirty="0" smtClean="0">
                <a:latin typeface="Arial"/>
                <a:cs typeface="Arial"/>
              </a:rPr>
              <a:t>Height above Surface [km]</a:t>
            </a:r>
            <a:endParaRPr lang="en-US" dirty="0">
              <a:latin typeface="Arial"/>
              <a:cs typeface="Arial"/>
            </a:endParaRPr>
          </a:p>
        </p:txBody>
      </p:sp>
      <p:sp>
        <p:nvSpPr>
          <p:cNvPr id="17" name="TextBox 16"/>
          <p:cNvSpPr txBox="1"/>
          <p:nvPr/>
        </p:nvSpPr>
        <p:spPr>
          <a:xfrm>
            <a:off x="6337438" y="3465626"/>
            <a:ext cx="797185" cy="307777"/>
          </a:xfrm>
          <a:prstGeom prst="rect">
            <a:avLst/>
          </a:prstGeom>
          <a:noFill/>
        </p:spPr>
        <p:txBody>
          <a:bodyPr wrap="square" rtlCol="0">
            <a:spAutoFit/>
          </a:bodyPr>
          <a:lstStyle/>
          <a:p>
            <a:r>
              <a:rPr lang="en-US" sz="1400" dirty="0" smtClean="0">
                <a:latin typeface="Arial"/>
                <a:cs typeface="Arial"/>
              </a:rPr>
              <a:t>[ms</a:t>
            </a:r>
            <a:r>
              <a:rPr lang="en-US" sz="1400" baseline="30000" dirty="0" smtClean="0">
                <a:latin typeface="Arial"/>
                <a:cs typeface="Arial"/>
              </a:rPr>
              <a:t>-1</a:t>
            </a:r>
            <a:r>
              <a:rPr lang="en-US" sz="1400" dirty="0" smtClean="0">
                <a:latin typeface="Arial"/>
                <a:cs typeface="Arial"/>
              </a:rPr>
              <a:t>]</a:t>
            </a:r>
            <a:endParaRPr lang="en-US" sz="1400" dirty="0">
              <a:latin typeface="Arial"/>
              <a:cs typeface="Arial"/>
            </a:endParaRPr>
          </a:p>
        </p:txBody>
      </p:sp>
      <p:sp>
        <p:nvSpPr>
          <p:cNvPr id="5" name="TextBox 4"/>
          <p:cNvSpPr txBox="1"/>
          <p:nvPr/>
        </p:nvSpPr>
        <p:spPr>
          <a:xfrm>
            <a:off x="506092" y="2952868"/>
            <a:ext cx="573828" cy="276999"/>
          </a:xfrm>
          <a:prstGeom prst="rect">
            <a:avLst/>
          </a:prstGeom>
          <a:noFill/>
        </p:spPr>
        <p:txBody>
          <a:bodyPr wrap="square" rtlCol="0">
            <a:spAutoFit/>
          </a:bodyPr>
          <a:lstStyle/>
          <a:p>
            <a:r>
              <a:rPr lang="en-US" sz="1200" dirty="0" smtClean="0">
                <a:latin typeface="Arial"/>
                <a:cs typeface="Arial"/>
              </a:rPr>
              <a:t>86.82</a:t>
            </a:r>
            <a:endParaRPr lang="en-US" sz="1200" dirty="0">
              <a:latin typeface="Arial"/>
              <a:cs typeface="Arial"/>
            </a:endParaRPr>
          </a:p>
        </p:txBody>
      </p:sp>
      <p:sp>
        <p:nvSpPr>
          <p:cNvPr id="18" name="TextBox 17"/>
          <p:cNvSpPr txBox="1"/>
          <p:nvPr/>
        </p:nvSpPr>
        <p:spPr>
          <a:xfrm>
            <a:off x="1109375" y="2952868"/>
            <a:ext cx="690829" cy="276999"/>
          </a:xfrm>
          <a:prstGeom prst="rect">
            <a:avLst/>
          </a:prstGeom>
          <a:noFill/>
        </p:spPr>
        <p:txBody>
          <a:bodyPr wrap="square" rtlCol="0">
            <a:spAutoFit/>
          </a:bodyPr>
          <a:lstStyle/>
          <a:p>
            <a:pPr algn="ctr"/>
            <a:r>
              <a:rPr lang="en-US" sz="1200" dirty="0" smtClean="0">
                <a:latin typeface="Arial"/>
                <a:cs typeface="Arial"/>
              </a:rPr>
              <a:t>86.97</a:t>
            </a:r>
            <a:endParaRPr lang="en-US" sz="1200" dirty="0">
              <a:latin typeface="Arial"/>
              <a:cs typeface="Arial"/>
            </a:endParaRPr>
          </a:p>
        </p:txBody>
      </p:sp>
      <p:sp>
        <p:nvSpPr>
          <p:cNvPr id="19" name="TextBox 18"/>
          <p:cNvSpPr txBox="1"/>
          <p:nvPr/>
        </p:nvSpPr>
        <p:spPr>
          <a:xfrm>
            <a:off x="1779721" y="2952868"/>
            <a:ext cx="690829" cy="276999"/>
          </a:xfrm>
          <a:prstGeom prst="rect">
            <a:avLst/>
          </a:prstGeom>
          <a:noFill/>
        </p:spPr>
        <p:txBody>
          <a:bodyPr wrap="square" rtlCol="0">
            <a:spAutoFit/>
          </a:bodyPr>
          <a:lstStyle/>
          <a:p>
            <a:pPr algn="ctr"/>
            <a:r>
              <a:rPr lang="en-US" sz="1200" dirty="0" smtClean="0">
                <a:latin typeface="Arial"/>
                <a:cs typeface="Arial"/>
              </a:rPr>
              <a:t>87.11</a:t>
            </a:r>
            <a:endParaRPr lang="en-US" sz="1200" dirty="0">
              <a:latin typeface="Arial"/>
              <a:cs typeface="Arial"/>
            </a:endParaRPr>
          </a:p>
        </p:txBody>
      </p:sp>
      <p:sp>
        <p:nvSpPr>
          <p:cNvPr id="20" name="TextBox 19"/>
          <p:cNvSpPr txBox="1"/>
          <p:nvPr/>
        </p:nvSpPr>
        <p:spPr>
          <a:xfrm>
            <a:off x="2470550" y="2948098"/>
            <a:ext cx="690829" cy="276999"/>
          </a:xfrm>
          <a:prstGeom prst="rect">
            <a:avLst/>
          </a:prstGeom>
          <a:noFill/>
        </p:spPr>
        <p:txBody>
          <a:bodyPr wrap="square" rtlCol="0">
            <a:spAutoFit/>
          </a:bodyPr>
          <a:lstStyle/>
          <a:p>
            <a:pPr algn="ctr"/>
            <a:r>
              <a:rPr lang="en-US" sz="1200" dirty="0" smtClean="0">
                <a:latin typeface="Arial"/>
                <a:cs typeface="Arial"/>
              </a:rPr>
              <a:t>87.26</a:t>
            </a:r>
            <a:endParaRPr lang="en-US" sz="1200" dirty="0">
              <a:latin typeface="Arial"/>
              <a:cs typeface="Arial"/>
            </a:endParaRPr>
          </a:p>
        </p:txBody>
      </p:sp>
      <p:sp>
        <p:nvSpPr>
          <p:cNvPr id="21" name="TextBox 20"/>
          <p:cNvSpPr txBox="1"/>
          <p:nvPr/>
        </p:nvSpPr>
        <p:spPr>
          <a:xfrm>
            <a:off x="3125457" y="2952868"/>
            <a:ext cx="690829" cy="276999"/>
          </a:xfrm>
          <a:prstGeom prst="rect">
            <a:avLst/>
          </a:prstGeom>
          <a:noFill/>
        </p:spPr>
        <p:txBody>
          <a:bodyPr wrap="square" rtlCol="0">
            <a:spAutoFit/>
          </a:bodyPr>
          <a:lstStyle/>
          <a:p>
            <a:pPr algn="ctr"/>
            <a:r>
              <a:rPr lang="en-US" sz="1200" dirty="0" smtClean="0">
                <a:latin typeface="Arial"/>
                <a:cs typeface="Arial"/>
              </a:rPr>
              <a:t>87.44</a:t>
            </a:r>
            <a:endParaRPr lang="en-US" sz="1200" dirty="0">
              <a:latin typeface="Arial"/>
              <a:cs typeface="Arial"/>
            </a:endParaRPr>
          </a:p>
        </p:txBody>
      </p:sp>
      <p:sp>
        <p:nvSpPr>
          <p:cNvPr id="22" name="TextBox 21"/>
          <p:cNvSpPr txBox="1"/>
          <p:nvPr/>
        </p:nvSpPr>
        <p:spPr>
          <a:xfrm>
            <a:off x="710146" y="3145965"/>
            <a:ext cx="3106140" cy="369332"/>
          </a:xfrm>
          <a:prstGeom prst="rect">
            <a:avLst/>
          </a:prstGeom>
          <a:noFill/>
        </p:spPr>
        <p:txBody>
          <a:bodyPr wrap="square" rtlCol="0">
            <a:spAutoFit/>
          </a:bodyPr>
          <a:lstStyle/>
          <a:p>
            <a:pPr algn="ctr"/>
            <a:r>
              <a:rPr lang="en-US" dirty="0" smtClean="0">
                <a:latin typeface="Arial"/>
                <a:cs typeface="Arial"/>
              </a:rPr>
              <a:t>Distance [km]</a:t>
            </a:r>
            <a:endParaRPr lang="en-US" dirty="0">
              <a:latin typeface="Arial"/>
              <a:cs typeface="Arial"/>
            </a:endParaRPr>
          </a:p>
        </p:txBody>
      </p:sp>
      <p:sp>
        <p:nvSpPr>
          <p:cNvPr id="24" name="TextBox 23"/>
          <p:cNvSpPr txBox="1"/>
          <p:nvPr/>
        </p:nvSpPr>
        <p:spPr>
          <a:xfrm>
            <a:off x="4955399" y="2903197"/>
            <a:ext cx="573828" cy="276999"/>
          </a:xfrm>
          <a:prstGeom prst="rect">
            <a:avLst/>
          </a:prstGeom>
          <a:noFill/>
        </p:spPr>
        <p:txBody>
          <a:bodyPr wrap="square" rtlCol="0">
            <a:spAutoFit/>
          </a:bodyPr>
          <a:lstStyle/>
          <a:p>
            <a:r>
              <a:rPr lang="en-US" sz="1200" dirty="0" smtClean="0">
                <a:latin typeface="Arial"/>
                <a:cs typeface="Arial"/>
              </a:rPr>
              <a:t>86.82</a:t>
            </a:r>
            <a:endParaRPr lang="en-US" sz="1200" dirty="0">
              <a:latin typeface="Arial"/>
              <a:cs typeface="Arial"/>
            </a:endParaRPr>
          </a:p>
        </p:txBody>
      </p:sp>
      <p:sp>
        <p:nvSpPr>
          <p:cNvPr id="25" name="TextBox 24"/>
          <p:cNvSpPr txBox="1"/>
          <p:nvPr/>
        </p:nvSpPr>
        <p:spPr>
          <a:xfrm>
            <a:off x="5558682" y="2903197"/>
            <a:ext cx="690829" cy="276999"/>
          </a:xfrm>
          <a:prstGeom prst="rect">
            <a:avLst/>
          </a:prstGeom>
          <a:noFill/>
        </p:spPr>
        <p:txBody>
          <a:bodyPr wrap="square" rtlCol="0">
            <a:spAutoFit/>
          </a:bodyPr>
          <a:lstStyle/>
          <a:p>
            <a:pPr algn="ctr"/>
            <a:r>
              <a:rPr lang="en-US" sz="1200" dirty="0" smtClean="0">
                <a:latin typeface="Arial"/>
                <a:cs typeface="Arial"/>
              </a:rPr>
              <a:t>86.97</a:t>
            </a:r>
            <a:endParaRPr lang="en-US" sz="1200" dirty="0">
              <a:latin typeface="Arial"/>
              <a:cs typeface="Arial"/>
            </a:endParaRPr>
          </a:p>
        </p:txBody>
      </p:sp>
      <p:sp>
        <p:nvSpPr>
          <p:cNvPr id="26" name="TextBox 25"/>
          <p:cNvSpPr txBox="1"/>
          <p:nvPr/>
        </p:nvSpPr>
        <p:spPr>
          <a:xfrm>
            <a:off x="6229028" y="2903197"/>
            <a:ext cx="690829" cy="276999"/>
          </a:xfrm>
          <a:prstGeom prst="rect">
            <a:avLst/>
          </a:prstGeom>
          <a:noFill/>
        </p:spPr>
        <p:txBody>
          <a:bodyPr wrap="square" rtlCol="0">
            <a:spAutoFit/>
          </a:bodyPr>
          <a:lstStyle/>
          <a:p>
            <a:pPr algn="ctr"/>
            <a:r>
              <a:rPr lang="en-US" sz="1200" dirty="0" smtClean="0">
                <a:latin typeface="Arial"/>
                <a:cs typeface="Arial"/>
              </a:rPr>
              <a:t>87.11</a:t>
            </a:r>
            <a:endParaRPr lang="en-US" sz="1200" dirty="0">
              <a:latin typeface="Arial"/>
              <a:cs typeface="Arial"/>
            </a:endParaRPr>
          </a:p>
        </p:txBody>
      </p:sp>
      <p:sp>
        <p:nvSpPr>
          <p:cNvPr id="27" name="TextBox 26"/>
          <p:cNvSpPr txBox="1"/>
          <p:nvPr/>
        </p:nvSpPr>
        <p:spPr>
          <a:xfrm>
            <a:off x="6919857" y="2898427"/>
            <a:ext cx="690829" cy="276999"/>
          </a:xfrm>
          <a:prstGeom prst="rect">
            <a:avLst/>
          </a:prstGeom>
          <a:noFill/>
        </p:spPr>
        <p:txBody>
          <a:bodyPr wrap="square" rtlCol="0">
            <a:spAutoFit/>
          </a:bodyPr>
          <a:lstStyle/>
          <a:p>
            <a:pPr algn="ctr"/>
            <a:r>
              <a:rPr lang="en-US" sz="1200" dirty="0" smtClean="0">
                <a:latin typeface="Arial"/>
                <a:cs typeface="Arial"/>
              </a:rPr>
              <a:t>87.26</a:t>
            </a:r>
            <a:endParaRPr lang="en-US" sz="1200" dirty="0">
              <a:latin typeface="Arial"/>
              <a:cs typeface="Arial"/>
            </a:endParaRPr>
          </a:p>
        </p:txBody>
      </p:sp>
      <p:sp>
        <p:nvSpPr>
          <p:cNvPr id="28" name="TextBox 27"/>
          <p:cNvSpPr txBox="1"/>
          <p:nvPr/>
        </p:nvSpPr>
        <p:spPr>
          <a:xfrm>
            <a:off x="7574764" y="2903197"/>
            <a:ext cx="690829" cy="276999"/>
          </a:xfrm>
          <a:prstGeom prst="rect">
            <a:avLst/>
          </a:prstGeom>
          <a:noFill/>
        </p:spPr>
        <p:txBody>
          <a:bodyPr wrap="square" rtlCol="0">
            <a:spAutoFit/>
          </a:bodyPr>
          <a:lstStyle/>
          <a:p>
            <a:pPr algn="ctr"/>
            <a:r>
              <a:rPr lang="en-US" sz="1200" dirty="0" smtClean="0">
                <a:latin typeface="Arial"/>
                <a:cs typeface="Arial"/>
              </a:rPr>
              <a:t>87.44</a:t>
            </a:r>
            <a:endParaRPr lang="en-US" sz="1200" dirty="0">
              <a:latin typeface="Arial"/>
              <a:cs typeface="Arial"/>
            </a:endParaRPr>
          </a:p>
        </p:txBody>
      </p:sp>
      <p:sp>
        <p:nvSpPr>
          <p:cNvPr id="29" name="TextBox 28"/>
          <p:cNvSpPr txBox="1"/>
          <p:nvPr/>
        </p:nvSpPr>
        <p:spPr>
          <a:xfrm>
            <a:off x="5159453" y="3096294"/>
            <a:ext cx="3106140" cy="369332"/>
          </a:xfrm>
          <a:prstGeom prst="rect">
            <a:avLst/>
          </a:prstGeom>
          <a:noFill/>
        </p:spPr>
        <p:txBody>
          <a:bodyPr wrap="square" rtlCol="0">
            <a:spAutoFit/>
          </a:bodyPr>
          <a:lstStyle/>
          <a:p>
            <a:pPr algn="ctr"/>
            <a:r>
              <a:rPr lang="en-US" dirty="0" smtClean="0">
                <a:latin typeface="Arial"/>
                <a:cs typeface="Arial"/>
              </a:rPr>
              <a:t>Distance [km]</a:t>
            </a:r>
            <a:endParaRPr lang="en-US" dirty="0">
              <a:latin typeface="Arial"/>
              <a:cs typeface="Arial"/>
            </a:endParaRPr>
          </a:p>
        </p:txBody>
      </p:sp>
      <p:sp>
        <p:nvSpPr>
          <p:cNvPr id="30" name="TextBox 29"/>
          <p:cNvSpPr txBox="1"/>
          <p:nvPr/>
        </p:nvSpPr>
        <p:spPr>
          <a:xfrm>
            <a:off x="2953803" y="6443934"/>
            <a:ext cx="3106140" cy="369332"/>
          </a:xfrm>
          <a:prstGeom prst="rect">
            <a:avLst/>
          </a:prstGeom>
          <a:noFill/>
        </p:spPr>
        <p:txBody>
          <a:bodyPr wrap="square" rtlCol="0">
            <a:spAutoFit/>
          </a:bodyPr>
          <a:lstStyle/>
          <a:p>
            <a:pPr algn="ctr"/>
            <a:r>
              <a:rPr lang="en-US" dirty="0" smtClean="0">
                <a:latin typeface="Arial"/>
                <a:cs typeface="Arial"/>
              </a:rPr>
              <a:t>Azimuthal Angle [</a:t>
            </a:r>
            <a:r>
              <a:rPr lang="en-US" dirty="0" err="1" smtClean="0">
                <a:latin typeface="Arial"/>
                <a:cs typeface="Arial"/>
              </a:rPr>
              <a:t>deg</a:t>
            </a:r>
            <a:r>
              <a:rPr lang="en-US" dirty="0" smtClean="0">
                <a:latin typeface="Arial"/>
                <a:cs typeface="Arial"/>
              </a:rPr>
              <a:t>]</a:t>
            </a:r>
            <a:endParaRPr lang="en-US" dirty="0">
              <a:latin typeface="Arial"/>
              <a:cs typeface="Arial"/>
            </a:endParaRPr>
          </a:p>
        </p:txBody>
      </p:sp>
    </p:spTree>
    <p:extLst>
      <p:ext uri="{BB962C8B-B14F-4D97-AF65-F5344CB8AC3E}">
        <p14:creationId xmlns:p14="http://schemas.microsoft.com/office/powerpoint/2010/main" val="33906281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1" r="36685"/>
          <a:stretch/>
        </p:blipFill>
        <p:spPr>
          <a:xfrm rot="16200000">
            <a:off x="6443014" y="3904130"/>
            <a:ext cx="475065" cy="4926907"/>
          </a:xfrm>
          <a:prstGeom prst="rect">
            <a:avLst/>
          </a:prstGeom>
        </p:spPr>
      </p:pic>
      <p:sp>
        <p:nvSpPr>
          <p:cNvPr id="3" name="Content Placeholder 2"/>
          <p:cNvSpPr>
            <a:spLocks noGrp="1"/>
          </p:cNvSpPr>
          <p:nvPr>
            <p:ph idx="1"/>
          </p:nvPr>
        </p:nvSpPr>
        <p:spPr>
          <a:xfrm>
            <a:off x="434982" y="1396124"/>
            <a:ext cx="3409656" cy="5208992"/>
          </a:xfrm>
        </p:spPr>
        <p:txBody>
          <a:bodyPr>
            <a:normAutofit fontScale="70000" lnSpcReduction="20000"/>
          </a:bodyPr>
          <a:lstStyle/>
          <a:p>
            <a:r>
              <a:rPr lang="en-US" dirty="0" smtClean="0"/>
              <a:t>Hurricane Karl (2010)</a:t>
            </a:r>
          </a:p>
          <a:p>
            <a:pPr lvl="1"/>
            <a:r>
              <a:rPr lang="en-US" dirty="0" smtClean="0"/>
              <a:t>GRIP data</a:t>
            </a:r>
          </a:p>
          <a:p>
            <a:pPr lvl="1"/>
            <a:r>
              <a:rPr lang="en-US" dirty="0" smtClean="0"/>
              <a:t>Inner Ku beam (larger vertical component in </a:t>
            </a:r>
            <a:r>
              <a:rPr lang="en-US" dirty="0" err="1" smtClean="0"/>
              <a:t>Vr</a:t>
            </a:r>
            <a:r>
              <a:rPr lang="en-US" dirty="0" smtClean="0"/>
              <a:t>)</a:t>
            </a:r>
          </a:p>
          <a:p>
            <a:pPr marL="457200" lvl="1" indent="0">
              <a:buNone/>
            </a:pPr>
            <a:endParaRPr lang="en-US" dirty="0"/>
          </a:p>
          <a:p>
            <a:r>
              <a:rPr lang="en-US" dirty="0" smtClean="0"/>
              <a:t>Assimilating </a:t>
            </a:r>
            <a:r>
              <a:rPr lang="en-US" dirty="0" err="1" smtClean="0"/>
              <a:t>Vr</a:t>
            </a:r>
            <a:r>
              <a:rPr lang="en-US" dirty="0" smtClean="0"/>
              <a:t> SO with center position and </a:t>
            </a:r>
            <a:r>
              <a:rPr lang="en-US" dirty="0" smtClean="0"/>
              <a:t>MSLP</a:t>
            </a:r>
          </a:p>
          <a:p>
            <a:pPr lvl="1"/>
            <a:r>
              <a:rPr lang="en-US" dirty="0"/>
              <a:t>c</a:t>
            </a:r>
            <a:r>
              <a:rPr lang="en-US" dirty="0" smtClean="0"/>
              <a:t>ycling</a:t>
            </a:r>
            <a:endParaRPr lang="en-US" dirty="0" smtClean="0"/>
          </a:p>
          <a:p>
            <a:pPr marL="457200" lvl="1" indent="0">
              <a:buNone/>
            </a:pPr>
            <a:endParaRPr lang="en-US" dirty="0"/>
          </a:p>
          <a:p>
            <a:r>
              <a:rPr lang="en-US" dirty="0" smtClean="0"/>
              <a:t>Assimilating HIWRAP GH data proves </a:t>
            </a:r>
            <a:r>
              <a:rPr lang="en-US" dirty="0" smtClean="0"/>
              <a:t>promising</a:t>
            </a:r>
          </a:p>
          <a:p>
            <a:pPr lvl="1"/>
            <a:r>
              <a:rPr lang="en-US" dirty="0" smtClean="0"/>
              <a:t>Forecasts assimilating </a:t>
            </a:r>
            <a:r>
              <a:rPr lang="en-US" dirty="0" err="1" smtClean="0"/>
              <a:t>Vr</a:t>
            </a:r>
            <a:r>
              <a:rPr lang="en-US" dirty="0" smtClean="0"/>
              <a:t> better track, intensity, and structure.</a:t>
            </a:r>
            <a:endParaRPr lang="en-US" dirty="0" smtClean="0"/>
          </a:p>
          <a:p>
            <a:endParaRPr lang="en-US" dirty="0" smtClean="0"/>
          </a:p>
          <a:p>
            <a:pPr lvl="1"/>
            <a:endParaRPr lang="en-US" dirty="0"/>
          </a:p>
        </p:txBody>
      </p:sp>
      <p:sp>
        <p:nvSpPr>
          <p:cNvPr id="9" name="Title 1"/>
          <p:cNvSpPr>
            <a:spLocks noGrp="1"/>
          </p:cNvSpPr>
          <p:nvPr>
            <p:ph type="title"/>
          </p:nvPr>
        </p:nvSpPr>
        <p:spPr>
          <a:xfrm>
            <a:off x="0" y="166744"/>
            <a:ext cx="5380182" cy="703378"/>
          </a:xfrm>
        </p:spPr>
        <p:txBody>
          <a:bodyPr>
            <a:normAutofit fontScale="90000"/>
          </a:bodyPr>
          <a:lstStyle/>
          <a:p>
            <a:r>
              <a:rPr lang="en-US" dirty="0" smtClean="0"/>
              <a:t>Real Data Assimilation</a:t>
            </a:r>
            <a:br>
              <a:rPr lang="en-US" dirty="0" smtClean="0"/>
            </a:br>
            <a:r>
              <a:rPr lang="en-US" dirty="0" smtClean="0"/>
              <a:t>Example</a:t>
            </a:r>
            <a:endParaRPr lang="en-US" dirty="0"/>
          </a:p>
        </p:txBody>
      </p:sp>
      <p:sp>
        <p:nvSpPr>
          <p:cNvPr id="15" name="TextBox 14"/>
          <p:cNvSpPr txBox="1"/>
          <p:nvPr/>
        </p:nvSpPr>
        <p:spPr>
          <a:xfrm>
            <a:off x="4217093" y="725878"/>
            <a:ext cx="4851069" cy="769441"/>
          </a:xfrm>
          <a:prstGeom prst="rect">
            <a:avLst/>
          </a:prstGeom>
          <a:noFill/>
        </p:spPr>
        <p:txBody>
          <a:bodyPr wrap="square" rtlCol="0">
            <a:spAutoFit/>
          </a:bodyPr>
          <a:lstStyle/>
          <a:p>
            <a:pPr algn="ctr"/>
            <a:r>
              <a:rPr lang="en-US" sz="2400" b="1" dirty="0" smtClean="0">
                <a:latin typeface="Arial"/>
                <a:cs typeface="Arial"/>
              </a:rPr>
              <a:t>10-m Max Surface Wind Speed</a:t>
            </a:r>
          </a:p>
          <a:p>
            <a:pPr algn="ctr"/>
            <a:r>
              <a:rPr lang="en-US" sz="2000" dirty="0" smtClean="0">
                <a:latin typeface="Arial"/>
                <a:cs typeface="Arial"/>
              </a:rPr>
              <a:t>0700 UTC 17 September 2010</a:t>
            </a:r>
            <a:endParaRPr lang="en-US" sz="2000" dirty="0">
              <a:latin typeface="Arial"/>
              <a:cs typeface="Arial"/>
            </a:endParaRPr>
          </a:p>
        </p:txBody>
      </p:sp>
      <p:pic>
        <p:nvPicPr>
          <p:cNvPr id="4" name="Picture 3"/>
          <p:cNvPicPr>
            <a:picLocks noChangeAspect="1"/>
          </p:cNvPicPr>
          <p:nvPr/>
        </p:nvPicPr>
        <p:blipFill>
          <a:blip r:embed="rId4"/>
          <a:stretch>
            <a:fillRect/>
          </a:stretch>
        </p:blipFill>
        <p:spPr>
          <a:xfrm>
            <a:off x="4436565" y="1529280"/>
            <a:ext cx="4261281" cy="4231440"/>
          </a:xfrm>
          <a:prstGeom prst="rect">
            <a:avLst/>
          </a:prstGeom>
          <a:ln w="3175" cmpd="sng">
            <a:solidFill>
              <a:schemeClr val="tx1"/>
            </a:solidFill>
          </a:ln>
        </p:spPr>
      </p:pic>
      <p:sp>
        <p:nvSpPr>
          <p:cNvPr id="5" name="TextBox 4"/>
          <p:cNvSpPr txBox="1"/>
          <p:nvPr/>
        </p:nvSpPr>
        <p:spPr>
          <a:xfrm>
            <a:off x="3844638" y="3732480"/>
            <a:ext cx="728140" cy="369332"/>
          </a:xfrm>
          <a:prstGeom prst="rect">
            <a:avLst/>
          </a:prstGeom>
          <a:noFill/>
        </p:spPr>
        <p:txBody>
          <a:bodyPr wrap="square" rtlCol="0">
            <a:spAutoFit/>
          </a:bodyPr>
          <a:lstStyle/>
          <a:p>
            <a:r>
              <a:rPr lang="en-US" dirty="0" smtClean="0"/>
              <a:t>20</a:t>
            </a:r>
            <a:r>
              <a:rPr lang="en-US" baseline="30000" dirty="0" smtClean="0"/>
              <a:t>o</a:t>
            </a:r>
            <a:r>
              <a:rPr lang="en-US" dirty="0" smtClean="0"/>
              <a:t>N</a:t>
            </a:r>
            <a:endParaRPr lang="en-US" dirty="0"/>
          </a:p>
        </p:txBody>
      </p:sp>
      <p:sp>
        <p:nvSpPr>
          <p:cNvPr id="18" name="TextBox 17"/>
          <p:cNvSpPr txBox="1"/>
          <p:nvPr/>
        </p:nvSpPr>
        <p:spPr>
          <a:xfrm>
            <a:off x="5275707" y="5760720"/>
            <a:ext cx="728140" cy="369332"/>
          </a:xfrm>
          <a:prstGeom prst="rect">
            <a:avLst/>
          </a:prstGeom>
          <a:noFill/>
        </p:spPr>
        <p:txBody>
          <a:bodyPr wrap="square" rtlCol="0">
            <a:spAutoFit/>
          </a:bodyPr>
          <a:lstStyle/>
          <a:p>
            <a:r>
              <a:rPr lang="en-US" dirty="0" smtClean="0"/>
              <a:t>90</a:t>
            </a:r>
            <a:r>
              <a:rPr lang="en-US" baseline="30000" dirty="0" smtClean="0"/>
              <a:t>o</a:t>
            </a:r>
            <a:r>
              <a:rPr lang="en-US" dirty="0"/>
              <a:t>W</a:t>
            </a:r>
          </a:p>
        </p:txBody>
      </p:sp>
      <p:sp>
        <p:nvSpPr>
          <p:cNvPr id="19" name="TextBox 18"/>
          <p:cNvSpPr txBox="1"/>
          <p:nvPr/>
        </p:nvSpPr>
        <p:spPr>
          <a:xfrm>
            <a:off x="3907514" y="6015586"/>
            <a:ext cx="665264" cy="307777"/>
          </a:xfrm>
          <a:prstGeom prst="rect">
            <a:avLst/>
          </a:prstGeom>
          <a:solidFill>
            <a:schemeClr val="bg1"/>
          </a:solidFill>
        </p:spPr>
        <p:txBody>
          <a:bodyPr wrap="square" rtlCol="0">
            <a:spAutoFit/>
          </a:bodyPr>
          <a:lstStyle/>
          <a:p>
            <a:r>
              <a:rPr lang="en-US" sz="1400" dirty="0" smtClean="0">
                <a:latin typeface="Arial"/>
                <a:cs typeface="Arial"/>
              </a:rPr>
              <a:t>[ms</a:t>
            </a:r>
            <a:r>
              <a:rPr lang="en-US" sz="1400" baseline="30000" dirty="0" smtClean="0">
                <a:latin typeface="Arial"/>
                <a:cs typeface="Arial"/>
              </a:rPr>
              <a:t>-1</a:t>
            </a:r>
            <a:r>
              <a:rPr lang="en-US" sz="1400" dirty="0" smtClean="0">
                <a:latin typeface="Arial"/>
                <a:cs typeface="Arial"/>
              </a:rPr>
              <a:t>]</a:t>
            </a:r>
            <a:endParaRPr lang="en-US" sz="1400" dirty="0">
              <a:latin typeface="Arial"/>
              <a:cs typeface="Arial"/>
            </a:endParaRPr>
          </a:p>
        </p:txBody>
      </p:sp>
    </p:spTree>
    <p:extLst>
      <p:ext uri="{BB962C8B-B14F-4D97-AF65-F5344CB8AC3E}">
        <p14:creationId xmlns:p14="http://schemas.microsoft.com/office/powerpoint/2010/main" val="1523810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855764"/>
            <a:ext cx="8229600" cy="5586741"/>
          </a:xfrm>
        </p:spPr>
        <p:txBody>
          <a:bodyPr>
            <a:normAutofit fontScale="92500" lnSpcReduction="20000"/>
          </a:bodyPr>
          <a:lstStyle/>
          <a:p>
            <a:r>
              <a:rPr lang="en-US" dirty="0" smtClean="0"/>
              <a:t>The super observation methodology described herein is effective in generating subset of radar data for assimilation into models</a:t>
            </a:r>
          </a:p>
          <a:p>
            <a:endParaRPr lang="en-US" dirty="0" smtClean="0"/>
          </a:p>
          <a:p>
            <a:r>
              <a:rPr lang="en-US" dirty="0" smtClean="0"/>
              <a:t>Assimilation of </a:t>
            </a:r>
            <a:r>
              <a:rPr lang="en-US" dirty="0" err="1" smtClean="0"/>
              <a:t>Vr</a:t>
            </a:r>
            <a:r>
              <a:rPr lang="en-US" dirty="0" smtClean="0"/>
              <a:t> of tropical cyclones from </a:t>
            </a:r>
            <a:r>
              <a:rPr lang="en-US" dirty="0" smtClean="0"/>
              <a:t>both land and airborne Doppler </a:t>
            </a:r>
            <a:r>
              <a:rPr lang="en-US" dirty="0" smtClean="0"/>
              <a:t>observations proved successful, </a:t>
            </a:r>
          </a:p>
          <a:p>
            <a:pPr lvl="1"/>
            <a:r>
              <a:rPr lang="en-US" dirty="0" smtClean="0"/>
              <a:t>reducing tropical cyclone forecast track and intensity errors.</a:t>
            </a:r>
          </a:p>
          <a:p>
            <a:pPr lvl="1"/>
            <a:endParaRPr lang="en-US" dirty="0"/>
          </a:p>
          <a:p>
            <a:r>
              <a:rPr lang="en-US" dirty="0" smtClean="0"/>
              <a:t>Assimilation of </a:t>
            </a:r>
            <a:r>
              <a:rPr lang="en-US" dirty="0" err="1" smtClean="0"/>
              <a:t>Vr</a:t>
            </a:r>
            <a:r>
              <a:rPr lang="en-US" dirty="0" smtClean="0"/>
              <a:t> from high altitude HIWRAP data is </a:t>
            </a:r>
            <a:r>
              <a:rPr lang="en-US" dirty="0" smtClean="0"/>
              <a:t>promising and current area of active research</a:t>
            </a:r>
            <a:endParaRPr lang="en-US" dirty="0"/>
          </a:p>
        </p:txBody>
      </p:sp>
    </p:spTree>
    <p:extLst>
      <p:ext uri="{BB962C8B-B14F-4D97-AF65-F5344CB8AC3E}">
        <p14:creationId xmlns:p14="http://schemas.microsoft.com/office/powerpoint/2010/main" val="133546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0" indent="0">
              <a:buNone/>
            </a:pPr>
            <a:r>
              <a:rPr lang="en-US" sz="1200" dirty="0" smtClean="0"/>
              <a:t>Dowell, D. C., F. Zhang, L. J. Wicker, C. Snyder, and N. A. Crook, 2004: Wind and thermodynamic retrievals in the 17 May 1981 Arcadia, Oklahoma, </a:t>
            </a:r>
            <a:r>
              <a:rPr lang="en-US" sz="1200" dirty="0" err="1" smtClean="0"/>
              <a:t>supercell</a:t>
            </a:r>
            <a:r>
              <a:rPr lang="en-US" sz="1200" dirty="0" smtClean="0"/>
              <a:t>: Ensemble </a:t>
            </a:r>
            <a:r>
              <a:rPr lang="en-US" sz="1200" dirty="0" err="1" smtClean="0"/>
              <a:t>Kalman</a:t>
            </a:r>
            <a:r>
              <a:rPr lang="en-US" sz="1200" dirty="0" smtClean="0"/>
              <a:t> filter experiments. Mon. </a:t>
            </a:r>
            <a:r>
              <a:rPr lang="en-US" sz="1200" dirty="0" err="1" smtClean="0"/>
              <a:t>Wea</a:t>
            </a:r>
            <a:r>
              <a:rPr lang="en-US" sz="1200" dirty="0" smtClean="0"/>
              <a:t>. Rev., 132, 1982-2005.</a:t>
            </a:r>
          </a:p>
          <a:p>
            <a:pPr marL="0" indent="0">
              <a:buNone/>
            </a:pPr>
            <a:endParaRPr lang="en-US" sz="1200" dirty="0" smtClean="0"/>
          </a:p>
          <a:p>
            <a:pPr marL="0" indent="0">
              <a:buNone/>
            </a:pPr>
            <a:r>
              <a:rPr lang="en-US" sz="1200" dirty="0" err="1" smtClean="0"/>
              <a:t>Gamache</a:t>
            </a:r>
            <a:r>
              <a:rPr lang="en-US" sz="1200" dirty="0" smtClean="0"/>
              <a:t>, J. F., 2005: Real-time dissemination of hurricane wind fields determined from airborne Doppler radar data. Final report on JHT project, NOAA, 38 pp. [Available online at </a:t>
            </a:r>
            <a:r>
              <a:rPr lang="en-US" sz="1200" dirty="0" smtClean="0">
                <a:hlinkClick r:id="rId2"/>
              </a:rPr>
              <a:t>http://www.nhc.noaa.gov/jht/2003-2005reports/DOPLRgamache_JHTfinalreport.pdf</a:t>
            </a:r>
            <a:r>
              <a:rPr lang="en-US" sz="1200" dirty="0" smtClean="0"/>
              <a:t>].</a:t>
            </a:r>
          </a:p>
          <a:p>
            <a:pPr marL="0" indent="0">
              <a:buNone/>
            </a:pPr>
            <a:endParaRPr lang="en-US" sz="1200" dirty="0" smtClean="0"/>
          </a:p>
          <a:p>
            <a:pPr marL="0" indent="0">
              <a:buNone/>
            </a:pPr>
            <a:r>
              <a:rPr lang="en-US" sz="1200" dirty="0" err="1"/>
              <a:t>Sippel</a:t>
            </a:r>
            <a:r>
              <a:rPr lang="en-US" sz="1200" dirty="0"/>
              <a:t>, J. A., S. A Braun, F. Zhang, and Y. </a:t>
            </a:r>
            <a:r>
              <a:rPr lang="en-US" sz="1200" dirty="0" err="1"/>
              <a:t>Weng</a:t>
            </a:r>
            <a:r>
              <a:rPr lang="en-US" sz="1200" dirty="0"/>
              <a:t>*, 2013: Ensemble </a:t>
            </a:r>
            <a:r>
              <a:rPr lang="en-US" sz="1200" dirty="0" err="1"/>
              <a:t>Kalman</a:t>
            </a:r>
            <a:r>
              <a:rPr lang="en-US" sz="1200" dirty="0"/>
              <a:t> Filter Assimilation of Simulated HIWRAP Doppler Velocity Data from a Hurricane. Monthly Weather Review, 141, 2683-2704. </a:t>
            </a:r>
            <a:endParaRPr lang="en-US" sz="1200" dirty="0" smtClean="0"/>
          </a:p>
          <a:p>
            <a:pPr marL="0" indent="0">
              <a:buNone/>
            </a:pPr>
            <a:endParaRPr lang="en-US" sz="1200" dirty="0" smtClean="0"/>
          </a:p>
          <a:p>
            <a:pPr marL="0" indent="0">
              <a:buNone/>
            </a:pPr>
            <a:r>
              <a:rPr lang="en-US" sz="1200" dirty="0" err="1"/>
              <a:t>Weng</a:t>
            </a:r>
            <a:r>
              <a:rPr lang="en-US" sz="1200" dirty="0"/>
              <a:t>, </a:t>
            </a:r>
            <a:r>
              <a:rPr lang="en-US" sz="1200" dirty="0" err="1"/>
              <a:t>Yonghui</a:t>
            </a:r>
            <a:r>
              <a:rPr lang="en-US" sz="1200" dirty="0"/>
              <a:t>, </a:t>
            </a:r>
            <a:r>
              <a:rPr lang="en-US" sz="1200" dirty="0" err="1"/>
              <a:t>Fuqing</a:t>
            </a:r>
            <a:r>
              <a:rPr lang="en-US" sz="1200" dirty="0"/>
              <a:t> Zhang, 2012: Assimilating Airborne Doppler Radar Observations with an Ensemble </a:t>
            </a:r>
            <a:r>
              <a:rPr lang="en-US" sz="1200" dirty="0" err="1"/>
              <a:t>Kalman</a:t>
            </a:r>
            <a:r>
              <a:rPr lang="en-US" sz="1200" dirty="0"/>
              <a:t> Filter for Convection-Permitting Hurricane Initialization and Prediction: Katrina (2005). Mon. </a:t>
            </a:r>
            <a:r>
              <a:rPr lang="en-US" sz="1200" dirty="0" err="1"/>
              <a:t>Wea</a:t>
            </a:r>
            <a:r>
              <a:rPr lang="en-US" sz="1200" dirty="0"/>
              <a:t>. Rev., 140, 841–859</a:t>
            </a:r>
            <a:r>
              <a:rPr lang="en-US" sz="1200" dirty="0" smtClean="0"/>
              <a:t>.</a:t>
            </a:r>
          </a:p>
          <a:p>
            <a:pPr marL="0" indent="0">
              <a:buNone/>
            </a:pPr>
            <a:endParaRPr lang="en-US" sz="1200" dirty="0" smtClean="0"/>
          </a:p>
          <a:p>
            <a:pPr marL="0" indent="0">
              <a:buNone/>
            </a:pPr>
            <a:r>
              <a:rPr lang="en-US" sz="1200" dirty="0"/>
              <a:t>Zhang, F., Y. </a:t>
            </a:r>
            <a:r>
              <a:rPr lang="en-US" sz="1200" dirty="0" err="1"/>
              <a:t>Weng</a:t>
            </a:r>
            <a:r>
              <a:rPr lang="en-US" sz="1200" dirty="0"/>
              <a:t>*, J. F. </a:t>
            </a:r>
            <a:r>
              <a:rPr lang="en-US" sz="1200" dirty="0" err="1"/>
              <a:t>Gamache</a:t>
            </a:r>
            <a:r>
              <a:rPr lang="en-US" sz="1200" dirty="0"/>
              <a:t>, and F. D. Marks, 2011: Performance of Convection-permitting Hurricane Initialization and Prediction during 2008-2010 with Ensemble Data Assimilation of Inner-core Airborne Doppler Radar Observations. Geophysical Research </a:t>
            </a:r>
          </a:p>
          <a:p>
            <a:pPr marL="0" indent="0">
              <a:buNone/>
            </a:pPr>
            <a:endParaRPr lang="en-US" sz="1200" dirty="0"/>
          </a:p>
          <a:p>
            <a:pPr marL="0" indent="0">
              <a:buNone/>
            </a:pPr>
            <a:r>
              <a:rPr lang="en-US" sz="1200" dirty="0"/>
              <a:t>Zhang, F., Y. </a:t>
            </a:r>
            <a:r>
              <a:rPr lang="en-US" sz="1200" dirty="0" err="1"/>
              <a:t>Weng</a:t>
            </a:r>
            <a:r>
              <a:rPr lang="en-US" sz="1200" dirty="0"/>
              <a:t>*, J. A. </a:t>
            </a:r>
            <a:r>
              <a:rPr lang="en-US" sz="1200" dirty="0" err="1"/>
              <a:t>Sippel</a:t>
            </a:r>
            <a:r>
              <a:rPr lang="en-US" sz="1200" dirty="0"/>
              <a:t>, Z. </a:t>
            </a:r>
            <a:r>
              <a:rPr lang="en-US" sz="1200" dirty="0" err="1"/>
              <a:t>Meng</a:t>
            </a:r>
            <a:r>
              <a:rPr lang="en-US" sz="1200" dirty="0"/>
              <a:t>, and C. H. Bishop, 2009: Cloud-resolving Hurricane Initialization and Prediction through Assimilation of Doppler Radar Observations with an Ensemble </a:t>
            </a:r>
            <a:r>
              <a:rPr lang="en-US" sz="1200" dirty="0" err="1"/>
              <a:t>Kalman</a:t>
            </a:r>
            <a:r>
              <a:rPr lang="en-US" sz="1200" dirty="0"/>
              <a:t> Filter. Monthly Weather Review, 137, 2105-2125.</a:t>
            </a:r>
          </a:p>
        </p:txBody>
      </p:sp>
    </p:spTree>
    <p:extLst>
      <p:ext uri="{BB962C8B-B14F-4D97-AF65-F5344CB8AC3E}">
        <p14:creationId xmlns:p14="http://schemas.microsoft.com/office/powerpoint/2010/main" val="1933095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3" name="Group 32"/>
          <p:cNvGrpSpPr>
            <a:grpSpLocks noChangeAspect="1"/>
          </p:cNvGrpSpPr>
          <p:nvPr/>
        </p:nvGrpSpPr>
        <p:grpSpPr>
          <a:xfrm>
            <a:off x="5021557" y="434976"/>
            <a:ext cx="4002478" cy="6115413"/>
            <a:chOff x="9353495" y="-108669"/>
            <a:chExt cx="4637565" cy="7085769"/>
          </a:xfrm>
        </p:grpSpPr>
        <p:pic>
          <p:nvPicPr>
            <p:cNvPr id="32" name="Picture 31"/>
            <p:cNvPicPr>
              <a:picLocks noChangeAspect="1"/>
            </p:cNvPicPr>
            <p:nvPr/>
          </p:nvPicPr>
          <p:blipFill rotWithShape="1">
            <a:blip r:embed="rId3"/>
            <a:srcRect l="-40" t="2419" r="97292"/>
            <a:stretch/>
          </p:blipFill>
          <p:spPr>
            <a:xfrm>
              <a:off x="9353495" y="3331937"/>
              <a:ext cx="251326" cy="3645163"/>
            </a:xfrm>
            <a:prstGeom prst="rect">
              <a:avLst/>
            </a:prstGeom>
          </p:spPr>
        </p:pic>
        <p:pic>
          <p:nvPicPr>
            <p:cNvPr id="29" name="Picture 28"/>
            <p:cNvPicPr>
              <a:picLocks noChangeAspect="1"/>
            </p:cNvPicPr>
            <p:nvPr/>
          </p:nvPicPr>
          <p:blipFill rotWithShape="1">
            <a:blip r:embed="rId4"/>
            <a:srcRect l="52215" t="1135" r="506" b="6375"/>
            <a:stretch/>
          </p:blipFill>
          <p:spPr>
            <a:xfrm>
              <a:off x="9604821" y="-108669"/>
              <a:ext cx="4323095" cy="3421001"/>
            </a:xfrm>
            <a:prstGeom prst="rect">
              <a:avLst/>
            </a:prstGeom>
          </p:spPr>
        </p:pic>
        <p:pic>
          <p:nvPicPr>
            <p:cNvPr id="30" name="Picture 29"/>
            <p:cNvPicPr>
              <a:picLocks noChangeAspect="1"/>
            </p:cNvPicPr>
            <p:nvPr/>
          </p:nvPicPr>
          <p:blipFill rotWithShape="1">
            <a:blip r:embed="rId3"/>
            <a:srcRect l="52031" t="2419"/>
            <a:stretch/>
          </p:blipFill>
          <p:spPr>
            <a:xfrm>
              <a:off x="9604821" y="3331937"/>
              <a:ext cx="4386239" cy="3645163"/>
            </a:xfrm>
            <a:prstGeom prst="rect">
              <a:avLst/>
            </a:prstGeom>
          </p:spPr>
        </p:pic>
        <p:pic>
          <p:nvPicPr>
            <p:cNvPr id="31" name="Picture 30"/>
            <p:cNvPicPr>
              <a:picLocks noChangeAspect="1"/>
            </p:cNvPicPr>
            <p:nvPr/>
          </p:nvPicPr>
          <p:blipFill rotWithShape="1">
            <a:blip r:embed="rId4"/>
            <a:srcRect l="201" t="1135" r="97050" b="2613"/>
            <a:stretch/>
          </p:blipFill>
          <p:spPr>
            <a:xfrm>
              <a:off x="9353495" y="-108669"/>
              <a:ext cx="251326" cy="3560170"/>
            </a:xfrm>
            <a:prstGeom prst="rect">
              <a:avLst/>
            </a:prstGeom>
          </p:spPr>
        </p:pic>
      </p:grpSp>
      <p:grpSp>
        <p:nvGrpSpPr>
          <p:cNvPr id="10" name="Group 9"/>
          <p:cNvGrpSpPr>
            <a:grpSpLocks noChangeAspect="1"/>
          </p:cNvGrpSpPr>
          <p:nvPr/>
        </p:nvGrpSpPr>
        <p:grpSpPr>
          <a:xfrm>
            <a:off x="762814" y="1286256"/>
            <a:ext cx="3417097" cy="3370470"/>
            <a:chOff x="114214" y="971225"/>
            <a:chExt cx="3913188" cy="3937534"/>
          </a:xfrm>
        </p:grpSpPr>
        <p:pic>
          <p:nvPicPr>
            <p:cNvPr id="6" name="Picture 5"/>
            <p:cNvPicPr>
              <a:picLocks noChangeAspect="1"/>
            </p:cNvPicPr>
            <p:nvPr/>
          </p:nvPicPr>
          <p:blipFill>
            <a:blip r:embed="rId5"/>
            <a:stretch>
              <a:fillRect/>
            </a:stretch>
          </p:blipFill>
          <p:spPr>
            <a:xfrm>
              <a:off x="114214" y="1058517"/>
              <a:ext cx="3899604" cy="3850242"/>
            </a:xfrm>
            <a:prstGeom prst="rect">
              <a:avLst/>
            </a:prstGeom>
          </p:spPr>
        </p:pic>
        <p:sp>
          <p:nvSpPr>
            <p:cNvPr id="8" name="Rectangle 7"/>
            <p:cNvSpPr/>
            <p:nvPr/>
          </p:nvSpPr>
          <p:spPr>
            <a:xfrm>
              <a:off x="747073" y="971225"/>
              <a:ext cx="2974707" cy="190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rot="5400000">
              <a:off x="2444964" y="2835154"/>
              <a:ext cx="2974707" cy="190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54674" y="97492"/>
            <a:ext cx="4607895" cy="703378"/>
          </a:xfrm>
        </p:spPr>
        <p:txBody>
          <a:bodyPr>
            <a:normAutofit fontScale="90000"/>
          </a:bodyPr>
          <a:lstStyle/>
          <a:p>
            <a:pPr algn="l"/>
            <a:r>
              <a:rPr lang="en-US" dirty="0" smtClean="0"/>
              <a:t>Assimilating Only Airborne </a:t>
            </a:r>
            <a:r>
              <a:rPr lang="en-US" dirty="0" err="1"/>
              <a:t>Vr</a:t>
            </a:r>
            <a:r>
              <a:rPr lang="en-US" dirty="0"/>
              <a:t> </a:t>
            </a:r>
          </a:p>
        </p:txBody>
      </p:sp>
      <p:sp>
        <p:nvSpPr>
          <p:cNvPr id="12" name="Content Placeholder 11"/>
          <p:cNvSpPr>
            <a:spLocks noGrp="1"/>
          </p:cNvSpPr>
          <p:nvPr>
            <p:ph sz="half" idx="1"/>
          </p:nvPr>
        </p:nvSpPr>
        <p:spPr>
          <a:xfrm>
            <a:off x="154674" y="4699775"/>
            <a:ext cx="4607895" cy="1707446"/>
          </a:xfrm>
        </p:spPr>
        <p:txBody>
          <a:bodyPr>
            <a:normAutofit fontScale="92500"/>
          </a:bodyPr>
          <a:lstStyle/>
          <a:p>
            <a:r>
              <a:rPr lang="en-US" dirty="0" smtClean="0"/>
              <a:t>Improvement in track and </a:t>
            </a:r>
            <a:r>
              <a:rPr lang="en-US" dirty="0"/>
              <a:t>vortex structure of wind (dynamic) and temperature (thermodynamic) </a:t>
            </a:r>
            <a:r>
              <a:rPr lang="en-US" dirty="0" smtClean="0"/>
              <a:t>fields.</a:t>
            </a:r>
            <a:endParaRPr lang="en-US" dirty="0"/>
          </a:p>
          <a:p>
            <a:endParaRPr lang="en-US" dirty="0"/>
          </a:p>
          <a:p>
            <a:endParaRPr lang="en-US" dirty="0" smtClean="0"/>
          </a:p>
          <a:p>
            <a:pPr lvl="1"/>
            <a:endParaRPr lang="en-US" dirty="0"/>
          </a:p>
        </p:txBody>
      </p:sp>
      <p:sp>
        <p:nvSpPr>
          <p:cNvPr id="27" name="TextBox 26"/>
          <p:cNvSpPr txBox="1"/>
          <p:nvPr/>
        </p:nvSpPr>
        <p:spPr>
          <a:xfrm rot="16200000">
            <a:off x="3741098" y="4880879"/>
            <a:ext cx="2182707" cy="369332"/>
          </a:xfrm>
          <a:prstGeom prst="rect">
            <a:avLst/>
          </a:prstGeom>
          <a:noFill/>
        </p:spPr>
        <p:txBody>
          <a:bodyPr wrap="square" rtlCol="0">
            <a:spAutoFit/>
          </a:bodyPr>
          <a:lstStyle/>
          <a:p>
            <a:pPr algn="ctr"/>
            <a:r>
              <a:rPr lang="en-US" dirty="0" smtClean="0">
                <a:latin typeface="Arial"/>
                <a:cs typeface="Arial"/>
              </a:rPr>
              <a:t>Temperature [</a:t>
            </a:r>
            <a:r>
              <a:rPr lang="en-US" baseline="30000" dirty="0" err="1" smtClean="0">
                <a:latin typeface="Arial"/>
                <a:cs typeface="Arial"/>
              </a:rPr>
              <a:t>o</a:t>
            </a:r>
            <a:r>
              <a:rPr lang="en-US" dirty="0" err="1" smtClean="0">
                <a:latin typeface="Arial"/>
                <a:cs typeface="Arial"/>
              </a:rPr>
              <a:t>C</a:t>
            </a:r>
            <a:r>
              <a:rPr lang="en-US" dirty="0">
                <a:latin typeface="Arial"/>
                <a:cs typeface="Arial"/>
              </a:rPr>
              <a:t>]</a:t>
            </a:r>
          </a:p>
        </p:txBody>
      </p:sp>
      <p:sp>
        <p:nvSpPr>
          <p:cNvPr id="34" name="TextBox 33"/>
          <p:cNvSpPr txBox="1"/>
          <p:nvPr/>
        </p:nvSpPr>
        <p:spPr>
          <a:xfrm rot="16200000">
            <a:off x="3741098" y="1757102"/>
            <a:ext cx="2182707" cy="369332"/>
          </a:xfrm>
          <a:prstGeom prst="rect">
            <a:avLst/>
          </a:prstGeom>
          <a:noFill/>
        </p:spPr>
        <p:txBody>
          <a:bodyPr wrap="square" rtlCol="0">
            <a:spAutoFit/>
          </a:bodyPr>
          <a:lstStyle/>
          <a:p>
            <a:pPr algn="ctr"/>
            <a:r>
              <a:rPr lang="en-US" dirty="0" smtClean="0">
                <a:latin typeface="Arial"/>
                <a:cs typeface="Arial"/>
              </a:rPr>
              <a:t>Wind Speed [ms</a:t>
            </a:r>
            <a:r>
              <a:rPr lang="en-US" baseline="30000" dirty="0" smtClean="0">
                <a:latin typeface="Arial"/>
                <a:cs typeface="Arial"/>
              </a:rPr>
              <a:t>-1</a:t>
            </a:r>
            <a:r>
              <a:rPr lang="en-US" dirty="0" smtClean="0">
                <a:latin typeface="Arial"/>
                <a:cs typeface="Arial"/>
              </a:rPr>
              <a:t>]</a:t>
            </a:r>
            <a:endParaRPr lang="en-US" dirty="0">
              <a:latin typeface="Arial"/>
              <a:cs typeface="Arial"/>
            </a:endParaRPr>
          </a:p>
        </p:txBody>
      </p:sp>
      <p:sp>
        <p:nvSpPr>
          <p:cNvPr id="35" name="TextBox 34"/>
          <p:cNvSpPr txBox="1"/>
          <p:nvPr/>
        </p:nvSpPr>
        <p:spPr>
          <a:xfrm>
            <a:off x="5437853" y="6488668"/>
            <a:ext cx="3423922" cy="369332"/>
          </a:xfrm>
          <a:prstGeom prst="rect">
            <a:avLst/>
          </a:prstGeom>
          <a:noFill/>
        </p:spPr>
        <p:txBody>
          <a:bodyPr wrap="square" rtlCol="0">
            <a:spAutoFit/>
          </a:bodyPr>
          <a:lstStyle/>
          <a:p>
            <a:pPr algn="ctr"/>
            <a:r>
              <a:rPr lang="en-US" dirty="0" smtClean="0">
                <a:latin typeface="Arial"/>
                <a:cs typeface="Arial"/>
              </a:rPr>
              <a:t>Aircraft – Storm Center [km]</a:t>
            </a:r>
            <a:endParaRPr lang="en-US" dirty="0">
              <a:latin typeface="Arial"/>
              <a:cs typeface="Arial"/>
            </a:endParaRPr>
          </a:p>
        </p:txBody>
      </p:sp>
      <p:sp>
        <p:nvSpPr>
          <p:cNvPr id="41" name="TextBox 40"/>
          <p:cNvSpPr txBox="1"/>
          <p:nvPr/>
        </p:nvSpPr>
        <p:spPr>
          <a:xfrm>
            <a:off x="5021557" y="0"/>
            <a:ext cx="4051281" cy="400110"/>
          </a:xfrm>
          <a:prstGeom prst="rect">
            <a:avLst/>
          </a:prstGeom>
          <a:noFill/>
        </p:spPr>
        <p:txBody>
          <a:bodyPr wrap="square" rtlCol="0">
            <a:spAutoFit/>
          </a:bodyPr>
          <a:lstStyle/>
          <a:p>
            <a:pPr algn="ctr"/>
            <a:r>
              <a:rPr lang="en-US" sz="2000" b="1" dirty="0" smtClean="0">
                <a:latin typeface="Arial"/>
                <a:cs typeface="Arial"/>
              </a:rPr>
              <a:t>In-Situ Observation Verification</a:t>
            </a:r>
            <a:endParaRPr lang="en-US" sz="2000" b="1" dirty="0">
              <a:latin typeface="Arial"/>
              <a:cs typeface="Arial"/>
            </a:endParaRPr>
          </a:p>
        </p:txBody>
      </p:sp>
      <p:sp>
        <p:nvSpPr>
          <p:cNvPr id="42" name="TextBox 41"/>
          <p:cNvSpPr txBox="1"/>
          <p:nvPr/>
        </p:nvSpPr>
        <p:spPr>
          <a:xfrm>
            <a:off x="1156728" y="1019456"/>
            <a:ext cx="2964100" cy="400110"/>
          </a:xfrm>
          <a:prstGeom prst="rect">
            <a:avLst/>
          </a:prstGeom>
          <a:noFill/>
        </p:spPr>
        <p:txBody>
          <a:bodyPr wrap="square" rtlCol="0">
            <a:spAutoFit/>
          </a:bodyPr>
          <a:lstStyle/>
          <a:p>
            <a:pPr algn="ctr"/>
            <a:r>
              <a:rPr lang="en-US" sz="2000" b="1" dirty="0" smtClean="0">
                <a:latin typeface="Arial"/>
                <a:cs typeface="Arial"/>
              </a:rPr>
              <a:t>Forecast Tracks</a:t>
            </a:r>
            <a:endParaRPr lang="en-US" sz="2000" b="1" dirty="0">
              <a:latin typeface="Arial"/>
              <a:cs typeface="Arial"/>
            </a:endParaRPr>
          </a:p>
        </p:txBody>
      </p:sp>
      <p:pic>
        <p:nvPicPr>
          <p:cNvPr id="43" name="Picture 42"/>
          <p:cNvPicPr>
            <a:picLocks noChangeAspect="1"/>
          </p:cNvPicPr>
          <p:nvPr/>
        </p:nvPicPr>
        <p:blipFill>
          <a:blip r:embed="rId6"/>
          <a:stretch>
            <a:fillRect/>
          </a:stretch>
        </p:blipFill>
        <p:spPr>
          <a:xfrm>
            <a:off x="5437853" y="5173356"/>
            <a:ext cx="937077" cy="983544"/>
          </a:xfrm>
          <a:prstGeom prst="rect">
            <a:avLst/>
          </a:prstGeom>
        </p:spPr>
      </p:pic>
      <p:sp>
        <p:nvSpPr>
          <p:cNvPr id="44" name="Content Placeholder 11"/>
          <p:cNvSpPr>
            <a:spLocks noGrp="1"/>
          </p:cNvSpPr>
          <p:nvPr>
            <p:ph sz="half" idx="1"/>
          </p:nvPr>
        </p:nvSpPr>
        <p:spPr>
          <a:xfrm>
            <a:off x="0" y="6407221"/>
            <a:ext cx="2638778" cy="450779"/>
          </a:xfrm>
        </p:spPr>
        <p:txBody>
          <a:bodyPr anchor="b">
            <a:normAutofit/>
          </a:bodyPr>
          <a:lstStyle/>
          <a:p>
            <a:pPr marL="0" indent="0">
              <a:buNone/>
            </a:pPr>
            <a:r>
              <a:rPr lang="en-US" sz="1200" i="1" dirty="0" smtClean="0"/>
              <a:t>(</a:t>
            </a:r>
            <a:r>
              <a:rPr lang="en-US" sz="1200" i="1" dirty="0" err="1" smtClean="0"/>
              <a:t>Weng</a:t>
            </a:r>
            <a:r>
              <a:rPr lang="en-US" sz="1200" i="1" dirty="0" smtClean="0"/>
              <a:t> and Zhang 2012)</a:t>
            </a:r>
          </a:p>
        </p:txBody>
      </p:sp>
      <p:sp>
        <p:nvSpPr>
          <p:cNvPr id="45" name="TextBox 44"/>
          <p:cNvSpPr txBox="1"/>
          <p:nvPr/>
        </p:nvSpPr>
        <p:spPr>
          <a:xfrm>
            <a:off x="6848051" y="477761"/>
            <a:ext cx="2121487" cy="400110"/>
          </a:xfrm>
          <a:prstGeom prst="rect">
            <a:avLst/>
          </a:prstGeom>
          <a:noFill/>
        </p:spPr>
        <p:txBody>
          <a:bodyPr wrap="square" rtlCol="0">
            <a:spAutoFit/>
          </a:bodyPr>
          <a:lstStyle/>
          <a:p>
            <a:pPr algn="ctr"/>
            <a:r>
              <a:rPr lang="en-US" sz="2000" dirty="0" smtClean="0">
                <a:latin typeface="Arial"/>
                <a:cs typeface="Arial"/>
              </a:rPr>
              <a:t>(2</a:t>
            </a:r>
            <a:r>
              <a:rPr lang="en-US" sz="2000" baseline="30000" dirty="0" smtClean="0">
                <a:latin typeface="Arial"/>
                <a:cs typeface="Arial"/>
              </a:rPr>
              <a:t>nd</a:t>
            </a:r>
            <a:r>
              <a:rPr lang="en-US" sz="2000" dirty="0" smtClean="0">
                <a:latin typeface="Arial"/>
                <a:cs typeface="Arial"/>
              </a:rPr>
              <a:t> Flight Leg)</a:t>
            </a:r>
            <a:endParaRPr lang="en-US" sz="2000" dirty="0">
              <a:latin typeface="Arial"/>
              <a:cs typeface="Arial"/>
            </a:endParaRPr>
          </a:p>
        </p:txBody>
      </p:sp>
    </p:spTree>
    <p:extLst>
      <p:ext uri="{BB962C8B-B14F-4D97-AF65-F5344CB8AC3E}">
        <p14:creationId xmlns:p14="http://schemas.microsoft.com/office/powerpoint/2010/main" val="1667001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10144" y="0"/>
            <a:ext cx="3584413" cy="6858000"/>
          </a:xfrm>
          <a:prstGeom prst="rect">
            <a:avLst/>
          </a:prstGeom>
        </p:spPr>
      </p:pic>
      <p:sp>
        <p:nvSpPr>
          <p:cNvPr id="2" name="Title 1"/>
          <p:cNvSpPr>
            <a:spLocks noGrp="1"/>
          </p:cNvSpPr>
          <p:nvPr>
            <p:ph type="title"/>
          </p:nvPr>
        </p:nvSpPr>
        <p:spPr>
          <a:xfrm>
            <a:off x="0" y="104843"/>
            <a:ext cx="5441758" cy="703378"/>
          </a:xfrm>
        </p:spPr>
        <p:txBody>
          <a:bodyPr/>
          <a:lstStyle/>
          <a:p>
            <a:r>
              <a:rPr lang="en-US" dirty="0" smtClean="0"/>
              <a:t>OSSE Assimilation Study</a:t>
            </a:r>
            <a:endParaRPr lang="en-US" dirty="0"/>
          </a:p>
        </p:txBody>
      </p:sp>
      <p:sp>
        <p:nvSpPr>
          <p:cNvPr id="3" name="Content Placeholder 2"/>
          <p:cNvSpPr>
            <a:spLocks noGrp="1"/>
          </p:cNvSpPr>
          <p:nvPr>
            <p:ph idx="1"/>
          </p:nvPr>
        </p:nvSpPr>
        <p:spPr>
          <a:xfrm>
            <a:off x="457200" y="855764"/>
            <a:ext cx="4752944" cy="5909872"/>
          </a:xfrm>
        </p:spPr>
        <p:txBody>
          <a:bodyPr>
            <a:normAutofit fontScale="85000" lnSpcReduction="20000"/>
          </a:bodyPr>
          <a:lstStyle/>
          <a:p>
            <a:r>
              <a:rPr lang="en-US" dirty="0" err="1" smtClean="0"/>
              <a:t>Sippel</a:t>
            </a:r>
            <a:r>
              <a:rPr lang="en-US" dirty="0" smtClean="0"/>
              <a:t> et al. 2013</a:t>
            </a:r>
          </a:p>
          <a:p>
            <a:pPr lvl="1"/>
            <a:r>
              <a:rPr lang="en-US" dirty="0" smtClean="0"/>
              <a:t>Focused on Hurricane Karl (2010)</a:t>
            </a:r>
          </a:p>
          <a:p>
            <a:pPr lvl="1"/>
            <a:endParaRPr lang="en-US" dirty="0" smtClean="0"/>
          </a:p>
          <a:p>
            <a:pPr lvl="1"/>
            <a:r>
              <a:rPr lang="en-US" dirty="0" smtClean="0"/>
              <a:t>Generated simulated HIWRAP observations</a:t>
            </a:r>
          </a:p>
          <a:p>
            <a:pPr lvl="1"/>
            <a:endParaRPr lang="en-US" dirty="0" smtClean="0"/>
          </a:p>
          <a:p>
            <a:pPr lvl="1"/>
            <a:r>
              <a:rPr lang="en-US" dirty="0" smtClean="0"/>
              <a:t>Assimilating observations reduces the analysis errors when comparing to NODA</a:t>
            </a:r>
          </a:p>
          <a:p>
            <a:pPr lvl="2"/>
            <a:r>
              <a:rPr lang="en-US" dirty="0" smtClean="0"/>
              <a:t>HIWRAPS geometry may not be a large concern (vertical component)</a:t>
            </a:r>
          </a:p>
          <a:p>
            <a:pPr lvl="2"/>
            <a:endParaRPr lang="en-US" dirty="0" smtClean="0"/>
          </a:p>
          <a:p>
            <a:pPr lvl="1"/>
            <a:r>
              <a:rPr lang="en-US" dirty="0" smtClean="0"/>
              <a:t>Prolonged data assimilation cycles (more cycles) improved forecast</a:t>
            </a:r>
          </a:p>
          <a:p>
            <a:pPr marL="457200" lvl="1" indent="0">
              <a:buNone/>
            </a:pPr>
            <a:endParaRPr lang="en-US" dirty="0"/>
          </a:p>
        </p:txBody>
      </p:sp>
      <p:pic>
        <p:nvPicPr>
          <p:cNvPr id="5" name="Picture 4"/>
          <p:cNvPicPr>
            <a:picLocks noChangeAspect="1"/>
          </p:cNvPicPr>
          <p:nvPr/>
        </p:nvPicPr>
        <p:blipFill>
          <a:blip r:embed="rId4"/>
          <a:stretch>
            <a:fillRect/>
          </a:stretch>
        </p:blipFill>
        <p:spPr>
          <a:xfrm>
            <a:off x="6142567" y="4679757"/>
            <a:ext cx="1085069" cy="751609"/>
          </a:xfrm>
          <a:prstGeom prst="rect">
            <a:avLst/>
          </a:prstGeom>
        </p:spPr>
      </p:pic>
      <p:sp>
        <p:nvSpPr>
          <p:cNvPr id="6" name="TextBox 5"/>
          <p:cNvSpPr txBox="1"/>
          <p:nvPr/>
        </p:nvSpPr>
        <p:spPr>
          <a:xfrm>
            <a:off x="2332181" y="6581001"/>
            <a:ext cx="3055697" cy="276999"/>
          </a:xfrm>
          <a:prstGeom prst="rect">
            <a:avLst/>
          </a:prstGeom>
          <a:noFill/>
        </p:spPr>
        <p:txBody>
          <a:bodyPr wrap="square" rtlCol="0">
            <a:spAutoFit/>
          </a:bodyPr>
          <a:lstStyle/>
          <a:p>
            <a:pPr algn="r"/>
            <a:r>
              <a:rPr lang="en-US" sz="1200" i="1" dirty="0" smtClean="0">
                <a:latin typeface="Arial"/>
                <a:cs typeface="Arial"/>
              </a:rPr>
              <a:t>(Adapted Fig. 13, </a:t>
            </a:r>
            <a:r>
              <a:rPr lang="en-US" sz="1200" i="1" dirty="0" err="1" smtClean="0">
                <a:latin typeface="Arial"/>
                <a:cs typeface="Arial"/>
              </a:rPr>
              <a:t>Sippel</a:t>
            </a:r>
            <a:r>
              <a:rPr lang="en-US" sz="1200" i="1" dirty="0" smtClean="0">
                <a:latin typeface="Arial"/>
                <a:cs typeface="Arial"/>
              </a:rPr>
              <a:t> </a:t>
            </a:r>
            <a:r>
              <a:rPr lang="en-US" sz="1200" i="1" dirty="0">
                <a:latin typeface="Arial"/>
                <a:cs typeface="Arial"/>
              </a:rPr>
              <a:t>et al. </a:t>
            </a:r>
            <a:r>
              <a:rPr lang="en-US" sz="1200" i="1" dirty="0" smtClean="0">
                <a:latin typeface="Arial"/>
                <a:cs typeface="Arial"/>
              </a:rPr>
              <a:t>2013)</a:t>
            </a:r>
            <a:endParaRPr lang="en-US" sz="1200" i="1" dirty="0">
              <a:latin typeface="Arial"/>
              <a:cs typeface="Arial"/>
            </a:endParaRPr>
          </a:p>
        </p:txBody>
      </p:sp>
    </p:spTree>
    <p:extLst>
      <p:ext uri="{BB962C8B-B14F-4D97-AF65-F5344CB8AC3E}">
        <p14:creationId xmlns:p14="http://schemas.microsoft.com/office/powerpoint/2010/main" val="2647033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smtClean="0"/>
              <a:t>Current PSU Real-Time Data Assimilation</a:t>
            </a:r>
            <a:endParaRPr lang="en-US" dirty="0"/>
          </a:p>
        </p:txBody>
      </p:sp>
      <p:sp>
        <p:nvSpPr>
          <p:cNvPr id="12" name="Content Placeholder 11"/>
          <p:cNvSpPr>
            <a:spLocks noGrp="1"/>
          </p:cNvSpPr>
          <p:nvPr>
            <p:ph sz="half" idx="1"/>
          </p:nvPr>
        </p:nvSpPr>
        <p:spPr>
          <a:xfrm>
            <a:off x="457200" y="968386"/>
            <a:ext cx="4038600" cy="5714726"/>
          </a:xfrm>
        </p:spPr>
        <p:txBody>
          <a:bodyPr>
            <a:normAutofit fontScale="77500" lnSpcReduction="20000"/>
          </a:bodyPr>
          <a:lstStyle/>
          <a:p>
            <a:r>
              <a:rPr lang="en-US" dirty="0" smtClean="0"/>
              <a:t>Model:</a:t>
            </a:r>
          </a:p>
          <a:p>
            <a:pPr lvl="1"/>
            <a:r>
              <a:rPr lang="en-US" dirty="0" smtClean="0"/>
              <a:t>WRF-ARW v3.4.1</a:t>
            </a:r>
          </a:p>
          <a:p>
            <a:pPr lvl="1"/>
            <a:r>
              <a:rPr lang="en-US" dirty="0" smtClean="0"/>
              <a:t>27km, 9km, 3km; 43 vertical</a:t>
            </a:r>
          </a:p>
          <a:p>
            <a:pPr lvl="1"/>
            <a:r>
              <a:rPr lang="en-US" dirty="0" smtClean="0"/>
              <a:t>Inner domains two-way nested; movable</a:t>
            </a:r>
          </a:p>
          <a:p>
            <a:pPr marL="0" indent="0">
              <a:buNone/>
            </a:pPr>
            <a:endParaRPr lang="en-US" dirty="0" smtClean="0"/>
          </a:p>
          <a:p>
            <a:r>
              <a:rPr lang="en-US" dirty="0" smtClean="0"/>
              <a:t>Data Assimilation Method</a:t>
            </a:r>
          </a:p>
          <a:p>
            <a:pPr lvl="1"/>
            <a:r>
              <a:rPr lang="en-US" dirty="0" smtClean="0"/>
              <a:t>PSU-</a:t>
            </a:r>
            <a:r>
              <a:rPr lang="en-US" dirty="0" err="1" smtClean="0"/>
              <a:t>EnKF</a:t>
            </a:r>
            <a:r>
              <a:rPr lang="en-US" dirty="0" smtClean="0"/>
              <a:t> with 60 members</a:t>
            </a:r>
          </a:p>
          <a:p>
            <a:pPr lvl="1"/>
            <a:r>
              <a:rPr lang="en-US" dirty="0" smtClean="0"/>
              <a:t>Covariance relaxation</a:t>
            </a:r>
            <a:endParaRPr lang="en-US" dirty="0"/>
          </a:p>
          <a:p>
            <a:pPr lvl="1"/>
            <a:r>
              <a:rPr lang="en-US" dirty="0" smtClean="0"/>
              <a:t>Successive Covariance Localization for P-3 TDR SO</a:t>
            </a:r>
          </a:p>
          <a:p>
            <a:pPr marL="914400" lvl="2" indent="0">
              <a:buNone/>
            </a:pPr>
            <a:endParaRPr lang="en-US" dirty="0" smtClean="0"/>
          </a:p>
          <a:p>
            <a:r>
              <a:rPr lang="en-US" dirty="0" smtClean="0"/>
              <a:t>P-3 Airborne Observation characteristics (Dowell et al. 2004)</a:t>
            </a:r>
          </a:p>
          <a:p>
            <a:pPr lvl="1"/>
            <a:r>
              <a:rPr lang="en-US" dirty="0" smtClean="0"/>
              <a:t>Assumed error </a:t>
            </a:r>
            <a:r>
              <a:rPr lang="en-US" dirty="0" err="1" smtClean="0"/>
              <a:t>Vr</a:t>
            </a:r>
            <a:r>
              <a:rPr lang="en-US" dirty="0" smtClean="0"/>
              <a:t> &gt; 1.5 ms</a:t>
            </a:r>
            <a:r>
              <a:rPr lang="en-US" baseline="30000" dirty="0" smtClean="0"/>
              <a:t>-1</a:t>
            </a:r>
          </a:p>
          <a:p>
            <a:pPr lvl="1"/>
            <a:r>
              <a:rPr lang="en-US" dirty="0" smtClean="0"/>
              <a:t>Observation – background threshold = 15 ms</a:t>
            </a:r>
            <a:r>
              <a:rPr lang="en-US" baseline="30000" dirty="0" smtClean="0"/>
              <a:t>-1 </a:t>
            </a:r>
          </a:p>
          <a:p>
            <a:pPr lvl="2"/>
            <a:endParaRPr lang="en-US" baseline="30000" dirty="0" smtClean="0"/>
          </a:p>
          <a:p>
            <a:pPr lvl="2"/>
            <a:endParaRPr lang="en-US" baseline="30000" dirty="0" smtClean="0"/>
          </a:p>
          <a:p>
            <a:pPr marL="914400" lvl="1" indent="-457200">
              <a:buFont typeface="+mj-lt"/>
              <a:buAutoNum type="arabicPeriod"/>
            </a:pPr>
            <a:endParaRPr lang="en-US" dirty="0" smtClean="0"/>
          </a:p>
          <a:p>
            <a:pPr marL="914400" lvl="1" indent="-457200">
              <a:buFont typeface="+mj-lt"/>
              <a:buAutoNum type="arabicPeriod"/>
            </a:pPr>
            <a:endParaRPr lang="en-US" dirty="0" smtClean="0"/>
          </a:p>
        </p:txBody>
      </p:sp>
      <p:grpSp>
        <p:nvGrpSpPr>
          <p:cNvPr id="5" name="Group 4"/>
          <p:cNvGrpSpPr/>
          <p:nvPr/>
        </p:nvGrpSpPr>
        <p:grpSpPr>
          <a:xfrm>
            <a:off x="4584380" y="968385"/>
            <a:ext cx="4346991" cy="2666292"/>
            <a:chOff x="4434897" y="968385"/>
            <a:chExt cx="4346991" cy="2666292"/>
          </a:xfrm>
        </p:grpSpPr>
        <p:pic>
          <p:nvPicPr>
            <p:cNvPr id="2" name="Picture 1"/>
            <p:cNvPicPr>
              <a:picLocks noChangeAspect="1"/>
            </p:cNvPicPr>
            <p:nvPr/>
          </p:nvPicPr>
          <p:blipFill>
            <a:blip r:embed="rId3"/>
            <a:stretch>
              <a:fillRect/>
            </a:stretch>
          </p:blipFill>
          <p:spPr>
            <a:xfrm>
              <a:off x="4889930" y="1015556"/>
              <a:ext cx="3697743" cy="2429538"/>
            </a:xfrm>
            <a:prstGeom prst="rect">
              <a:avLst/>
            </a:prstGeom>
          </p:spPr>
        </p:pic>
        <p:sp>
          <p:nvSpPr>
            <p:cNvPr id="4" name="TextBox 3"/>
            <p:cNvSpPr txBox="1"/>
            <p:nvPr/>
          </p:nvSpPr>
          <p:spPr>
            <a:xfrm>
              <a:off x="4434897" y="968385"/>
              <a:ext cx="584075" cy="276999"/>
            </a:xfrm>
            <a:prstGeom prst="rect">
              <a:avLst/>
            </a:prstGeom>
            <a:noFill/>
          </p:spPr>
          <p:txBody>
            <a:bodyPr wrap="square" rtlCol="0">
              <a:spAutoFit/>
            </a:bodyPr>
            <a:lstStyle/>
            <a:p>
              <a:r>
                <a:rPr lang="en-US" sz="1200" dirty="0" smtClean="0">
                  <a:latin typeface="Arial"/>
                  <a:cs typeface="Arial"/>
                </a:rPr>
                <a:t>50</a:t>
              </a:r>
              <a:r>
                <a:rPr lang="en-US" sz="1200" baseline="30000" dirty="0" smtClean="0">
                  <a:latin typeface="Arial"/>
                  <a:cs typeface="Arial"/>
                </a:rPr>
                <a:t>o</a:t>
              </a:r>
              <a:r>
                <a:rPr lang="en-US" sz="1200" dirty="0" smtClean="0">
                  <a:latin typeface="Arial"/>
                  <a:cs typeface="Arial"/>
                </a:rPr>
                <a:t>N</a:t>
              </a:r>
              <a:endParaRPr lang="en-US" sz="1200" dirty="0">
                <a:latin typeface="Arial"/>
                <a:cs typeface="Arial"/>
              </a:endParaRPr>
            </a:p>
          </p:txBody>
        </p:sp>
        <p:sp>
          <p:nvSpPr>
            <p:cNvPr id="13" name="TextBox 12"/>
            <p:cNvSpPr txBox="1"/>
            <p:nvPr/>
          </p:nvSpPr>
          <p:spPr>
            <a:xfrm>
              <a:off x="4434897" y="1430421"/>
              <a:ext cx="584075" cy="276999"/>
            </a:xfrm>
            <a:prstGeom prst="rect">
              <a:avLst/>
            </a:prstGeom>
            <a:noFill/>
          </p:spPr>
          <p:txBody>
            <a:bodyPr wrap="square" rtlCol="0">
              <a:spAutoFit/>
            </a:bodyPr>
            <a:lstStyle/>
            <a:p>
              <a:r>
                <a:rPr lang="en-US" sz="1200" dirty="0" smtClean="0">
                  <a:latin typeface="Arial"/>
                  <a:cs typeface="Arial"/>
                </a:rPr>
                <a:t>40</a:t>
              </a:r>
              <a:r>
                <a:rPr lang="en-US" sz="1200" baseline="30000" dirty="0" smtClean="0">
                  <a:latin typeface="Arial"/>
                  <a:cs typeface="Arial"/>
                </a:rPr>
                <a:t>o</a:t>
              </a:r>
              <a:r>
                <a:rPr lang="en-US" sz="1200" dirty="0" smtClean="0">
                  <a:latin typeface="Arial"/>
                  <a:cs typeface="Arial"/>
                </a:rPr>
                <a:t>N</a:t>
              </a:r>
              <a:endParaRPr lang="en-US" sz="1200" dirty="0">
                <a:latin typeface="Arial"/>
                <a:cs typeface="Arial"/>
              </a:endParaRPr>
            </a:p>
          </p:txBody>
        </p:sp>
        <p:sp>
          <p:nvSpPr>
            <p:cNvPr id="14" name="TextBox 13"/>
            <p:cNvSpPr txBox="1"/>
            <p:nvPr/>
          </p:nvSpPr>
          <p:spPr>
            <a:xfrm>
              <a:off x="4434897" y="1859820"/>
              <a:ext cx="584075" cy="276999"/>
            </a:xfrm>
            <a:prstGeom prst="rect">
              <a:avLst/>
            </a:prstGeom>
            <a:noFill/>
          </p:spPr>
          <p:txBody>
            <a:bodyPr wrap="square" rtlCol="0">
              <a:spAutoFit/>
            </a:bodyPr>
            <a:lstStyle/>
            <a:p>
              <a:r>
                <a:rPr lang="en-US" sz="1200" dirty="0" smtClean="0">
                  <a:latin typeface="Arial"/>
                  <a:cs typeface="Arial"/>
                </a:rPr>
                <a:t>30</a:t>
              </a:r>
              <a:r>
                <a:rPr lang="en-US" sz="1200" baseline="30000" dirty="0" smtClean="0">
                  <a:latin typeface="Arial"/>
                  <a:cs typeface="Arial"/>
                </a:rPr>
                <a:t>o</a:t>
              </a:r>
              <a:r>
                <a:rPr lang="en-US" sz="1200" dirty="0" smtClean="0">
                  <a:latin typeface="Arial"/>
                  <a:cs typeface="Arial"/>
                </a:rPr>
                <a:t>N</a:t>
              </a:r>
              <a:endParaRPr lang="en-US" sz="1200" dirty="0">
                <a:latin typeface="Arial"/>
                <a:cs typeface="Arial"/>
              </a:endParaRPr>
            </a:p>
          </p:txBody>
        </p:sp>
        <p:sp>
          <p:nvSpPr>
            <p:cNvPr id="18" name="TextBox 17"/>
            <p:cNvSpPr txBox="1"/>
            <p:nvPr/>
          </p:nvSpPr>
          <p:spPr>
            <a:xfrm>
              <a:off x="4434897" y="2236348"/>
              <a:ext cx="584075" cy="276999"/>
            </a:xfrm>
            <a:prstGeom prst="rect">
              <a:avLst/>
            </a:prstGeom>
            <a:noFill/>
          </p:spPr>
          <p:txBody>
            <a:bodyPr wrap="square" rtlCol="0">
              <a:spAutoFit/>
            </a:bodyPr>
            <a:lstStyle/>
            <a:p>
              <a:r>
                <a:rPr lang="en-US" sz="1200" dirty="0" smtClean="0">
                  <a:latin typeface="Arial"/>
                  <a:cs typeface="Arial"/>
                </a:rPr>
                <a:t>20</a:t>
              </a:r>
              <a:r>
                <a:rPr lang="en-US" sz="1200" baseline="30000" dirty="0" smtClean="0">
                  <a:latin typeface="Arial"/>
                  <a:cs typeface="Arial"/>
                </a:rPr>
                <a:t>o</a:t>
              </a:r>
              <a:r>
                <a:rPr lang="en-US" sz="1200" dirty="0" smtClean="0">
                  <a:latin typeface="Arial"/>
                  <a:cs typeface="Arial"/>
                </a:rPr>
                <a:t>N</a:t>
              </a:r>
              <a:endParaRPr lang="en-US" sz="1200" dirty="0">
                <a:latin typeface="Arial"/>
                <a:cs typeface="Arial"/>
              </a:endParaRPr>
            </a:p>
          </p:txBody>
        </p:sp>
        <p:sp>
          <p:nvSpPr>
            <p:cNvPr id="19" name="TextBox 18"/>
            <p:cNvSpPr txBox="1"/>
            <p:nvPr/>
          </p:nvSpPr>
          <p:spPr>
            <a:xfrm>
              <a:off x="4434897" y="2578917"/>
              <a:ext cx="584075" cy="276999"/>
            </a:xfrm>
            <a:prstGeom prst="rect">
              <a:avLst/>
            </a:prstGeom>
            <a:noFill/>
          </p:spPr>
          <p:txBody>
            <a:bodyPr wrap="square" rtlCol="0">
              <a:spAutoFit/>
            </a:bodyPr>
            <a:lstStyle/>
            <a:p>
              <a:r>
                <a:rPr lang="en-US" sz="1200" dirty="0" smtClean="0">
                  <a:latin typeface="Arial"/>
                  <a:cs typeface="Arial"/>
                </a:rPr>
                <a:t>10</a:t>
              </a:r>
              <a:r>
                <a:rPr lang="en-US" sz="1200" baseline="30000" dirty="0" smtClean="0">
                  <a:latin typeface="Arial"/>
                  <a:cs typeface="Arial"/>
                </a:rPr>
                <a:t>o</a:t>
              </a:r>
              <a:r>
                <a:rPr lang="en-US" sz="1200" dirty="0" smtClean="0">
                  <a:latin typeface="Arial"/>
                  <a:cs typeface="Arial"/>
                </a:rPr>
                <a:t>N</a:t>
              </a:r>
              <a:endParaRPr lang="en-US" sz="1200" dirty="0">
                <a:latin typeface="Arial"/>
                <a:cs typeface="Arial"/>
              </a:endParaRPr>
            </a:p>
          </p:txBody>
        </p:sp>
        <p:sp>
          <p:nvSpPr>
            <p:cNvPr id="20" name="TextBox 19"/>
            <p:cNvSpPr txBox="1"/>
            <p:nvPr/>
          </p:nvSpPr>
          <p:spPr>
            <a:xfrm>
              <a:off x="4434897" y="2928279"/>
              <a:ext cx="584075" cy="276999"/>
            </a:xfrm>
            <a:prstGeom prst="rect">
              <a:avLst/>
            </a:prstGeom>
            <a:noFill/>
          </p:spPr>
          <p:txBody>
            <a:bodyPr wrap="square" rtlCol="0">
              <a:spAutoFit/>
            </a:bodyPr>
            <a:lstStyle/>
            <a:p>
              <a:r>
                <a:rPr lang="en-US" sz="1200" dirty="0" smtClean="0">
                  <a:latin typeface="Arial"/>
                  <a:cs typeface="Arial"/>
                </a:rPr>
                <a:t>  0</a:t>
              </a:r>
              <a:r>
                <a:rPr lang="en-US" sz="1200" baseline="30000" dirty="0" smtClean="0">
                  <a:latin typeface="Arial"/>
                  <a:cs typeface="Arial"/>
                </a:rPr>
                <a:t>o</a:t>
              </a:r>
              <a:r>
                <a:rPr lang="en-US" sz="1200" dirty="0" smtClean="0">
                  <a:latin typeface="Arial"/>
                  <a:cs typeface="Arial"/>
                </a:rPr>
                <a:t>N</a:t>
              </a:r>
              <a:endParaRPr lang="en-US" sz="1200" dirty="0">
                <a:latin typeface="Arial"/>
                <a:cs typeface="Arial"/>
              </a:endParaRPr>
            </a:p>
          </p:txBody>
        </p:sp>
        <p:sp>
          <p:nvSpPr>
            <p:cNvPr id="21" name="TextBox 20"/>
            <p:cNvSpPr txBox="1"/>
            <p:nvPr/>
          </p:nvSpPr>
          <p:spPr>
            <a:xfrm>
              <a:off x="5018972" y="3357678"/>
              <a:ext cx="688935" cy="276999"/>
            </a:xfrm>
            <a:prstGeom prst="rect">
              <a:avLst/>
            </a:prstGeom>
            <a:noFill/>
          </p:spPr>
          <p:txBody>
            <a:bodyPr wrap="square" rtlCol="0">
              <a:spAutoFit/>
            </a:bodyPr>
            <a:lstStyle/>
            <a:p>
              <a:pPr algn="ctr"/>
              <a:r>
                <a:rPr lang="en-US" sz="1200" dirty="0" smtClean="0">
                  <a:latin typeface="Arial"/>
                  <a:cs typeface="Arial"/>
                </a:rPr>
                <a:t>105</a:t>
              </a:r>
              <a:r>
                <a:rPr lang="en-US" sz="1200" baseline="30000" dirty="0" smtClean="0">
                  <a:latin typeface="Arial"/>
                  <a:cs typeface="Arial"/>
                </a:rPr>
                <a:t>o</a:t>
              </a:r>
              <a:r>
                <a:rPr lang="en-US" sz="1200" dirty="0" smtClean="0">
                  <a:latin typeface="Arial"/>
                  <a:cs typeface="Arial"/>
                </a:rPr>
                <a:t>W</a:t>
              </a:r>
              <a:endParaRPr lang="en-US" sz="1200" dirty="0">
                <a:latin typeface="Arial"/>
                <a:cs typeface="Arial"/>
              </a:endParaRPr>
            </a:p>
          </p:txBody>
        </p:sp>
        <p:sp>
          <p:nvSpPr>
            <p:cNvPr id="22" name="TextBox 21"/>
            <p:cNvSpPr txBox="1"/>
            <p:nvPr/>
          </p:nvSpPr>
          <p:spPr>
            <a:xfrm>
              <a:off x="5572074" y="3357678"/>
              <a:ext cx="688935" cy="276999"/>
            </a:xfrm>
            <a:prstGeom prst="rect">
              <a:avLst/>
            </a:prstGeom>
            <a:noFill/>
          </p:spPr>
          <p:txBody>
            <a:bodyPr wrap="square" rtlCol="0">
              <a:spAutoFit/>
            </a:bodyPr>
            <a:lstStyle/>
            <a:p>
              <a:pPr algn="ctr"/>
              <a:r>
                <a:rPr lang="en-US" sz="1200" dirty="0" smtClean="0">
                  <a:latin typeface="Arial"/>
                  <a:cs typeface="Arial"/>
                </a:rPr>
                <a:t>90</a:t>
              </a:r>
              <a:r>
                <a:rPr lang="en-US" sz="1200" baseline="30000" dirty="0" smtClean="0">
                  <a:latin typeface="Arial"/>
                  <a:cs typeface="Arial"/>
                </a:rPr>
                <a:t>o</a:t>
              </a:r>
              <a:r>
                <a:rPr lang="en-US" sz="1200" dirty="0" smtClean="0">
                  <a:latin typeface="Arial"/>
                  <a:cs typeface="Arial"/>
                </a:rPr>
                <a:t>W</a:t>
              </a:r>
              <a:endParaRPr lang="en-US" sz="1200" dirty="0">
                <a:latin typeface="Arial"/>
                <a:cs typeface="Arial"/>
              </a:endParaRPr>
            </a:p>
          </p:txBody>
        </p:sp>
        <p:sp>
          <p:nvSpPr>
            <p:cNvPr id="23" name="TextBox 22"/>
            <p:cNvSpPr txBox="1"/>
            <p:nvPr/>
          </p:nvSpPr>
          <p:spPr>
            <a:xfrm>
              <a:off x="6068941" y="3357678"/>
              <a:ext cx="688935" cy="276999"/>
            </a:xfrm>
            <a:prstGeom prst="rect">
              <a:avLst/>
            </a:prstGeom>
            <a:noFill/>
          </p:spPr>
          <p:txBody>
            <a:bodyPr wrap="square" rtlCol="0">
              <a:spAutoFit/>
            </a:bodyPr>
            <a:lstStyle/>
            <a:p>
              <a:pPr algn="ctr"/>
              <a:r>
                <a:rPr lang="en-US" sz="1200" dirty="0" smtClean="0">
                  <a:latin typeface="Arial"/>
                  <a:cs typeface="Arial"/>
                </a:rPr>
                <a:t>75</a:t>
              </a:r>
              <a:r>
                <a:rPr lang="en-US" sz="1200" baseline="30000" dirty="0" smtClean="0">
                  <a:latin typeface="Arial"/>
                  <a:cs typeface="Arial"/>
                </a:rPr>
                <a:t>o</a:t>
              </a:r>
              <a:r>
                <a:rPr lang="en-US" sz="1200" dirty="0" smtClean="0">
                  <a:latin typeface="Arial"/>
                  <a:cs typeface="Arial"/>
                </a:rPr>
                <a:t>W</a:t>
              </a:r>
              <a:endParaRPr lang="en-US" sz="1200" dirty="0">
                <a:latin typeface="Arial"/>
                <a:cs typeface="Arial"/>
              </a:endParaRPr>
            </a:p>
          </p:txBody>
        </p:sp>
        <p:sp>
          <p:nvSpPr>
            <p:cNvPr id="24" name="TextBox 23"/>
            <p:cNvSpPr txBox="1"/>
            <p:nvPr/>
          </p:nvSpPr>
          <p:spPr>
            <a:xfrm>
              <a:off x="6565808" y="3357678"/>
              <a:ext cx="688935" cy="276999"/>
            </a:xfrm>
            <a:prstGeom prst="rect">
              <a:avLst/>
            </a:prstGeom>
            <a:noFill/>
          </p:spPr>
          <p:txBody>
            <a:bodyPr wrap="square" rtlCol="0">
              <a:spAutoFit/>
            </a:bodyPr>
            <a:lstStyle/>
            <a:p>
              <a:pPr algn="ctr"/>
              <a:r>
                <a:rPr lang="en-US" sz="1200" dirty="0" smtClean="0">
                  <a:latin typeface="Arial"/>
                  <a:cs typeface="Arial"/>
                </a:rPr>
                <a:t>60</a:t>
              </a:r>
              <a:r>
                <a:rPr lang="en-US" sz="1200" baseline="30000" dirty="0" smtClean="0">
                  <a:latin typeface="Arial"/>
                  <a:cs typeface="Arial"/>
                </a:rPr>
                <a:t>o</a:t>
              </a:r>
              <a:r>
                <a:rPr lang="en-US" sz="1200" dirty="0" smtClean="0">
                  <a:latin typeface="Arial"/>
                  <a:cs typeface="Arial"/>
                </a:rPr>
                <a:t>W</a:t>
              </a:r>
              <a:endParaRPr lang="en-US" sz="1200" dirty="0">
                <a:latin typeface="Arial"/>
                <a:cs typeface="Arial"/>
              </a:endParaRPr>
            </a:p>
          </p:txBody>
        </p:sp>
        <p:sp>
          <p:nvSpPr>
            <p:cNvPr id="25" name="TextBox 24"/>
            <p:cNvSpPr txBox="1"/>
            <p:nvPr/>
          </p:nvSpPr>
          <p:spPr>
            <a:xfrm>
              <a:off x="7091743" y="3357678"/>
              <a:ext cx="688935" cy="276999"/>
            </a:xfrm>
            <a:prstGeom prst="rect">
              <a:avLst/>
            </a:prstGeom>
            <a:noFill/>
          </p:spPr>
          <p:txBody>
            <a:bodyPr wrap="square" rtlCol="0">
              <a:spAutoFit/>
            </a:bodyPr>
            <a:lstStyle/>
            <a:p>
              <a:pPr algn="ctr"/>
              <a:r>
                <a:rPr lang="en-US" sz="1200" dirty="0" smtClean="0">
                  <a:latin typeface="Arial"/>
                  <a:cs typeface="Arial"/>
                </a:rPr>
                <a:t>45</a:t>
              </a:r>
              <a:r>
                <a:rPr lang="en-US" sz="1200" baseline="30000" dirty="0" smtClean="0">
                  <a:latin typeface="Arial"/>
                  <a:cs typeface="Arial"/>
                </a:rPr>
                <a:t>o</a:t>
              </a:r>
              <a:r>
                <a:rPr lang="en-US" sz="1200" dirty="0" smtClean="0">
                  <a:latin typeface="Arial"/>
                  <a:cs typeface="Arial"/>
                </a:rPr>
                <a:t>W</a:t>
              </a:r>
              <a:endParaRPr lang="en-US" sz="1200" dirty="0">
                <a:latin typeface="Arial"/>
                <a:cs typeface="Arial"/>
              </a:endParaRPr>
            </a:p>
          </p:txBody>
        </p:sp>
        <p:sp>
          <p:nvSpPr>
            <p:cNvPr id="26" name="TextBox 25"/>
            <p:cNvSpPr txBox="1"/>
            <p:nvPr/>
          </p:nvSpPr>
          <p:spPr>
            <a:xfrm>
              <a:off x="7588610" y="3357678"/>
              <a:ext cx="688935" cy="276999"/>
            </a:xfrm>
            <a:prstGeom prst="rect">
              <a:avLst/>
            </a:prstGeom>
            <a:noFill/>
          </p:spPr>
          <p:txBody>
            <a:bodyPr wrap="square" rtlCol="0">
              <a:spAutoFit/>
            </a:bodyPr>
            <a:lstStyle/>
            <a:p>
              <a:pPr algn="ctr"/>
              <a:r>
                <a:rPr lang="en-US" sz="1200" dirty="0" smtClean="0">
                  <a:latin typeface="Arial"/>
                  <a:cs typeface="Arial"/>
                </a:rPr>
                <a:t>30</a:t>
              </a:r>
              <a:r>
                <a:rPr lang="en-US" sz="1200" baseline="30000" dirty="0" smtClean="0">
                  <a:latin typeface="Arial"/>
                  <a:cs typeface="Arial"/>
                </a:rPr>
                <a:t>o</a:t>
              </a:r>
              <a:r>
                <a:rPr lang="en-US" sz="1200" dirty="0" smtClean="0">
                  <a:latin typeface="Arial"/>
                  <a:cs typeface="Arial"/>
                </a:rPr>
                <a:t>W</a:t>
              </a:r>
              <a:endParaRPr lang="en-US" sz="1200" dirty="0">
                <a:latin typeface="Arial"/>
                <a:cs typeface="Arial"/>
              </a:endParaRPr>
            </a:p>
          </p:txBody>
        </p:sp>
        <p:sp>
          <p:nvSpPr>
            <p:cNvPr id="27" name="TextBox 26"/>
            <p:cNvSpPr txBox="1"/>
            <p:nvPr/>
          </p:nvSpPr>
          <p:spPr>
            <a:xfrm>
              <a:off x="8092953" y="3357678"/>
              <a:ext cx="688935" cy="276999"/>
            </a:xfrm>
            <a:prstGeom prst="rect">
              <a:avLst/>
            </a:prstGeom>
            <a:noFill/>
          </p:spPr>
          <p:txBody>
            <a:bodyPr wrap="square" rtlCol="0">
              <a:spAutoFit/>
            </a:bodyPr>
            <a:lstStyle/>
            <a:p>
              <a:pPr algn="ctr"/>
              <a:r>
                <a:rPr lang="en-US" sz="1200" dirty="0" smtClean="0">
                  <a:latin typeface="Arial"/>
                  <a:cs typeface="Arial"/>
                </a:rPr>
                <a:t>15</a:t>
              </a:r>
              <a:r>
                <a:rPr lang="en-US" sz="1200" baseline="30000" dirty="0" smtClean="0">
                  <a:latin typeface="Arial"/>
                  <a:cs typeface="Arial"/>
                </a:rPr>
                <a:t>o</a:t>
              </a:r>
              <a:r>
                <a:rPr lang="en-US" sz="1200" dirty="0" smtClean="0">
                  <a:latin typeface="Arial"/>
                  <a:cs typeface="Arial"/>
                </a:rPr>
                <a:t>W</a:t>
              </a:r>
              <a:endParaRPr lang="en-US" sz="1200" dirty="0">
                <a:latin typeface="Arial"/>
                <a:cs typeface="Arial"/>
              </a:endParaRPr>
            </a:p>
          </p:txBody>
        </p:sp>
      </p:grpSp>
      <p:sp>
        <p:nvSpPr>
          <p:cNvPr id="28" name="Content Placeholder 11"/>
          <p:cNvSpPr>
            <a:spLocks noGrp="1"/>
          </p:cNvSpPr>
          <p:nvPr>
            <p:ph sz="half" idx="1"/>
          </p:nvPr>
        </p:nvSpPr>
        <p:spPr>
          <a:xfrm>
            <a:off x="4809555" y="3816980"/>
            <a:ext cx="4038600" cy="2866131"/>
          </a:xfrm>
        </p:spPr>
        <p:txBody>
          <a:bodyPr>
            <a:normAutofit fontScale="85000" lnSpcReduction="20000"/>
          </a:bodyPr>
          <a:lstStyle/>
          <a:p>
            <a:r>
              <a:rPr lang="en-US" dirty="0" smtClean="0"/>
              <a:t>Other observations</a:t>
            </a:r>
          </a:p>
          <a:p>
            <a:pPr lvl="1"/>
            <a:r>
              <a:rPr lang="en-US" dirty="0" smtClean="0"/>
              <a:t>All conventional </a:t>
            </a:r>
            <a:r>
              <a:rPr lang="en-US" dirty="0"/>
              <a:t>GDAS </a:t>
            </a:r>
            <a:r>
              <a:rPr lang="en-US" dirty="0" smtClean="0"/>
              <a:t>observations</a:t>
            </a:r>
          </a:p>
          <a:p>
            <a:pPr lvl="1"/>
            <a:r>
              <a:rPr lang="en-US" dirty="0" smtClean="0"/>
              <a:t>TDR specific:</a:t>
            </a:r>
          </a:p>
          <a:p>
            <a:pPr lvl="2"/>
            <a:r>
              <a:rPr lang="en-US" dirty="0" smtClean="0"/>
              <a:t>Minimal </a:t>
            </a:r>
            <a:r>
              <a:rPr lang="en-US" dirty="0"/>
              <a:t>sea level pressure </a:t>
            </a:r>
            <a:r>
              <a:rPr lang="en-US" dirty="0" smtClean="0"/>
              <a:t>from TC vital</a:t>
            </a:r>
          </a:p>
          <a:p>
            <a:pPr lvl="2"/>
            <a:r>
              <a:rPr lang="en-US" dirty="0"/>
              <a:t>F</a:t>
            </a:r>
            <a:r>
              <a:rPr lang="en-US" dirty="0" smtClean="0"/>
              <a:t>light</a:t>
            </a:r>
            <a:r>
              <a:rPr lang="en-US" dirty="0"/>
              <a:t>-level and </a:t>
            </a:r>
            <a:r>
              <a:rPr lang="en-US" dirty="0" err="1"/>
              <a:t>dropsonde</a:t>
            </a:r>
            <a:r>
              <a:rPr lang="en-US" dirty="0"/>
              <a:t> </a:t>
            </a:r>
            <a:r>
              <a:rPr lang="en-US" dirty="0" smtClean="0"/>
              <a:t>data</a:t>
            </a:r>
          </a:p>
          <a:p>
            <a:pPr lvl="2"/>
            <a:r>
              <a:rPr lang="en-US" dirty="0" smtClean="0"/>
              <a:t>SOs </a:t>
            </a:r>
            <a:r>
              <a:rPr lang="en-US" dirty="0"/>
              <a:t>are also assimilated in them</a:t>
            </a:r>
            <a:endParaRPr lang="en-US" dirty="0" smtClean="0"/>
          </a:p>
          <a:p>
            <a:pPr lvl="1"/>
            <a:endParaRPr lang="en-US" dirty="0" smtClean="0"/>
          </a:p>
          <a:p>
            <a:pPr marL="914400" lvl="2" indent="0">
              <a:buNone/>
            </a:pPr>
            <a:endParaRPr lang="en-US" baseline="30000" dirty="0" smtClean="0"/>
          </a:p>
          <a:p>
            <a:pPr lvl="2"/>
            <a:endParaRPr lang="en-US" baseline="30000" dirty="0" smtClean="0"/>
          </a:p>
          <a:p>
            <a:pPr marL="914400" lvl="1" indent="-457200">
              <a:buFont typeface="+mj-lt"/>
              <a:buAutoNum type="arabicPeriod"/>
            </a:pPr>
            <a:endParaRPr lang="en-US" dirty="0" smtClean="0"/>
          </a:p>
          <a:p>
            <a:pPr marL="914400" lvl="1" indent="-457200">
              <a:buFont typeface="+mj-lt"/>
              <a:buAutoNum type="arabicPeriod"/>
            </a:pPr>
            <a:endParaRPr lang="en-US" dirty="0" smtClean="0"/>
          </a:p>
        </p:txBody>
      </p:sp>
      <p:sp>
        <p:nvSpPr>
          <p:cNvPr id="7" name="TextBox 6"/>
          <p:cNvSpPr txBox="1"/>
          <p:nvPr/>
        </p:nvSpPr>
        <p:spPr>
          <a:xfrm>
            <a:off x="5857390" y="6533692"/>
            <a:ext cx="328661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639922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Title 1"/>
          <p:cNvSpPr txBox="1">
            <a:spLocks/>
          </p:cNvSpPr>
          <p:nvPr/>
        </p:nvSpPr>
        <p:spPr bwMode="auto">
          <a:xfrm>
            <a:off x="76200" y="1524000"/>
            <a:ext cx="1981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dirty="0" smtClean="0">
                <a:solidFill>
                  <a:srgbClr val="000000"/>
                </a:solidFill>
              </a:rPr>
              <a:t>Rainfall</a:t>
            </a:r>
          </a:p>
          <a:p>
            <a:pPr algn="ctr" defTabSz="914400" eaLnBrk="1" fontAlgn="base" hangingPunct="1">
              <a:spcBef>
                <a:spcPct val="0"/>
              </a:spcBef>
              <a:spcAft>
                <a:spcPct val="0"/>
              </a:spcAft>
            </a:pPr>
            <a:r>
              <a:rPr lang="en-US" dirty="0" smtClean="0">
                <a:solidFill>
                  <a:srgbClr val="000000"/>
                </a:solidFill>
              </a:rPr>
              <a:t>Forecasts with PSU WRF-</a:t>
            </a:r>
            <a:r>
              <a:rPr lang="en-US" dirty="0" err="1" smtClean="0">
                <a:solidFill>
                  <a:srgbClr val="000000"/>
                </a:solidFill>
              </a:rPr>
              <a:t>EnKF</a:t>
            </a:r>
            <a:endParaRPr lang="en-US" dirty="0" smtClean="0">
              <a:solidFill>
                <a:srgbClr val="000000"/>
              </a:solidFill>
            </a:endParaRPr>
          </a:p>
        </p:txBody>
      </p:sp>
      <p:pic>
        <p:nvPicPr>
          <p:cNvPr id="26626" name="Picture 2" descr="figure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90488"/>
            <a:ext cx="7086600" cy="669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010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4306" name="Picture 2"/>
          <p:cNvPicPr>
            <a:picLocks noGrp="1" noChangeAspect="1" noChangeArrowheads="1"/>
          </p:cNvPicPr>
          <p:nvPr>
            <p:ph sz="half" idx="2"/>
          </p:nvPr>
        </p:nvPicPr>
        <p:blipFill rotWithShape="1">
          <a:blip r:embed="rId3"/>
          <a:srcRect l="8421" t="38287" r="61723" b="40086"/>
          <a:stretch/>
        </p:blipFill>
        <p:spPr>
          <a:xfrm>
            <a:off x="4727603" y="1396535"/>
            <a:ext cx="3471434" cy="2958435"/>
          </a:xfrm>
          <a:ln/>
        </p:spPr>
      </p:pic>
      <p:pic>
        <p:nvPicPr>
          <p:cNvPr id="994307" name="Picture 3"/>
          <p:cNvPicPr>
            <a:picLocks noGrp="1" noChangeAspect="1" noChangeArrowheads="1"/>
          </p:cNvPicPr>
          <p:nvPr>
            <p:ph sz="half" idx="1"/>
          </p:nvPr>
        </p:nvPicPr>
        <p:blipFill rotWithShape="1">
          <a:blip r:embed="rId4"/>
          <a:srcRect l="12192" t="25362" r="31431" b="24408"/>
          <a:stretch/>
        </p:blipFill>
        <p:spPr>
          <a:xfrm>
            <a:off x="246738" y="1397000"/>
            <a:ext cx="4240212" cy="3022600"/>
          </a:xfrm>
          <a:ln/>
        </p:spPr>
      </p:pic>
      <p:sp>
        <p:nvSpPr>
          <p:cNvPr id="994309" name="Rectangle 5"/>
          <p:cNvSpPr>
            <a:spLocks noChangeArrowheads="1"/>
          </p:cNvSpPr>
          <p:nvPr/>
        </p:nvSpPr>
        <p:spPr bwMode="auto">
          <a:xfrm>
            <a:off x="624695" y="4419600"/>
            <a:ext cx="8205815" cy="2045175"/>
          </a:xfrm>
          <a:prstGeom prst="rect">
            <a:avLst/>
          </a:prstGeom>
          <a:noFill/>
          <a:ln w="9525">
            <a:noFill/>
            <a:miter lim="800000"/>
            <a:headEnd/>
            <a:tailEnd/>
          </a:ln>
          <a:effectLst/>
        </p:spPr>
        <p:txBody>
          <a:bodyPr wrap="square">
            <a:prstTxWarp prst="textNoShape">
              <a:avLst/>
            </a:prstTxWarp>
            <a:spAutoFit/>
          </a:bodyPr>
          <a:lstStyle/>
          <a:p>
            <a:pPr marL="285750" indent="-285750">
              <a:lnSpc>
                <a:spcPct val="130000"/>
              </a:lnSpc>
              <a:spcBef>
                <a:spcPct val="20000"/>
              </a:spcBef>
              <a:buFont typeface="Arial"/>
              <a:buChar char="•"/>
            </a:pPr>
            <a:r>
              <a:rPr lang="en-US" altLang="zh-CN" dirty="0" smtClean="0">
                <a:solidFill>
                  <a:srgbClr val="000000"/>
                </a:solidFill>
                <a:latin typeface="Arial"/>
                <a:cs typeface="Arial"/>
              </a:rPr>
              <a:t>Systematic</a:t>
            </a:r>
            <a:r>
              <a:rPr lang="en-US" altLang="zh-CN" b="1" dirty="0" smtClean="0">
                <a:solidFill>
                  <a:srgbClr val="000000"/>
                </a:solidFill>
                <a:latin typeface="Arial"/>
                <a:cs typeface="Arial"/>
              </a:rPr>
              <a:t> SO </a:t>
            </a:r>
            <a:r>
              <a:rPr lang="en-US" altLang="zh-CN" b="1" dirty="0" smtClean="0">
                <a:solidFill>
                  <a:srgbClr val="000000"/>
                </a:solidFill>
                <a:latin typeface="Arial"/>
                <a:cs typeface="Arial"/>
              </a:rPr>
              <a:t>position </a:t>
            </a:r>
            <a:r>
              <a:rPr lang="en-US" altLang="zh-CN" b="0" dirty="0" smtClean="0">
                <a:solidFill>
                  <a:srgbClr val="000000"/>
                </a:solidFill>
                <a:latin typeface="Arial"/>
                <a:cs typeface="Arial"/>
              </a:rPr>
              <a:t>depends </a:t>
            </a:r>
            <a:r>
              <a:rPr lang="en-US" altLang="zh-CN" b="0" dirty="0">
                <a:solidFill>
                  <a:srgbClr val="000000"/>
                </a:solidFill>
                <a:latin typeface="Arial"/>
                <a:cs typeface="Arial"/>
              </a:rPr>
              <a:t>on the radial </a:t>
            </a:r>
            <a:r>
              <a:rPr lang="en-US" altLang="zh-CN" b="0" dirty="0" smtClean="0">
                <a:solidFill>
                  <a:srgbClr val="000000"/>
                </a:solidFill>
                <a:latin typeface="Arial"/>
                <a:cs typeface="Arial"/>
              </a:rPr>
              <a:t>distance from radar</a:t>
            </a:r>
          </a:p>
          <a:p>
            <a:pPr marL="285750" indent="-285750">
              <a:lnSpc>
                <a:spcPct val="130000"/>
              </a:lnSpc>
              <a:spcBef>
                <a:spcPct val="20000"/>
              </a:spcBef>
              <a:buFont typeface="Arial"/>
              <a:buChar char="•"/>
            </a:pPr>
            <a:r>
              <a:rPr lang="en-GB" altLang="zh-CN" dirty="0" smtClean="0">
                <a:solidFill>
                  <a:srgbClr val="000000"/>
                </a:solidFill>
                <a:latin typeface="Arial"/>
                <a:cs typeface="Arial"/>
              </a:rPr>
              <a:t>Define an </a:t>
            </a:r>
            <a:r>
              <a:rPr lang="en-GB" altLang="zh-CN" b="1" dirty="0">
                <a:solidFill>
                  <a:srgbClr val="000000"/>
                </a:solidFill>
                <a:latin typeface="Arial"/>
                <a:cs typeface="Arial"/>
              </a:rPr>
              <a:t>a</a:t>
            </a:r>
            <a:r>
              <a:rPr lang="en-GB" altLang="zh-CN" b="1" dirty="0" smtClean="0">
                <a:solidFill>
                  <a:srgbClr val="000000"/>
                </a:solidFill>
                <a:latin typeface="Arial"/>
                <a:cs typeface="Arial"/>
              </a:rPr>
              <a:t>veraging </a:t>
            </a:r>
            <a:r>
              <a:rPr lang="en-GB" altLang="zh-CN" b="1" dirty="0">
                <a:solidFill>
                  <a:srgbClr val="000000"/>
                </a:solidFill>
                <a:latin typeface="Arial"/>
                <a:cs typeface="Arial"/>
              </a:rPr>
              <a:t>bin </a:t>
            </a:r>
            <a:r>
              <a:rPr lang="en-GB" altLang="zh-CN" dirty="0" smtClean="0">
                <a:solidFill>
                  <a:srgbClr val="000000"/>
                </a:solidFill>
                <a:latin typeface="Arial"/>
                <a:cs typeface="Arial"/>
              </a:rPr>
              <a:t>with</a:t>
            </a:r>
            <a:r>
              <a:rPr lang="en-GB" altLang="zh-CN" dirty="0" smtClean="0">
                <a:solidFill>
                  <a:srgbClr val="000000"/>
                </a:solidFill>
                <a:latin typeface="Arial"/>
                <a:cs typeface="Arial"/>
              </a:rPr>
              <a:t> </a:t>
            </a:r>
            <a:r>
              <a:rPr lang="en-GB" altLang="zh-CN" dirty="0">
                <a:solidFill>
                  <a:srgbClr val="000000"/>
                </a:solidFill>
                <a:latin typeface="Arial"/>
                <a:cs typeface="Arial"/>
              </a:rPr>
              <a:t>5km max radial range and 5° max azimuthally </a:t>
            </a:r>
            <a:r>
              <a:rPr lang="en-GB" altLang="zh-CN" dirty="0" smtClean="0">
                <a:solidFill>
                  <a:srgbClr val="000000"/>
                </a:solidFill>
                <a:latin typeface="Arial"/>
                <a:cs typeface="Arial"/>
              </a:rPr>
              <a:t>resolution</a:t>
            </a:r>
            <a:endParaRPr lang="en-US" altLang="zh-CN" b="1" dirty="0" smtClean="0">
              <a:solidFill>
                <a:srgbClr val="000000"/>
              </a:solidFill>
              <a:latin typeface="Arial"/>
              <a:cs typeface="Arial"/>
            </a:endParaRPr>
          </a:p>
          <a:p>
            <a:pPr marL="285750" indent="-285750">
              <a:lnSpc>
                <a:spcPct val="130000"/>
              </a:lnSpc>
              <a:spcBef>
                <a:spcPct val="20000"/>
              </a:spcBef>
              <a:buFont typeface="Arial"/>
              <a:buChar char="•"/>
            </a:pPr>
            <a:r>
              <a:rPr lang="en-US" altLang="zh-CN" dirty="0" smtClean="0">
                <a:solidFill>
                  <a:srgbClr val="000000"/>
                </a:solidFill>
                <a:latin typeface="Arial"/>
                <a:cs typeface="Arial"/>
              </a:rPr>
              <a:t>Calculate SO as </a:t>
            </a:r>
            <a:r>
              <a:rPr lang="en-US" altLang="zh-CN" b="1" dirty="0">
                <a:solidFill>
                  <a:srgbClr val="000000"/>
                </a:solidFill>
                <a:latin typeface="Arial"/>
                <a:cs typeface="Arial"/>
              </a:rPr>
              <a:t>a</a:t>
            </a:r>
            <a:r>
              <a:rPr lang="en-US" altLang="zh-CN" b="1" dirty="0" smtClean="0">
                <a:solidFill>
                  <a:srgbClr val="000000"/>
                </a:solidFill>
                <a:latin typeface="Arial"/>
                <a:cs typeface="Arial"/>
              </a:rPr>
              <a:t>verage </a:t>
            </a:r>
            <a:r>
              <a:rPr lang="en-US" altLang="zh-CN" b="1" dirty="0" smtClean="0">
                <a:solidFill>
                  <a:srgbClr val="000000"/>
                </a:solidFill>
                <a:latin typeface="Arial"/>
                <a:cs typeface="Arial"/>
              </a:rPr>
              <a:t>10 </a:t>
            </a:r>
            <a:r>
              <a:rPr lang="en-US" altLang="zh-CN" b="1" dirty="0">
                <a:solidFill>
                  <a:srgbClr val="000000"/>
                </a:solidFill>
                <a:latin typeface="Arial"/>
                <a:cs typeface="Arial"/>
              </a:rPr>
              <a:t>nearest data points </a:t>
            </a:r>
            <a:r>
              <a:rPr lang="en-US" altLang="zh-CN" b="1" dirty="0" smtClean="0">
                <a:solidFill>
                  <a:srgbClr val="000000"/>
                </a:solidFill>
                <a:latin typeface="Arial"/>
                <a:cs typeface="Arial"/>
              </a:rPr>
              <a:t>to SO </a:t>
            </a:r>
            <a:r>
              <a:rPr lang="en-US" altLang="zh-CN" b="1" dirty="0" smtClean="0">
                <a:solidFill>
                  <a:srgbClr val="000000"/>
                </a:solidFill>
                <a:latin typeface="Arial"/>
                <a:cs typeface="Arial"/>
              </a:rPr>
              <a:t>position</a:t>
            </a:r>
          </a:p>
          <a:p>
            <a:pPr marL="285750" indent="-285750">
              <a:lnSpc>
                <a:spcPct val="130000"/>
              </a:lnSpc>
              <a:spcBef>
                <a:spcPct val="20000"/>
              </a:spcBef>
              <a:buFont typeface="Arial"/>
              <a:buChar char="•"/>
            </a:pPr>
            <a:r>
              <a:rPr lang="en-GB" altLang="zh-CN" b="0" dirty="0" smtClean="0">
                <a:solidFill>
                  <a:srgbClr val="000000"/>
                </a:solidFill>
                <a:latin typeface="Arial"/>
                <a:cs typeface="Arial"/>
              </a:rPr>
              <a:t>Perform </a:t>
            </a:r>
            <a:r>
              <a:rPr lang="en-GB" altLang="zh-CN" b="1" dirty="0">
                <a:solidFill>
                  <a:srgbClr val="000000"/>
                </a:solidFill>
                <a:latin typeface="Arial"/>
                <a:cs typeface="Arial"/>
              </a:rPr>
              <a:t>standard deviation checking </a:t>
            </a:r>
            <a:r>
              <a:rPr lang="en-GB" altLang="zh-CN" b="0" dirty="0">
                <a:solidFill>
                  <a:srgbClr val="000000"/>
                </a:solidFill>
                <a:latin typeface="Arial"/>
                <a:cs typeface="Arial"/>
              </a:rPr>
              <a:t>of the </a:t>
            </a:r>
            <a:r>
              <a:rPr lang="en-GB" altLang="zh-CN" b="0" dirty="0" smtClean="0">
                <a:solidFill>
                  <a:srgbClr val="000000"/>
                </a:solidFill>
                <a:latin typeface="Arial"/>
                <a:cs typeface="Arial"/>
              </a:rPr>
              <a:t>raw and binned </a:t>
            </a:r>
            <a:r>
              <a:rPr lang="en-US" altLang="zh-CN" b="0" dirty="0" err="1" smtClean="0">
                <a:solidFill>
                  <a:srgbClr val="000000"/>
                </a:solidFill>
                <a:latin typeface="Arial"/>
                <a:cs typeface="Arial"/>
              </a:rPr>
              <a:t>Vr</a:t>
            </a:r>
            <a:endParaRPr lang="en-US" altLang="zh-CN" b="0" dirty="0">
              <a:solidFill>
                <a:srgbClr val="000000"/>
              </a:solidFill>
              <a:latin typeface="Arial"/>
              <a:cs typeface="Arial"/>
            </a:endParaRPr>
          </a:p>
        </p:txBody>
      </p:sp>
      <p:sp>
        <p:nvSpPr>
          <p:cNvPr id="994310" name="Text Box 6"/>
          <p:cNvSpPr txBox="1">
            <a:spLocks noChangeArrowheads="1"/>
          </p:cNvSpPr>
          <p:nvPr/>
        </p:nvSpPr>
        <p:spPr bwMode="auto">
          <a:xfrm>
            <a:off x="743492" y="1109594"/>
            <a:ext cx="2912685" cy="307777"/>
          </a:xfrm>
          <a:prstGeom prst="rect">
            <a:avLst/>
          </a:prstGeom>
          <a:noFill/>
          <a:ln w="9525">
            <a:noFill/>
            <a:miter lim="800000"/>
            <a:headEnd/>
            <a:tailEnd/>
          </a:ln>
        </p:spPr>
        <p:txBody>
          <a:bodyPr wrap="square">
            <a:prstTxWarp prst="textNoShape">
              <a:avLst/>
            </a:prstTxWarp>
            <a:spAutoFit/>
          </a:bodyPr>
          <a:lstStyle/>
          <a:p>
            <a:pPr algn="ctr" eaLnBrk="0" hangingPunct="0">
              <a:lnSpc>
                <a:spcPct val="100000"/>
              </a:lnSpc>
            </a:pPr>
            <a:r>
              <a:rPr lang="en-US" altLang="zh-CN" sz="1400" b="0" dirty="0" smtClean="0">
                <a:latin typeface="Arial"/>
                <a:ea typeface="MS PGothic" pitchFamily="34" charset="-128"/>
                <a:cs typeface="Arial"/>
              </a:rPr>
              <a:t>0.5 </a:t>
            </a:r>
            <a:r>
              <a:rPr lang="en-US" altLang="zh-CN" sz="1400" b="0" dirty="0" err="1" smtClean="0">
                <a:latin typeface="Arial"/>
                <a:ea typeface="MS PGothic" pitchFamily="34" charset="-128"/>
                <a:cs typeface="Arial"/>
              </a:rPr>
              <a:t>deg</a:t>
            </a:r>
            <a:r>
              <a:rPr lang="en-US" altLang="zh-CN" sz="1400" b="0" dirty="0" smtClean="0">
                <a:latin typeface="Arial"/>
                <a:ea typeface="MS PGothic" pitchFamily="34" charset="-128"/>
                <a:cs typeface="Arial"/>
              </a:rPr>
              <a:t> RAW </a:t>
            </a:r>
            <a:r>
              <a:rPr lang="en-US" altLang="zh-CN" sz="1400" b="0" dirty="0" err="1" smtClean="0">
                <a:latin typeface="Arial"/>
                <a:ea typeface="MS PGothic" pitchFamily="34" charset="-128"/>
                <a:cs typeface="Arial"/>
              </a:rPr>
              <a:t>Vr</a:t>
            </a:r>
            <a:r>
              <a:rPr lang="en-US" altLang="zh-CN" sz="1400" b="0" dirty="0" smtClean="0">
                <a:latin typeface="Arial"/>
                <a:ea typeface="MS PGothic" pitchFamily="34" charset="-128"/>
                <a:cs typeface="Arial"/>
              </a:rPr>
              <a:t> data</a:t>
            </a:r>
            <a:endParaRPr lang="en-US" altLang="zh-CN" sz="1400" b="0" dirty="0">
              <a:latin typeface="Arial"/>
              <a:ea typeface="MS PGothic" pitchFamily="34" charset="-128"/>
              <a:cs typeface="Arial"/>
            </a:endParaRPr>
          </a:p>
        </p:txBody>
      </p:sp>
      <p:sp>
        <p:nvSpPr>
          <p:cNvPr id="8" name="Title 1"/>
          <p:cNvSpPr txBox="1">
            <a:spLocks/>
          </p:cNvSpPr>
          <p:nvPr/>
        </p:nvSpPr>
        <p:spPr>
          <a:xfrm>
            <a:off x="12700" y="-7356"/>
            <a:ext cx="9144000" cy="976312"/>
          </a:xfrm>
          <a:prstGeom prst="rect">
            <a:avLst/>
          </a:prstGeom>
        </p:spPr>
        <p:txBody>
          <a:bodyPr>
            <a:noAutofit/>
          </a:bodyPr>
          <a:lstStyle>
            <a:lvl1pPr algn="ctr" defTabSz="457200" rtl="0" eaLnBrk="1" latinLnBrk="0" hangingPunct="1">
              <a:spcBef>
                <a:spcPct val="0"/>
              </a:spcBef>
              <a:buNone/>
              <a:defRPr sz="3600" kern="1200">
                <a:solidFill>
                  <a:schemeClr val="tx1"/>
                </a:solidFill>
                <a:latin typeface="Arial"/>
                <a:ea typeface="+mj-ea"/>
                <a:cs typeface="Arial"/>
              </a:defRPr>
            </a:lvl1pPr>
          </a:lstStyle>
          <a:p>
            <a:r>
              <a:rPr lang="en-US" altLang="zh-CN" dirty="0" smtClean="0">
                <a:solidFill>
                  <a:srgbClr val="000000"/>
                </a:solidFill>
                <a:ea typeface="ＭＳ Ｐゴシック" charset="0"/>
              </a:rPr>
              <a:t>Super-</a:t>
            </a:r>
            <a:r>
              <a:rPr lang="en-US" altLang="zh-CN" dirty="0" err="1" smtClean="0">
                <a:solidFill>
                  <a:srgbClr val="000000"/>
                </a:solidFill>
                <a:ea typeface="ＭＳ Ｐゴシック" charset="0"/>
              </a:rPr>
              <a:t>obbing</a:t>
            </a:r>
            <a:r>
              <a:rPr lang="en-US" altLang="zh-CN" dirty="0" smtClean="0">
                <a:solidFill>
                  <a:srgbClr val="000000"/>
                </a:solidFill>
                <a:ea typeface="ＭＳ Ｐゴシック" charset="0"/>
              </a:rPr>
              <a:t>: QC and thinning of WSR-88D </a:t>
            </a:r>
            <a:r>
              <a:rPr lang="en-US" altLang="zh-CN" dirty="0" err="1" smtClean="0">
                <a:solidFill>
                  <a:srgbClr val="000000"/>
                </a:solidFill>
                <a:ea typeface="ＭＳ Ｐゴシック" charset="0"/>
              </a:rPr>
              <a:t>Vr</a:t>
            </a:r>
            <a:r>
              <a:rPr lang="en-US" altLang="zh-CN" dirty="0" smtClean="0">
                <a:solidFill>
                  <a:srgbClr val="000000"/>
                </a:solidFill>
                <a:ea typeface="ＭＳ Ｐゴシック" charset="0"/>
              </a:rPr>
              <a:t> Observations </a:t>
            </a:r>
            <a:endParaRPr lang="en-US" altLang="zh-CN" i="1" dirty="0">
              <a:solidFill>
                <a:srgbClr val="000000"/>
              </a:solidFill>
              <a:ea typeface="ＭＳ Ｐゴシック" charset="0"/>
            </a:endParaRPr>
          </a:p>
        </p:txBody>
      </p:sp>
      <p:pic>
        <p:nvPicPr>
          <p:cNvPr id="11" name="Picture 3"/>
          <p:cNvPicPr>
            <a:picLocks noChangeAspect="1" noChangeArrowheads="1"/>
          </p:cNvPicPr>
          <p:nvPr/>
        </p:nvPicPr>
        <p:blipFill rotWithShape="1">
          <a:blip r:embed="rId4"/>
          <a:srcRect l="12192" t="71979" r="31431" b="24414"/>
          <a:stretch/>
        </p:blipFill>
        <p:spPr>
          <a:xfrm>
            <a:off x="4727603" y="4129300"/>
            <a:ext cx="4240212" cy="217030"/>
          </a:xfrm>
          <a:prstGeom prst="rect">
            <a:avLst/>
          </a:prstGeom>
          <a:ln/>
        </p:spPr>
      </p:pic>
      <p:pic>
        <p:nvPicPr>
          <p:cNvPr id="12" name="Picture 3"/>
          <p:cNvPicPr>
            <a:picLocks noChangeAspect="1" noChangeArrowheads="1"/>
          </p:cNvPicPr>
          <p:nvPr/>
        </p:nvPicPr>
        <p:blipFill rotWithShape="1">
          <a:blip r:embed="rId4"/>
          <a:srcRect l="56468" t="25362" r="31431" b="24408"/>
          <a:stretch/>
        </p:blipFill>
        <p:spPr>
          <a:xfrm>
            <a:off x="8057660" y="1396535"/>
            <a:ext cx="910155" cy="3022600"/>
          </a:xfrm>
          <a:prstGeom prst="rect">
            <a:avLst/>
          </a:prstGeom>
          <a:ln/>
        </p:spPr>
      </p:pic>
      <p:sp>
        <p:nvSpPr>
          <p:cNvPr id="13" name="Text Box 6"/>
          <p:cNvSpPr txBox="1">
            <a:spLocks noChangeArrowheads="1"/>
          </p:cNvSpPr>
          <p:nvPr/>
        </p:nvSpPr>
        <p:spPr bwMode="auto">
          <a:xfrm>
            <a:off x="5175155" y="1136662"/>
            <a:ext cx="2912685" cy="307777"/>
          </a:xfrm>
          <a:prstGeom prst="rect">
            <a:avLst/>
          </a:prstGeom>
          <a:noFill/>
          <a:ln w="9525">
            <a:noFill/>
            <a:miter lim="800000"/>
            <a:headEnd/>
            <a:tailEnd/>
          </a:ln>
        </p:spPr>
        <p:txBody>
          <a:bodyPr wrap="square">
            <a:prstTxWarp prst="textNoShape">
              <a:avLst/>
            </a:prstTxWarp>
            <a:spAutoFit/>
          </a:bodyPr>
          <a:lstStyle/>
          <a:p>
            <a:pPr algn="ctr" eaLnBrk="0" hangingPunct="0">
              <a:lnSpc>
                <a:spcPct val="100000"/>
              </a:lnSpc>
            </a:pPr>
            <a:r>
              <a:rPr lang="en-US" altLang="zh-CN" sz="1400" b="0" dirty="0" smtClean="0">
                <a:latin typeface="Arial"/>
                <a:ea typeface="MS PGothic" pitchFamily="34" charset="-128"/>
                <a:cs typeface="Arial"/>
              </a:rPr>
              <a:t>0.5 </a:t>
            </a:r>
            <a:r>
              <a:rPr lang="en-US" altLang="zh-CN" sz="1400" b="0" dirty="0" err="1" smtClean="0">
                <a:latin typeface="Arial"/>
                <a:ea typeface="MS PGothic" pitchFamily="34" charset="-128"/>
                <a:cs typeface="Arial"/>
              </a:rPr>
              <a:t>deg</a:t>
            </a:r>
            <a:r>
              <a:rPr lang="en-US" altLang="zh-CN" sz="1400" b="0" dirty="0" smtClean="0">
                <a:latin typeface="Arial"/>
                <a:ea typeface="MS PGothic" pitchFamily="34" charset="-128"/>
                <a:cs typeface="Arial"/>
              </a:rPr>
              <a:t> RAW </a:t>
            </a:r>
            <a:r>
              <a:rPr lang="en-US" altLang="zh-CN" sz="1400" b="0" dirty="0" err="1" smtClean="0">
                <a:latin typeface="Arial"/>
                <a:ea typeface="MS PGothic" pitchFamily="34" charset="-128"/>
                <a:cs typeface="Arial"/>
              </a:rPr>
              <a:t>Vr</a:t>
            </a:r>
            <a:r>
              <a:rPr lang="en-US" altLang="zh-CN" sz="1400" b="0" dirty="0" smtClean="0">
                <a:latin typeface="Arial"/>
                <a:ea typeface="MS PGothic" pitchFamily="34" charset="-128"/>
                <a:cs typeface="Arial"/>
              </a:rPr>
              <a:t> data</a:t>
            </a:r>
            <a:endParaRPr lang="en-US" altLang="zh-CN" sz="1400" b="0" dirty="0">
              <a:latin typeface="Arial"/>
              <a:ea typeface="MS PGothic" pitchFamily="34" charset="-128"/>
              <a:cs typeface="Arial"/>
            </a:endParaRPr>
          </a:p>
        </p:txBody>
      </p:sp>
      <p:sp>
        <p:nvSpPr>
          <p:cNvPr id="15" name="TextBox 14"/>
          <p:cNvSpPr txBox="1"/>
          <p:nvPr/>
        </p:nvSpPr>
        <p:spPr>
          <a:xfrm>
            <a:off x="3656177" y="1109594"/>
            <a:ext cx="797185" cy="307777"/>
          </a:xfrm>
          <a:prstGeom prst="rect">
            <a:avLst/>
          </a:prstGeom>
          <a:noFill/>
        </p:spPr>
        <p:txBody>
          <a:bodyPr wrap="square" rtlCol="0">
            <a:spAutoFit/>
          </a:bodyPr>
          <a:lstStyle/>
          <a:p>
            <a:r>
              <a:rPr lang="en-US" sz="1400" dirty="0" smtClean="0">
                <a:latin typeface="Arial"/>
                <a:cs typeface="Arial"/>
              </a:rPr>
              <a:t>[ms</a:t>
            </a:r>
            <a:r>
              <a:rPr lang="en-US" sz="1400" baseline="30000" dirty="0" smtClean="0">
                <a:latin typeface="Arial"/>
                <a:cs typeface="Arial"/>
              </a:rPr>
              <a:t>-1</a:t>
            </a:r>
            <a:r>
              <a:rPr lang="en-US" sz="1400" dirty="0" smtClean="0">
                <a:latin typeface="Arial"/>
                <a:cs typeface="Arial"/>
              </a:rPr>
              <a:t>]</a:t>
            </a:r>
            <a:endParaRPr lang="en-US" sz="1400" dirty="0">
              <a:latin typeface="Arial"/>
              <a:cs typeface="Arial"/>
            </a:endParaRPr>
          </a:p>
        </p:txBody>
      </p:sp>
      <p:sp>
        <p:nvSpPr>
          <p:cNvPr id="16" name="TextBox 15"/>
          <p:cNvSpPr txBox="1"/>
          <p:nvPr/>
        </p:nvSpPr>
        <p:spPr>
          <a:xfrm>
            <a:off x="8087840" y="1105515"/>
            <a:ext cx="797185" cy="307777"/>
          </a:xfrm>
          <a:prstGeom prst="rect">
            <a:avLst/>
          </a:prstGeom>
          <a:noFill/>
        </p:spPr>
        <p:txBody>
          <a:bodyPr wrap="square" rtlCol="0">
            <a:spAutoFit/>
          </a:bodyPr>
          <a:lstStyle/>
          <a:p>
            <a:r>
              <a:rPr lang="en-US" sz="1400" dirty="0" smtClean="0">
                <a:latin typeface="Arial"/>
                <a:cs typeface="Arial"/>
              </a:rPr>
              <a:t>[ms</a:t>
            </a:r>
            <a:r>
              <a:rPr lang="en-US" sz="1400" baseline="30000" dirty="0" smtClean="0">
                <a:latin typeface="Arial"/>
                <a:cs typeface="Arial"/>
              </a:rPr>
              <a:t>-1</a:t>
            </a:r>
            <a:r>
              <a:rPr lang="en-US" sz="1400" dirty="0" smtClean="0">
                <a:latin typeface="Arial"/>
                <a:cs typeface="Arial"/>
              </a:rPr>
              <a:t>]</a:t>
            </a:r>
            <a:endParaRPr lang="en-US" sz="1400" dirty="0">
              <a:latin typeface="Arial"/>
              <a:cs typeface="Arial"/>
            </a:endParaRPr>
          </a:p>
        </p:txBody>
      </p:sp>
      <p:sp>
        <p:nvSpPr>
          <p:cNvPr id="14" name="Rectangle 7"/>
          <p:cNvSpPr>
            <a:spLocks noChangeArrowheads="1"/>
          </p:cNvSpPr>
          <p:nvPr/>
        </p:nvSpPr>
        <p:spPr bwMode="auto">
          <a:xfrm>
            <a:off x="7188806" y="6581001"/>
            <a:ext cx="1926823" cy="276999"/>
          </a:xfrm>
          <a:prstGeom prst="rect">
            <a:avLst/>
          </a:prstGeom>
          <a:noFill/>
          <a:ln w="9525">
            <a:noFill/>
            <a:miter lim="800000"/>
            <a:headEnd/>
            <a:tailEnd/>
          </a:ln>
        </p:spPr>
        <p:txBody>
          <a:bodyPr wrap="square">
            <a:prstTxWarp prst="textNoShape">
              <a:avLst/>
            </a:prstTxWarp>
            <a:spAutoFit/>
          </a:bodyPr>
          <a:lstStyle/>
          <a:p>
            <a:r>
              <a:rPr lang="en-US" sz="1200" i="1" dirty="0">
                <a:solidFill>
                  <a:srgbClr val="000000"/>
                </a:solidFill>
                <a:latin typeface="Arial"/>
                <a:ea typeface="ＭＳ Ｐゴシック" pitchFamily="-111" charset="-128"/>
                <a:cs typeface="Arial"/>
              </a:rPr>
              <a:t>(Zhang et al. 2009 MWR)</a:t>
            </a:r>
            <a:endParaRPr lang="en-US" sz="1200" i="1" dirty="0">
              <a:solidFill>
                <a:srgbClr val="000000"/>
              </a:solidFill>
              <a:latin typeface="Arial"/>
              <a:ea typeface="宋体" pitchFamily="-111" charset="-122"/>
              <a:cs typeface="Arial"/>
            </a:endParaRPr>
          </a:p>
        </p:txBody>
      </p:sp>
      <p:pic>
        <p:nvPicPr>
          <p:cNvPr id="10" name="Picture 3"/>
          <p:cNvPicPr>
            <a:picLocks noChangeAspect="1" noChangeArrowheads="1"/>
          </p:cNvPicPr>
          <p:nvPr/>
        </p:nvPicPr>
        <p:blipFill rotWithShape="1">
          <a:blip r:embed="rId4"/>
          <a:srcRect l="12192" t="25362" r="81858" b="24408"/>
          <a:stretch/>
        </p:blipFill>
        <p:spPr>
          <a:xfrm>
            <a:off x="4727603" y="1499281"/>
            <a:ext cx="447552" cy="3022600"/>
          </a:xfrm>
          <a:prstGeom prst="rect">
            <a:avLst/>
          </a:prstGeom>
          <a:ln/>
        </p:spPr>
      </p:pic>
    </p:spTree>
    <p:extLst>
      <p:ext uri="{BB962C8B-B14F-4D97-AF65-F5344CB8AC3E}">
        <p14:creationId xmlns:p14="http://schemas.microsoft.com/office/powerpoint/2010/main" val="25439796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8" name="Picture 9" descr="Fig14"/>
          <p:cNvPicPr>
            <a:picLocks noChangeAspect="1" noChangeArrowheads="1"/>
          </p:cNvPicPr>
          <p:nvPr/>
        </p:nvPicPr>
        <p:blipFill>
          <a:blip r:embed="rId3"/>
          <a:srcRect/>
          <a:stretch>
            <a:fillRect/>
          </a:stretch>
        </p:blipFill>
        <p:spPr bwMode="auto">
          <a:xfrm>
            <a:off x="342900" y="1619492"/>
            <a:ext cx="8458200" cy="3810000"/>
          </a:xfrm>
          <a:prstGeom prst="rect">
            <a:avLst/>
          </a:prstGeom>
          <a:noFill/>
          <a:ln w="9525">
            <a:noFill/>
            <a:miter lim="800000"/>
            <a:headEnd/>
            <a:tailEnd/>
          </a:ln>
        </p:spPr>
      </p:pic>
      <p:sp>
        <p:nvSpPr>
          <p:cNvPr id="14" name="Rectangle 13"/>
          <p:cNvSpPr/>
          <p:nvPr/>
        </p:nvSpPr>
        <p:spPr>
          <a:xfrm>
            <a:off x="620210" y="1955474"/>
            <a:ext cx="830476" cy="276999"/>
          </a:xfrm>
          <a:prstGeom prst="rect">
            <a:avLst/>
          </a:prstGeom>
        </p:spPr>
        <p:txBody>
          <a:bodyPr wrap="none">
            <a:spAutoFit/>
          </a:bodyPr>
          <a:lstStyle/>
          <a:p>
            <a:r>
              <a:rPr lang="en-US" sz="1200" b="1" dirty="0" smtClean="0">
                <a:solidFill>
                  <a:srgbClr val="FF0000"/>
                </a:solidFill>
                <a:latin typeface="Arial"/>
                <a:ea typeface="宋体" pitchFamily="-111" charset="-122"/>
                <a:cs typeface="Arial"/>
              </a:rPr>
              <a:t>Analysis</a:t>
            </a:r>
            <a:endParaRPr lang="en-US" sz="1200" b="1" dirty="0">
              <a:solidFill>
                <a:srgbClr val="FF0000"/>
              </a:solidFill>
              <a:latin typeface="Arial"/>
              <a:cs typeface="Arial"/>
            </a:endParaRPr>
          </a:p>
        </p:txBody>
      </p:sp>
      <p:sp>
        <p:nvSpPr>
          <p:cNvPr id="79874" name="Rectangle 3"/>
          <p:cNvSpPr>
            <a:spLocks noChangeArrowheads="1"/>
          </p:cNvSpPr>
          <p:nvPr/>
        </p:nvSpPr>
        <p:spPr bwMode="auto">
          <a:xfrm>
            <a:off x="1752600" y="3562592"/>
            <a:ext cx="685800" cy="685800"/>
          </a:xfrm>
          <a:prstGeom prst="rect">
            <a:avLst/>
          </a:prstGeom>
          <a:noFill/>
          <a:ln w="9525">
            <a:solidFill>
              <a:schemeClr val="bg1"/>
            </a:solidFill>
            <a:miter lim="800000"/>
            <a:headEnd/>
            <a:tailEnd/>
          </a:ln>
        </p:spPr>
        <p:txBody>
          <a:bodyPr wrap="none" anchor="ctr">
            <a:prstTxWarp prst="textNoShape">
              <a:avLst/>
            </a:prstTxWarp>
          </a:bodyPr>
          <a:lstStyle/>
          <a:p>
            <a:endParaRPr lang="en-US">
              <a:solidFill>
                <a:srgbClr val="003366"/>
              </a:solidFill>
              <a:ea typeface="宋体" pitchFamily="-111" charset="-122"/>
              <a:cs typeface="宋体" pitchFamily="-111" charset="-122"/>
            </a:endParaRPr>
          </a:p>
        </p:txBody>
      </p:sp>
      <p:sp>
        <p:nvSpPr>
          <p:cNvPr id="79879" name="Rectangle 2"/>
          <p:cNvSpPr>
            <a:spLocks noChangeArrowheads="1"/>
          </p:cNvSpPr>
          <p:nvPr/>
        </p:nvSpPr>
        <p:spPr bwMode="auto">
          <a:xfrm>
            <a:off x="-28371" y="968956"/>
            <a:ext cx="9144000" cy="838200"/>
          </a:xfrm>
          <a:prstGeom prst="rect">
            <a:avLst/>
          </a:prstGeom>
          <a:noFill/>
          <a:ln w="9525">
            <a:noFill/>
            <a:miter lim="800000"/>
            <a:headEnd/>
            <a:tailEnd/>
          </a:ln>
        </p:spPr>
        <p:txBody>
          <a:bodyPr anchor="ctr">
            <a:prstTxWarp prst="textNoShape">
              <a:avLst/>
            </a:prstTxWarp>
          </a:bodyPr>
          <a:lstStyle/>
          <a:p>
            <a:pPr algn="ctr"/>
            <a:r>
              <a:rPr lang="en-US" altLang="zh-CN" sz="2400" dirty="0" smtClean="0">
                <a:solidFill>
                  <a:srgbClr val="000000"/>
                </a:solidFill>
                <a:latin typeface="Arial"/>
                <a:cs typeface="Arial"/>
              </a:rPr>
              <a:t>WRF-</a:t>
            </a:r>
            <a:r>
              <a:rPr lang="en-US" altLang="zh-CN" sz="2400" dirty="0" err="1" smtClean="0">
                <a:solidFill>
                  <a:srgbClr val="000000"/>
                </a:solidFill>
                <a:latin typeface="Arial"/>
                <a:cs typeface="Arial"/>
              </a:rPr>
              <a:t>EnKF</a:t>
            </a:r>
            <a:r>
              <a:rPr lang="en-US" altLang="zh-CN" sz="2400" dirty="0" smtClean="0">
                <a:solidFill>
                  <a:srgbClr val="000000"/>
                </a:solidFill>
                <a:latin typeface="Arial"/>
                <a:cs typeface="Arial"/>
              </a:rPr>
              <a:t> </a:t>
            </a:r>
            <a:r>
              <a:rPr lang="en-US" altLang="zh-CN" sz="2400" dirty="0">
                <a:solidFill>
                  <a:srgbClr val="000000"/>
                </a:solidFill>
                <a:latin typeface="Arial"/>
                <a:cs typeface="Arial"/>
              </a:rPr>
              <a:t>Forecast vs. Observations vs. 3DVAR</a:t>
            </a:r>
          </a:p>
        </p:txBody>
      </p:sp>
      <p:sp>
        <p:nvSpPr>
          <p:cNvPr id="79880" name="Rectangle 7"/>
          <p:cNvSpPr>
            <a:spLocks noChangeArrowheads="1"/>
          </p:cNvSpPr>
          <p:nvPr/>
        </p:nvSpPr>
        <p:spPr bwMode="auto">
          <a:xfrm>
            <a:off x="7188806" y="6581001"/>
            <a:ext cx="1926823" cy="276999"/>
          </a:xfrm>
          <a:prstGeom prst="rect">
            <a:avLst/>
          </a:prstGeom>
          <a:noFill/>
          <a:ln w="9525">
            <a:noFill/>
            <a:miter lim="800000"/>
            <a:headEnd/>
            <a:tailEnd/>
          </a:ln>
        </p:spPr>
        <p:txBody>
          <a:bodyPr wrap="square">
            <a:prstTxWarp prst="textNoShape">
              <a:avLst/>
            </a:prstTxWarp>
            <a:spAutoFit/>
          </a:bodyPr>
          <a:lstStyle/>
          <a:p>
            <a:r>
              <a:rPr lang="en-US" sz="1200" i="1" dirty="0">
                <a:solidFill>
                  <a:srgbClr val="000000"/>
                </a:solidFill>
                <a:latin typeface="Arial"/>
                <a:ea typeface="ＭＳ Ｐゴシック" pitchFamily="-111" charset="-128"/>
                <a:cs typeface="Arial"/>
              </a:rPr>
              <a:t>(Zhang et al. 2009 MWR)</a:t>
            </a:r>
            <a:endParaRPr lang="en-US" sz="1200" i="1" dirty="0">
              <a:solidFill>
                <a:srgbClr val="000000"/>
              </a:solidFill>
              <a:latin typeface="Arial"/>
              <a:ea typeface="宋体" pitchFamily="-111" charset="-122"/>
              <a:cs typeface="Arial"/>
            </a:endParaRPr>
          </a:p>
        </p:txBody>
      </p:sp>
      <p:cxnSp>
        <p:nvCxnSpPr>
          <p:cNvPr id="11" name="Straight Connector 10"/>
          <p:cNvCxnSpPr/>
          <p:nvPr/>
        </p:nvCxnSpPr>
        <p:spPr bwMode="auto">
          <a:xfrm rot="16200000" flipH="1">
            <a:off x="-260350" y="3562592"/>
            <a:ext cx="3282950" cy="19050"/>
          </a:xfrm>
          <a:prstGeom prst="line">
            <a:avLst/>
          </a:prstGeom>
          <a:no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rot="16200000" flipH="1">
            <a:off x="3943350" y="3575292"/>
            <a:ext cx="3282950" cy="19050"/>
          </a:xfrm>
          <a:prstGeom prst="line">
            <a:avLst/>
          </a:prstGeom>
          <a:noFill/>
          <a:ln w="9525" cap="flat" cmpd="sng" algn="ctr">
            <a:solidFill>
              <a:schemeClr val="tx1"/>
            </a:solidFill>
            <a:prstDash val="solid"/>
            <a:round/>
            <a:headEnd type="none" w="med" len="med"/>
            <a:tailEnd type="none" w="med" len="med"/>
          </a:ln>
          <a:effectLst/>
        </p:spPr>
      </p:cxnSp>
      <p:sp>
        <p:nvSpPr>
          <p:cNvPr id="15" name="Rectangle 14"/>
          <p:cNvSpPr/>
          <p:nvPr/>
        </p:nvSpPr>
        <p:spPr>
          <a:xfrm>
            <a:off x="1390651" y="1955474"/>
            <a:ext cx="826143" cy="276999"/>
          </a:xfrm>
          <a:prstGeom prst="rect">
            <a:avLst/>
          </a:prstGeom>
        </p:spPr>
        <p:txBody>
          <a:bodyPr wrap="none">
            <a:spAutoFit/>
          </a:bodyPr>
          <a:lstStyle/>
          <a:p>
            <a:r>
              <a:rPr lang="en-US" sz="1200" b="1" dirty="0" smtClean="0">
                <a:solidFill>
                  <a:srgbClr val="FF0000"/>
                </a:solidFill>
                <a:latin typeface="Arial"/>
                <a:ea typeface="宋体" pitchFamily="-111" charset="-122"/>
                <a:cs typeface="Arial"/>
              </a:rPr>
              <a:t>Forecast</a:t>
            </a:r>
            <a:endParaRPr lang="en-US" sz="1200" b="1" dirty="0">
              <a:solidFill>
                <a:srgbClr val="FF0000"/>
              </a:solidFill>
              <a:latin typeface="Arial"/>
              <a:cs typeface="Arial"/>
            </a:endParaRPr>
          </a:p>
        </p:txBody>
      </p:sp>
      <p:sp>
        <p:nvSpPr>
          <p:cNvPr id="18" name="Title 1"/>
          <p:cNvSpPr txBox="1">
            <a:spLocks/>
          </p:cNvSpPr>
          <p:nvPr/>
        </p:nvSpPr>
        <p:spPr>
          <a:xfrm>
            <a:off x="12700" y="-7356"/>
            <a:ext cx="9144000" cy="976312"/>
          </a:xfrm>
          <a:prstGeom prst="rect">
            <a:avLst/>
          </a:prstGeom>
        </p:spPr>
        <p:txBody>
          <a:bodyPr>
            <a:noAutofit/>
          </a:bodyPr>
          <a:lstStyle>
            <a:lvl1pPr algn="ctr" defTabSz="457200" rtl="0" eaLnBrk="1" latinLnBrk="0" hangingPunct="1">
              <a:spcBef>
                <a:spcPct val="0"/>
              </a:spcBef>
              <a:buNone/>
              <a:defRPr sz="3600" kern="1200">
                <a:solidFill>
                  <a:schemeClr val="tx1"/>
                </a:solidFill>
                <a:latin typeface="Arial"/>
                <a:ea typeface="+mj-ea"/>
                <a:cs typeface="Arial"/>
              </a:defRPr>
            </a:lvl1pPr>
          </a:lstStyle>
          <a:p>
            <a:r>
              <a:rPr lang="en-US" altLang="zh-CN" dirty="0" smtClean="0">
                <a:solidFill>
                  <a:srgbClr val="000000"/>
                </a:solidFill>
                <a:ea typeface="ＭＳ Ｐゴシック" charset="0"/>
              </a:rPr>
              <a:t>Assimilate WSR-88D Doppler </a:t>
            </a:r>
            <a:r>
              <a:rPr lang="en-US" altLang="zh-CN" dirty="0" err="1" smtClean="0">
                <a:solidFill>
                  <a:srgbClr val="000000"/>
                </a:solidFill>
                <a:ea typeface="ＭＳ Ｐゴシック" charset="0"/>
              </a:rPr>
              <a:t>Vr</a:t>
            </a:r>
            <a:r>
              <a:rPr lang="en-US" altLang="zh-CN" dirty="0" smtClean="0">
                <a:solidFill>
                  <a:srgbClr val="000000"/>
                </a:solidFill>
                <a:ea typeface="ＭＳ Ｐゴシック" charset="0"/>
              </a:rPr>
              <a:t> </a:t>
            </a:r>
          </a:p>
          <a:p>
            <a:r>
              <a:rPr lang="en-US" altLang="zh-CN" dirty="0" smtClean="0">
                <a:solidFill>
                  <a:srgbClr val="000000"/>
                </a:solidFill>
                <a:ea typeface="ＭＳ Ｐゴシック" charset="0"/>
              </a:rPr>
              <a:t>for </a:t>
            </a:r>
            <a:r>
              <a:rPr lang="en-US" altLang="zh-CN" dirty="0" err="1" smtClean="0">
                <a:solidFill>
                  <a:srgbClr val="000000"/>
                </a:solidFill>
                <a:ea typeface="ＭＳ Ｐゴシック" charset="0"/>
              </a:rPr>
              <a:t>Humberto</a:t>
            </a:r>
            <a:r>
              <a:rPr lang="en-US" altLang="zh-CN" dirty="0" smtClean="0">
                <a:solidFill>
                  <a:srgbClr val="000000"/>
                </a:solidFill>
                <a:ea typeface="ＭＳ Ｐゴシック" charset="0"/>
              </a:rPr>
              <a:t> 2007</a:t>
            </a:r>
            <a:endParaRPr lang="en-US" altLang="zh-CN" i="1" dirty="0">
              <a:solidFill>
                <a:srgbClr val="000000"/>
              </a:solidFill>
              <a:ea typeface="ＭＳ Ｐゴシック" charset="0"/>
            </a:endParaRPr>
          </a:p>
        </p:txBody>
      </p:sp>
      <p:sp>
        <p:nvSpPr>
          <p:cNvPr id="20" name="Rectangle 19"/>
          <p:cNvSpPr/>
          <p:nvPr/>
        </p:nvSpPr>
        <p:spPr>
          <a:xfrm>
            <a:off x="4823815" y="1955474"/>
            <a:ext cx="830476" cy="276999"/>
          </a:xfrm>
          <a:prstGeom prst="rect">
            <a:avLst/>
          </a:prstGeom>
        </p:spPr>
        <p:txBody>
          <a:bodyPr wrap="none">
            <a:spAutoFit/>
          </a:bodyPr>
          <a:lstStyle/>
          <a:p>
            <a:r>
              <a:rPr lang="en-US" sz="1200" b="1" dirty="0" smtClean="0">
                <a:solidFill>
                  <a:srgbClr val="FF0000"/>
                </a:solidFill>
                <a:latin typeface="Arial"/>
                <a:ea typeface="宋体" pitchFamily="-111" charset="-122"/>
                <a:cs typeface="Arial"/>
              </a:rPr>
              <a:t>Analysis</a:t>
            </a:r>
            <a:endParaRPr lang="en-US" sz="1200" b="1" dirty="0">
              <a:solidFill>
                <a:srgbClr val="FF0000"/>
              </a:solidFill>
              <a:latin typeface="Arial"/>
              <a:cs typeface="Arial"/>
            </a:endParaRPr>
          </a:p>
        </p:txBody>
      </p:sp>
      <p:sp>
        <p:nvSpPr>
          <p:cNvPr id="21" name="Rectangle 20"/>
          <p:cNvSpPr/>
          <p:nvPr/>
        </p:nvSpPr>
        <p:spPr>
          <a:xfrm>
            <a:off x="5594256" y="1955474"/>
            <a:ext cx="826143" cy="276999"/>
          </a:xfrm>
          <a:prstGeom prst="rect">
            <a:avLst/>
          </a:prstGeom>
        </p:spPr>
        <p:txBody>
          <a:bodyPr wrap="none">
            <a:spAutoFit/>
          </a:bodyPr>
          <a:lstStyle/>
          <a:p>
            <a:r>
              <a:rPr lang="en-US" sz="1200" b="1" dirty="0" smtClean="0">
                <a:solidFill>
                  <a:srgbClr val="FF0000"/>
                </a:solidFill>
                <a:latin typeface="Arial"/>
                <a:ea typeface="宋体" pitchFamily="-111" charset="-122"/>
                <a:cs typeface="Arial"/>
              </a:rPr>
              <a:t>Forecast</a:t>
            </a:r>
            <a:endParaRPr lang="en-US" sz="1200" b="1" dirty="0">
              <a:solidFill>
                <a:srgbClr val="FF0000"/>
              </a:solidFill>
              <a:latin typeface="Arial"/>
              <a:cs typeface="Arial"/>
            </a:endParaRPr>
          </a:p>
        </p:txBody>
      </p:sp>
      <p:sp>
        <p:nvSpPr>
          <p:cNvPr id="22" name="Content Placeholder 12"/>
          <p:cNvSpPr txBox="1">
            <a:spLocks/>
          </p:cNvSpPr>
          <p:nvPr/>
        </p:nvSpPr>
        <p:spPr>
          <a:xfrm>
            <a:off x="492860" y="5429492"/>
            <a:ext cx="8308239" cy="1428508"/>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Use </a:t>
            </a:r>
            <a:r>
              <a:rPr lang="en-US" dirty="0" smtClean="0"/>
              <a:t>WRF</a:t>
            </a:r>
            <a:r>
              <a:rPr lang="en-US" dirty="0" smtClean="0"/>
              <a:t>-3DVar used as surrogate of operational </a:t>
            </a:r>
            <a:r>
              <a:rPr lang="en-US" dirty="0" smtClean="0"/>
              <a:t>algorithms</a:t>
            </a:r>
            <a:endParaRPr lang="en-US" dirty="0" smtClean="0"/>
          </a:p>
          <a:p>
            <a:pPr lvl="1"/>
            <a:r>
              <a:rPr lang="en-US" dirty="0" smtClean="0"/>
              <a:t>Assimilates the same radar data, but without flow-dependent background error covariance</a:t>
            </a:r>
          </a:p>
          <a:p>
            <a:pPr lvl="1"/>
            <a:r>
              <a:rPr lang="en-US" dirty="0" smtClean="0"/>
              <a:t>Forecast failed to develop storm, despite better initial fit to best track observation</a:t>
            </a:r>
          </a:p>
        </p:txBody>
      </p:sp>
    </p:spTree>
    <p:extLst>
      <p:ext uri="{BB962C8B-B14F-4D97-AF65-F5344CB8AC3E}">
        <p14:creationId xmlns:p14="http://schemas.microsoft.com/office/powerpoint/2010/main" val="5537459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57200" y="1212517"/>
            <a:ext cx="4595513" cy="2709795"/>
            <a:chOff x="567037" y="1688757"/>
            <a:chExt cx="4595513" cy="2709795"/>
          </a:xfrm>
        </p:grpSpPr>
        <p:pic>
          <p:nvPicPr>
            <p:cNvPr id="4" name="Picture 3"/>
            <p:cNvPicPr>
              <a:picLocks noChangeAspect="1"/>
            </p:cNvPicPr>
            <p:nvPr/>
          </p:nvPicPr>
          <p:blipFill rotWithShape="1">
            <a:blip r:embed="rId3"/>
            <a:srcRect t="6884"/>
            <a:stretch/>
          </p:blipFill>
          <p:spPr>
            <a:xfrm>
              <a:off x="567037" y="1688757"/>
              <a:ext cx="4506097" cy="2488514"/>
            </a:xfrm>
            <a:prstGeom prst="rect">
              <a:avLst/>
            </a:prstGeom>
          </p:spPr>
        </p:pic>
        <p:sp>
          <p:nvSpPr>
            <p:cNvPr id="5" name="TextBox 4"/>
            <p:cNvSpPr txBox="1"/>
            <p:nvPr/>
          </p:nvSpPr>
          <p:spPr>
            <a:xfrm>
              <a:off x="2766539" y="4152331"/>
              <a:ext cx="2306595" cy="246221"/>
            </a:xfrm>
            <a:prstGeom prst="rect">
              <a:avLst/>
            </a:prstGeom>
            <a:noFill/>
          </p:spPr>
          <p:txBody>
            <a:bodyPr wrap="square" rtlCol="0">
              <a:spAutoFit/>
            </a:bodyPr>
            <a:lstStyle/>
            <a:p>
              <a:r>
                <a:rPr lang="en-US" sz="1000" i="1" dirty="0" smtClean="0">
                  <a:latin typeface="Arial"/>
                  <a:cs typeface="Arial"/>
                </a:rPr>
                <a:t>Image: courtesy Dr. David Jorgensen</a:t>
              </a:r>
              <a:endParaRPr lang="en-US" sz="1000" i="1" dirty="0">
                <a:latin typeface="Arial"/>
                <a:cs typeface="Arial"/>
              </a:endParaRPr>
            </a:p>
          </p:txBody>
        </p:sp>
        <p:sp>
          <p:nvSpPr>
            <p:cNvPr id="6" name="Rectangle 5"/>
            <p:cNvSpPr/>
            <p:nvPr/>
          </p:nvSpPr>
          <p:spPr>
            <a:xfrm>
              <a:off x="4641850" y="2216150"/>
              <a:ext cx="520700" cy="409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568309" y="2365376"/>
              <a:ext cx="520700" cy="311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itle 10"/>
          <p:cNvSpPr>
            <a:spLocks noGrp="1"/>
          </p:cNvSpPr>
          <p:nvPr>
            <p:ph type="title"/>
          </p:nvPr>
        </p:nvSpPr>
        <p:spPr/>
        <p:txBody>
          <a:bodyPr>
            <a:normAutofit fontScale="90000"/>
          </a:bodyPr>
          <a:lstStyle/>
          <a:p>
            <a:r>
              <a:rPr lang="en-US" dirty="0" smtClean="0"/>
              <a:t>NOAA P-3 Airborne Doppler </a:t>
            </a:r>
            <a:br>
              <a:rPr lang="en-US" dirty="0" smtClean="0"/>
            </a:br>
            <a:r>
              <a:rPr lang="en-US" dirty="0" smtClean="0"/>
              <a:t>Radial Velocity Observations</a:t>
            </a:r>
            <a:endParaRPr lang="en-US" dirty="0"/>
          </a:p>
        </p:txBody>
      </p:sp>
      <p:sp>
        <p:nvSpPr>
          <p:cNvPr id="12" name="Content Placeholder 11"/>
          <p:cNvSpPr>
            <a:spLocks noGrp="1"/>
          </p:cNvSpPr>
          <p:nvPr>
            <p:ph sz="half" idx="1"/>
          </p:nvPr>
        </p:nvSpPr>
        <p:spPr>
          <a:xfrm>
            <a:off x="457200" y="4183737"/>
            <a:ext cx="4038600" cy="2248080"/>
          </a:xfrm>
        </p:spPr>
        <p:txBody>
          <a:bodyPr>
            <a:normAutofit fontScale="85000" lnSpcReduction="20000"/>
          </a:bodyPr>
          <a:lstStyle/>
          <a:p>
            <a:r>
              <a:rPr lang="en-US" dirty="0" smtClean="0"/>
              <a:t>P-3 samples TC structure further from land</a:t>
            </a:r>
          </a:p>
          <a:p>
            <a:r>
              <a:rPr lang="en-US" dirty="0" smtClean="0"/>
              <a:t>Never </a:t>
            </a:r>
            <a:r>
              <a:rPr lang="en-US" dirty="0"/>
              <a:t>used in </a:t>
            </a:r>
            <a:r>
              <a:rPr lang="en-US" dirty="0" smtClean="0"/>
              <a:t>operation</a:t>
            </a:r>
            <a:endParaRPr lang="en-US" dirty="0" smtClean="0"/>
          </a:p>
          <a:p>
            <a:pPr lvl="1"/>
            <a:r>
              <a:rPr lang="en-US" dirty="0" smtClean="0">
                <a:solidFill>
                  <a:srgbClr val="000000"/>
                </a:solidFill>
              </a:rPr>
              <a:t>lack </a:t>
            </a:r>
            <a:r>
              <a:rPr lang="en-US" dirty="0">
                <a:solidFill>
                  <a:srgbClr val="000000"/>
                </a:solidFill>
              </a:rPr>
              <a:t>of </a:t>
            </a:r>
            <a:r>
              <a:rPr lang="en-US" dirty="0" smtClean="0">
                <a:solidFill>
                  <a:srgbClr val="000000"/>
                </a:solidFill>
              </a:rPr>
              <a:t>assimilation mode resolution </a:t>
            </a:r>
            <a:r>
              <a:rPr lang="en-US" dirty="0" smtClean="0"/>
              <a:t>and/or</a:t>
            </a:r>
          </a:p>
          <a:p>
            <a:pPr lvl="1"/>
            <a:r>
              <a:rPr lang="en-US" dirty="0" smtClean="0"/>
              <a:t>lack </a:t>
            </a:r>
            <a:r>
              <a:rPr lang="en-US" dirty="0"/>
              <a:t>of efficient data assimilation method</a:t>
            </a:r>
          </a:p>
          <a:p>
            <a:endParaRPr lang="en-US" dirty="0"/>
          </a:p>
        </p:txBody>
      </p:sp>
      <p:sp>
        <p:nvSpPr>
          <p:cNvPr id="13" name="Content Placeholder 12"/>
          <p:cNvSpPr>
            <a:spLocks noGrp="1"/>
          </p:cNvSpPr>
          <p:nvPr>
            <p:ph sz="half" idx="2"/>
          </p:nvPr>
        </p:nvSpPr>
        <p:spPr>
          <a:xfrm>
            <a:off x="4984656" y="1985740"/>
            <a:ext cx="3723502" cy="3624030"/>
          </a:xfrm>
        </p:spPr>
        <p:txBody>
          <a:bodyPr>
            <a:normAutofit fontScale="85000" lnSpcReduction="20000"/>
          </a:bodyPr>
          <a:lstStyle/>
          <a:p>
            <a:r>
              <a:rPr lang="en-US" dirty="0" smtClean="0"/>
              <a:t>Use P-3 </a:t>
            </a:r>
            <a:r>
              <a:rPr lang="en-US" dirty="0" err="1" smtClean="0"/>
              <a:t>Vr</a:t>
            </a:r>
            <a:r>
              <a:rPr lang="en-US" dirty="0" smtClean="0"/>
              <a:t> data in Real</a:t>
            </a:r>
            <a:r>
              <a:rPr lang="en-US" dirty="0" smtClean="0"/>
              <a:t>-</a:t>
            </a:r>
            <a:r>
              <a:rPr lang="en-US" dirty="0" smtClean="0"/>
              <a:t>time</a:t>
            </a:r>
            <a:endParaRPr lang="en-US" dirty="0" smtClean="0"/>
          </a:p>
          <a:p>
            <a:pPr lvl="1"/>
            <a:r>
              <a:rPr lang="en-US" dirty="0" smtClean="0"/>
              <a:t>Generate the super observations on aircraft</a:t>
            </a:r>
          </a:p>
          <a:p>
            <a:pPr lvl="1"/>
            <a:endParaRPr lang="en-US" dirty="0" smtClean="0"/>
          </a:p>
          <a:p>
            <a:r>
              <a:rPr lang="en-US" dirty="0" smtClean="0"/>
              <a:t>Pre-super observation quality control</a:t>
            </a:r>
          </a:p>
          <a:p>
            <a:pPr lvl="1"/>
            <a:r>
              <a:rPr lang="en-US" dirty="0" smtClean="0"/>
              <a:t>Hurricane Research Division real-time algorithms (</a:t>
            </a:r>
            <a:r>
              <a:rPr lang="en-US" dirty="0" err="1" smtClean="0"/>
              <a:t>Gamache</a:t>
            </a:r>
            <a:r>
              <a:rPr lang="en-US" dirty="0" smtClean="0"/>
              <a:t> 2005)</a:t>
            </a:r>
          </a:p>
        </p:txBody>
      </p:sp>
    </p:spTree>
    <p:extLst>
      <p:ext uri="{BB962C8B-B14F-4D97-AF65-F5344CB8AC3E}">
        <p14:creationId xmlns:p14="http://schemas.microsoft.com/office/powerpoint/2010/main" val="12307263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247473" y="1320278"/>
            <a:ext cx="3615919" cy="5036989"/>
            <a:chOff x="5070881" y="1752278"/>
            <a:chExt cx="3615919" cy="5036989"/>
          </a:xfrm>
        </p:grpSpPr>
        <p:pic>
          <p:nvPicPr>
            <p:cNvPr id="10" name="Picture 9"/>
            <p:cNvPicPr>
              <a:picLocks noChangeAspect="1"/>
            </p:cNvPicPr>
            <p:nvPr/>
          </p:nvPicPr>
          <p:blipFill rotWithShape="1">
            <a:blip r:embed="rId3"/>
            <a:srcRect b="9532"/>
            <a:stretch/>
          </p:blipFill>
          <p:spPr>
            <a:xfrm>
              <a:off x="5070881" y="1752278"/>
              <a:ext cx="3615919" cy="4828765"/>
            </a:xfrm>
            <a:prstGeom prst="rect">
              <a:avLst/>
            </a:prstGeom>
          </p:spPr>
        </p:pic>
        <p:sp>
          <p:nvSpPr>
            <p:cNvPr id="16" name="TextBox 15"/>
            <p:cNvSpPr txBox="1"/>
            <p:nvPr/>
          </p:nvSpPr>
          <p:spPr>
            <a:xfrm>
              <a:off x="6527469" y="6512268"/>
              <a:ext cx="2159331" cy="276999"/>
            </a:xfrm>
            <a:prstGeom prst="rect">
              <a:avLst/>
            </a:prstGeom>
            <a:noFill/>
          </p:spPr>
          <p:txBody>
            <a:bodyPr wrap="square" rtlCol="0">
              <a:spAutoFit/>
            </a:bodyPr>
            <a:lstStyle/>
            <a:p>
              <a:pPr algn="r"/>
              <a:r>
                <a:rPr lang="en-US" sz="1200" i="1" dirty="0" smtClean="0">
                  <a:latin typeface="Arial"/>
                  <a:cs typeface="Arial"/>
                </a:rPr>
                <a:t>(</a:t>
              </a:r>
              <a:r>
                <a:rPr lang="en-US" sz="1200" i="1" dirty="0" err="1" smtClean="0">
                  <a:latin typeface="Arial"/>
                  <a:cs typeface="Arial"/>
                </a:rPr>
                <a:t>Weng</a:t>
              </a:r>
              <a:r>
                <a:rPr lang="en-US" sz="1200" i="1" dirty="0" smtClean="0">
                  <a:latin typeface="Arial"/>
                  <a:cs typeface="Arial"/>
                </a:rPr>
                <a:t> and Zhang 2012)</a:t>
              </a:r>
              <a:endParaRPr lang="en-US" sz="1200" i="1" dirty="0">
                <a:latin typeface="Arial"/>
                <a:cs typeface="Arial"/>
              </a:endParaRPr>
            </a:p>
          </p:txBody>
        </p:sp>
      </p:grpSp>
      <p:sp>
        <p:nvSpPr>
          <p:cNvPr id="11" name="Title 10"/>
          <p:cNvSpPr>
            <a:spLocks noGrp="1"/>
          </p:cNvSpPr>
          <p:nvPr>
            <p:ph type="title"/>
          </p:nvPr>
        </p:nvSpPr>
        <p:spPr/>
        <p:txBody>
          <a:bodyPr>
            <a:normAutofit/>
          </a:bodyPr>
          <a:lstStyle/>
          <a:p>
            <a:r>
              <a:rPr lang="en-US" dirty="0" smtClean="0"/>
              <a:t>P-3 Super Observation Generation</a:t>
            </a:r>
            <a:endParaRPr lang="en-US" dirty="0"/>
          </a:p>
        </p:txBody>
      </p:sp>
      <p:sp>
        <p:nvSpPr>
          <p:cNvPr id="12" name="Content Placeholder 11"/>
          <p:cNvSpPr>
            <a:spLocks noGrp="1"/>
          </p:cNvSpPr>
          <p:nvPr>
            <p:ph sz="half" idx="1"/>
          </p:nvPr>
        </p:nvSpPr>
        <p:spPr>
          <a:xfrm>
            <a:off x="264875" y="1212518"/>
            <a:ext cx="4951055" cy="5497761"/>
          </a:xfrm>
        </p:spPr>
        <p:txBody>
          <a:bodyPr>
            <a:normAutofit fontScale="92500" lnSpcReduction="20000"/>
          </a:bodyPr>
          <a:lstStyle/>
          <a:p>
            <a:r>
              <a:rPr lang="en-US" dirty="0" smtClean="0"/>
              <a:t>Methodology</a:t>
            </a:r>
          </a:p>
          <a:p>
            <a:pPr marL="914400" lvl="1" indent="-457200">
              <a:buFont typeface="+mj-lt"/>
              <a:buAutoNum type="arabicPeriod"/>
            </a:pPr>
            <a:r>
              <a:rPr lang="en-US" dirty="0" smtClean="0"/>
              <a:t>Separate forward/backward sweeps</a:t>
            </a:r>
          </a:p>
          <a:p>
            <a:pPr marL="914400" lvl="1" indent="-457200">
              <a:buFont typeface="+mj-lt"/>
              <a:buAutoNum type="arabicPeriod"/>
            </a:pPr>
            <a:endParaRPr lang="en-US" dirty="0" smtClean="0"/>
          </a:p>
          <a:p>
            <a:pPr marL="914400" lvl="1" indent="-457200">
              <a:buFont typeface="+mj-lt"/>
              <a:buAutoNum type="arabicPeriod"/>
            </a:pPr>
            <a:r>
              <a:rPr lang="en-US" dirty="0" smtClean="0"/>
              <a:t>Generate a volume by combining forward (or backward) scans within 1 minute </a:t>
            </a:r>
          </a:p>
          <a:p>
            <a:pPr marL="914400" lvl="1" indent="-457200">
              <a:buFont typeface="+mj-lt"/>
              <a:buAutoNum type="arabicPeriod"/>
            </a:pPr>
            <a:endParaRPr lang="en-US" dirty="0" smtClean="0"/>
          </a:p>
          <a:p>
            <a:pPr marL="914400" lvl="1" indent="-457200">
              <a:buFont typeface="+mj-lt"/>
              <a:buAutoNum type="arabicPeriod"/>
            </a:pPr>
            <a:r>
              <a:rPr lang="en-US" dirty="0" smtClean="0"/>
              <a:t>Divide volume into smaller bins</a:t>
            </a:r>
          </a:p>
          <a:p>
            <a:pPr marL="914400" lvl="1" indent="-457200">
              <a:buFont typeface="+mj-lt"/>
              <a:buAutoNum type="arabicPeriod"/>
            </a:pPr>
            <a:endParaRPr lang="en-US" dirty="0" smtClean="0"/>
          </a:p>
          <a:p>
            <a:pPr marL="914400" lvl="1" indent="-457200">
              <a:buFont typeface="+mj-lt"/>
              <a:buAutoNum type="arabicPeriod"/>
            </a:pPr>
            <a:r>
              <a:rPr lang="en-US" dirty="0" smtClean="0"/>
              <a:t>Observation selection and additional quality control of each observation and bin</a:t>
            </a:r>
          </a:p>
          <a:p>
            <a:pPr marL="457200" lvl="1" indent="0">
              <a:buNone/>
            </a:pPr>
            <a:endParaRPr lang="en-US" dirty="0" smtClean="0"/>
          </a:p>
          <a:p>
            <a:pPr marL="914400" lvl="1" indent="-457200">
              <a:buFont typeface="+mj-lt"/>
              <a:buAutoNum type="arabicPeriod"/>
            </a:pPr>
            <a:r>
              <a:rPr lang="en-US" dirty="0"/>
              <a:t>Data </a:t>
            </a:r>
            <a:r>
              <a:rPr lang="en-US" dirty="0" smtClean="0"/>
              <a:t>thinning and </a:t>
            </a:r>
            <a:r>
              <a:rPr lang="en-US" dirty="0"/>
              <a:t>random </a:t>
            </a:r>
            <a:r>
              <a:rPr lang="en-US" dirty="0" smtClean="0"/>
              <a:t>sorting.</a:t>
            </a:r>
            <a:endParaRPr lang="en-US" dirty="0" smtClean="0"/>
          </a:p>
          <a:p>
            <a:pPr marL="914400" lvl="1" indent="-457200">
              <a:buFont typeface="+mj-lt"/>
              <a:buAutoNum type="arabicPeriod"/>
            </a:pPr>
            <a:endParaRPr lang="en-US" dirty="0" smtClean="0"/>
          </a:p>
          <a:p>
            <a:pPr marL="914400" lvl="1" indent="-457200">
              <a:buFont typeface="+mj-lt"/>
              <a:buAutoNum type="arabicPeriod"/>
            </a:pPr>
            <a:endParaRPr lang="en-US" dirty="0" smtClean="0"/>
          </a:p>
        </p:txBody>
      </p:sp>
      <p:sp>
        <p:nvSpPr>
          <p:cNvPr id="3" name="Rectangle 2"/>
          <p:cNvSpPr/>
          <p:nvPr/>
        </p:nvSpPr>
        <p:spPr>
          <a:xfrm>
            <a:off x="6511103" y="2530463"/>
            <a:ext cx="455035" cy="1100268"/>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85452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Fig03.jpg"/>
          <p:cNvPicPr>
            <a:picLocks noChangeAspect="1" noChangeArrowheads="1"/>
          </p:cNvPicPr>
          <p:nvPr/>
        </p:nvPicPr>
        <p:blipFill>
          <a:blip r:embed="rId3">
            <a:extLst>
              <a:ext uri="{28A0092B-C50C-407E-A947-70E740481C1C}">
                <a14:useLocalDpi xmlns:a14="http://schemas.microsoft.com/office/drawing/2010/main" val="0"/>
              </a:ext>
            </a:extLst>
          </a:blip>
          <a:srcRect b="46965"/>
          <a:stretch>
            <a:fillRect/>
          </a:stretch>
        </p:blipFill>
        <p:spPr bwMode="auto">
          <a:xfrm>
            <a:off x="0" y="2042426"/>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itle 1"/>
          <p:cNvSpPr>
            <a:spLocks noGrp="1"/>
          </p:cNvSpPr>
          <p:nvPr>
            <p:ph type="title"/>
          </p:nvPr>
        </p:nvSpPr>
        <p:spPr>
          <a:xfrm>
            <a:off x="12700" y="77788"/>
            <a:ext cx="9144000" cy="976312"/>
          </a:xfrm>
        </p:spPr>
        <p:txBody>
          <a:bodyPr>
            <a:noAutofit/>
          </a:bodyPr>
          <a:lstStyle/>
          <a:p>
            <a:pPr eaLnBrk="1" hangingPunct="1"/>
            <a:r>
              <a:rPr lang="en-US" altLang="zh-CN" dirty="0">
                <a:solidFill>
                  <a:srgbClr val="000000"/>
                </a:solidFill>
                <a:ea typeface="ＭＳ Ｐゴシック" charset="0"/>
              </a:rPr>
              <a:t>WRF-</a:t>
            </a:r>
            <a:r>
              <a:rPr lang="en-US" altLang="zh-CN" dirty="0" err="1">
                <a:solidFill>
                  <a:srgbClr val="000000"/>
                </a:solidFill>
                <a:ea typeface="ＭＳ Ｐゴシック" charset="0"/>
              </a:rPr>
              <a:t>EnKF</a:t>
            </a:r>
            <a:r>
              <a:rPr lang="en-US" altLang="zh-CN" dirty="0">
                <a:solidFill>
                  <a:srgbClr val="000000"/>
                </a:solidFill>
                <a:ea typeface="ＭＳ Ｐゴシック" charset="0"/>
              </a:rPr>
              <a:t> Performance Assimilating Airborne </a:t>
            </a:r>
            <a:r>
              <a:rPr lang="en-US" altLang="zh-CN" dirty="0" err="1">
                <a:solidFill>
                  <a:srgbClr val="000000"/>
                </a:solidFill>
                <a:ea typeface="ＭＳ Ｐゴシック" charset="0"/>
              </a:rPr>
              <a:t>Vr</a:t>
            </a:r>
            <a:r>
              <a:rPr lang="en-US" altLang="zh-CN" dirty="0">
                <a:solidFill>
                  <a:srgbClr val="000000"/>
                </a:solidFill>
                <a:ea typeface="ＭＳ Ｐゴシック" charset="0"/>
              </a:rPr>
              <a:t> </a:t>
            </a:r>
            <a:endParaRPr lang="en-US" altLang="zh-CN" i="1" dirty="0">
              <a:solidFill>
                <a:srgbClr val="000000"/>
              </a:solidFill>
              <a:ea typeface="ＭＳ Ｐゴシック" charset="0"/>
            </a:endParaRPr>
          </a:p>
        </p:txBody>
      </p:sp>
      <p:sp>
        <p:nvSpPr>
          <p:cNvPr id="20484" name="Rectangle 8"/>
          <p:cNvSpPr>
            <a:spLocks noChangeArrowheads="1"/>
          </p:cNvSpPr>
          <p:nvPr/>
        </p:nvSpPr>
        <p:spPr bwMode="auto">
          <a:xfrm>
            <a:off x="6712142" y="6557488"/>
            <a:ext cx="2431858"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p>
            <a:pPr algn="r" defTabSz="914400" fontAlgn="base">
              <a:spcBef>
                <a:spcPct val="0"/>
              </a:spcBef>
              <a:spcAft>
                <a:spcPct val="0"/>
              </a:spcAft>
            </a:pPr>
            <a:r>
              <a:rPr lang="en-US" sz="1200" dirty="0" smtClean="0">
                <a:solidFill>
                  <a:srgbClr val="000000"/>
                </a:solidFill>
                <a:latin typeface="Arial"/>
                <a:ea typeface="ＭＳ Ｐゴシック" charset="0"/>
                <a:cs typeface="Arial"/>
              </a:rPr>
              <a:t>(Zhang et al. 2011 GRL)</a:t>
            </a:r>
            <a:endParaRPr lang="en-US" sz="1200" dirty="0" smtClean="0">
              <a:solidFill>
                <a:srgbClr val="000000"/>
              </a:solidFill>
              <a:latin typeface="Arial"/>
              <a:ea typeface="宋体" charset="0"/>
              <a:cs typeface="Arial"/>
            </a:endParaRPr>
          </a:p>
        </p:txBody>
      </p:sp>
      <p:sp>
        <p:nvSpPr>
          <p:cNvPr id="2" name="Rectangle 1"/>
          <p:cNvSpPr/>
          <p:nvPr/>
        </p:nvSpPr>
        <p:spPr>
          <a:xfrm>
            <a:off x="794456" y="1035756"/>
            <a:ext cx="7700433" cy="400110"/>
          </a:xfrm>
          <a:prstGeom prst="rect">
            <a:avLst/>
          </a:prstGeom>
        </p:spPr>
        <p:txBody>
          <a:bodyPr wrap="square">
            <a:spAutoFit/>
          </a:bodyPr>
          <a:lstStyle/>
          <a:p>
            <a:pPr algn="ctr"/>
            <a:r>
              <a:rPr lang="en-US" altLang="zh-CN" sz="2000" dirty="0" smtClean="0">
                <a:solidFill>
                  <a:srgbClr val="000000"/>
                </a:solidFill>
                <a:latin typeface="Arial"/>
                <a:ea typeface="ＭＳ Ｐゴシック" charset="0"/>
                <a:cs typeface="Arial"/>
              </a:rPr>
              <a:t>(</a:t>
            </a:r>
            <a:r>
              <a:rPr lang="en-US" altLang="zh-CN" sz="2000" dirty="0" smtClean="0">
                <a:solidFill>
                  <a:srgbClr val="000000"/>
                </a:solidFill>
                <a:latin typeface="Arial"/>
                <a:ea typeface="ＭＳ Ｐゴシック" charset="0"/>
                <a:cs typeface="Arial"/>
              </a:rPr>
              <a:t>2008</a:t>
            </a:r>
            <a:r>
              <a:rPr lang="en-US" altLang="zh-CN" sz="2000" dirty="0">
                <a:solidFill>
                  <a:srgbClr val="000000"/>
                </a:solidFill>
                <a:latin typeface="Arial"/>
                <a:ea typeface="ＭＳ Ｐゴシック" charset="0"/>
                <a:cs typeface="Arial"/>
              </a:rPr>
              <a:t>-2010 P3 </a:t>
            </a:r>
            <a:r>
              <a:rPr lang="en-US" altLang="zh-CN" sz="2000" dirty="0" smtClean="0">
                <a:solidFill>
                  <a:srgbClr val="000000"/>
                </a:solidFill>
                <a:latin typeface="Arial"/>
                <a:ea typeface="ＭＳ Ｐゴシック" charset="0"/>
                <a:cs typeface="Arial"/>
              </a:rPr>
              <a:t>missions; 61 Applicable cases)</a:t>
            </a:r>
            <a:endParaRPr lang="en-US" sz="2000" dirty="0">
              <a:latin typeface="Arial"/>
              <a:cs typeface="Arial"/>
            </a:endParaRPr>
          </a:p>
        </p:txBody>
      </p:sp>
      <p:sp>
        <p:nvSpPr>
          <p:cNvPr id="3" name="Rectangle 2"/>
          <p:cNvSpPr/>
          <p:nvPr/>
        </p:nvSpPr>
        <p:spPr>
          <a:xfrm>
            <a:off x="12700" y="1701277"/>
            <a:ext cx="4572000" cy="400110"/>
          </a:xfrm>
          <a:prstGeom prst="rect">
            <a:avLst/>
          </a:prstGeom>
        </p:spPr>
        <p:txBody>
          <a:bodyPr>
            <a:spAutoFit/>
          </a:bodyPr>
          <a:lstStyle/>
          <a:p>
            <a:pPr algn="ctr"/>
            <a:r>
              <a:rPr lang="en-US" altLang="zh-CN" sz="2000" dirty="0">
                <a:solidFill>
                  <a:srgbClr val="000000"/>
                </a:solidFill>
                <a:latin typeface="Arial"/>
                <a:ea typeface="ＭＳ Ｐゴシック" charset="0"/>
                <a:cs typeface="Arial"/>
              </a:rPr>
              <a:t>Mean absolute track </a:t>
            </a:r>
            <a:r>
              <a:rPr lang="en-US" altLang="zh-CN" sz="2000" dirty="0" smtClean="0">
                <a:solidFill>
                  <a:srgbClr val="000000"/>
                </a:solidFill>
                <a:latin typeface="Arial"/>
                <a:ea typeface="ＭＳ Ｐゴシック" charset="0"/>
                <a:cs typeface="Arial"/>
              </a:rPr>
              <a:t>error (</a:t>
            </a:r>
            <a:r>
              <a:rPr lang="en-US" altLang="zh-CN" sz="2000" dirty="0">
                <a:solidFill>
                  <a:srgbClr val="000000"/>
                </a:solidFill>
                <a:latin typeface="Arial"/>
                <a:ea typeface="ＭＳ Ｐゴシック" charset="0"/>
                <a:cs typeface="Arial"/>
              </a:rPr>
              <a:t>km</a:t>
            </a:r>
            <a:r>
              <a:rPr lang="en-US" altLang="zh-CN" sz="2000" dirty="0" smtClean="0">
                <a:solidFill>
                  <a:srgbClr val="000000"/>
                </a:solidFill>
                <a:latin typeface="Arial"/>
                <a:ea typeface="ＭＳ Ｐゴシック" charset="0"/>
                <a:cs typeface="Arial"/>
              </a:rPr>
              <a:t>)</a:t>
            </a:r>
            <a:endParaRPr lang="en-US" altLang="zh-CN" sz="2000" dirty="0">
              <a:solidFill>
                <a:srgbClr val="000000"/>
              </a:solidFill>
              <a:latin typeface="Arial"/>
              <a:ea typeface="ＭＳ Ｐゴシック" charset="0"/>
              <a:cs typeface="Arial"/>
            </a:endParaRPr>
          </a:p>
        </p:txBody>
      </p:sp>
      <p:sp>
        <p:nvSpPr>
          <p:cNvPr id="4" name="Rectangle 3"/>
          <p:cNvSpPr/>
          <p:nvPr/>
        </p:nvSpPr>
        <p:spPr>
          <a:xfrm>
            <a:off x="4584700" y="1642316"/>
            <a:ext cx="4572000" cy="400110"/>
          </a:xfrm>
          <a:prstGeom prst="rect">
            <a:avLst/>
          </a:prstGeom>
        </p:spPr>
        <p:txBody>
          <a:bodyPr>
            <a:spAutoFit/>
          </a:bodyPr>
          <a:lstStyle/>
          <a:p>
            <a:pPr algn="ctr"/>
            <a:r>
              <a:rPr lang="en-US" altLang="zh-CN" sz="2000" dirty="0">
                <a:solidFill>
                  <a:srgbClr val="000000"/>
                </a:solidFill>
                <a:latin typeface="Arial"/>
                <a:ea typeface="ＭＳ Ｐゴシック" charset="0"/>
                <a:cs typeface="Arial"/>
              </a:rPr>
              <a:t>Mean absolute </a:t>
            </a:r>
            <a:r>
              <a:rPr lang="en-US" altLang="zh-CN" sz="2000" dirty="0" smtClean="0">
                <a:solidFill>
                  <a:srgbClr val="000000"/>
                </a:solidFill>
                <a:latin typeface="Arial"/>
                <a:ea typeface="ＭＳ Ｐゴシック" charset="0"/>
                <a:cs typeface="Arial"/>
              </a:rPr>
              <a:t>intensity </a:t>
            </a:r>
            <a:r>
              <a:rPr lang="en-US" altLang="zh-CN" sz="2000" dirty="0">
                <a:solidFill>
                  <a:srgbClr val="000000"/>
                </a:solidFill>
                <a:latin typeface="Arial"/>
                <a:ea typeface="ＭＳ Ｐゴシック" charset="0"/>
                <a:cs typeface="Arial"/>
              </a:rPr>
              <a:t>(</a:t>
            </a:r>
            <a:r>
              <a:rPr lang="en-US" altLang="zh-CN" sz="2000" dirty="0" err="1">
                <a:solidFill>
                  <a:srgbClr val="000000"/>
                </a:solidFill>
                <a:latin typeface="Arial"/>
                <a:ea typeface="ＭＳ Ｐゴシック" charset="0"/>
                <a:cs typeface="Arial"/>
              </a:rPr>
              <a:t>kts</a:t>
            </a:r>
            <a:r>
              <a:rPr lang="en-US" altLang="zh-CN" sz="2000" dirty="0">
                <a:solidFill>
                  <a:srgbClr val="000000"/>
                </a:solidFill>
                <a:latin typeface="Arial"/>
                <a:ea typeface="ＭＳ Ｐゴシック" charset="0"/>
                <a:cs typeface="Arial"/>
              </a:rPr>
              <a:t>) </a:t>
            </a:r>
            <a:r>
              <a:rPr lang="en-US" altLang="zh-CN" sz="2000" dirty="0" smtClean="0">
                <a:solidFill>
                  <a:srgbClr val="000000"/>
                </a:solidFill>
                <a:latin typeface="Arial"/>
                <a:ea typeface="ＭＳ Ｐゴシック" charset="0"/>
                <a:cs typeface="Arial"/>
              </a:rPr>
              <a:t>error</a:t>
            </a:r>
            <a:endParaRPr lang="en-US" altLang="zh-CN" sz="2000" dirty="0">
              <a:solidFill>
                <a:srgbClr val="000000"/>
              </a:solidFill>
              <a:latin typeface="Arial"/>
              <a:ea typeface="ＭＳ Ｐゴシック" charset="0"/>
              <a:cs typeface="Arial"/>
            </a:endParaRPr>
          </a:p>
        </p:txBody>
      </p:sp>
    </p:spTree>
    <p:extLst>
      <p:ext uri="{BB962C8B-B14F-4D97-AF65-F5344CB8AC3E}">
        <p14:creationId xmlns:p14="http://schemas.microsoft.com/office/powerpoint/2010/main" val="16215631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figur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333500"/>
            <a:ext cx="893445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15"/>
          <p:cNvSpPr txBox="1">
            <a:spLocks noChangeArrowheads="1"/>
          </p:cNvSpPr>
          <p:nvPr/>
        </p:nvSpPr>
        <p:spPr bwMode="auto">
          <a:xfrm>
            <a:off x="7117506" y="6550025"/>
            <a:ext cx="1908976" cy="2769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200" i="1" dirty="0" smtClean="0">
                <a:solidFill>
                  <a:srgbClr val="000000"/>
                </a:solidFill>
                <a:latin typeface="Arial"/>
                <a:cs typeface="Arial"/>
              </a:rPr>
              <a:t>(Zhang and </a:t>
            </a:r>
            <a:r>
              <a:rPr lang="en-US" sz="1200" i="1" dirty="0" err="1" smtClean="0">
                <a:solidFill>
                  <a:srgbClr val="000000"/>
                </a:solidFill>
                <a:latin typeface="Arial"/>
                <a:cs typeface="Arial"/>
              </a:rPr>
              <a:t>Weng</a:t>
            </a:r>
            <a:r>
              <a:rPr lang="en-US" sz="1200" i="1" dirty="0" smtClean="0">
                <a:solidFill>
                  <a:srgbClr val="000000"/>
                </a:solidFill>
                <a:latin typeface="Arial"/>
                <a:cs typeface="Arial"/>
              </a:rPr>
              <a:t> 2013)</a:t>
            </a:r>
          </a:p>
        </p:txBody>
      </p:sp>
      <p:sp>
        <p:nvSpPr>
          <p:cNvPr id="5" name="Title 1"/>
          <p:cNvSpPr txBox="1">
            <a:spLocks/>
          </p:cNvSpPr>
          <p:nvPr/>
        </p:nvSpPr>
        <p:spPr>
          <a:xfrm>
            <a:off x="0" y="106221"/>
            <a:ext cx="9144000" cy="976312"/>
          </a:xfrm>
          <a:prstGeom prst="rect">
            <a:avLst/>
          </a:prstGeom>
        </p:spPr>
        <p:txBody>
          <a:bodyPr>
            <a:noAutofit/>
          </a:bodyPr>
          <a:lstStyle>
            <a:lvl1pPr algn="ctr" defTabSz="457200" rtl="0" eaLnBrk="1" latinLnBrk="0" hangingPunct="1">
              <a:spcBef>
                <a:spcPct val="0"/>
              </a:spcBef>
              <a:buNone/>
              <a:defRPr sz="3600" kern="1200">
                <a:solidFill>
                  <a:schemeClr val="tx1"/>
                </a:solidFill>
                <a:latin typeface="Arial"/>
                <a:ea typeface="+mj-ea"/>
                <a:cs typeface="Arial"/>
              </a:defRPr>
            </a:lvl1pPr>
          </a:lstStyle>
          <a:p>
            <a:r>
              <a:rPr lang="en-US" altLang="zh-CN" dirty="0" err="1" smtClean="0">
                <a:solidFill>
                  <a:srgbClr val="000000"/>
                </a:solidFill>
                <a:ea typeface="ＭＳ Ｐゴシック" charset="0"/>
              </a:rPr>
              <a:t>Realtime</a:t>
            </a:r>
            <a:r>
              <a:rPr lang="en-US" altLang="zh-CN" dirty="0" smtClean="0">
                <a:solidFill>
                  <a:srgbClr val="000000"/>
                </a:solidFill>
                <a:ea typeface="ＭＳ Ｐゴシック" charset="0"/>
              </a:rPr>
              <a:t> </a:t>
            </a:r>
            <a:r>
              <a:rPr lang="en-US" altLang="zh-CN" dirty="0" err="1" smtClean="0">
                <a:solidFill>
                  <a:srgbClr val="000000"/>
                </a:solidFill>
                <a:ea typeface="ＭＳ Ｐゴシック" charset="0"/>
              </a:rPr>
              <a:t>EnKF</a:t>
            </a:r>
            <a:r>
              <a:rPr lang="en-US" altLang="zh-CN" dirty="0" smtClean="0">
                <a:solidFill>
                  <a:srgbClr val="000000"/>
                </a:solidFill>
                <a:ea typeface="ＭＳ Ｐゴシック" charset="0"/>
              </a:rPr>
              <a:t> assimilation of airborne Doppler winds for Hurricane Forecasts</a:t>
            </a:r>
            <a:endParaRPr lang="en-US" altLang="zh-CN" i="1" dirty="0">
              <a:solidFill>
                <a:srgbClr val="000000"/>
              </a:solidFill>
              <a:ea typeface="ＭＳ Ｐゴシック" charset="0"/>
            </a:endParaRPr>
          </a:p>
        </p:txBody>
      </p:sp>
    </p:spTree>
    <p:extLst>
      <p:ext uri="{BB962C8B-B14F-4D97-AF65-F5344CB8AC3E}">
        <p14:creationId xmlns:p14="http://schemas.microsoft.com/office/powerpoint/2010/main" val="27137396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Hawk Radar Geometry</a:t>
            </a:r>
            <a:endParaRPr lang="en-US" dirty="0"/>
          </a:p>
        </p:txBody>
      </p:sp>
      <p:sp>
        <p:nvSpPr>
          <p:cNvPr id="36" name="Content Placeholder 35"/>
          <p:cNvSpPr>
            <a:spLocks noGrp="1"/>
          </p:cNvSpPr>
          <p:nvPr>
            <p:ph sz="half" idx="2"/>
          </p:nvPr>
        </p:nvSpPr>
        <p:spPr>
          <a:xfrm>
            <a:off x="4996103" y="969003"/>
            <a:ext cx="4038600" cy="5610217"/>
          </a:xfrm>
        </p:spPr>
        <p:txBody>
          <a:bodyPr>
            <a:normAutofit fontScale="92500" lnSpcReduction="20000"/>
          </a:bodyPr>
          <a:lstStyle/>
          <a:p>
            <a:r>
              <a:rPr lang="en-US" dirty="0" smtClean="0"/>
              <a:t>Dual band allows for dynamic range of sampled conditions</a:t>
            </a:r>
          </a:p>
          <a:p>
            <a:endParaRPr lang="en-US" dirty="0" smtClean="0"/>
          </a:p>
          <a:p>
            <a:r>
              <a:rPr lang="en-US" dirty="0" smtClean="0"/>
              <a:t>Issue: conically scanning radar</a:t>
            </a:r>
          </a:p>
          <a:p>
            <a:pPr lvl="1"/>
            <a:r>
              <a:rPr lang="en-US" dirty="0" smtClean="0"/>
              <a:t>Large vertical component inherent in retrieved </a:t>
            </a:r>
            <a:r>
              <a:rPr lang="en-US" dirty="0" err="1" smtClean="0"/>
              <a:t>Vr</a:t>
            </a:r>
            <a:endParaRPr lang="en-US" dirty="0" smtClean="0"/>
          </a:p>
          <a:p>
            <a:pPr lvl="1"/>
            <a:r>
              <a:rPr lang="en-US" dirty="0" smtClean="0"/>
              <a:t>Vertical velocity generally noisy, small scale, and weakly correlated with other state variables (</a:t>
            </a:r>
            <a:r>
              <a:rPr lang="en-US" dirty="0" err="1" smtClean="0"/>
              <a:t>Poterjoy</a:t>
            </a:r>
            <a:r>
              <a:rPr lang="en-US" dirty="0" smtClean="0"/>
              <a:t> and Zhang 2011)</a:t>
            </a:r>
          </a:p>
          <a:p>
            <a:pPr lvl="1"/>
            <a:r>
              <a:rPr lang="en-US" dirty="0" smtClean="0"/>
              <a:t>Particle fall speed contamination</a:t>
            </a:r>
          </a:p>
          <a:p>
            <a:pPr marL="457200" lvl="1" indent="0">
              <a:buNone/>
            </a:pPr>
            <a:endParaRPr lang="en-US" dirty="0"/>
          </a:p>
          <a:p>
            <a:endParaRPr lang="en-US" dirty="0" smtClean="0"/>
          </a:p>
          <a:p>
            <a:endParaRPr lang="en-US" dirty="0" smtClean="0"/>
          </a:p>
        </p:txBody>
      </p:sp>
      <p:grpSp>
        <p:nvGrpSpPr>
          <p:cNvPr id="46" name="Group 45"/>
          <p:cNvGrpSpPr/>
          <p:nvPr/>
        </p:nvGrpSpPr>
        <p:grpSpPr>
          <a:xfrm>
            <a:off x="648139" y="1019730"/>
            <a:ext cx="4441051" cy="5486400"/>
            <a:chOff x="648139" y="1019730"/>
            <a:chExt cx="4441051" cy="5486400"/>
          </a:xfrm>
        </p:grpSpPr>
        <p:grpSp>
          <p:nvGrpSpPr>
            <p:cNvPr id="22" name="Group 21"/>
            <p:cNvGrpSpPr/>
            <p:nvPr/>
          </p:nvGrpSpPr>
          <p:grpSpPr>
            <a:xfrm>
              <a:off x="648139" y="3097081"/>
              <a:ext cx="3409049" cy="3409049"/>
              <a:chOff x="1335140" y="3644160"/>
              <a:chExt cx="2743200" cy="2743200"/>
            </a:xfrm>
            <a:scene3d>
              <a:camera prst="isometricOffAxis2Top"/>
              <a:lightRig rig="threePt" dir="t"/>
            </a:scene3d>
          </p:grpSpPr>
          <p:sp>
            <p:nvSpPr>
              <p:cNvPr id="8" name="Oval 7"/>
              <p:cNvSpPr>
                <a:spLocks noChangeAspect="1"/>
              </p:cNvSpPr>
              <p:nvPr/>
            </p:nvSpPr>
            <p:spPr>
              <a:xfrm>
                <a:off x="1335140" y="3644160"/>
                <a:ext cx="2743200" cy="2743200"/>
              </a:xfrm>
              <a:prstGeom prst="ellipse">
                <a:avLst/>
              </a:prstGeom>
              <a:solidFill>
                <a:schemeClr val="accent1">
                  <a:lumMod val="7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1451365" y="3762322"/>
                <a:ext cx="2514600" cy="2514600"/>
              </a:xfrm>
              <a:prstGeom prst="ellipse">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1682960" y="3994515"/>
                <a:ext cx="2057400" cy="2057400"/>
              </a:xfrm>
              <a:prstGeom prst="ellipse">
                <a:avLst/>
              </a:prstGeom>
              <a:solidFill>
                <a:schemeClr val="bg1">
                  <a:lumMod val="50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1792651" y="4107170"/>
                <a:ext cx="1828800" cy="1828800"/>
              </a:xfrm>
              <a:prstGeom prst="ellipse">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3"/>
            <a:stretch>
              <a:fillRect/>
            </a:stretch>
          </p:blipFill>
          <p:spPr>
            <a:xfrm flipH="1">
              <a:off x="1356859" y="1019730"/>
              <a:ext cx="2293293" cy="757481"/>
            </a:xfrm>
            <a:prstGeom prst="rect">
              <a:avLst/>
            </a:prstGeom>
          </p:spPr>
        </p:pic>
        <p:sp>
          <p:nvSpPr>
            <p:cNvPr id="33" name="Freeform 32"/>
            <p:cNvSpPr/>
            <p:nvPr/>
          </p:nvSpPr>
          <p:spPr>
            <a:xfrm>
              <a:off x="2361266" y="1806508"/>
              <a:ext cx="1270349" cy="2985222"/>
            </a:xfrm>
            <a:custGeom>
              <a:avLst/>
              <a:gdLst>
                <a:gd name="connsiteX0" fmla="*/ 0 w 895069"/>
                <a:gd name="connsiteY0" fmla="*/ 0 h 2516612"/>
                <a:gd name="connsiteX1" fmla="*/ 801345 w 895069"/>
                <a:gd name="connsiteY1" fmla="*/ 2516612 h 2516612"/>
                <a:gd name="connsiteX2" fmla="*/ 895069 w 895069"/>
                <a:gd name="connsiteY2" fmla="*/ 2516612 h 2516612"/>
                <a:gd name="connsiteX3" fmla="*/ 0 w 895069"/>
                <a:gd name="connsiteY3" fmla="*/ 0 h 2516612"/>
                <a:gd name="connsiteX0" fmla="*/ 0 w 907769"/>
                <a:gd name="connsiteY0" fmla="*/ 0 h 2516612"/>
                <a:gd name="connsiteX1" fmla="*/ 801345 w 907769"/>
                <a:gd name="connsiteY1" fmla="*/ 2516612 h 2516612"/>
                <a:gd name="connsiteX2" fmla="*/ 907769 w 907769"/>
                <a:gd name="connsiteY2" fmla="*/ 2516612 h 2516612"/>
                <a:gd name="connsiteX3" fmla="*/ 0 w 907769"/>
                <a:gd name="connsiteY3" fmla="*/ 0 h 2516612"/>
                <a:gd name="connsiteX0" fmla="*/ 0 w 1022227"/>
                <a:gd name="connsiteY0" fmla="*/ 0 h 2402154"/>
                <a:gd name="connsiteX1" fmla="*/ 915803 w 1022227"/>
                <a:gd name="connsiteY1" fmla="*/ 2402154 h 2402154"/>
                <a:gd name="connsiteX2" fmla="*/ 1022227 w 1022227"/>
                <a:gd name="connsiteY2" fmla="*/ 2402154 h 2402154"/>
                <a:gd name="connsiteX3" fmla="*/ 0 w 1022227"/>
                <a:gd name="connsiteY3" fmla="*/ 0 h 2402154"/>
              </a:gdLst>
              <a:ahLst/>
              <a:cxnLst>
                <a:cxn ang="0">
                  <a:pos x="connsiteX0" y="connsiteY0"/>
                </a:cxn>
                <a:cxn ang="0">
                  <a:pos x="connsiteX1" y="connsiteY1"/>
                </a:cxn>
                <a:cxn ang="0">
                  <a:pos x="connsiteX2" y="connsiteY2"/>
                </a:cxn>
                <a:cxn ang="0">
                  <a:pos x="connsiteX3" y="connsiteY3"/>
                </a:cxn>
              </a:cxnLst>
              <a:rect l="l" t="t" r="r" b="b"/>
              <a:pathLst>
                <a:path w="1022227" h="2402154">
                  <a:moveTo>
                    <a:pt x="0" y="0"/>
                  </a:moveTo>
                  <a:lnTo>
                    <a:pt x="915803" y="2402154"/>
                  </a:lnTo>
                  <a:lnTo>
                    <a:pt x="1022227" y="2402154"/>
                  </a:lnTo>
                  <a:lnTo>
                    <a:pt x="0" y="0"/>
                  </a:lnTo>
                  <a:close/>
                </a:path>
              </a:pathLst>
            </a:custGeom>
            <a:solidFill>
              <a:schemeClr val="bg1">
                <a:lumMod val="65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reeform 33"/>
            <p:cNvSpPr/>
            <p:nvPr/>
          </p:nvSpPr>
          <p:spPr>
            <a:xfrm>
              <a:off x="2361657" y="1821004"/>
              <a:ext cx="1696967" cy="2953252"/>
            </a:xfrm>
            <a:custGeom>
              <a:avLst/>
              <a:gdLst>
                <a:gd name="connsiteX0" fmla="*/ 0 w 1246536"/>
                <a:gd name="connsiteY0" fmla="*/ 0 h 2507238"/>
                <a:gd name="connsiteX1" fmla="*/ 1152811 w 1246536"/>
                <a:gd name="connsiteY1" fmla="*/ 2507238 h 2507238"/>
                <a:gd name="connsiteX2" fmla="*/ 1246536 w 1246536"/>
                <a:gd name="connsiteY2" fmla="*/ 2502552 h 2507238"/>
                <a:gd name="connsiteX3" fmla="*/ 0 w 1246536"/>
                <a:gd name="connsiteY3" fmla="*/ 0 h 2507238"/>
                <a:gd name="connsiteX0" fmla="*/ 0 w 1259236"/>
                <a:gd name="connsiteY0" fmla="*/ 0 h 2507238"/>
                <a:gd name="connsiteX1" fmla="*/ 1152811 w 1259236"/>
                <a:gd name="connsiteY1" fmla="*/ 2507238 h 2507238"/>
                <a:gd name="connsiteX2" fmla="*/ 1259236 w 1259236"/>
                <a:gd name="connsiteY2" fmla="*/ 2502552 h 2507238"/>
                <a:gd name="connsiteX3" fmla="*/ 0 w 1259236"/>
                <a:gd name="connsiteY3" fmla="*/ 0 h 2507238"/>
                <a:gd name="connsiteX0" fmla="*/ 0 w 1365518"/>
                <a:gd name="connsiteY0" fmla="*/ 0 h 2376429"/>
                <a:gd name="connsiteX1" fmla="*/ 1259093 w 1365518"/>
                <a:gd name="connsiteY1" fmla="*/ 2376429 h 2376429"/>
                <a:gd name="connsiteX2" fmla="*/ 1365518 w 1365518"/>
                <a:gd name="connsiteY2" fmla="*/ 2371743 h 2376429"/>
                <a:gd name="connsiteX3" fmla="*/ 0 w 1365518"/>
                <a:gd name="connsiteY3" fmla="*/ 0 h 2376429"/>
              </a:gdLst>
              <a:ahLst/>
              <a:cxnLst>
                <a:cxn ang="0">
                  <a:pos x="connsiteX0" y="connsiteY0"/>
                </a:cxn>
                <a:cxn ang="0">
                  <a:pos x="connsiteX1" y="connsiteY1"/>
                </a:cxn>
                <a:cxn ang="0">
                  <a:pos x="connsiteX2" y="connsiteY2"/>
                </a:cxn>
                <a:cxn ang="0">
                  <a:pos x="connsiteX3" y="connsiteY3"/>
                </a:cxn>
              </a:cxnLst>
              <a:rect l="l" t="t" r="r" b="b"/>
              <a:pathLst>
                <a:path w="1365518" h="2376429">
                  <a:moveTo>
                    <a:pt x="0" y="0"/>
                  </a:moveTo>
                  <a:lnTo>
                    <a:pt x="1259093" y="2376429"/>
                  </a:lnTo>
                  <a:lnTo>
                    <a:pt x="1365518" y="2371743"/>
                  </a:lnTo>
                  <a:lnTo>
                    <a:pt x="0" y="0"/>
                  </a:lnTo>
                  <a:close/>
                </a:path>
              </a:pathLst>
            </a:custGeom>
            <a:solidFill>
              <a:schemeClr val="accent1"/>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V="1">
              <a:off x="2346960" y="1777211"/>
              <a:ext cx="0" cy="3014520"/>
            </a:xfrm>
            <a:prstGeom prst="line">
              <a:avLst/>
            </a:prstGeom>
            <a:ln w="12700" cmpd="sng">
              <a:solidFill>
                <a:schemeClr val="tx1"/>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488892" y="3264083"/>
              <a:ext cx="1600298" cy="584776"/>
            </a:xfrm>
            <a:prstGeom prst="rect">
              <a:avLst/>
            </a:prstGeom>
            <a:noFill/>
          </p:spPr>
          <p:txBody>
            <a:bodyPr wrap="square" rtlCol="0">
              <a:spAutoFit/>
            </a:bodyPr>
            <a:lstStyle/>
            <a:p>
              <a:pPr algn="ctr"/>
              <a:r>
                <a:rPr lang="en-US" sz="1600" dirty="0" err="1" smtClean="0">
                  <a:latin typeface="Arial"/>
                  <a:cs typeface="Arial"/>
                </a:rPr>
                <a:t>Ka</a:t>
              </a:r>
              <a:r>
                <a:rPr lang="en-US" sz="1600" dirty="0" smtClean="0">
                  <a:latin typeface="Arial"/>
                  <a:cs typeface="Arial"/>
                </a:rPr>
                <a:t> and Ku</a:t>
              </a:r>
            </a:p>
            <a:p>
              <a:pPr algn="ctr"/>
              <a:r>
                <a:rPr lang="en-US" sz="1600" dirty="0" smtClean="0">
                  <a:latin typeface="Arial"/>
                  <a:cs typeface="Arial"/>
                </a:rPr>
                <a:t>Bands </a:t>
              </a:r>
              <a:endParaRPr lang="en-US" sz="1600" dirty="0">
                <a:latin typeface="Arial"/>
                <a:cs typeface="Arial"/>
              </a:endParaRPr>
            </a:p>
          </p:txBody>
        </p:sp>
        <p:cxnSp>
          <p:nvCxnSpPr>
            <p:cNvPr id="4" name="Straight Arrow Connector 3"/>
            <p:cNvCxnSpPr/>
            <p:nvPr/>
          </p:nvCxnSpPr>
          <p:spPr>
            <a:xfrm flipH="1">
              <a:off x="3342706" y="3672476"/>
              <a:ext cx="574832" cy="25944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3737253" y="3672476"/>
              <a:ext cx="180284" cy="44097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392131" y="3179551"/>
              <a:ext cx="572634" cy="401606"/>
            </a:xfrm>
            <a:prstGeom prst="rect">
              <a:avLst/>
            </a:prstGeom>
            <a:noFill/>
          </p:spPr>
          <p:txBody>
            <a:bodyPr wrap="square" rtlCol="0">
              <a:spAutoFit/>
            </a:bodyPr>
            <a:lstStyle/>
            <a:p>
              <a:pPr algn="ctr"/>
              <a:r>
                <a:rPr lang="en-US" sz="1500" dirty="0" smtClean="0">
                  <a:latin typeface="Arial"/>
                  <a:cs typeface="Arial"/>
                </a:rPr>
                <a:t>30</a:t>
              </a:r>
              <a:r>
                <a:rPr lang="en-US" sz="1500" baseline="30000" dirty="0" smtClean="0">
                  <a:latin typeface="Arial"/>
                  <a:cs typeface="Arial"/>
                </a:rPr>
                <a:t>o</a:t>
              </a:r>
              <a:endParaRPr lang="en-US" sz="1500" baseline="30000" dirty="0">
                <a:latin typeface="Arial"/>
                <a:cs typeface="Arial"/>
              </a:endParaRPr>
            </a:p>
          </p:txBody>
        </p:sp>
        <p:sp>
          <p:nvSpPr>
            <p:cNvPr id="31" name="Freeform 30"/>
            <p:cNvSpPr/>
            <p:nvPr/>
          </p:nvSpPr>
          <p:spPr>
            <a:xfrm>
              <a:off x="2443650" y="3156638"/>
              <a:ext cx="335381" cy="75347"/>
            </a:xfrm>
            <a:custGeom>
              <a:avLst/>
              <a:gdLst>
                <a:gd name="connsiteX0" fmla="*/ 0 w 269875"/>
                <a:gd name="connsiteY0" fmla="*/ 60325 h 60630"/>
                <a:gd name="connsiteX1" fmla="*/ 50800 w 269875"/>
                <a:gd name="connsiteY1" fmla="*/ 60325 h 60630"/>
                <a:gd name="connsiteX2" fmla="*/ 98425 w 269875"/>
                <a:gd name="connsiteY2" fmla="*/ 57150 h 60630"/>
                <a:gd name="connsiteX3" fmla="*/ 174625 w 269875"/>
                <a:gd name="connsiteY3" fmla="*/ 41275 h 60630"/>
                <a:gd name="connsiteX4" fmla="*/ 225425 w 269875"/>
                <a:gd name="connsiteY4" fmla="*/ 22225 h 60630"/>
                <a:gd name="connsiteX5" fmla="*/ 269875 w 269875"/>
                <a:gd name="connsiteY5" fmla="*/ 0 h 6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75" h="60630">
                  <a:moveTo>
                    <a:pt x="0" y="60325"/>
                  </a:moveTo>
                  <a:cubicBezTo>
                    <a:pt x="17198" y="60589"/>
                    <a:pt x="34396" y="60854"/>
                    <a:pt x="50800" y="60325"/>
                  </a:cubicBezTo>
                  <a:cubicBezTo>
                    <a:pt x="67204" y="59796"/>
                    <a:pt x="77788" y="60325"/>
                    <a:pt x="98425" y="57150"/>
                  </a:cubicBezTo>
                  <a:cubicBezTo>
                    <a:pt x="119063" y="53975"/>
                    <a:pt x="153458" y="47096"/>
                    <a:pt x="174625" y="41275"/>
                  </a:cubicBezTo>
                  <a:cubicBezTo>
                    <a:pt x="195792" y="35454"/>
                    <a:pt x="209550" y="29104"/>
                    <a:pt x="225425" y="22225"/>
                  </a:cubicBezTo>
                  <a:cubicBezTo>
                    <a:pt x="241300" y="15346"/>
                    <a:pt x="269875" y="0"/>
                    <a:pt x="269875" y="0"/>
                  </a:cubicBez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Freeform 38"/>
            <p:cNvSpPr/>
            <p:nvPr/>
          </p:nvSpPr>
          <p:spPr>
            <a:xfrm>
              <a:off x="2438400" y="2765425"/>
              <a:ext cx="366032" cy="95430"/>
            </a:xfrm>
            <a:custGeom>
              <a:avLst/>
              <a:gdLst>
                <a:gd name="connsiteX0" fmla="*/ 0 w 269875"/>
                <a:gd name="connsiteY0" fmla="*/ 60325 h 60630"/>
                <a:gd name="connsiteX1" fmla="*/ 50800 w 269875"/>
                <a:gd name="connsiteY1" fmla="*/ 60325 h 60630"/>
                <a:gd name="connsiteX2" fmla="*/ 98425 w 269875"/>
                <a:gd name="connsiteY2" fmla="*/ 57150 h 60630"/>
                <a:gd name="connsiteX3" fmla="*/ 174625 w 269875"/>
                <a:gd name="connsiteY3" fmla="*/ 41275 h 60630"/>
                <a:gd name="connsiteX4" fmla="*/ 225425 w 269875"/>
                <a:gd name="connsiteY4" fmla="*/ 22225 h 60630"/>
                <a:gd name="connsiteX5" fmla="*/ 269875 w 269875"/>
                <a:gd name="connsiteY5" fmla="*/ 0 h 6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75" h="60630">
                  <a:moveTo>
                    <a:pt x="0" y="60325"/>
                  </a:moveTo>
                  <a:cubicBezTo>
                    <a:pt x="17198" y="60589"/>
                    <a:pt x="34396" y="60854"/>
                    <a:pt x="50800" y="60325"/>
                  </a:cubicBezTo>
                  <a:cubicBezTo>
                    <a:pt x="67204" y="59796"/>
                    <a:pt x="77788" y="60325"/>
                    <a:pt x="98425" y="57150"/>
                  </a:cubicBezTo>
                  <a:cubicBezTo>
                    <a:pt x="119063" y="53975"/>
                    <a:pt x="153458" y="47096"/>
                    <a:pt x="174625" y="41275"/>
                  </a:cubicBezTo>
                  <a:cubicBezTo>
                    <a:pt x="195792" y="35454"/>
                    <a:pt x="209550" y="29104"/>
                    <a:pt x="225425" y="22225"/>
                  </a:cubicBezTo>
                  <a:cubicBezTo>
                    <a:pt x="241300" y="15346"/>
                    <a:pt x="269875" y="0"/>
                    <a:pt x="269875" y="0"/>
                  </a:cubicBez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TextBox 39"/>
            <p:cNvSpPr txBox="1"/>
            <p:nvPr/>
          </p:nvSpPr>
          <p:spPr>
            <a:xfrm>
              <a:off x="2346960" y="2805767"/>
              <a:ext cx="588735" cy="323165"/>
            </a:xfrm>
            <a:prstGeom prst="rect">
              <a:avLst/>
            </a:prstGeom>
            <a:noFill/>
          </p:spPr>
          <p:txBody>
            <a:bodyPr wrap="square" rtlCol="0">
              <a:spAutoFit/>
            </a:bodyPr>
            <a:lstStyle/>
            <a:p>
              <a:pPr algn="ctr"/>
              <a:r>
                <a:rPr lang="en-US" sz="1500" dirty="0" smtClean="0">
                  <a:latin typeface="Arial"/>
                  <a:cs typeface="Arial"/>
                </a:rPr>
                <a:t>40</a:t>
              </a:r>
              <a:r>
                <a:rPr lang="en-US" sz="1500" baseline="30000" dirty="0" smtClean="0">
                  <a:latin typeface="Arial"/>
                  <a:cs typeface="Arial"/>
                </a:rPr>
                <a:t>o</a:t>
              </a:r>
              <a:endParaRPr lang="en-US" sz="1500" baseline="30000" dirty="0">
                <a:latin typeface="Arial"/>
                <a:cs typeface="Arial"/>
              </a:endParaRPr>
            </a:p>
          </p:txBody>
        </p:sp>
      </p:grpSp>
      <p:sp>
        <p:nvSpPr>
          <p:cNvPr id="37" name="TextBox 36"/>
          <p:cNvSpPr txBox="1"/>
          <p:nvPr/>
        </p:nvSpPr>
        <p:spPr>
          <a:xfrm>
            <a:off x="-9412" y="5381645"/>
            <a:ext cx="5005515" cy="1569660"/>
          </a:xfrm>
          <a:prstGeom prst="rect">
            <a:avLst/>
          </a:prstGeom>
          <a:noFill/>
        </p:spPr>
        <p:txBody>
          <a:bodyPr wrap="square" rtlCol="0">
            <a:spAutoFit/>
          </a:bodyPr>
          <a:lstStyle/>
          <a:p>
            <a:pPr algn="ctr"/>
            <a:r>
              <a:rPr lang="en-US" sz="2400" b="1" dirty="0">
                <a:latin typeface="Arial"/>
                <a:cs typeface="Arial"/>
              </a:rPr>
              <a:t>HIWRAP </a:t>
            </a:r>
            <a:r>
              <a:rPr lang="en-US" sz="2400" dirty="0" smtClean="0">
                <a:latin typeface="Arial"/>
                <a:cs typeface="Arial"/>
              </a:rPr>
              <a:t> </a:t>
            </a:r>
          </a:p>
          <a:p>
            <a:pPr algn="ctr"/>
            <a:r>
              <a:rPr lang="en-US" sz="2400" b="1" dirty="0" smtClean="0">
                <a:latin typeface="Arial"/>
                <a:cs typeface="Arial"/>
              </a:rPr>
              <a:t>H</a:t>
            </a:r>
            <a:r>
              <a:rPr lang="en-US" sz="2400" dirty="0" smtClean="0">
                <a:latin typeface="Arial"/>
                <a:cs typeface="Arial"/>
              </a:rPr>
              <a:t>igh </a:t>
            </a:r>
            <a:r>
              <a:rPr lang="en-US" sz="2400" b="1" dirty="0">
                <a:latin typeface="Arial"/>
                <a:cs typeface="Arial"/>
              </a:rPr>
              <a:t>A</a:t>
            </a:r>
            <a:r>
              <a:rPr lang="en-US" sz="2400" dirty="0">
                <a:latin typeface="Arial"/>
                <a:cs typeface="Arial"/>
              </a:rPr>
              <a:t>ltitude </a:t>
            </a:r>
            <a:r>
              <a:rPr lang="en-US" sz="2400" b="1" dirty="0">
                <a:latin typeface="Arial"/>
                <a:cs typeface="Arial"/>
              </a:rPr>
              <a:t>W</a:t>
            </a:r>
            <a:r>
              <a:rPr lang="en-US" sz="2400" dirty="0">
                <a:latin typeface="Arial"/>
                <a:cs typeface="Arial"/>
              </a:rPr>
              <a:t>ind and </a:t>
            </a:r>
            <a:r>
              <a:rPr lang="en-US" sz="2400" b="1" dirty="0">
                <a:latin typeface="Arial"/>
                <a:cs typeface="Arial"/>
              </a:rPr>
              <a:t>R</a:t>
            </a:r>
            <a:r>
              <a:rPr lang="en-US" sz="2400" dirty="0">
                <a:latin typeface="Arial"/>
                <a:cs typeface="Arial"/>
              </a:rPr>
              <a:t>ain </a:t>
            </a:r>
            <a:r>
              <a:rPr lang="en-US" sz="2400" b="1" dirty="0">
                <a:latin typeface="Arial"/>
                <a:cs typeface="Arial"/>
              </a:rPr>
              <a:t>P</a:t>
            </a:r>
            <a:r>
              <a:rPr lang="en-US" sz="2400" dirty="0">
                <a:latin typeface="Arial"/>
                <a:cs typeface="Arial"/>
              </a:rPr>
              <a:t>rofiling </a:t>
            </a:r>
            <a:r>
              <a:rPr lang="en-US" sz="2400" b="1" dirty="0">
                <a:latin typeface="Arial"/>
                <a:cs typeface="Arial"/>
              </a:rPr>
              <a:t>R</a:t>
            </a:r>
            <a:r>
              <a:rPr lang="en-US" sz="2400" dirty="0">
                <a:latin typeface="Arial"/>
                <a:cs typeface="Arial"/>
              </a:rPr>
              <a:t>adar</a:t>
            </a:r>
          </a:p>
          <a:p>
            <a:pPr algn="ctr"/>
            <a:endParaRPr lang="en-US" sz="2400" dirty="0">
              <a:latin typeface="Arial"/>
              <a:cs typeface="Arial"/>
            </a:endParaRPr>
          </a:p>
        </p:txBody>
      </p:sp>
    </p:spTree>
    <p:extLst>
      <p:ext uri="{BB962C8B-B14F-4D97-AF65-F5344CB8AC3E}">
        <p14:creationId xmlns:p14="http://schemas.microsoft.com/office/powerpoint/2010/main" val="40321140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7" name="Straight Connector 186"/>
          <p:cNvCxnSpPr/>
          <p:nvPr/>
        </p:nvCxnSpPr>
        <p:spPr>
          <a:xfrm flipV="1">
            <a:off x="2346960" y="1777211"/>
            <a:ext cx="0" cy="3014520"/>
          </a:xfrm>
          <a:prstGeom prst="line">
            <a:avLst/>
          </a:prstGeom>
          <a:ln w="28575" cmpd="sng">
            <a:solidFill>
              <a:schemeClr val="tx1"/>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02" name="Oval 101"/>
          <p:cNvSpPr>
            <a:spLocks noChangeAspect="1"/>
          </p:cNvSpPr>
          <p:nvPr/>
        </p:nvSpPr>
        <p:spPr>
          <a:xfrm>
            <a:off x="1080384" y="3532477"/>
            <a:ext cx="2556788" cy="2556787"/>
          </a:xfrm>
          <a:prstGeom prst="ellipse">
            <a:avLst/>
          </a:prstGeom>
          <a:noFill/>
          <a:ln w="28575" cmpd="sng">
            <a:solidFill>
              <a:srgbClr val="000000"/>
            </a:solidFill>
          </a:ln>
          <a:effectLst/>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p:cNvSpPr/>
          <p:nvPr/>
        </p:nvSpPr>
        <p:spPr>
          <a:xfrm>
            <a:off x="1011011" y="1781970"/>
            <a:ext cx="2715522" cy="302371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68102" y="855764"/>
            <a:ext cx="4624230" cy="6002236"/>
          </a:xfrm>
        </p:spPr>
        <p:txBody>
          <a:bodyPr>
            <a:normAutofit fontScale="70000" lnSpcReduction="20000"/>
          </a:bodyPr>
          <a:lstStyle/>
          <a:p>
            <a:r>
              <a:rPr lang="en-US" dirty="0" smtClean="0"/>
              <a:t>Methodology</a:t>
            </a:r>
          </a:p>
          <a:p>
            <a:pPr marL="914400" lvl="1" indent="-457200">
              <a:buFont typeface="+mj-lt"/>
              <a:buAutoNum type="arabicPeriod"/>
            </a:pPr>
            <a:r>
              <a:rPr lang="en-US" dirty="0" smtClean="0"/>
              <a:t>Raw </a:t>
            </a:r>
            <a:r>
              <a:rPr lang="en-US" dirty="0"/>
              <a:t>o</a:t>
            </a:r>
            <a:r>
              <a:rPr lang="en-US" dirty="0" smtClean="0"/>
              <a:t>bservation quality control</a:t>
            </a:r>
          </a:p>
          <a:p>
            <a:pPr marL="914400" lvl="1" indent="-457200">
              <a:buFont typeface="+mj-lt"/>
              <a:buAutoNum type="arabicPeriod"/>
            </a:pPr>
            <a:endParaRPr lang="en-US" dirty="0" smtClean="0"/>
          </a:p>
          <a:p>
            <a:pPr marL="914400" lvl="1" indent="-457200">
              <a:buFont typeface="+mj-lt"/>
              <a:buAutoNum type="arabicPeriod"/>
            </a:pPr>
            <a:r>
              <a:rPr lang="en-US" dirty="0" smtClean="0"/>
              <a:t>Split inner/outer beam into separate 360</a:t>
            </a:r>
            <a:r>
              <a:rPr lang="en-US" baseline="30000" dirty="0" smtClean="0"/>
              <a:t>o</a:t>
            </a:r>
            <a:r>
              <a:rPr lang="en-US" dirty="0" smtClean="0"/>
              <a:t> scans</a:t>
            </a:r>
          </a:p>
          <a:p>
            <a:pPr marL="914400" lvl="1" indent="-457200">
              <a:buFont typeface="+mj-lt"/>
              <a:buAutoNum type="arabicPeriod"/>
            </a:pPr>
            <a:endParaRPr lang="en-US" dirty="0" smtClean="0"/>
          </a:p>
          <a:p>
            <a:pPr marL="914400" lvl="1" indent="-457200">
              <a:buFont typeface="+mj-lt"/>
              <a:buAutoNum type="arabicPeriod"/>
            </a:pPr>
            <a:r>
              <a:rPr lang="en-US" dirty="0" smtClean="0"/>
              <a:t>Combine 5 scans into single volume and define </a:t>
            </a:r>
            <a:r>
              <a:rPr lang="en-US" dirty="0" smtClean="0"/>
              <a:t>bins</a:t>
            </a:r>
          </a:p>
          <a:p>
            <a:pPr marL="914400" lvl="1" indent="-457200">
              <a:buFont typeface="+mj-lt"/>
              <a:buAutoNum type="arabicPeriod"/>
            </a:pPr>
            <a:endParaRPr lang="en-US" dirty="0" smtClean="0"/>
          </a:p>
          <a:p>
            <a:pPr marL="914400" lvl="1" indent="-457200">
              <a:buFont typeface="+mj-lt"/>
              <a:buAutoNum type="arabicPeriod"/>
            </a:pPr>
            <a:r>
              <a:rPr lang="en-US" dirty="0" smtClean="0"/>
              <a:t>Correct for vertical fall speed (Marks and </a:t>
            </a:r>
            <a:r>
              <a:rPr lang="en-US" dirty="0" err="1" smtClean="0"/>
              <a:t>Houze</a:t>
            </a:r>
            <a:r>
              <a:rPr lang="en-US" dirty="0" smtClean="0"/>
              <a:t> 1987)</a:t>
            </a:r>
            <a:endParaRPr lang="en-US" dirty="0" smtClean="0"/>
          </a:p>
          <a:p>
            <a:pPr marL="914400" lvl="1" indent="-457200">
              <a:buFont typeface="+mj-lt"/>
              <a:buAutoNum type="arabicPeriod"/>
            </a:pPr>
            <a:endParaRPr lang="en-US" dirty="0" smtClean="0"/>
          </a:p>
          <a:p>
            <a:pPr marL="914400" lvl="1" indent="-457200">
              <a:buFont typeface="+mj-lt"/>
              <a:buAutoNum type="arabicPeriod"/>
            </a:pPr>
            <a:r>
              <a:rPr lang="en-US" dirty="0" smtClean="0"/>
              <a:t>Observation </a:t>
            </a:r>
            <a:r>
              <a:rPr lang="en-US" dirty="0"/>
              <a:t>selection and additional quality control of each observation and </a:t>
            </a:r>
            <a:r>
              <a:rPr lang="en-US" dirty="0" smtClean="0"/>
              <a:t>bin (</a:t>
            </a:r>
            <a:r>
              <a:rPr lang="en-US" dirty="0" err="1" smtClean="0"/>
              <a:t>Weng</a:t>
            </a:r>
            <a:r>
              <a:rPr lang="en-US" dirty="0" smtClean="0"/>
              <a:t> and Zhang 2009)</a:t>
            </a:r>
            <a:endParaRPr lang="en-US" dirty="0"/>
          </a:p>
          <a:p>
            <a:pPr marL="457200" lvl="1" indent="0">
              <a:buNone/>
            </a:pPr>
            <a:endParaRPr lang="en-US" dirty="0" smtClean="0"/>
          </a:p>
          <a:p>
            <a:pPr marL="914400" lvl="1" indent="-457200">
              <a:buFont typeface="+mj-lt"/>
              <a:buAutoNum type="arabicPeriod"/>
            </a:pPr>
            <a:r>
              <a:rPr lang="en-US" dirty="0" smtClean="0"/>
              <a:t>Data </a:t>
            </a:r>
            <a:r>
              <a:rPr lang="en-US" dirty="0" smtClean="0"/>
              <a:t>thinning and </a:t>
            </a:r>
            <a:r>
              <a:rPr lang="en-US" dirty="0" smtClean="0"/>
              <a:t>random </a:t>
            </a:r>
            <a:r>
              <a:rPr lang="en-US" dirty="0" smtClean="0"/>
              <a:t>sorting</a:t>
            </a:r>
            <a:r>
              <a:rPr lang="en-US" dirty="0"/>
              <a:t>.</a:t>
            </a:r>
            <a:endParaRPr lang="en-US" dirty="0"/>
          </a:p>
        </p:txBody>
      </p:sp>
      <p:sp>
        <p:nvSpPr>
          <p:cNvPr id="7" name="Title 10"/>
          <p:cNvSpPr>
            <a:spLocks noGrp="1"/>
          </p:cNvSpPr>
          <p:nvPr>
            <p:ph type="title"/>
          </p:nvPr>
        </p:nvSpPr>
        <p:spPr/>
        <p:txBody>
          <a:bodyPr>
            <a:normAutofit/>
          </a:bodyPr>
          <a:lstStyle/>
          <a:p>
            <a:r>
              <a:rPr lang="en-US" dirty="0" smtClean="0"/>
              <a:t>GH Super Observation Generation</a:t>
            </a:r>
            <a:endParaRPr lang="en-US" dirty="0"/>
          </a:p>
        </p:txBody>
      </p:sp>
      <p:pic>
        <p:nvPicPr>
          <p:cNvPr id="95" name="Picture 94"/>
          <p:cNvPicPr>
            <a:picLocks noChangeAspect="1"/>
          </p:cNvPicPr>
          <p:nvPr/>
        </p:nvPicPr>
        <p:blipFill>
          <a:blip r:embed="rId3"/>
          <a:stretch>
            <a:fillRect/>
          </a:stretch>
        </p:blipFill>
        <p:spPr>
          <a:xfrm flipH="1">
            <a:off x="1356859" y="1019730"/>
            <a:ext cx="2293293" cy="757481"/>
          </a:xfrm>
          <a:prstGeom prst="rect">
            <a:avLst/>
          </a:prstGeom>
        </p:spPr>
      </p:pic>
      <p:cxnSp>
        <p:nvCxnSpPr>
          <p:cNvPr id="138" name="Straight Connector 137"/>
          <p:cNvCxnSpPr>
            <a:stCxn id="102" idx="6"/>
          </p:cNvCxnSpPr>
          <p:nvPr/>
        </p:nvCxnSpPr>
        <p:spPr>
          <a:xfrm flipH="1" flipV="1">
            <a:off x="2357120" y="1777212"/>
            <a:ext cx="1280052" cy="3033659"/>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1080384" y="1777212"/>
            <a:ext cx="1276736" cy="302846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H="1" flipV="1">
            <a:off x="2357120" y="1777212"/>
            <a:ext cx="319034" cy="341661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H="1" flipV="1">
            <a:off x="2357120" y="1781970"/>
            <a:ext cx="620522" cy="337431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5" name="Freeform 154"/>
          <p:cNvSpPr/>
          <p:nvPr/>
        </p:nvSpPr>
        <p:spPr>
          <a:xfrm>
            <a:off x="2528033" y="3735425"/>
            <a:ext cx="200531" cy="18319"/>
          </a:xfrm>
          <a:custGeom>
            <a:avLst/>
            <a:gdLst>
              <a:gd name="connsiteX0" fmla="*/ 0 w 200531"/>
              <a:gd name="connsiteY0" fmla="*/ 16712 h 18319"/>
              <a:gd name="connsiteX1" fmla="*/ 100266 w 200531"/>
              <a:gd name="connsiteY1" fmla="*/ 16712 h 18319"/>
              <a:gd name="connsiteX2" fmla="*/ 200531 w 200531"/>
              <a:gd name="connsiteY2" fmla="*/ 0 h 18319"/>
            </a:gdLst>
            <a:ahLst/>
            <a:cxnLst>
              <a:cxn ang="0">
                <a:pos x="connsiteX0" y="connsiteY0"/>
              </a:cxn>
              <a:cxn ang="0">
                <a:pos x="connsiteX1" y="connsiteY1"/>
              </a:cxn>
              <a:cxn ang="0">
                <a:pos x="connsiteX2" y="connsiteY2"/>
              </a:cxn>
            </a:cxnLst>
            <a:rect l="l" t="t" r="r" b="b"/>
            <a:pathLst>
              <a:path w="200531" h="18319">
                <a:moveTo>
                  <a:pt x="0" y="16712"/>
                </a:moveTo>
                <a:cubicBezTo>
                  <a:pt x="33422" y="18104"/>
                  <a:pt x="66844" y="19497"/>
                  <a:pt x="100266" y="16712"/>
                </a:cubicBezTo>
                <a:cubicBezTo>
                  <a:pt x="133688" y="13927"/>
                  <a:pt x="200531" y="0"/>
                  <a:pt x="200531" y="0"/>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 name="Freeform 155"/>
          <p:cNvSpPr/>
          <p:nvPr/>
        </p:nvSpPr>
        <p:spPr>
          <a:xfrm>
            <a:off x="2580574" y="4114756"/>
            <a:ext cx="200531" cy="18319"/>
          </a:xfrm>
          <a:custGeom>
            <a:avLst/>
            <a:gdLst>
              <a:gd name="connsiteX0" fmla="*/ 0 w 200531"/>
              <a:gd name="connsiteY0" fmla="*/ 16712 h 18319"/>
              <a:gd name="connsiteX1" fmla="*/ 100266 w 200531"/>
              <a:gd name="connsiteY1" fmla="*/ 16712 h 18319"/>
              <a:gd name="connsiteX2" fmla="*/ 200531 w 200531"/>
              <a:gd name="connsiteY2" fmla="*/ 0 h 18319"/>
            </a:gdLst>
            <a:ahLst/>
            <a:cxnLst>
              <a:cxn ang="0">
                <a:pos x="connsiteX0" y="connsiteY0"/>
              </a:cxn>
              <a:cxn ang="0">
                <a:pos x="connsiteX1" y="connsiteY1"/>
              </a:cxn>
              <a:cxn ang="0">
                <a:pos x="connsiteX2" y="connsiteY2"/>
              </a:cxn>
            </a:cxnLst>
            <a:rect l="l" t="t" r="r" b="b"/>
            <a:pathLst>
              <a:path w="200531" h="18319">
                <a:moveTo>
                  <a:pt x="0" y="16712"/>
                </a:moveTo>
                <a:cubicBezTo>
                  <a:pt x="33422" y="18104"/>
                  <a:pt x="66844" y="19497"/>
                  <a:pt x="100266" y="16712"/>
                </a:cubicBezTo>
                <a:cubicBezTo>
                  <a:pt x="133688" y="13927"/>
                  <a:pt x="200531" y="0"/>
                  <a:pt x="200531" y="0"/>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58" name="Straight Arrow Connector 157"/>
          <p:cNvCxnSpPr/>
          <p:nvPr/>
        </p:nvCxnSpPr>
        <p:spPr>
          <a:xfrm>
            <a:off x="2418093" y="3735425"/>
            <a:ext cx="18745" cy="397650"/>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59" name="TextBox 158"/>
          <p:cNvSpPr txBox="1"/>
          <p:nvPr/>
        </p:nvSpPr>
        <p:spPr>
          <a:xfrm>
            <a:off x="1738589" y="3753744"/>
            <a:ext cx="781063" cy="323165"/>
          </a:xfrm>
          <a:prstGeom prst="rect">
            <a:avLst/>
          </a:prstGeom>
          <a:noFill/>
        </p:spPr>
        <p:txBody>
          <a:bodyPr wrap="square" rtlCol="0">
            <a:spAutoFit/>
          </a:bodyPr>
          <a:lstStyle/>
          <a:p>
            <a:pPr algn="ctr"/>
            <a:r>
              <a:rPr lang="en-US" sz="1500" dirty="0" smtClean="0">
                <a:latin typeface="Arial"/>
                <a:cs typeface="Arial"/>
              </a:rPr>
              <a:t>1 km</a:t>
            </a:r>
            <a:endParaRPr lang="en-US" sz="1500" baseline="30000" dirty="0">
              <a:latin typeface="Arial"/>
              <a:cs typeface="Arial"/>
            </a:endParaRPr>
          </a:p>
        </p:txBody>
      </p:sp>
      <p:cxnSp>
        <p:nvCxnSpPr>
          <p:cNvPr id="161" name="Straight Arrow Connector 160"/>
          <p:cNvCxnSpPr/>
          <p:nvPr/>
        </p:nvCxnSpPr>
        <p:spPr>
          <a:xfrm flipV="1">
            <a:off x="2307617" y="3124200"/>
            <a:ext cx="227302" cy="14605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flipV="1">
            <a:off x="2506952" y="3086100"/>
            <a:ext cx="60922" cy="95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67" name="TextBox 166"/>
          <p:cNvSpPr txBox="1"/>
          <p:nvPr/>
        </p:nvSpPr>
        <p:spPr>
          <a:xfrm>
            <a:off x="1799216" y="3187684"/>
            <a:ext cx="781063" cy="323165"/>
          </a:xfrm>
          <a:prstGeom prst="rect">
            <a:avLst/>
          </a:prstGeom>
          <a:noFill/>
        </p:spPr>
        <p:txBody>
          <a:bodyPr wrap="square" rtlCol="0">
            <a:spAutoFit/>
          </a:bodyPr>
          <a:lstStyle/>
          <a:p>
            <a:pPr algn="ctr"/>
            <a:r>
              <a:rPr lang="en-US" sz="1500" dirty="0">
                <a:latin typeface="Arial"/>
                <a:cs typeface="Arial"/>
              </a:rPr>
              <a:t>3</a:t>
            </a:r>
            <a:r>
              <a:rPr lang="en-US" sz="1500" baseline="30000" dirty="0" smtClean="0">
                <a:latin typeface="Arial"/>
                <a:cs typeface="Arial"/>
              </a:rPr>
              <a:t>o</a:t>
            </a:r>
            <a:endParaRPr lang="en-US" sz="1500" baseline="30000" dirty="0">
              <a:latin typeface="Arial"/>
              <a:cs typeface="Arial"/>
            </a:endParaRPr>
          </a:p>
        </p:txBody>
      </p:sp>
      <p:cxnSp>
        <p:nvCxnSpPr>
          <p:cNvPr id="169" name="Straight Arrow Connector 168"/>
          <p:cNvCxnSpPr/>
          <p:nvPr/>
        </p:nvCxnSpPr>
        <p:spPr>
          <a:xfrm flipV="1">
            <a:off x="1011011" y="1777211"/>
            <a:ext cx="3357090" cy="475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88" name="Freeform 187"/>
          <p:cNvSpPr/>
          <p:nvPr/>
        </p:nvSpPr>
        <p:spPr>
          <a:xfrm rot="19909504">
            <a:off x="2610334" y="1998949"/>
            <a:ext cx="433693" cy="142618"/>
          </a:xfrm>
          <a:custGeom>
            <a:avLst/>
            <a:gdLst>
              <a:gd name="connsiteX0" fmla="*/ 0 w 200531"/>
              <a:gd name="connsiteY0" fmla="*/ 16712 h 18319"/>
              <a:gd name="connsiteX1" fmla="*/ 100266 w 200531"/>
              <a:gd name="connsiteY1" fmla="*/ 16712 h 18319"/>
              <a:gd name="connsiteX2" fmla="*/ 200531 w 200531"/>
              <a:gd name="connsiteY2" fmla="*/ 0 h 18319"/>
            </a:gdLst>
            <a:ahLst/>
            <a:cxnLst>
              <a:cxn ang="0">
                <a:pos x="connsiteX0" y="connsiteY0"/>
              </a:cxn>
              <a:cxn ang="0">
                <a:pos x="connsiteX1" y="connsiteY1"/>
              </a:cxn>
              <a:cxn ang="0">
                <a:pos x="connsiteX2" y="connsiteY2"/>
              </a:cxn>
            </a:cxnLst>
            <a:rect l="l" t="t" r="r" b="b"/>
            <a:pathLst>
              <a:path w="200531" h="18319">
                <a:moveTo>
                  <a:pt x="0" y="16712"/>
                </a:moveTo>
                <a:cubicBezTo>
                  <a:pt x="33422" y="18104"/>
                  <a:pt x="66844" y="19497"/>
                  <a:pt x="100266" y="16712"/>
                </a:cubicBezTo>
                <a:cubicBezTo>
                  <a:pt x="133688" y="13927"/>
                  <a:pt x="200531" y="0"/>
                  <a:pt x="200531" y="0"/>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9" name="TextBox 188"/>
          <p:cNvSpPr txBox="1"/>
          <p:nvPr/>
        </p:nvSpPr>
        <p:spPr>
          <a:xfrm>
            <a:off x="2676154" y="2040166"/>
            <a:ext cx="1586996" cy="784830"/>
          </a:xfrm>
          <a:prstGeom prst="rect">
            <a:avLst/>
          </a:prstGeom>
          <a:noFill/>
        </p:spPr>
        <p:txBody>
          <a:bodyPr wrap="square" rtlCol="0">
            <a:spAutoFit/>
          </a:bodyPr>
          <a:lstStyle/>
          <a:p>
            <a:pPr algn="ctr"/>
            <a:r>
              <a:rPr lang="en-US" sz="1500" dirty="0" smtClean="0">
                <a:latin typeface="Arial"/>
                <a:cs typeface="Arial"/>
              </a:rPr>
              <a:t>30</a:t>
            </a:r>
            <a:r>
              <a:rPr lang="en-US" sz="1500" baseline="30000" dirty="0" smtClean="0">
                <a:latin typeface="Arial"/>
                <a:cs typeface="Arial"/>
              </a:rPr>
              <a:t>o </a:t>
            </a:r>
            <a:r>
              <a:rPr lang="en-US" sz="1500" dirty="0" smtClean="0">
                <a:latin typeface="Arial"/>
                <a:cs typeface="Arial"/>
              </a:rPr>
              <a:t>(Inner)</a:t>
            </a:r>
            <a:r>
              <a:rPr lang="en-US" sz="1500" baseline="30000" dirty="0" smtClean="0">
                <a:latin typeface="Arial"/>
                <a:cs typeface="Arial"/>
              </a:rPr>
              <a:t> </a:t>
            </a:r>
            <a:r>
              <a:rPr lang="en-US" sz="1500" dirty="0" smtClean="0">
                <a:latin typeface="Arial"/>
                <a:cs typeface="Arial"/>
              </a:rPr>
              <a:t>or 40</a:t>
            </a:r>
            <a:r>
              <a:rPr lang="en-US" sz="1500" baseline="30000" dirty="0" smtClean="0">
                <a:latin typeface="Arial"/>
                <a:cs typeface="Arial"/>
              </a:rPr>
              <a:t>o</a:t>
            </a:r>
            <a:r>
              <a:rPr lang="en-US" sz="1500" dirty="0">
                <a:latin typeface="Arial"/>
                <a:cs typeface="Arial"/>
              </a:rPr>
              <a:t> </a:t>
            </a:r>
            <a:r>
              <a:rPr lang="en-US" sz="1500" dirty="0" smtClean="0">
                <a:latin typeface="Arial"/>
                <a:cs typeface="Arial"/>
              </a:rPr>
              <a:t>(Outer) Beam</a:t>
            </a:r>
            <a:endParaRPr lang="en-US" sz="1500" baseline="30000" dirty="0">
              <a:latin typeface="Arial"/>
              <a:cs typeface="Arial"/>
            </a:endParaRPr>
          </a:p>
        </p:txBody>
      </p:sp>
    </p:spTree>
    <p:extLst>
      <p:ext uri="{BB962C8B-B14F-4D97-AF65-F5344CB8AC3E}">
        <p14:creationId xmlns:p14="http://schemas.microsoft.com/office/powerpoint/2010/main" val="8665925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2328</TotalTime>
  <Words>2556</Words>
  <Application>Microsoft Macintosh PowerPoint</Application>
  <PresentationFormat>On-screen Show (4:3)</PresentationFormat>
  <Paragraphs>332</Paragraphs>
  <Slides>17</Slides>
  <Notes>16</Notes>
  <HiddenSlides>5</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Super-obbing and assimilation of Doppler radar observations for tropical cyclone prediction </vt:lpstr>
      <vt:lpstr>PowerPoint Presentation</vt:lpstr>
      <vt:lpstr>PowerPoint Presentation</vt:lpstr>
      <vt:lpstr>NOAA P-3 Airborne Doppler  Radial Velocity Observations</vt:lpstr>
      <vt:lpstr>P-3 Super Observation Generation</vt:lpstr>
      <vt:lpstr>WRF-EnKF Performance Assimilating Airborne Vr </vt:lpstr>
      <vt:lpstr>PowerPoint Presentation</vt:lpstr>
      <vt:lpstr>Global Hawk Radar Geometry</vt:lpstr>
      <vt:lpstr>GH Super Observation Generation</vt:lpstr>
      <vt:lpstr>Hurricane Karl (2010)  1-scan SO  Example</vt:lpstr>
      <vt:lpstr>Real Data Assimilation Example</vt:lpstr>
      <vt:lpstr>Summary</vt:lpstr>
      <vt:lpstr>References</vt:lpstr>
      <vt:lpstr>Assimilating Only Airborne Vr </vt:lpstr>
      <vt:lpstr>OSSE Assimilation Study</vt:lpstr>
      <vt:lpstr>Current PSU Real-Time Data Assimilation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dc:creator>
  <cp:lastModifiedBy>Christopher</cp:lastModifiedBy>
  <cp:revision>179</cp:revision>
  <cp:lastPrinted>2013-09-13T00:40:00Z</cp:lastPrinted>
  <dcterms:created xsi:type="dcterms:W3CDTF">2013-09-04T15:52:01Z</dcterms:created>
  <dcterms:modified xsi:type="dcterms:W3CDTF">2013-09-13T15:55:58Z</dcterms:modified>
</cp:coreProperties>
</file>