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90" r:id="rId2"/>
    <p:sldId id="391" r:id="rId3"/>
    <p:sldId id="408" r:id="rId4"/>
    <p:sldId id="393" r:id="rId5"/>
    <p:sldId id="394" r:id="rId6"/>
    <p:sldId id="395" r:id="rId7"/>
    <p:sldId id="396" r:id="rId8"/>
    <p:sldId id="397" r:id="rId9"/>
    <p:sldId id="414" r:id="rId10"/>
    <p:sldId id="409" r:id="rId11"/>
    <p:sldId id="398" r:id="rId12"/>
    <p:sldId id="399" r:id="rId13"/>
    <p:sldId id="400" r:id="rId14"/>
    <p:sldId id="415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16" r:id="rId23"/>
    <p:sldId id="413" r:id="rId24"/>
    <p:sldId id="410" r:id="rId25"/>
    <p:sldId id="411" r:id="rId26"/>
    <p:sldId id="412" r:id="rId27"/>
    <p:sldId id="41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1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3758-27AE-BC49-9F70-9D22DF561D58}" type="datetimeFigureOut">
              <a:rPr lang="en-US" smtClean="0"/>
              <a:t>9/13/13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5CD7C-D635-D240-A9CD-229E89B7A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0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7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7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5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0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1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6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DF82-B1CE-D942-B3FB-FD216DEC88A1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99359"/>
            <a:ext cx="9144000" cy="27074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Mesoscale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Gravity Waves in Moist </a:t>
            </a:r>
            <a:r>
              <a:rPr lang="en-US" b="1" dirty="0" err="1">
                <a:latin typeface="Arial"/>
                <a:cs typeface="Arial"/>
              </a:rPr>
              <a:t>Baroclinic</a:t>
            </a:r>
            <a:r>
              <a:rPr lang="en-US" b="1" dirty="0">
                <a:latin typeface="Arial"/>
                <a:cs typeface="Arial"/>
              </a:rPr>
              <a:t> Jet-Front Systems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Junhong Wei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09/13/2013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68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36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Outline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7836"/>
            <a:ext cx="91440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Paper Revision </a:t>
            </a:r>
            <a:r>
              <a:rPr lang="en-US" sz="1600" b="1" i="1" dirty="0">
                <a:latin typeface="Arial"/>
                <a:cs typeface="Arial"/>
              </a:rPr>
              <a:t>(</a:t>
            </a:r>
            <a:r>
              <a:rPr lang="en-US" sz="1600" b="1" i="1" dirty="0" err="1">
                <a:latin typeface="Arial"/>
                <a:cs typeface="Arial"/>
              </a:rPr>
              <a:t>Mesoscale</a:t>
            </a:r>
            <a:r>
              <a:rPr lang="en-US" sz="1600" b="1" i="1" dirty="0">
                <a:latin typeface="Arial"/>
                <a:cs typeface="Arial"/>
              </a:rPr>
              <a:t> Gravity Waves in Moist </a:t>
            </a:r>
            <a:r>
              <a:rPr lang="en-US" sz="1600" b="1" i="1" dirty="0" err="1">
                <a:latin typeface="Arial"/>
                <a:cs typeface="Arial"/>
              </a:rPr>
              <a:t>Baroclinic</a:t>
            </a:r>
            <a:r>
              <a:rPr lang="en-US" sz="1600" b="1" i="1" dirty="0">
                <a:latin typeface="Arial"/>
                <a:cs typeface="Arial"/>
              </a:rPr>
              <a:t> Jet-Front Systems)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Arial"/>
                <a:cs typeface="Arial"/>
              </a:rPr>
              <a:t>Fake Dry/Dry Experiment for EXP100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46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_WP5_fd_DRY_rst_1-2_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39"/>
            <a:ext cx="9144000" cy="421144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Fake Dry EXP in EXP20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51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Dry in EXP100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 descr="AA_WP5_fd_DRY_rst_1-2_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04"/>
            <a:ext cx="9144000" cy="63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Fake Dry in EXP100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AA_WP5_fd_DRY_rst_1-2_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04"/>
            <a:ext cx="9144000" cy="63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6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Fake Dry (Dry) tracing summary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063" y="828967"/>
            <a:ext cx="816771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Minor but noticeable difference between DRY and FD run, which suggests that the cloud formation alone can generate wave signal without the release of latent heating.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 The response of gravity wave field generally depends on when the moist process is turned off. It responds as either the wave strengthening in the far away field or short-scale random wave along the jet.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10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latin typeface="Arial"/>
                <a:cs typeface="Arial"/>
              </a:rPr>
              <a:t>Sensitivity experiment to enhanced horizontal resolution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16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_panel_01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9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10-km BW Simulation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66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5</a:t>
            </a:r>
            <a:r>
              <a:rPr lang="en-US" b="1" dirty="0" smtClean="0">
                <a:latin typeface="Arial"/>
                <a:cs typeface="Arial"/>
              </a:rPr>
              <a:t>-km BW Simulation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AC_panel_01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10-km BW Simulation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AC_panel_03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8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5</a:t>
            </a:r>
            <a:r>
              <a:rPr lang="en-US" b="1" dirty="0" smtClean="0">
                <a:latin typeface="Arial"/>
                <a:cs typeface="Arial"/>
              </a:rPr>
              <a:t>-km BW Simulation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AC_panel_03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36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Outline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7836"/>
            <a:ext cx="914400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Current Project </a:t>
            </a:r>
            <a:r>
              <a:rPr lang="en-US" sz="1100" b="1" i="1" dirty="0" smtClean="0">
                <a:latin typeface="Arial"/>
                <a:cs typeface="Arial"/>
              </a:rPr>
              <a:t>(Tracing Gravity Waves in Moist </a:t>
            </a:r>
            <a:r>
              <a:rPr lang="en-US" sz="1100" b="1" i="1" dirty="0" err="1" smtClean="0">
                <a:latin typeface="Arial"/>
                <a:cs typeface="Arial"/>
              </a:rPr>
              <a:t>Baroclinic</a:t>
            </a:r>
            <a:r>
              <a:rPr lang="en-US" sz="1100" b="1" i="1" dirty="0" smtClean="0">
                <a:latin typeface="Arial"/>
                <a:cs typeface="Arial"/>
              </a:rPr>
              <a:t> Waves)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latin typeface="Arial"/>
                <a:cs typeface="Arial"/>
              </a:rPr>
              <a:t>Tracing with 4D background data (an update version)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Paper </a:t>
            </a:r>
            <a:r>
              <a:rPr lang="en-US" sz="2000" b="1" dirty="0">
                <a:latin typeface="Arial"/>
                <a:cs typeface="Arial"/>
              </a:rPr>
              <a:t>Revision </a:t>
            </a:r>
            <a:r>
              <a:rPr lang="en-US" sz="1100" b="1" i="1" dirty="0">
                <a:latin typeface="Arial"/>
                <a:cs typeface="Arial"/>
              </a:rPr>
              <a:t>(</a:t>
            </a:r>
            <a:r>
              <a:rPr lang="en-US" sz="1100" b="1" i="1" dirty="0" err="1">
                <a:latin typeface="Arial"/>
                <a:cs typeface="Arial"/>
              </a:rPr>
              <a:t>Mesoscale</a:t>
            </a:r>
            <a:r>
              <a:rPr lang="en-US" sz="1100" b="1" i="1" dirty="0">
                <a:latin typeface="Arial"/>
                <a:cs typeface="Arial"/>
              </a:rPr>
              <a:t> Gravity Waves in Moist </a:t>
            </a:r>
            <a:r>
              <a:rPr lang="en-US" sz="1100" b="1" i="1" dirty="0" err="1">
                <a:latin typeface="Arial"/>
                <a:cs typeface="Arial"/>
              </a:rPr>
              <a:t>Baroclinic</a:t>
            </a:r>
            <a:r>
              <a:rPr lang="en-US" sz="1100" b="1" i="1" dirty="0">
                <a:latin typeface="Arial"/>
                <a:cs typeface="Arial"/>
              </a:rPr>
              <a:t> Jet-Front Systems)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latin typeface="Arial"/>
                <a:cs typeface="Arial"/>
              </a:rPr>
              <a:t>Fake Dry/Dry Experiment for EXP100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Arial"/>
                <a:cs typeface="Arial"/>
              </a:rPr>
              <a:t>Sensitivity experiment to enhanced horizontal </a:t>
            </a:r>
            <a:r>
              <a:rPr lang="en-US" sz="1400" b="1" dirty="0" smtClean="0">
                <a:latin typeface="Arial"/>
                <a:cs typeface="Arial"/>
              </a:rPr>
              <a:t>resolution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30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10-km BW Simulation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 descr="AC_panel_02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2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5</a:t>
            </a:r>
            <a:r>
              <a:rPr lang="en-US" b="1" dirty="0" smtClean="0">
                <a:latin typeface="Arial"/>
                <a:cs typeface="Arial"/>
              </a:rPr>
              <a:t>-km BW Simulation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AC_panel_02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9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Horizontal resolution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063" y="828967"/>
            <a:ext cx="8167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Short-scale signal (e.g., WP6) is stronger in 5-km runs.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Additional short-scale </a:t>
            </a:r>
            <a:r>
              <a:rPr lang="en-US" b="1" smtClean="0">
                <a:latin typeface="Arial"/>
                <a:cs typeface="Arial"/>
              </a:rPr>
              <a:t>waves 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59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EXP100 Comparison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734284"/>
            <a:ext cx="4152302" cy="494339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10-km EXP100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91698" y="1719665"/>
            <a:ext cx="4152302" cy="494339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5-km EXP100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644080"/>
            <a:ext cx="4152302" cy="494339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10-km EXP100-H70-FDR 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91698" y="3644080"/>
            <a:ext cx="4152302" cy="494339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10-km EXP100-H70-DR 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2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_GW_horizontal_07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03" y="494337"/>
            <a:ext cx="4559906" cy="32759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EXP100 Comparison @72h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8" name="Picture 7" descr="AG_GW_horizontal_07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03" y="3582054"/>
            <a:ext cx="4559906" cy="3275946"/>
          </a:xfrm>
          <a:prstGeom prst="rect">
            <a:avLst/>
          </a:prstGeom>
        </p:spPr>
      </p:pic>
      <p:pic>
        <p:nvPicPr>
          <p:cNvPr id="14" name="Picture 13" descr="AG_GW_horizontal_07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38"/>
            <a:ext cx="4555364" cy="3272683"/>
          </a:xfrm>
          <a:prstGeom prst="rect">
            <a:avLst/>
          </a:prstGeom>
        </p:spPr>
      </p:pic>
      <p:pic>
        <p:nvPicPr>
          <p:cNvPr id="5" name="Picture 4" descr="AG_GW_horizontal_07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054"/>
            <a:ext cx="4559902" cy="3275945"/>
          </a:xfrm>
          <a:prstGeom prst="rect">
            <a:avLst/>
          </a:prstGeom>
        </p:spPr>
      </p:pic>
      <p:sp>
        <p:nvSpPr>
          <p:cNvPr id="16" name="Smiley Face 15"/>
          <p:cNvSpPr/>
          <p:nvPr/>
        </p:nvSpPr>
        <p:spPr>
          <a:xfrm>
            <a:off x="8687702" y="494337"/>
            <a:ext cx="456297" cy="494339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5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G_GW_horizontal_07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94338"/>
            <a:ext cx="4556573" cy="327355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EXP100 Comparison @75h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6" name="Picture 5" descr="AG_GW_horizontal_07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536424"/>
            <a:ext cx="4556573" cy="3273552"/>
          </a:xfrm>
          <a:prstGeom prst="rect">
            <a:avLst/>
          </a:prstGeom>
        </p:spPr>
      </p:pic>
      <p:pic>
        <p:nvPicPr>
          <p:cNvPr id="15" name="Picture 14" descr="AG_GW_horizontal_07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72" y="494338"/>
            <a:ext cx="4587428" cy="3295719"/>
          </a:xfrm>
          <a:prstGeom prst="rect">
            <a:avLst/>
          </a:prstGeom>
        </p:spPr>
      </p:pic>
      <p:pic>
        <p:nvPicPr>
          <p:cNvPr id="10" name="Picture 9" descr="AG_GW_horizontal_075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72" y="3536424"/>
            <a:ext cx="4587428" cy="3295719"/>
          </a:xfrm>
          <a:prstGeom prst="rect">
            <a:avLst/>
          </a:prstGeom>
        </p:spPr>
      </p:pic>
      <p:sp>
        <p:nvSpPr>
          <p:cNvPr id="19" name="Smiley Face 18"/>
          <p:cNvSpPr/>
          <p:nvPr/>
        </p:nvSpPr>
        <p:spPr>
          <a:xfrm>
            <a:off x="8687702" y="494337"/>
            <a:ext cx="456297" cy="494339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4100273" y="494337"/>
            <a:ext cx="456297" cy="494339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2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G_GW_horizontal_09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4339"/>
            <a:ext cx="4556573" cy="3273552"/>
          </a:xfrm>
          <a:prstGeom prst="rect">
            <a:avLst/>
          </a:prstGeom>
        </p:spPr>
      </p:pic>
      <p:pic>
        <p:nvPicPr>
          <p:cNvPr id="21" name="Picture 20" descr="AG_GW_horizontal_09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6" y="494339"/>
            <a:ext cx="4556573" cy="327355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Arial"/>
                <a:cs typeface="Arial"/>
              </a:rPr>
              <a:t>EXP100 Comparison @91h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13" name="Picture 12" descr="AG_GW_horizontal_09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4448"/>
            <a:ext cx="4556573" cy="3273552"/>
          </a:xfrm>
          <a:prstGeom prst="rect">
            <a:avLst/>
          </a:prstGeom>
        </p:spPr>
      </p:pic>
      <p:pic>
        <p:nvPicPr>
          <p:cNvPr id="17" name="Picture 16" descr="AG_GW_horizontal_09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6" y="3584448"/>
            <a:ext cx="4556573" cy="3273552"/>
          </a:xfrm>
          <a:prstGeom prst="rect">
            <a:avLst/>
          </a:prstGeom>
        </p:spPr>
      </p:pic>
      <p:sp>
        <p:nvSpPr>
          <p:cNvPr id="25" name="Smiley Face 24"/>
          <p:cNvSpPr/>
          <p:nvPr/>
        </p:nvSpPr>
        <p:spPr>
          <a:xfrm>
            <a:off x="8687702" y="494337"/>
            <a:ext cx="456297" cy="494339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100273" y="494337"/>
            <a:ext cx="456297" cy="494339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4100273" y="3622472"/>
            <a:ext cx="456297" cy="494339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4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Thank you!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63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36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Outline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7836"/>
            <a:ext cx="91440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Current Project </a:t>
            </a:r>
            <a:r>
              <a:rPr lang="en-US" sz="1100" b="1" i="1" dirty="0" smtClean="0">
                <a:latin typeface="Arial"/>
                <a:cs typeface="Arial"/>
              </a:rPr>
              <a:t>(Tracing Gravity Waves in Moist </a:t>
            </a:r>
            <a:r>
              <a:rPr lang="en-US" sz="1100" b="1" i="1" dirty="0" err="1" smtClean="0">
                <a:latin typeface="Arial"/>
                <a:cs typeface="Arial"/>
              </a:rPr>
              <a:t>Baroclinic</a:t>
            </a:r>
            <a:r>
              <a:rPr lang="en-US" sz="1100" b="1" i="1" dirty="0" smtClean="0">
                <a:latin typeface="Arial"/>
                <a:cs typeface="Arial"/>
              </a:rPr>
              <a:t> Waves)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latin typeface="Arial"/>
                <a:cs typeface="Arial"/>
              </a:rPr>
              <a:t>Tracing with 4D background data (an update version)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00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43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WP5s-EXP00 --- 4D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4028"/>
            <a:ext cx="9144001" cy="48839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/>
                <a:cs typeface="Arial"/>
              </a:rPr>
              <a:t>Tracing with 4D background </a:t>
            </a:r>
            <a:r>
              <a:rPr lang="en-US" sz="2800" b="1" dirty="0" smtClean="0">
                <a:latin typeface="Arial"/>
                <a:cs typeface="Arial"/>
              </a:rPr>
              <a:t>data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23940"/>
            <a:ext cx="9143999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Old Version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757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43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WP5s-EXP00 --- 4D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/>
                <a:cs typeface="Arial"/>
              </a:rPr>
              <a:t>Tracing with 4D background </a:t>
            </a:r>
            <a:r>
              <a:rPr lang="en-US" sz="2800" b="1" dirty="0" smtClean="0">
                <a:latin typeface="Arial"/>
                <a:cs typeface="Arial"/>
              </a:rPr>
              <a:t>data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23940"/>
            <a:ext cx="9143999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Updated Version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873"/>
            <a:ext cx="9144000" cy="43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34"/>
            <a:ext cx="9144000" cy="3601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Vertical Profiles: WP5s-EXP00 (middle point)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3640" y="360048"/>
            <a:ext cx="109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Red Dot </a:t>
            </a:r>
            <a:r>
              <a:rPr lang="en-US" sz="1000" b="1" dirty="0" smtClean="0">
                <a:latin typeface="Arial"/>
                <a:cs typeface="Arial"/>
              </a:rPr>
              <a:t>is the output data from GROGRAT.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2" name="Picture 1" descr="AD_series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8"/>
            <a:ext cx="8479264" cy="6497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360048"/>
            <a:ext cx="2678543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Old Version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989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_series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049"/>
            <a:ext cx="8014289" cy="64979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34"/>
            <a:ext cx="9144000" cy="3601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Vertical Profiles: WP5s-EXP00 (middle point)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3640" y="360048"/>
            <a:ext cx="109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Red Dot </a:t>
            </a:r>
            <a:r>
              <a:rPr lang="en-US" sz="1000" b="1" dirty="0" smtClean="0">
                <a:latin typeface="Arial"/>
                <a:cs typeface="Arial"/>
              </a:rPr>
              <a:t>is the output data from GROGRAT.</a:t>
            </a: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" y="360048"/>
            <a:ext cx="2678543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Updated Version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360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12 at 4.12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2" y="669517"/>
            <a:ext cx="8050117" cy="6188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" y="300185"/>
            <a:ext cx="2678543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Wang et al. 2009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617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144000" cy="4943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/>
                <a:cs typeface="Arial"/>
              </a:rPr>
              <a:t>4D tracing summary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063" y="828967"/>
            <a:ext cx="8167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The update version is better, in that ground-based frequency varies along the ray.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The increase of both horizontal wavenumber and vertical wavenumber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Approach toward the wave capture limit in intrinsic frequency.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46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5939</TotalTime>
  <Words>445</Words>
  <Application>Microsoft Macintosh PowerPoint</Application>
  <PresentationFormat>On-screen Show (4:3)</PresentationFormat>
  <Paragraphs>73</Paragraphs>
  <Slides>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Mesoscale Gravity Waves in Moist Baroclinic Jet-Front Systems  Junhong Wei 09/13/2013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Pennsylvania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Junhong Wei</dc:creator>
  <cp:lastModifiedBy>Junhong Wei</cp:lastModifiedBy>
  <cp:revision>146</cp:revision>
  <dcterms:created xsi:type="dcterms:W3CDTF">2013-04-18T20:23:11Z</dcterms:created>
  <dcterms:modified xsi:type="dcterms:W3CDTF">2013-09-13T12:56:08Z</dcterms:modified>
</cp:coreProperties>
</file>