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1" r:id="rId4"/>
    <p:sldId id="262" r:id="rId5"/>
    <p:sldId id="263" r:id="rId6"/>
    <p:sldId id="265" r:id="rId7"/>
    <p:sldId id="257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-5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C678-052B-D640-A276-1784D26097FF}" type="datetimeFigureOut">
              <a:rPr lang="en-US" smtClean="0"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29D2-D385-D04A-9383-E6FD1AEB2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46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C678-052B-D640-A276-1784D26097FF}" type="datetimeFigureOut">
              <a:rPr lang="en-US" smtClean="0"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29D2-D385-D04A-9383-E6FD1AEB2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25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C678-052B-D640-A276-1784D26097FF}" type="datetimeFigureOut">
              <a:rPr lang="en-US" smtClean="0"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29D2-D385-D04A-9383-E6FD1AEB2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1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C678-052B-D640-A276-1784D26097FF}" type="datetimeFigureOut">
              <a:rPr lang="en-US" smtClean="0"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29D2-D385-D04A-9383-E6FD1AEB2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1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C678-052B-D640-A276-1784D26097FF}" type="datetimeFigureOut">
              <a:rPr lang="en-US" smtClean="0"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29D2-D385-D04A-9383-E6FD1AEB2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27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C678-052B-D640-A276-1784D26097FF}" type="datetimeFigureOut">
              <a:rPr lang="en-US" smtClean="0"/>
              <a:t>9/12/13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29D2-D385-D04A-9383-E6FD1AEB2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16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C678-052B-D640-A276-1784D26097FF}" type="datetimeFigureOut">
              <a:rPr lang="en-US" smtClean="0"/>
              <a:t>9/12/13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29D2-D385-D04A-9383-E6FD1AEB2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4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C678-052B-D640-A276-1784D26097FF}" type="datetimeFigureOut">
              <a:rPr lang="en-US" smtClean="0"/>
              <a:t>9/12/13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29D2-D385-D04A-9383-E6FD1AEB2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09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C678-052B-D640-A276-1784D26097FF}" type="datetimeFigureOut">
              <a:rPr lang="en-US" smtClean="0"/>
              <a:t>9/12/13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29D2-D385-D04A-9383-E6FD1AEB2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5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C678-052B-D640-A276-1784D26097FF}" type="datetimeFigureOut">
              <a:rPr lang="en-US" smtClean="0"/>
              <a:t>9/12/13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29D2-D385-D04A-9383-E6FD1AEB2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19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C678-052B-D640-A276-1784D26097FF}" type="datetimeFigureOut">
              <a:rPr lang="en-US" smtClean="0"/>
              <a:t>9/12/13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29D2-D385-D04A-9383-E6FD1AEB2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73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AC678-052B-D640-A276-1784D26097FF}" type="datetimeFigureOut">
              <a:rPr lang="en-US" smtClean="0"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629D2-D385-D04A-9383-E6FD1AEB2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7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145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rebuchet MS"/>
                <a:cs typeface="Trebuchet MS"/>
              </a:rPr>
              <a:t>Secondary </a:t>
            </a:r>
            <a:r>
              <a:rPr lang="en-US" b="1" dirty="0" err="1" smtClean="0">
                <a:latin typeface="Trebuchet MS"/>
                <a:cs typeface="Trebuchet MS"/>
              </a:rPr>
              <a:t>Eyewall</a:t>
            </a:r>
            <a:r>
              <a:rPr lang="en-US" b="1" dirty="0" smtClean="0">
                <a:latin typeface="Trebuchet MS"/>
                <a:cs typeface="Trebuchet MS"/>
              </a:rPr>
              <a:t> Formation Under Vertical Wind Shear</a:t>
            </a:r>
            <a:endParaRPr lang="en-US" b="1" dirty="0">
              <a:latin typeface="Trebuchet MS"/>
              <a:cs typeface="Trebuchet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00063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Y. </a:t>
            </a:r>
            <a:r>
              <a:rPr lang="en-US" sz="2000" dirty="0" err="1"/>
              <a:t>Q</a:t>
            </a:r>
            <a:r>
              <a:rPr lang="en-US" sz="2000" dirty="0" err="1" smtClean="0"/>
              <a:t>iang</a:t>
            </a:r>
            <a:r>
              <a:rPr lang="en-US" sz="2000" dirty="0" smtClean="0"/>
              <a:t> </a:t>
            </a:r>
            <a:r>
              <a:rPr lang="en-US" sz="2000" dirty="0" smtClean="0"/>
              <a:t>Sun</a:t>
            </a:r>
          </a:p>
          <a:p>
            <a:r>
              <a:rPr lang="en-US" sz="2000" dirty="0" smtClean="0"/>
              <a:t>2013-09-09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1689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13_dbz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" t="8391" r="3549" b="9150"/>
          <a:stretch/>
        </p:blipFill>
        <p:spPr>
          <a:xfrm>
            <a:off x="1091376" y="0"/>
            <a:ext cx="64612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40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4748" y="605191"/>
            <a:ext cx="2100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Possible Hypothesis: </a:t>
            </a:r>
            <a:endParaRPr lang="en-US" dirty="0"/>
          </a:p>
        </p:txBody>
      </p:sp>
      <p:pic>
        <p:nvPicPr>
          <p:cNvPr id="3" name="Picture 2" descr="Screen Shot 2013-09-13 at 8.35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22" y="1231969"/>
            <a:ext cx="6643755" cy="440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08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4u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2" b="10162"/>
          <a:stretch/>
        </p:blipFill>
        <p:spPr>
          <a:xfrm>
            <a:off x="277805" y="49672"/>
            <a:ext cx="8796743" cy="680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38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0166" y="2847372"/>
            <a:ext cx="1981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rebuchet MS"/>
                <a:cs typeface="Trebuchet MS"/>
              </a:rPr>
              <a:t>Thanks~ </a:t>
            </a:r>
            <a:endParaRPr lang="en-US" sz="3600" b="1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48484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rebuchet MS"/>
                <a:cs typeface="Trebuchet MS"/>
              </a:rPr>
              <a:t>Outline</a:t>
            </a:r>
            <a:endParaRPr lang="en-US" sz="3200" b="1" dirty="0">
              <a:latin typeface="Trebuchet MS"/>
              <a:cs typeface="Trebuchet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3180" y="1765966"/>
            <a:ext cx="41216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latin typeface="Trebuchet MS"/>
                <a:cs typeface="Trebuchet MS"/>
              </a:rPr>
              <a:t>Brief introduction and motivation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latin typeface="Trebuchet MS"/>
                <a:cs typeface="Trebuchet MS"/>
              </a:rPr>
              <a:t>Our Data 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latin typeface="Trebuchet MS"/>
                <a:cs typeface="Trebuchet MS"/>
              </a:rPr>
              <a:t>Current Results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latin typeface="Trebuchet MS"/>
                <a:cs typeface="Trebuchet MS"/>
              </a:rPr>
              <a:t>On going…</a:t>
            </a:r>
            <a:endParaRPr lang="en-US" b="1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35350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815" y="149932"/>
            <a:ext cx="4628482" cy="38771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93990" y="3244334"/>
            <a:ext cx="215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Sitkowski</a:t>
            </a:r>
            <a:r>
              <a:rPr lang="en-US" b="1" dirty="0" smtClean="0"/>
              <a:t> et al. 2011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28" y="4027056"/>
            <a:ext cx="8360193" cy="25537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93990" y="6492366"/>
            <a:ext cx="1839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Houze</a:t>
            </a:r>
            <a:r>
              <a:rPr lang="en-US" b="1" dirty="0" smtClean="0"/>
              <a:t> et al.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746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797" y="605191"/>
            <a:ext cx="6336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rebuchet MS"/>
                <a:cs typeface="Trebuchet MS"/>
              </a:rPr>
              <a:t>Theories on Secondary </a:t>
            </a:r>
            <a:r>
              <a:rPr lang="en-US" sz="2400" b="1" dirty="0" err="1" smtClean="0">
                <a:latin typeface="Trebuchet MS"/>
                <a:cs typeface="Trebuchet MS"/>
              </a:rPr>
              <a:t>Eyewall</a:t>
            </a:r>
            <a:r>
              <a:rPr lang="en-US" sz="2400" b="1" dirty="0" smtClean="0">
                <a:latin typeface="Trebuchet MS"/>
                <a:cs typeface="Trebuchet MS"/>
              </a:rPr>
              <a:t> Formation:</a:t>
            </a:r>
            <a:endParaRPr lang="en-US" sz="2400" b="1" dirty="0">
              <a:latin typeface="Trebuchet MS"/>
              <a:cs typeface="Trebuchet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4748" y="1627070"/>
            <a:ext cx="4243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rebuchet MS"/>
                <a:cs typeface="Trebuchet MS"/>
              </a:rPr>
              <a:t>Terway</a:t>
            </a:r>
            <a:r>
              <a:rPr lang="en-US" dirty="0" smtClean="0">
                <a:latin typeface="Trebuchet MS"/>
                <a:cs typeface="Trebuchet MS"/>
              </a:rPr>
              <a:t> and Montgomery 2008  : </a:t>
            </a:r>
            <a:r>
              <a:rPr lang="en-US" b="1" dirty="0" smtClean="0">
                <a:latin typeface="Trebuchet MS"/>
                <a:cs typeface="Trebuchet MS"/>
              </a:rPr>
              <a:t>“</a:t>
            </a:r>
            <a:r>
              <a:rPr lang="en-US" b="1" i="1" dirty="0" smtClean="0">
                <a:latin typeface="Trebuchet MS"/>
                <a:cs typeface="Trebuchet MS"/>
              </a:rPr>
              <a:t>BSA” </a:t>
            </a:r>
            <a:endParaRPr lang="en-US" b="1" i="1" dirty="0">
              <a:latin typeface="Trebuchet MS"/>
              <a:cs typeface="Trebuchet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4748" y="2262024"/>
            <a:ext cx="4237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ebuchet MS"/>
                <a:cs typeface="Trebuchet MS"/>
              </a:rPr>
              <a:t>Huang et al 2012 : </a:t>
            </a:r>
            <a:r>
              <a:rPr lang="en-US" b="1" i="1" dirty="0" smtClean="0">
                <a:latin typeface="Trebuchet MS"/>
                <a:cs typeface="Trebuchet MS"/>
              </a:rPr>
              <a:t>Boundary Pathway</a:t>
            </a:r>
            <a:endParaRPr lang="en-US" b="1" i="1" dirty="0">
              <a:latin typeface="Trebuchet MS"/>
              <a:cs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748" y="2920656"/>
            <a:ext cx="4289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rebuchet MS"/>
                <a:cs typeface="Trebuchet MS"/>
              </a:rPr>
              <a:t>Rozoff</a:t>
            </a:r>
            <a:r>
              <a:rPr lang="en-US" dirty="0" smtClean="0">
                <a:latin typeface="Trebuchet MS"/>
                <a:cs typeface="Trebuchet MS"/>
              </a:rPr>
              <a:t> et al 2012:  </a:t>
            </a:r>
            <a:r>
              <a:rPr lang="en-US" b="1" i="1" dirty="0" smtClean="0">
                <a:latin typeface="Trebuchet MS"/>
                <a:cs typeface="Trebuchet MS"/>
              </a:rPr>
              <a:t>Balanced Dynamics</a:t>
            </a:r>
            <a:endParaRPr lang="en-US" b="1" i="1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118481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3336" y="813535"/>
            <a:ext cx="2009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ebuchet MS"/>
                <a:cs typeface="Trebuchet MS"/>
              </a:rPr>
              <a:t>Huang et al 2012: 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3" name="Freeform 2"/>
          <p:cNvSpPr/>
          <p:nvPr/>
        </p:nvSpPr>
        <p:spPr>
          <a:xfrm rot="279270">
            <a:off x="2575132" y="2273181"/>
            <a:ext cx="3782939" cy="2867966"/>
          </a:xfrm>
          <a:custGeom>
            <a:avLst/>
            <a:gdLst>
              <a:gd name="connsiteX0" fmla="*/ 3782939 w 3782939"/>
              <a:gd name="connsiteY0" fmla="*/ 2529555 h 2867966"/>
              <a:gd name="connsiteX1" fmla="*/ 270618 w 3782939"/>
              <a:gd name="connsiteY1" fmla="*/ 2649197 h 2867966"/>
              <a:gd name="connsiteX2" fmla="*/ 279163 w 3782939"/>
              <a:gd name="connsiteY2" fmla="*/ 0 h 2867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2939" h="2867966">
                <a:moveTo>
                  <a:pt x="3782939" y="2529555"/>
                </a:moveTo>
                <a:cubicBezTo>
                  <a:pt x="2318760" y="2800172"/>
                  <a:pt x="854581" y="3070790"/>
                  <a:pt x="270618" y="2649197"/>
                </a:cubicBezTo>
                <a:cubicBezTo>
                  <a:pt x="-313345" y="2227604"/>
                  <a:pt x="220767" y="430138"/>
                  <a:pt x="27916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3505200" y="4873239"/>
            <a:ext cx="1066800" cy="152400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nut 4"/>
          <p:cNvSpPr/>
          <p:nvPr/>
        </p:nvSpPr>
        <p:spPr>
          <a:xfrm>
            <a:off x="2895600" y="4549211"/>
            <a:ext cx="381000" cy="533400"/>
          </a:xfrm>
          <a:prstGeom prst="donut">
            <a:avLst>
              <a:gd name="adj" fmla="val 705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4343" y="4584736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AF</a:t>
            </a:r>
            <a:endParaRPr lang="en-US" b="1" dirty="0"/>
          </a:p>
        </p:txBody>
      </p:sp>
      <p:sp>
        <p:nvSpPr>
          <p:cNvPr id="7" name="Right Arrow 6"/>
          <p:cNvSpPr/>
          <p:nvPr/>
        </p:nvSpPr>
        <p:spPr>
          <a:xfrm>
            <a:off x="2895600" y="4887304"/>
            <a:ext cx="533400" cy="133528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3304269" y="4419600"/>
            <a:ext cx="353331" cy="349802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28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140" y="480846"/>
            <a:ext cx="571182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rebuchet MS"/>
                <a:cs typeface="Trebuchet MS"/>
              </a:rPr>
              <a:t>Our Data:</a:t>
            </a:r>
          </a:p>
          <a:p>
            <a:endParaRPr lang="en-US" sz="2400" b="1" dirty="0" smtClean="0">
              <a:latin typeface="Trebuchet MS"/>
              <a:cs typeface="Trebuchet MS"/>
            </a:endParaRPr>
          </a:p>
          <a:p>
            <a:r>
              <a:rPr lang="en-US" b="1" dirty="0" smtClean="0">
                <a:latin typeface="Trebuchet MS"/>
                <a:cs typeface="Trebuchet MS"/>
              </a:rPr>
              <a:t>WRF model</a:t>
            </a:r>
            <a:endParaRPr lang="en-US" b="1" dirty="0">
              <a:latin typeface="Trebuchet MS"/>
              <a:cs typeface="Trebuchet MS"/>
            </a:endParaRPr>
          </a:p>
          <a:p>
            <a:r>
              <a:rPr lang="en-US" sz="2000" b="1" dirty="0" smtClean="0">
                <a:latin typeface="Trebuchet MS"/>
                <a:cs typeface="Trebuchet MS"/>
              </a:rPr>
              <a:t>Simulations with different vertical wind shear</a:t>
            </a:r>
            <a:r>
              <a:rPr lang="en-US" sz="2400" b="1" dirty="0" smtClean="0">
                <a:latin typeface="Trebuchet MS"/>
                <a:cs typeface="Trebuchet MS"/>
              </a:rPr>
              <a:t> </a:t>
            </a:r>
            <a:endParaRPr lang="en-US" sz="2400" b="1" dirty="0">
              <a:latin typeface="Trebuchet MS"/>
              <a:cs typeface="Trebuchet MS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1795810" y="2559659"/>
            <a:ext cx="555610" cy="783771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5140" y="3472405"/>
            <a:ext cx="3124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rebuchet MS"/>
                <a:cs typeface="Trebuchet MS"/>
              </a:rPr>
              <a:t>Vertical Wind Shear :  6m/s</a:t>
            </a:r>
          </a:p>
          <a:p>
            <a:r>
              <a:rPr lang="en-US" b="1" dirty="0" smtClean="0">
                <a:latin typeface="Trebuchet MS"/>
                <a:cs typeface="Trebuchet MS"/>
              </a:rPr>
              <a:t>SST:  27 </a:t>
            </a:r>
            <a:r>
              <a:rPr lang="en-US" b="1" baseline="30000" dirty="0" err="1" smtClean="0">
                <a:latin typeface="Trebuchet MS"/>
                <a:cs typeface="Trebuchet MS"/>
              </a:rPr>
              <a:t>o</a:t>
            </a:r>
            <a:r>
              <a:rPr lang="en-US" b="1" dirty="0" err="1" smtClean="0">
                <a:latin typeface="Trebuchet MS"/>
                <a:cs typeface="Trebuchet MS"/>
              </a:rPr>
              <a:t>C</a:t>
            </a:r>
            <a:endParaRPr lang="en-US" b="1" dirty="0" smtClean="0">
              <a:latin typeface="Trebuchet MS"/>
              <a:cs typeface="Trebuchet MS"/>
            </a:endParaRPr>
          </a:p>
          <a:p>
            <a:endParaRPr lang="en-US" b="1" dirty="0">
              <a:latin typeface="Trebuchet MS"/>
              <a:cs typeface="Trebuchet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836" y="2255425"/>
            <a:ext cx="2036124" cy="32203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083" y="2247907"/>
            <a:ext cx="2040877" cy="322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19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2066"/>
            <a:ext cx="1780920" cy="27980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864" y="579744"/>
            <a:ext cx="3980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rebuchet MS"/>
                <a:cs typeface="Trebuchet MS"/>
              </a:rPr>
              <a:t>Five members that have clear ERC:</a:t>
            </a:r>
            <a:endParaRPr lang="en-US" b="1" dirty="0"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935" y="2179191"/>
            <a:ext cx="1778552" cy="2798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62" y="2197595"/>
            <a:ext cx="1769142" cy="27980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69" y="2298833"/>
            <a:ext cx="1769142" cy="27980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629" y="1875537"/>
            <a:ext cx="1769142" cy="279805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2668662"/>
            <a:ext cx="9148583" cy="147237"/>
          </a:xfrm>
          <a:prstGeom prst="line">
            <a:avLst/>
          </a:prstGeom>
          <a:ln w="3175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-13254" y="2877712"/>
            <a:ext cx="9148583" cy="147237"/>
          </a:xfrm>
          <a:prstGeom prst="line">
            <a:avLst/>
          </a:prstGeom>
          <a:ln w="3175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-18406" y="3644091"/>
            <a:ext cx="9148583" cy="147237"/>
          </a:xfrm>
          <a:prstGeom prst="line">
            <a:avLst/>
          </a:prstGeom>
          <a:ln w="3175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>
            <a:off x="752593" y="1618074"/>
            <a:ext cx="2427111" cy="404519"/>
          </a:xfrm>
          <a:prstGeom prst="bentConnector3">
            <a:avLst>
              <a:gd name="adj1" fmla="val 4922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10074" y="1235853"/>
            <a:ext cx="1119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stampede</a:t>
            </a:r>
            <a:endParaRPr lang="en-US" dirty="0"/>
          </a:p>
        </p:txBody>
      </p:sp>
      <p:cxnSp>
        <p:nvCxnSpPr>
          <p:cNvPr id="19" name="Elbow Connector 18"/>
          <p:cNvCxnSpPr/>
          <p:nvPr/>
        </p:nvCxnSpPr>
        <p:spPr>
          <a:xfrm flipV="1">
            <a:off x="4101630" y="1589845"/>
            <a:ext cx="4901259" cy="455018"/>
          </a:xfrm>
          <a:prstGeom prst="bentConnector3">
            <a:avLst>
              <a:gd name="adj1" fmla="val 6401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68814" y="128288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829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b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88" y="1194711"/>
            <a:ext cx="3956083" cy="444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67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iu_w_hov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9" t="28210" r="21367" b="26220"/>
          <a:stretch/>
        </p:blipFill>
        <p:spPr>
          <a:xfrm>
            <a:off x="4841745" y="307556"/>
            <a:ext cx="3164992" cy="3125164"/>
          </a:xfrm>
          <a:prstGeom prst="rect">
            <a:avLst/>
          </a:prstGeom>
        </p:spPr>
      </p:pic>
      <p:pic>
        <p:nvPicPr>
          <p:cNvPr id="3" name="Picture 2" descr="Qiu_af_hov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0" t="28355" r="21542" b="26365"/>
          <a:stretch/>
        </p:blipFill>
        <p:spPr>
          <a:xfrm>
            <a:off x="4712763" y="3531932"/>
            <a:ext cx="3293974" cy="310532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121630" y="317479"/>
            <a:ext cx="29765" cy="61709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10411" y="377005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 velocity at 5 km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10411" y="3585122"/>
            <a:ext cx="1678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Agradient</a:t>
            </a:r>
            <a:r>
              <a:rPr lang="en-US" dirty="0" smtClean="0"/>
              <a:t> Force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6002" y="1607227"/>
            <a:ext cx="34924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rebuchet MS"/>
                <a:cs typeface="Trebuchet MS"/>
              </a:rPr>
              <a:t>We tend to think </a:t>
            </a:r>
            <a:r>
              <a:rPr lang="en-US" dirty="0" err="1" smtClean="0">
                <a:latin typeface="Trebuchet MS"/>
                <a:cs typeface="Trebuchet MS"/>
              </a:rPr>
              <a:t>Agradient</a:t>
            </a:r>
            <a:r>
              <a:rPr lang="en-US" dirty="0" smtClean="0">
                <a:latin typeface="Trebuchet MS"/>
                <a:cs typeface="Trebuchet MS"/>
              </a:rPr>
              <a:t> Force as a result rather than a cause.</a:t>
            </a:r>
          </a:p>
          <a:p>
            <a:endParaRPr lang="en-US" dirty="0">
              <a:latin typeface="Trebuchet MS"/>
              <a:cs typeface="Trebuchet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rebuchet MS"/>
                <a:cs typeface="Trebuchet MS"/>
              </a:rPr>
              <a:t>Some earlier precursor ?</a:t>
            </a:r>
            <a:endParaRPr lang="en-US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84522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133</Words>
  <Application>Microsoft Macintosh PowerPoint</Application>
  <PresentationFormat>On-screen Show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Secondary Eyewall Formation Under Vertical Wind Shear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Summary</dc:title>
  <dc:creator>yq Sun</dc:creator>
  <cp:lastModifiedBy>yq Sun</cp:lastModifiedBy>
  <cp:revision>21</cp:revision>
  <dcterms:created xsi:type="dcterms:W3CDTF">2013-09-09T21:05:17Z</dcterms:created>
  <dcterms:modified xsi:type="dcterms:W3CDTF">2013-09-13T12:48:40Z</dcterms:modified>
</cp:coreProperties>
</file>